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59" r:id="rId6"/>
    <p:sldId id="260" r:id="rId7"/>
    <p:sldId id="262" r:id="rId8"/>
    <p:sldId id="263" r:id="rId9"/>
    <p:sldId id="264" r:id="rId10"/>
    <p:sldId id="266" r:id="rId11"/>
    <p:sldId id="267" r:id="rId12"/>
    <p:sldId id="268" r:id="rId13"/>
    <p:sldId id="269" r:id="rId14"/>
    <p:sldId id="270" r:id="rId15"/>
    <p:sldId id="271" r:id="rId16"/>
    <p:sldId id="272" r:id="rId17"/>
    <p:sldId id="274" r:id="rId18"/>
    <p:sldId id="265"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DA7B5A87-5CAA-420B-8EFA-E31F5783789C}" type="datetimeFigureOut">
              <a:rPr lang="es-MX" smtClean="0"/>
              <a:t>23/05/2023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BC6E805-8F95-4B79-8542-DC86990CFC7A}" type="slidenum">
              <a:rPr lang="es-MX" smtClean="0"/>
              <a:t>‹Nº›</a:t>
            </a:fld>
            <a:endParaRPr lang="es-MX"/>
          </a:p>
        </p:txBody>
      </p:sp>
    </p:spTree>
    <p:extLst>
      <p:ext uri="{BB962C8B-B14F-4D97-AF65-F5344CB8AC3E}">
        <p14:creationId xmlns:p14="http://schemas.microsoft.com/office/powerpoint/2010/main" val="3005346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A7B5A87-5CAA-420B-8EFA-E31F5783789C}" type="datetimeFigureOut">
              <a:rPr lang="es-MX" smtClean="0"/>
              <a:t>23/05/2023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DBC6E805-8F95-4B79-8542-DC86990CFC7A}" type="slidenum">
              <a:rPr lang="es-MX" smtClean="0"/>
              <a:t>‹Nº›</a:t>
            </a:fld>
            <a:endParaRPr lang="es-MX"/>
          </a:p>
        </p:txBody>
      </p:sp>
    </p:spTree>
    <p:extLst>
      <p:ext uri="{BB962C8B-B14F-4D97-AF65-F5344CB8AC3E}">
        <p14:creationId xmlns:p14="http://schemas.microsoft.com/office/powerpoint/2010/main" val="3629803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A7B5A87-5CAA-420B-8EFA-E31F5783789C}" type="datetimeFigureOut">
              <a:rPr lang="es-MX" smtClean="0"/>
              <a:t>23/05/2023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BC6E805-8F95-4B79-8542-DC86990CFC7A}" type="slidenum">
              <a:rPr lang="es-MX" smtClean="0"/>
              <a:t>‹Nº›</a:t>
            </a:fld>
            <a:endParaRPr lang="es-MX"/>
          </a:p>
        </p:txBody>
      </p:sp>
    </p:spTree>
    <p:extLst>
      <p:ext uri="{BB962C8B-B14F-4D97-AF65-F5344CB8AC3E}">
        <p14:creationId xmlns:p14="http://schemas.microsoft.com/office/powerpoint/2010/main" val="37213318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A7B5A87-5CAA-420B-8EFA-E31F5783789C}" type="datetimeFigureOut">
              <a:rPr lang="es-MX" smtClean="0"/>
              <a:t>23/05/2023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BC6E805-8F95-4B79-8542-DC86990CFC7A}" type="slidenum">
              <a:rPr lang="es-MX" smtClean="0"/>
              <a:t>‹Nº›</a:t>
            </a:fld>
            <a:endParaRPr lang="es-MX"/>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5568161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A7B5A87-5CAA-420B-8EFA-E31F5783789C}" type="datetimeFigureOut">
              <a:rPr lang="es-MX" smtClean="0"/>
              <a:t>23/05/2023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BC6E805-8F95-4B79-8542-DC86990CFC7A}" type="slidenum">
              <a:rPr lang="es-MX" smtClean="0"/>
              <a:t>‹Nº›</a:t>
            </a:fld>
            <a:endParaRPr lang="es-MX"/>
          </a:p>
        </p:txBody>
      </p:sp>
    </p:spTree>
    <p:extLst>
      <p:ext uri="{BB962C8B-B14F-4D97-AF65-F5344CB8AC3E}">
        <p14:creationId xmlns:p14="http://schemas.microsoft.com/office/powerpoint/2010/main" val="12192228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A7B5A87-5CAA-420B-8EFA-E31F5783789C}" type="datetimeFigureOut">
              <a:rPr lang="es-MX" smtClean="0"/>
              <a:t>23/05/2023</a:t>
            </a:fld>
            <a:endParaRPr lang="es-MX"/>
          </a:p>
        </p:txBody>
      </p:sp>
      <p:sp>
        <p:nvSpPr>
          <p:cNvPr id="4"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BC6E805-8F95-4B79-8542-DC86990CFC7A}" type="slidenum">
              <a:rPr lang="es-MX" smtClean="0"/>
              <a:t>‹Nº›</a:t>
            </a:fld>
            <a:endParaRPr lang="es-MX"/>
          </a:p>
        </p:txBody>
      </p:sp>
    </p:spTree>
    <p:extLst>
      <p:ext uri="{BB962C8B-B14F-4D97-AF65-F5344CB8AC3E}">
        <p14:creationId xmlns:p14="http://schemas.microsoft.com/office/powerpoint/2010/main" val="36843297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A7B5A87-5CAA-420B-8EFA-E31F5783789C}" type="datetimeFigureOut">
              <a:rPr lang="es-MX" smtClean="0"/>
              <a:t>23/05/2023</a:t>
            </a:fld>
            <a:endParaRPr lang="es-MX"/>
          </a:p>
        </p:txBody>
      </p:sp>
      <p:sp>
        <p:nvSpPr>
          <p:cNvPr id="4"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BC6E805-8F95-4B79-8542-DC86990CFC7A}" type="slidenum">
              <a:rPr lang="es-MX" smtClean="0"/>
              <a:t>‹Nº›</a:t>
            </a:fld>
            <a:endParaRPr lang="es-MX"/>
          </a:p>
        </p:txBody>
      </p:sp>
    </p:spTree>
    <p:extLst>
      <p:ext uri="{BB962C8B-B14F-4D97-AF65-F5344CB8AC3E}">
        <p14:creationId xmlns:p14="http://schemas.microsoft.com/office/powerpoint/2010/main" val="26146252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A7B5A87-5CAA-420B-8EFA-E31F5783789C}" type="datetimeFigureOut">
              <a:rPr lang="es-MX" smtClean="0"/>
              <a:t>23/05/2023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BC6E805-8F95-4B79-8542-DC86990CFC7A}" type="slidenum">
              <a:rPr lang="es-MX" smtClean="0"/>
              <a:t>‹Nº›</a:t>
            </a:fld>
            <a:endParaRPr lang="es-MX"/>
          </a:p>
        </p:txBody>
      </p:sp>
    </p:spTree>
    <p:extLst>
      <p:ext uri="{BB962C8B-B14F-4D97-AF65-F5344CB8AC3E}">
        <p14:creationId xmlns:p14="http://schemas.microsoft.com/office/powerpoint/2010/main" val="5027924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A7B5A87-5CAA-420B-8EFA-E31F5783789C}" type="datetimeFigureOut">
              <a:rPr lang="es-MX" smtClean="0"/>
              <a:t>23/05/2023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BC6E805-8F95-4B79-8542-DC86990CFC7A}" type="slidenum">
              <a:rPr lang="es-MX" smtClean="0"/>
              <a:t>‹Nº›</a:t>
            </a:fld>
            <a:endParaRPr lang="es-MX"/>
          </a:p>
        </p:txBody>
      </p:sp>
    </p:spTree>
    <p:extLst>
      <p:ext uri="{BB962C8B-B14F-4D97-AF65-F5344CB8AC3E}">
        <p14:creationId xmlns:p14="http://schemas.microsoft.com/office/powerpoint/2010/main" val="1058605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DA7B5A87-5CAA-420B-8EFA-E31F5783789C}" type="datetimeFigureOut">
              <a:rPr lang="es-MX" smtClean="0"/>
              <a:t>23/05/2023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BC6E805-8F95-4B79-8542-DC86990CFC7A}" type="slidenum">
              <a:rPr lang="es-MX" smtClean="0"/>
              <a:t>‹Nº›</a:t>
            </a:fld>
            <a:endParaRPr lang="es-MX"/>
          </a:p>
        </p:txBody>
      </p:sp>
    </p:spTree>
    <p:extLst>
      <p:ext uri="{BB962C8B-B14F-4D97-AF65-F5344CB8AC3E}">
        <p14:creationId xmlns:p14="http://schemas.microsoft.com/office/powerpoint/2010/main" val="956503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A7B5A87-5CAA-420B-8EFA-E31F5783789C}" type="datetimeFigureOut">
              <a:rPr lang="es-MX" smtClean="0"/>
              <a:t>23/05/2023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BC6E805-8F95-4B79-8542-DC86990CFC7A}" type="slidenum">
              <a:rPr lang="es-MX" smtClean="0"/>
              <a:t>‹Nº›</a:t>
            </a:fld>
            <a:endParaRPr lang="es-MX"/>
          </a:p>
        </p:txBody>
      </p:sp>
    </p:spTree>
    <p:extLst>
      <p:ext uri="{BB962C8B-B14F-4D97-AF65-F5344CB8AC3E}">
        <p14:creationId xmlns:p14="http://schemas.microsoft.com/office/powerpoint/2010/main" val="621805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A7B5A87-5CAA-420B-8EFA-E31F5783789C}" type="datetimeFigureOut">
              <a:rPr lang="es-MX" smtClean="0"/>
              <a:t>23/05/2023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DBC6E805-8F95-4B79-8542-DC86990CFC7A}" type="slidenum">
              <a:rPr lang="es-MX" smtClean="0"/>
              <a:t>‹Nº›</a:t>
            </a:fld>
            <a:endParaRPr lang="es-MX"/>
          </a:p>
        </p:txBody>
      </p:sp>
    </p:spTree>
    <p:extLst>
      <p:ext uri="{BB962C8B-B14F-4D97-AF65-F5344CB8AC3E}">
        <p14:creationId xmlns:p14="http://schemas.microsoft.com/office/powerpoint/2010/main" val="676721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A7B5A87-5CAA-420B-8EFA-E31F5783789C}" type="datetimeFigureOut">
              <a:rPr lang="es-MX" smtClean="0"/>
              <a:t>23/05/2023</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DBC6E805-8F95-4B79-8542-DC86990CFC7A}" type="slidenum">
              <a:rPr lang="es-MX" smtClean="0"/>
              <a:t>‹Nº›</a:t>
            </a:fld>
            <a:endParaRPr lang="es-MX"/>
          </a:p>
        </p:txBody>
      </p:sp>
    </p:spTree>
    <p:extLst>
      <p:ext uri="{BB962C8B-B14F-4D97-AF65-F5344CB8AC3E}">
        <p14:creationId xmlns:p14="http://schemas.microsoft.com/office/powerpoint/2010/main" val="480071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DA7B5A87-5CAA-420B-8EFA-E31F5783789C}" type="datetimeFigureOut">
              <a:rPr lang="es-MX" smtClean="0"/>
              <a:t>23/05/2023</a:t>
            </a:fld>
            <a:endParaRPr lang="es-MX"/>
          </a:p>
        </p:txBody>
      </p:sp>
      <p:sp>
        <p:nvSpPr>
          <p:cNvPr id="5" name="Footer Placeholder 3"/>
          <p:cNvSpPr>
            <a:spLocks noGrp="1"/>
          </p:cNvSpPr>
          <p:nvPr>
            <p:ph type="ftr" sz="quarter" idx="11"/>
          </p:nvPr>
        </p:nvSpPr>
        <p:spPr/>
        <p:txBody>
          <a:bodyPr/>
          <a:lstStyle/>
          <a:p>
            <a:endParaRPr lang="es-MX"/>
          </a:p>
        </p:txBody>
      </p:sp>
      <p:sp>
        <p:nvSpPr>
          <p:cNvPr id="6" name="Slide Number Placeholder 4"/>
          <p:cNvSpPr>
            <a:spLocks noGrp="1"/>
          </p:cNvSpPr>
          <p:nvPr>
            <p:ph type="sldNum" sz="quarter" idx="12"/>
          </p:nvPr>
        </p:nvSpPr>
        <p:spPr/>
        <p:txBody>
          <a:bodyPr/>
          <a:lstStyle/>
          <a:p>
            <a:fld id="{DBC6E805-8F95-4B79-8542-DC86990CFC7A}" type="slidenum">
              <a:rPr lang="es-MX" smtClean="0"/>
              <a:t>‹Nº›</a:t>
            </a:fld>
            <a:endParaRPr lang="es-MX"/>
          </a:p>
        </p:txBody>
      </p:sp>
    </p:spTree>
    <p:extLst>
      <p:ext uri="{BB962C8B-B14F-4D97-AF65-F5344CB8AC3E}">
        <p14:creationId xmlns:p14="http://schemas.microsoft.com/office/powerpoint/2010/main" val="151436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A7B5A87-5CAA-420B-8EFA-E31F5783789C}" type="datetimeFigureOut">
              <a:rPr lang="es-MX" smtClean="0"/>
              <a:t>23/05/2023</a:t>
            </a:fld>
            <a:endParaRPr lang="es-MX"/>
          </a:p>
        </p:txBody>
      </p:sp>
      <p:sp>
        <p:nvSpPr>
          <p:cNvPr id="5" name="Footer Placeholder 2"/>
          <p:cNvSpPr>
            <a:spLocks noGrp="1"/>
          </p:cNvSpPr>
          <p:nvPr>
            <p:ph type="ftr" sz="quarter" idx="11"/>
          </p:nvPr>
        </p:nvSpPr>
        <p:spPr/>
        <p:txBody>
          <a:bodyPr/>
          <a:lstStyle/>
          <a:p>
            <a:endParaRPr lang="es-MX"/>
          </a:p>
        </p:txBody>
      </p:sp>
      <p:sp>
        <p:nvSpPr>
          <p:cNvPr id="6" name="Slide Number Placeholder 3"/>
          <p:cNvSpPr>
            <a:spLocks noGrp="1"/>
          </p:cNvSpPr>
          <p:nvPr>
            <p:ph type="sldNum" sz="quarter" idx="12"/>
          </p:nvPr>
        </p:nvSpPr>
        <p:spPr/>
        <p:txBody>
          <a:bodyPr/>
          <a:lstStyle/>
          <a:p>
            <a:fld id="{DBC6E805-8F95-4B79-8542-DC86990CFC7A}" type="slidenum">
              <a:rPr lang="es-MX" smtClean="0"/>
              <a:t>‹Nº›</a:t>
            </a:fld>
            <a:endParaRPr lang="es-MX"/>
          </a:p>
        </p:txBody>
      </p:sp>
    </p:spTree>
    <p:extLst>
      <p:ext uri="{BB962C8B-B14F-4D97-AF65-F5344CB8AC3E}">
        <p14:creationId xmlns:p14="http://schemas.microsoft.com/office/powerpoint/2010/main" val="3722974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7" name="Date Placeholder 4"/>
          <p:cNvSpPr>
            <a:spLocks noGrp="1"/>
          </p:cNvSpPr>
          <p:nvPr>
            <p:ph type="dt" sz="half" idx="10"/>
          </p:nvPr>
        </p:nvSpPr>
        <p:spPr/>
        <p:txBody>
          <a:bodyPr/>
          <a:lstStyle/>
          <a:p>
            <a:fld id="{DA7B5A87-5CAA-420B-8EFA-E31F5783789C}" type="datetimeFigureOut">
              <a:rPr lang="es-MX" smtClean="0"/>
              <a:t>23/05/2023</a:t>
            </a:fld>
            <a:endParaRPr lang="es-MX"/>
          </a:p>
        </p:txBody>
      </p:sp>
      <p:sp>
        <p:nvSpPr>
          <p:cNvPr id="5" name="Footer Placeholder 5"/>
          <p:cNvSpPr>
            <a:spLocks noGrp="1"/>
          </p:cNvSpPr>
          <p:nvPr>
            <p:ph type="ftr" sz="quarter" idx="11"/>
          </p:nvPr>
        </p:nvSpPr>
        <p:spPr/>
        <p:txBody>
          <a:bodyPr/>
          <a:lstStyle/>
          <a:p>
            <a:endParaRPr lang="es-MX"/>
          </a:p>
        </p:txBody>
      </p:sp>
      <p:sp>
        <p:nvSpPr>
          <p:cNvPr id="6" name="Slide Number Placeholder 6"/>
          <p:cNvSpPr>
            <a:spLocks noGrp="1"/>
          </p:cNvSpPr>
          <p:nvPr>
            <p:ph type="sldNum" sz="quarter" idx="12"/>
          </p:nvPr>
        </p:nvSpPr>
        <p:spPr/>
        <p:txBody>
          <a:bodyPr/>
          <a:lstStyle/>
          <a:p>
            <a:fld id="{DBC6E805-8F95-4B79-8542-DC86990CFC7A}" type="slidenum">
              <a:rPr lang="es-MX" smtClean="0"/>
              <a:t>‹Nº›</a:t>
            </a:fld>
            <a:endParaRPr lang="es-MX"/>
          </a:p>
        </p:txBody>
      </p:sp>
    </p:spTree>
    <p:extLst>
      <p:ext uri="{BB962C8B-B14F-4D97-AF65-F5344CB8AC3E}">
        <p14:creationId xmlns:p14="http://schemas.microsoft.com/office/powerpoint/2010/main" val="1624430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A7B5A87-5CAA-420B-8EFA-E31F5783789C}" type="datetimeFigureOut">
              <a:rPr lang="es-MX" smtClean="0"/>
              <a:t>23/05/2023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DBC6E805-8F95-4B79-8542-DC86990CFC7A}" type="slidenum">
              <a:rPr lang="es-MX" smtClean="0"/>
              <a:t>‹Nº›</a:t>
            </a:fld>
            <a:endParaRPr lang="es-MX"/>
          </a:p>
        </p:txBody>
      </p:sp>
    </p:spTree>
    <p:extLst>
      <p:ext uri="{BB962C8B-B14F-4D97-AF65-F5344CB8AC3E}">
        <p14:creationId xmlns:p14="http://schemas.microsoft.com/office/powerpoint/2010/main" val="2433709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A7B5A87-5CAA-420B-8EFA-E31F5783789C}" type="datetimeFigureOut">
              <a:rPr lang="es-MX" smtClean="0"/>
              <a:t>23/05/2023</a:t>
            </a:fld>
            <a:endParaRPr lang="es-MX"/>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MX"/>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BC6E805-8F95-4B79-8542-DC86990CFC7A}" type="slidenum">
              <a:rPr lang="es-MX" smtClean="0"/>
              <a:t>‹Nº›</a:t>
            </a:fld>
            <a:endParaRPr lang="es-MX"/>
          </a:p>
        </p:txBody>
      </p:sp>
    </p:spTree>
    <p:extLst>
      <p:ext uri="{BB962C8B-B14F-4D97-AF65-F5344CB8AC3E}">
        <p14:creationId xmlns:p14="http://schemas.microsoft.com/office/powerpoint/2010/main" val="85146270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E88345B-B6E3-0DFD-1453-26BEF17758EF}"/>
              </a:ext>
            </a:extLst>
          </p:cNvPr>
          <p:cNvSpPr>
            <a:spLocks noGrp="1"/>
          </p:cNvSpPr>
          <p:nvPr>
            <p:ph type="ctrTitle"/>
          </p:nvPr>
        </p:nvSpPr>
        <p:spPr>
          <a:xfrm>
            <a:off x="8191925" y="1325880"/>
            <a:ext cx="3352375" cy="3066507"/>
          </a:xfrm>
        </p:spPr>
        <p:txBody>
          <a:bodyPr>
            <a:normAutofit/>
          </a:bodyPr>
          <a:lstStyle/>
          <a:p>
            <a:pPr>
              <a:lnSpc>
                <a:spcPct val="90000"/>
              </a:lnSpc>
            </a:pPr>
            <a:r>
              <a:rPr lang="es-MX" sz="4200">
                <a:solidFill>
                  <a:srgbClr val="EBEBEB"/>
                </a:solidFill>
              </a:rPr>
              <a:t>Sistema de gestión de academias de FUTBOL (SGaF)</a:t>
            </a:r>
          </a:p>
        </p:txBody>
      </p:sp>
      <p:sp>
        <p:nvSpPr>
          <p:cNvPr id="3" name="Subtítulo 2">
            <a:extLst>
              <a:ext uri="{FF2B5EF4-FFF2-40B4-BE49-F238E27FC236}">
                <a16:creationId xmlns:a16="http://schemas.microsoft.com/office/drawing/2014/main" id="{ED6B5DD8-A747-0AE4-7099-7193804C2C5F}"/>
              </a:ext>
            </a:extLst>
          </p:cNvPr>
          <p:cNvSpPr>
            <a:spLocks noGrp="1"/>
          </p:cNvSpPr>
          <p:nvPr>
            <p:ph type="subTitle" idx="1"/>
          </p:nvPr>
        </p:nvSpPr>
        <p:spPr>
          <a:xfrm>
            <a:off x="8191925" y="4588329"/>
            <a:ext cx="3352375" cy="1621508"/>
          </a:xfrm>
        </p:spPr>
        <p:txBody>
          <a:bodyPr>
            <a:normAutofit/>
          </a:bodyPr>
          <a:lstStyle/>
          <a:p>
            <a:pPr>
              <a:lnSpc>
                <a:spcPct val="90000"/>
              </a:lnSpc>
            </a:pPr>
            <a:r>
              <a:rPr lang="es-MX" sz="1100">
                <a:solidFill>
                  <a:schemeClr val="tx2">
                    <a:lumMod val="40000"/>
                    <a:lumOff val="60000"/>
                  </a:schemeClr>
                </a:solidFill>
              </a:rPr>
              <a:t>Juan Antonio Alférez Alejandro 1869848 ITS</a:t>
            </a:r>
          </a:p>
          <a:p>
            <a:pPr>
              <a:lnSpc>
                <a:spcPct val="90000"/>
              </a:lnSpc>
            </a:pPr>
            <a:r>
              <a:rPr lang="es-MX" sz="1100">
                <a:solidFill>
                  <a:schemeClr val="tx2">
                    <a:lumMod val="40000"/>
                    <a:lumOff val="60000"/>
                  </a:schemeClr>
                </a:solidFill>
              </a:rPr>
              <a:t>Cynthia Carolina Covarrubias González 1992113 ITS</a:t>
            </a:r>
          </a:p>
          <a:p>
            <a:pPr>
              <a:lnSpc>
                <a:spcPct val="90000"/>
              </a:lnSpc>
            </a:pPr>
            <a:r>
              <a:rPr lang="es-MX" sz="1100">
                <a:solidFill>
                  <a:schemeClr val="tx2">
                    <a:lumMod val="40000"/>
                    <a:lumOff val="60000"/>
                  </a:schemeClr>
                </a:solidFill>
              </a:rPr>
              <a:t>José Francisco Dávila Guillén 1856958 ITS</a:t>
            </a:r>
          </a:p>
          <a:p>
            <a:pPr>
              <a:lnSpc>
                <a:spcPct val="90000"/>
              </a:lnSpc>
            </a:pPr>
            <a:r>
              <a:rPr lang="es-MX" sz="1100">
                <a:solidFill>
                  <a:schemeClr val="tx2">
                    <a:lumMod val="40000"/>
                    <a:lumOff val="60000"/>
                  </a:schemeClr>
                </a:solidFill>
              </a:rPr>
              <a:t>Jorge Eduardo Aguilar Calvo 1908094 ITS</a:t>
            </a:r>
          </a:p>
          <a:p>
            <a:pPr>
              <a:lnSpc>
                <a:spcPct val="90000"/>
              </a:lnSpc>
            </a:pPr>
            <a:endParaRPr lang="es-MX" sz="1100">
              <a:solidFill>
                <a:schemeClr val="tx2">
                  <a:lumMod val="40000"/>
                  <a:lumOff val="60000"/>
                </a:schemeClr>
              </a:solidFill>
            </a:endParaRPr>
          </a:p>
        </p:txBody>
      </p:sp>
      <p:sp>
        <p:nvSpPr>
          <p:cNvPr id="1033"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035" name="Freeform: Shape 1034">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7" name="Rectangle 1036">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1026" name="Picture 2" descr="Icono&#10;&#10;Descripción generada automáticamente">
            <a:extLst>
              <a:ext uri="{FF2B5EF4-FFF2-40B4-BE49-F238E27FC236}">
                <a16:creationId xmlns:a16="http://schemas.microsoft.com/office/drawing/2014/main" id="{92D084D7-8AD3-D57A-3A4B-801B671725D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98115" y="647698"/>
            <a:ext cx="5562139" cy="5562139"/>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4322430"/>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2" name="Picture 2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4" name="Oval 2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6" name="Picture 2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8" name="Picture 2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0" name="Rectangle 2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C72330AA-E11E-458E-8798-12C7F77383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4" name="Freeform 7">
            <a:extLst>
              <a:ext uri="{FF2B5EF4-FFF2-40B4-BE49-F238E27FC236}">
                <a16:creationId xmlns:a16="http://schemas.microsoft.com/office/drawing/2014/main" id="{A6BDC1B0-0C91-4230-BFEB-9C8ED19B9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2449"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chemeClr val="bg1">
                  <a:alpha val="20000"/>
                </a:schemeClr>
              </a:solidFill>
            </a:endParaRPr>
          </a:p>
        </p:txBody>
      </p:sp>
      <p:sp useBgFill="1">
        <p:nvSpPr>
          <p:cNvPr id="36" name="Freeform: Shape 35">
            <a:extLst>
              <a:ext uri="{FF2B5EF4-FFF2-40B4-BE49-F238E27FC236}">
                <a16:creationId xmlns:a16="http://schemas.microsoft.com/office/drawing/2014/main" id="{68E0A26E-4EA8-4E6C-97A2-7B6C1C13F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814824" y="480824"/>
            <a:ext cx="6858001" cy="5896352"/>
          </a:xfrm>
          <a:custGeom>
            <a:avLst/>
            <a:gdLst>
              <a:gd name="connsiteX0" fmla="*/ 6858001 w 6858001"/>
              <a:gd name="connsiteY0" fmla="*/ 1177 h 5896352"/>
              <a:gd name="connsiteX1" fmla="*/ 6858001 w 6858001"/>
              <a:gd name="connsiteY1" fmla="*/ 1344715 h 5896352"/>
              <a:gd name="connsiteX2" fmla="*/ 6858000 w 6858001"/>
              <a:gd name="connsiteY2" fmla="*/ 1344715 h 5896352"/>
              <a:gd name="connsiteX3" fmla="*/ 6858000 w 6858001"/>
              <a:gd name="connsiteY3" fmla="*/ 5896352 h 5896352"/>
              <a:gd name="connsiteX4" fmla="*/ 0 w 6858001"/>
              <a:gd name="connsiteY4" fmla="*/ 5896351 h 5896352"/>
              <a:gd name="connsiteX5" fmla="*/ 0 w 6858001"/>
              <a:gd name="connsiteY5" fmla="*/ 904459 h 5896352"/>
              <a:gd name="connsiteX6" fmla="*/ 1 w 6858001"/>
              <a:gd name="connsiteY6" fmla="*/ 904459 h 5896352"/>
              <a:gd name="connsiteX7" fmla="*/ 1 w 6858001"/>
              <a:gd name="connsiteY7" fmla="*/ 0 h 5896352"/>
              <a:gd name="connsiteX8" fmla="*/ 40463 w 6858001"/>
              <a:gd name="connsiteY8" fmla="*/ 5883 h 5896352"/>
              <a:gd name="connsiteX9" fmla="*/ 159107 w 6858001"/>
              <a:gd name="connsiteY9" fmla="*/ 23196 h 5896352"/>
              <a:gd name="connsiteX10" fmla="*/ 245518 w 6858001"/>
              <a:gd name="connsiteY10" fmla="*/ 35299 h 5896352"/>
              <a:gd name="connsiteX11" fmla="*/ 348388 w 6858001"/>
              <a:gd name="connsiteY11" fmla="*/ 48073 h 5896352"/>
              <a:gd name="connsiteX12" fmla="*/ 470460 w 6858001"/>
              <a:gd name="connsiteY12" fmla="*/ 63369 h 5896352"/>
              <a:gd name="connsiteX13" fmla="*/ 605563 w 6858001"/>
              <a:gd name="connsiteY13" fmla="*/ 79506 h 5896352"/>
              <a:gd name="connsiteX14" fmla="*/ 757810 w 6858001"/>
              <a:gd name="connsiteY14" fmla="*/ 96483 h 5896352"/>
              <a:gd name="connsiteX15" fmla="*/ 923774 w 6858001"/>
              <a:gd name="connsiteY15" fmla="*/ 114469 h 5896352"/>
              <a:gd name="connsiteX16" fmla="*/ 1104139 w 6858001"/>
              <a:gd name="connsiteY16" fmla="*/ 132454 h 5896352"/>
              <a:gd name="connsiteX17" fmla="*/ 1296163 w 6858001"/>
              <a:gd name="connsiteY17" fmla="*/ 150776 h 5896352"/>
              <a:gd name="connsiteX18" fmla="*/ 1503275 w 6858001"/>
              <a:gd name="connsiteY18" fmla="*/ 167753 h 5896352"/>
              <a:gd name="connsiteX19" fmla="*/ 1719988 w 6858001"/>
              <a:gd name="connsiteY19" fmla="*/ 184058 h 5896352"/>
              <a:gd name="connsiteX20" fmla="*/ 1949045 w 6858001"/>
              <a:gd name="connsiteY20" fmla="*/ 198849 h 5896352"/>
              <a:gd name="connsiteX21" fmla="*/ 2187703 w 6858001"/>
              <a:gd name="connsiteY21" fmla="*/ 212969 h 5896352"/>
              <a:gd name="connsiteX22" fmla="*/ 2436649 w 6858001"/>
              <a:gd name="connsiteY22" fmla="*/ 226248 h 5896352"/>
              <a:gd name="connsiteX23" fmla="*/ 2564208 w 6858001"/>
              <a:gd name="connsiteY23" fmla="*/ 230955 h 5896352"/>
              <a:gd name="connsiteX24" fmla="*/ 2694509 w 6858001"/>
              <a:gd name="connsiteY24" fmla="*/ 236165 h 5896352"/>
              <a:gd name="connsiteX25" fmla="*/ 2826868 w 6858001"/>
              <a:gd name="connsiteY25" fmla="*/ 241040 h 5896352"/>
              <a:gd name="connsiteX26" fmla="*/ 2959914 w 6858001"/>
              <a:gd name="connsiteY26" fmla="*/ 244234 h 5896352"/>
              <a:gd name="connsiteX27" fmla="*/ 3095702 w 6858001"/>
              <a:gd name="connsiteY27" fmla="*/ 247091 h 5896352"/>
              <a:gd name="connsiteX28" fmla="*/ 3232862 w 6858001"/>
              <a:gd name="connsiteY28" fmla="*/ 250117 h 5896352"/>
              <a:gd name="connsiteX29" fmla="*/ 3372765 w 6858001"/>
              <a:gd name="connsiteY29" fmla="*/ 252134 h 5896352"/>
              <a:gd name="connsiteX30" fmla="*/ 3514040 w 6858001"/>
              <a:gd name="connsiteY30" fmla="*/ 252134 h 5896352"/>
              <a:gd name="connsiteX31" fmla="*/ 3656686 w 6858001"/>
              <a:gd name="connsiteY31" fmla="*/ 253142 h 5896352"/>
              <a:gd name="connsiteX32" fmla="*/ 3800704 w 6858001"/>
              <a:gd name="connsiteY32" fmla="*/ 252134 h 5896352"/>
              <a:gd name="connsiteX33" fmla="*/ 3946780 w 6858001"/>
              <a:gd name="connsiteY33" fmla="*/ 250117 h 5896352"/>
              <a:gd name="connsiteX34" fmla="*/ 4092855 w 6858001"/>
              <a:gd name="connsiteY34" fmla="*/ 248268 h 5896352"/>
              <a:gd name="connsiteX35" fmla="*/ 4240988 w 6858001"/>
              <a:gd name="connsiteY35" fmla="*/ 244234 h 5896352"/>
              <a:gd name="connsiteX36" fmla="*/ 4390492 w 6858001"/>
              <a:gd name="connsiteY36" fmla="*/ 240032 h 5896352"/>
              <a:gd name="connsiteX37" fmla="*/ 4539997 w 6858001"/>
              <a:gd name="connsiteY37" fmla="*/ 235157 h 5896352"/>
              <a:gd name="connsiteX38" fmla="*/ 4690873 w 6858001"/>
              <a:gd name="connsiteY38" fmla="*/ 228266 h 5896352"/>
              <a:gd name="connsiteX39" fmla="*/ 4843120 w 6858001"/>
              <a:gd name="connsiteY39" fmla="*/ 220029 h 5896352"/>
              <a:gd name="connsiteX40" fmla="*/ 4996054 w 6858001"/>
              <a:gd name="connsiteY40" fmla="*/ 212129 h 5896352"/>
              <a:gd name="connsiteX41" fmla="*/ 5148987 w 6858001"/>
              <a:gd name="connsiteY41" fmla="*/ 202044 h 5896352"/>
              <a:gd name="connsiteX42" fmla="*/ 5303978 w 6858001"/>
              <a:gd name="connsiteY42" fmla="*/ 189941 h 5896352"/>
              <a:gd name="connsiteX43" fmla="*/ 5456911 w 6858001"/>
              <a:gd name="connsiteY43" fmla="*/ 177839 h 5896352"/>
              <a:gd name="connsiteX44" fmla="*/ 5612588 w 6858001"/>
              <a:gd name="connsiteY44" fmla="*/ 163887 h 5896352"/>
              <a:gd name="connsiteX45" fmla="*/ 5768950 w 6858001"/>
              <a:gd name="connsiteY45" fmla="*/ 148591 h 5896352"/>
              <a:gd name="connsiteX46" fmla="*/ 5923255 w 6858001"/>
              <a:gd name="connsiteY46" fmla="*/ 132455 h 5896352"/>
              <a:gd name="connsiteX47" fmla="*/ 6079618 w 6858001"/>
              <a:gd name="connsiteY47" fmla="*/ 113629 h 5896352"/>
              <a:gd name="connsiteX48" fmla="*/ 6235294 w 6858001"/>
              <a:gd name="connsiteY48" fmla="*/ 93458 h 5896352"/>
              <a:gd name="connsiteX49" fmla="*/ 6391657 w 6858001"/>
              <a:gd name="connsiteY49" fmla="*/ 73455 h 5896352"/>
              <a:gd name="connsiteX50" fmla="*/ 6547333 w 6858001"/>
              <a:gd name="connsiteY50" fmla="*/ 50091 h 5896352"/>
              <a:gd name="connsiteX51" fmla="*/ 6702324 w 6858001"/>
              <a:gd name="connsiteY51" fmla="*/ 26222 h 589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896352">
                <a:moveTo>
                  <a:pt x="6858001" y="1177"/>
                </a:moveTo>
                <a:lnTo>
                  <a:pt x="6858001" y="1344715"/>
                </a:lnTo>
                <a:lnTo>
                  <a:pt x="6858000" y="1344715"/>
                </a:lnTo>
                <a:lnTo>
                  <a:pt x="6858000" y="5896352"/>
                </a:lnTo>
                <a:lnTo>
                  <a:pt x="0" y="5896351"/>
                </a:lnTo>
                <a:lnTo>
                  <a:pt x="0" y="904459"/>
                </a:lnTo>
                <a:lnTo>
                  <a:pt x="1" y="904459"/>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38" name="Rectangle 37">
            <a:extLst>
              <a:ext uri="{FF2B5EF4-FFF2-40B4-BE49-F238E27FC236}">
                <a16:creationId xmlns:a16="http://schemas.microsoft.com/office/drawing/2014/main" id="{C1841CC0-B7A9-4828-B82F-9C6B433BD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40" name="Group 39">
            <a:extLst>
              <a:ext uri="{FF2B5EF4-FFF2-40B4-BE49-F238E27FC236}">
                <a16:creationId xmlns:a16="http://schemas.microsoft.com/office/drawing/2014/main" id="{08E05919-D800-40FD-A3BD-4B9CC4078E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428412" cy="6858000"/>
            <a:chOff x="0" y="0"/>
            <a:chExt cx="11428412" cy="6858000"/>
          </a:xfrm>
        </p:grpSpPr>
        <p:pic>
          <p:nvPicPr>
            <p:cNvPr id="41" name="Picture 40">
              <a:extLst>
                <a:ext uri="{FF2B5EF4-FFF2-40B4-BE49-F238E27FC236}">
                  <a16:creationId xmlns:a16="http://schemas.microsoft.com/office/drawing/2014/main" id="{DE70C79C-8688-4786-8FCD-43A4B5D5B7D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2" name="Picture 41">
              <a:extLst>
                <a:ext uri="{FF2B5EF4-FFF2-40B4-BE49-F238E27FC236}">
                  <a16:creationId xmlns:a16="http://schemas.microsoft.com/office/drawing/2014/main" id="{9A6338A0-2BDA-4E79-A762-AAD8608C0C2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3" name="Oval 42">
              <a:extLst>
                <a:ext uri="{FF2B5EF4-FFF2-40B4-BE49-F238E27FC236}">
                  <a16:creationId xmlns:a16="http://schemas.microsoft.com/office/drawing/2014/main" id="{B685624D-3645-4129-9FF6-0C59DBF23B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tx2">
                    <a:alpha val="7000"/>
                    <a:lumMod val="60000"/>
                    <a:lumOff val="40000"/>
                  </a:schemeClr>
                </a:gs>
                <a:gs pos="69000">
                  <a:schemeClr val="tx2">
                    <a:alpha val="0"/>
                    <a:lumMod val="60000"/>
                    <a:lumOff val="40000"/>
                  </a:schemeClr>
                </a:gs>
                <a:gs pos="36000">
                  <a:schemeClr val="tx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4" name="Picture 43">
              <a:extLst>
                <a:ext uri="{FF2B5EF4-FFF2-40B4-BE49-F238E27FC236}">
                  <a16:creationId xmlns:a16="http://schemas.microsoft.com/office/drawing/2014/main" id="{03F24C1B-E4C1-43E7-84B3-DD476F38366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5" name="Picture 44">
              <a:extLst>
                <a:ext uri="{FF2B5EF4-FFF2-40B4-BE49-F238E27FC236}">
                  <a16:creationId xmlns:a16="http://schemas.microsoft.com/office/drawing/2014/main" id="{8725CE5D-088A-4522-9817-4B485D6E7F8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grpSp>
      <p:sp>
        <p:nvSpPr>
          <p:cNvPr id="2" name="Título 1">
            <a:extLst>
              <a:ext uri="{FF2B5EF4-FFF2-40B4-BE49-F238E27FC236}">
                <a16:creationId xmlns:a16="http://schemas.microsoft.com/office/drawing/2014/main" id="{91C5B327-5C99-05EB-C96A-3A02BA3B2708}"/>
              </a:ext>
            </a:extLst>
          </p:cNvPr>
          <p:cNvSpPr>
            <a:spLocks noGrp="1"/>
          </p:cNvSpPr>
          <p:nvPr>
            <p:ph type="title"/>
          </p:nvPr>
        </p:nvSpPr>
        <p:spPr>
          <a:xfrm>
            <a:off x="1154955" y="1447800"/>
            <a:ext cx="4752399" cy="3329581"/>
          </a:xfrm>
        </p:spPr>
        <p:txBody>
          <a:bodyPr vert="horz" lIns="91440" tIns="45720" rIns="91440" bIns="45720" rtlCol="0" anchor="b">
            <a:normAutofit/>
          </a:bodyPr>
          <a:lstStyle/>
          <a:p>
            <a:pPr>
              <a:lnSpc>
                <a:spcPct val="90000"/>
              </a:lnSpc>
            </a:pPr>
            <a:r>
              <a:rPr lang="en-US" sz="5000" b="0" i="0" kern="1200">
                <a:solidFill>
                  <a:srgbClr val="EBEBEB"/>
                </a:solidFill>
                <a:latin typeface="+mj-lt"/>
                <a:ea typeface="+mj-ea"/>
                <a:cs typeface="+mj-cs"/>
              </a:rPr>
              <a:t>Herramientas utilizadas</a:t>
            </a:r>
          </a:p>
        </p:txBody>
      </p:sp>
      <p:pic>
        <p:nvPicPr>
          <p:cNvPr id="4" name="Picture 2" descr="Icono&#10;&#10;Descripción generada automáticamente">
            <a:extLst>
              <a:ext uri="{FF2B5EF4-FFF2-40B4-BE49-F238E27FC236}">
                <a16:creationId xmlns:a16="http://schemas.microsoft.com/office/drawing/2014/main" id="{E8DD9D83-CF7C-D11C-2B3D-38D4FBE0648D}"/>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7203354" y="2074882"/>
            <a:ext cx="2936836" cy="2936836"/>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7823457"/>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3" name="Rectangle 1032">
            <a:extLst>
              <a:ext uri="{FF2B5EF4-FFF2-40B4-BE49-F238E27FC236}">
                <a16:creationId xmlns:a16="http://schemas.microsoft.com/office/drawing/2014/main" id="{61515115-95FB-41E0-86F3-8744438C0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A59653-7CDC-C818-6D76-D4759DAA02C4}"/>
              </a:ext>
            </a:extLst>
          </p:cNvPr>
          <p:cNvSpPr>
            <a:spLocks noGrp="1"/>
          </p:cNvSpPr>
          <p:nvPr>
            <p:ph type="title"/>
          </p:nvPr>
        </p:nvSpPr>
        <p:spPr>
          <a:xfrm>
            <a:off x="648930" y="629266"/>
            <a:ext cx="5616217" cy="1622321"/>
          </a:xfrm>
        </p:spPr>
        <p:txBody>
          <a:bodyPr>
            <a:normAutofit/>
          </a:bodyPr>
          <a:lstStyle/>
          <a:p>
            <a:r>
              <a:rPr lang="es-MX">
                <a:solidFill>
                  <a:srgbClr val="EBEBEB"/>
                </a:solidFill>
              </a:rPr>
              <a:t>Visual Studio Comunity</a:t>
            </a:r>
          </a:p>
        </p:txBody>
      </p:sp>
      <p:sp>
        <p:nvSpPr>
          <p:cNvPr id="1035" name="Freeform 31">
            <a:extLst>
              <a:ext uri="{FF2B5EF4-FFF2-40B4-BE49-F238E27FC236}">
                <a16:creationId xmlns:a16="http://schemas.microsoft.com/office/drawing/2014/main" id="{8222A33F-BE2D-4D69-92A0-5DF8B17BA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rgbClr val="FFFFFF"/>
              </a:solidFill>
            </a:endParaRPr>
          </a:p>
        </p:txBody>
      </p:sp>
      <p:sp useBgFill="1">
        <p:nvSpPr>
          <p:cNvPr id="1037" name="Freeform: Shape 1036">
            <a:extLst>
              <a:ext uri="{FF2B5EF4-FFF2-40B4-BE49-F238E27FC236}">
                <a16:creationId xmlns:a16="http://schemas.microsoft.com/office/drawing/2014/main" id="{CE1C74D0-9609-468A-9597-5D87C8A42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1028" name="Picture 4" descr="Microsoft Visual Studio - Wikipedia, la enciclopedia libre">
            <a:extLst>
              <a:ext uri="{FF2B5EF4-FFF2-40B4-BE49-F238E27FC236}">
                <a16:creationId xmlns:a16="http://schemas.microsoft.com/office/drawing/2014/main" id="{7E6124BA-6CB6-92AF-E0F0-5E7FE6DC9C6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63742" y="1438929"/>
            <a:ext cx="3980139" cy="3980139"/>
          </a:xfrm>
          <a:prstGeom prst="rect">
            <a:avLst/>
          </a:prstGeom>
          <a:noFill/>
          <a:effectLst/>
          <a:extLst>
            <a:ext uri="{909E8E84-426E-40DD-AFC4-6F175D3DCCD1}">
              <a14:hiddenFill xmlns:a14="http://schemas.microsoft.com/office/drawing/2010/main">
                <a:solidFill>
                  <a:srgbClr val="FFFFFF"/>
                </a:solidFill>
              </a14:hiddenFill>
            </a:ext>
          </a:extLst>
        </p:spPr>
      </p:pic>
      <p:sp>
        <p:nvSpPr>
          <p:cNvPr id="1039" name="Rectangle 1038">
            <a:extLst>
              <a:ext uri="{FF2B5EF4-FFF2-40B4-BE49-F238E27FC236}">
                <a16:creationId xmlns:a16="http://schemas.microsoft.com/office/drawing/2014/main" id="{C137128D-E594-4905-9F76-E385F0831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7FA2ABB4-84CC-4299-89E6-7500CB9A78E3}"/>
              </a:ext>
            </a:extLst>
          </p:cNvPr>
          <p:cNvSpPr>
            <a:spLocks noGrp="1"/>
          </p:cNvSpPr>
          <p:nvPr>
            <p:ph idx="1"/>
          </p:nvPr>
        </p:nvSpPr>
        <p:spPr>
          <a:xfrm>
            <a:off x="648931" y="2438400"/>
            <a:ext cx="5616216" cy="3785419"/>
          </a:xfrm>
        </p:spPr>
        <p:txBody>
          <a:bodyPr>
            <a:normAutofit/>
          </a:bodyPr>
          <a:lstStyle/>
          <a:p>
            <a:pPr algn="just">
              <a:lnSpc>
                <a:spcPct val="90000"/>
              </a:lnSpc>
            </a:pPr>
            <a:r>
              <a:rPr lang="es-ES" sz="1400" dirty="0">
                <a:solidFill>
                  <a:srgbClr val="FFFFFF"/>
                </a:solidFill>
              </a:rPr>
              <a:t>Microsoft Visual Studio es un entorno de desarrollo integrado para Windows y macOS. Es compatible con múltiples lenguajes de programación, tales como C++, C#, Visual Basic . </a:t>
            </a:r>
          </a:p>
          <a:p>
            <a:pPr algn="just">
              <a:lnSpc>
                <a:spcPct val="90000"/>
              </a:lnSpc>
            </a:pPr>
            <a:r>
              <a:rPr lang="es-ES" sz="1400" dirty="0">
                <a:solidFill>
                  <a:srgbClr val="FFFFFF"/>
                </a:solidFill>
              </a:rPr>
              <a:t>Lenguajes de programación: C++, C#, Visual Basic .NET, J#</a:t>
            </a:r>
          </a:p>
          <a:p>
            <a:pPr algn="just">
              <a:lnSpc>
                <a:spcPct val="90000"/>
              </a:lnSpc>
            </a:pPr>
            <a:r>
              <a:rPr lang="es-ES" sz="1400" dirty="0">
                <a:solidFill>
                  <a:srgbClr val="FFFFFF"/>
                </a:solidFill>
              </a:rPr>
              <a:t>Desarrollador: Microsoft</a:t>
            </a:r>
          </a:p>
          <a:p>
            <a:pPr algn="just">
              <a:lnSpc>
                <a:spcPct val="90000"/>
              </a:lnSpc>
            </a:pPr>
            <a:r>
              <a:rPr lang="es-ES" sz="1400" dirty="0">
                <a:solidFill>
                  <a:srgbClr val="FFFFFF"/>
                </a:solidFill>
              </a:rPr>
              <a:t>Estado actual: Con soporte</a:t>
            </a:r>
          </a:p>
          <a:p>
            <a:pPr algn="just">
              <a:lnSpc>
                <a:spcPct val="90000"/>
              </a:lnSpc>
            </a:pPr>
            <a:r>
              <a:rPr lang="es-ES" sz="1400" dirty="0">
                <a:solidFill>
                  <a:srgbClr val="FFFFFF"/>
                </a:solidFill>
              </a:rPr>
              <a:t>Idiomas: Alemán, chino, coreano, español, francés, inglés, italiano, japonés, portugués y ruso</a:t>
            </a:r>
          </a:p>
          <a:p>
            <a:pPr algn="just">
              <a:lnSpc>
                <a:spcPct val="90000"/>
              </a:lnSpc>
            </a:pPr>
            <a:r>
              <a:rPr lang="es-ES" sz="1400" dirty="0">
                <a:solidFill>
                  <a:srgbClr val="FFFFFF"/>
                </a:solidFill>
              </a:rPr>
              <a:t>Lanzamiento inicial: Visual Studio 97 (1 de mayo de 1997)​</a:t>
            </a:r>
          </a:p>
          <a:p>
            <a:pPr algn="just">
              <a:lnSpc>
                <a:spcPct val="90000"/>
              </a:lnSpc>
            </a:pPr>
            <a:r>
              <a:rPr lang="es-ES" sz="1400" dirty="0">
                <a:solidFill>
                  <a:srgbClr val="FFFFFF"/>
                </a:solidFill>
              </a:rPr>
              <a:t>Licencia: Propietario</a:t>
            </a:r>
          </a:p>
          <a:p>
            <a:pPr algn="just">
              <a:lnSpc>
                <a:spcPct val="90000"/>
              </a:lnSpc>
            </a:pPr>
            <a:r>
              <a:rPr lang="es-ES" sz="1400" dirty="0">
                <a:solidFill>
                  <a:srgbClr val="FFFFFF"/>
                </a:solidFill>
              </a:rPr>
              <a:t>Plataformas admitidas: x86-64, Itanium</a:t>
            </a:r>
            <a:endParaRPr lang="es-MX" sz="1400" dirty="0">
              <a:solidFill>
                <a:srgbClr val="FFFFFF"/>
              </a:solidFill>
            </a:endParaRPr>
          </a:p>
        </p:txBody>
      </p:sp>
    </p:spTree>
    <p:extLst>
      <p:ext uri="{BB962C8B-B14F-4D97-AF65-F5344CB8AC3E}">
        <p14:creationId xmlns:p14="http://schemas.microsoft.com/office/powerpoint/2010/main" val="4034886442"/>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7" name="Rectangle 2056">
            <a:extLst>
              <a:ext uri="{FF2B5EF4-FFF2-40B4-BE49-F238E27FC236}">
                <a16:creationId xmlns:a16="http://schemas.microsoft.com/office/drawing/2014/main" id="{61515115-95FB-41E0-86F3-8744438C0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1D88BE7-3651-FA87-2117-59C01E721FFD}"/>
              </a:ext>
            </a:extLst>
          </p:cNvPr>
          <p:cNvSpPr>
            <a:spLocks noGrp="1"/>
          </p:cNvSpPr>
          <p:nvPr>
            <p:ph type="title"/>
          </p:nvPr>
        </p:nvSpPr>
        <p:spPr>
          <a:xfrm>
            <a:off x="648930" y="629266"/>
            <a:ext cx="5616217" cy="1622321"/>
          </a:xfrm>
        </p:spPr>
        <p:txBody>
          <a:bodyPr>
            <a:normAutofit/>
          </a:bodyPr>
          <a:lstStyle/>
          <a:p>
            <a:r>
              <a:rPr lang="es-MX" sz="3900">
                <a:solidFill>
                  <a:srgbClr val="EBEBEB"/>
                </a:solidFill>
              </a:rPr>
              <a:t>Sql server management studio.</a:t>
            </a:r>
          </a:p>
        </p:txBody>
      </p:sp>
      <p:sp>
        <p:nvSpPr>
          <p:cNvPr id="2059" name="Freeform 31">
            <a:extLst>
              <a:ext uri="{FF2B5EF4-FFF2-40B4-BE49-F238E27FC236}">
                <a16:creationId xmlns:a16="http://schemas.microsoft.com/office/drawing/2014/main" id="{8222A33F-BE2D-4D69-92A0-5DF8B17BA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rgbClr val="FFFFFF"/>
              </a:solidFill>
            </a:endParaRPr>
          </a:p>
        </p:txBody>
      </p:sp>
      <p:sp useBgFill="1">
        <p:nvSpPr>
          <p:cNvPr id="2061" name="Freeform: Shape 2060">
            <a:extLst>
              <a:ext uri="{FF2B5EF4-FFF2-40B4-BE49-F238E27FC236}">
                <a16:creationId xmlns:a16="http://schemas.microsoft.com/office/drawing/2014/main" id="{CE1C74D0-9609-468A-9597-5D87C8A42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2052" name="Picture 4" descr="Icono&#10;&#10;Descripción generada automáticamente">
            <a:extLst>
              <a:ext uri="{FF2B5EF4-FFF2-40B4-BE49-F238E27FC236}">
                <a16:creationId xmlns:a16="http://schemas.microsoft.com/office/drawing/2014/main" id="{6BC1D8FA-B4F4-A117-AA99-A612F17DF22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63742" y="1399651"/>
            <a:ext cx="3980139" cy="4058694"/>
          </a:xfrm>
          <a:prstGeom prst="rect">
            <a:avLst/>
          </a:prstGeom>
          <a:noFill/>
          <a:effectLst/>
          <a:extLst>
            <a:ext uri="{909E8E84-426E-40DD-AFC4-6F175D3DCCD1}">
              <a14:hiddenFill xmlns:a14="http://schemas.microsoft.com/office/drawing/2010/main">
                <a:solidFill>
                  <a:srgbClr val="FFFFFF"/>
                </a:solidFill>
              </a14:hiddenFill>
            </a:ext>
          </a:extLst>
        </p:spPr>
      </p:pic>
      <p:sp>
        <p:nvSpPr>
          <p:cNvPr id="2063" name="Rectangle 2062">
            <a:extLst>
              <a:ext uri="{FF2B5EF4-FFF2-40B4-BE49-F238E27FC236}">
                <a16:creationId xmlns:a16="http://schemas.microsoft.com/office/drawing/2014/main" id="{C137128D-E594-4905-9F76-E385F0831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D3459B22-A8F2-0D7B-6B56-3E7ECCA84944}"/>
              </a:ext>
            </a:extLst>
          </p:cNvPr>
          <p:cNvSpPr>
            <a:spLocks noGrp="1"/>
          </p:cNvSpPr>
          <p:nvPr>
            <p:ph idx="1"/>
          </p:nvPr>
        </p:nvSpPr>
        <p:spPr>
          <a:xfrm>
            <a:off x="648931" y="2438400"/>
            <a:ext cx="5616216" cy="3785419"/>
          </a:xfrm>
        </p:spPr>
        <p:txBody>
          <a:bodyPr>
            <a:normAutofit fontScale="70000" lnSpcReduction="20000"/>
          </a:bodyPr>
          <a:lstStyle/>
          <a:p>
            <a:pPr algn="just"/>
            <a:r>
              <a:rPr lang="es-ES" dirty="0">
                <a:solidFill>
                  <a:srgbClr val="FFFFFF"/>
                </a:solidFill>
              </a:rPr>
              <a:t>Microsoft SQL Server Management Studio es una aplicación utilizada para la gestión y administración de los componentes dentro de SQL Server. Es el sucesor de Enterprise Manager de la versión 2000 haciendo su aparición por primera vez con la versión 2005.</a:t>
            </a:r>
          </a:p>
          <a:p>
            <a:pPr algn="just"/>
            <a:r>
              <a:rPr lang="es-ES" dirty="0">
                <a:solidFill>
                  <a:srgbClr val="FFFFFF"/>
                </a:solidFill>
              </a:rPr>
              <a:t>Fecha de lanzamiento 2005</a:t>
            </a:r>
          </a:p>
          <a:p>
            <a:pPr algn="just"/>
            <a:r>
              <a:rPr lang="es-ES" dirty="0">
                <a:solidFill>
                  <a:srgbClr val="FFFFFF"/>
                </a:solidFill>
              </a:rPr>
              <a:t>Requisitos </a:t>
            </a:r>
          </a:p>
          <a:p>
            <a:pPr algn="just"/>
            <a:r>
              <a:rPr lang="es-ES" dirty="0">
                <a:solidFill>
                  <a:srgbClr val="FFFFFF"/>
                </a:solidFill>
              </a:rPr>
              <a:t>Procesador x86 (Intel, AMD) de 1,8 GHz o más rápido. Se recomienda doble núcleo o mejor</a:t>
            </a:r>
          </a:p>
          <a:p>
            <a:pPr algn="just"/>
            <a:r>
              <a:rPr lang="es-ES" dirty="0">
                <a:solidFill>
                  <a:srgbClr val="FFFFFF"/>
                </a:solidFill>
              </a:rPr>
              <a:t>2 GB de RAM; Se recomiendan 4 GB de RAM (2,5 GB como mínimo si se ejecuta en una máquina virtual)</a:t>
            </a:r>
          </a:p>
          <a:p>
            <a:pPr algn="just"/>
            <a:r>
              <a:rPr lang="es-ES" dirty="0">
                <a:solidFill>
                  <a:srgbClr val="FFFFFF"/>
                </a:solidFill>
              </a:rPr>
              <a:t>Espacio en disco duro: Mínimo de 2 GB hasta 10 GB de espacio disponible</a:t>
            </a:r>
          </a:p>
          <a:p>
            <a:pPr algn="just"/>
            <a:r>
              <a:rPr lang="es-ES" dirty="0">
                <a:solidFill>
                  <a:srgbClr val="FFFFFF"/>
                </a:solidFill>
              </a:rPr>
              <a:t>Ultima versión </a:t>
            </a:r>
          </a:p>
          <a:p>
            <a:pPr algn="just"/>
            <a:r>
              <a:rPr lang="es-ES" dirty="0">
                <a:solidFill>
                  <a:srgbClr val="FFFFFF"/>
                </a:solidFill>
              </a:rPr>
              <a:t>SSMS 19.0.2 es la última versión de disponibilidad general (GA)</a:t>
            </a:r>
          </a:p>
          <a:p>
            <a:endParaRPr lang="es-MX" dirty="0">
              <a:solidFill>
                <a:srgbClr val="FFFFFF"/>
              </a:solidFill>
            </a:endParaRPr>
          </a:p>
        </p:txBody>
      </p:sp>
    </p:spTree>
    <p:extLst>
      <p:ext uri="{BB962C8B-B14F-4D97-AF65-F5344CB8AC3E}">
        <p14:creationId xmlns:p14="http://schemas.microsoft.com/office/powerpoint/2010/main" val="1740141640"/>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3" name="Rectangle 3082">
            <a:extLst>
              <a:ext uri="{FF2B5EF4-FFF2-40B4-BE49-F238E27FC236}">
                <a16:creationId xmlns:a16="http://schemas.microsoft.com/office/drawing/2014/main" id="{61515115-95FB-41E0-86F3-8744438C0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CBF55C0-2BD6-BA47-096C-DC2238CBA2EC}"/>
              </a:ext>
            </a:extLst>
          </p:cNvPr>
          <p:cNvSpPr>
            <a:spLocks noGrp="1"/>
          </p:cNvSpPr>
          <p:nvPr>
            <p:ph type="title"/>
          </p:nvPr>
        </p:nvSpPr>
        <p:spPr>
          <a:xfrm>
            <a:off x="648930" y="629266"/>
            <a:ext cx="5616217" cy="1622321"/>
          </a:xfrm>
        </p:spPr>
        <p:txBody>
          <a:bodyPr>
            <a:normAutofit/>
          </a:bodyPr>
          <a:lstStyle/>
          <a:p>
            <a:r>
              <a:rPr lang="es-MX">
                <a:solidFill>
                  <a:srgbClr val="EBEBEB"/>
                </a:solidFill>
              </a:rPr>
              <a:t>Hostinger </a:t>
            </a:r>
          </a:p>
        </p:txBody>
      </p:sp>
      <p:sp>
        <p:nvSpPr>
          <p:cNvPr id="3085" name="Freeform 31">
            <a:extLst>
              <a:ext uri="{FF2B5EF4-FFF2-40B4-BE49-F238E27FC236}">
                <a16:creationId xmlns:a16="http://schemas.microsoft.com/office/drawing/2014/main" id="{8222A33F-BE2D-4D69-92A0-5DF8B17BA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rgbClr val="FFFFFF"/>
              </a:solidFill>
            </a:endParaRPr>
          </a:p>
        </p:txBody>
      </p:sp>
      <p:sp useBgFill="1">
        <p:nvSpPr>
          <p:cNvPr id="3087" name="Freeform: Shape 3086">
            <a:extLst>
              <a:ext uri="{FF2B5EF4-FFF2-40B4-BE49-F238E27FC236}">
                <a16:creationId xmlns:a16="http://schemas.microsoft.com/office/drawing/2014/main" id="{CE1C74D0-9609-468A-9597-5D87C8A42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3078" name="Picture 6" descr="Hostinger - Wikipedia, la enciclopedia libre">
            <a:extLst>
              <a:ext uri="{FF2B5EF4-FFF2-40B4-BE49-F238E27FC236}">
                <a16:creationId xmlns:a16="http://schemas.microsoft.com/office/drawing/2014/main" id="{D296E832-A544-0E1B-8FDE-0A674FDA130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63742" y="1438929"/>
            <a:ext cx="3980139" cy="3980139"/>
          </a:xfrm>
          <a:prstGeom prst="rect">
            <a:avLst/>
          </a:prstGeom>
          <a:noFill/>
          <a:effectLst/>
          <a:extLst>
            <a:ext uri="{909E8E84-426E-40DD-AFC4-6F175D3DCCD1}">
              <a14:hiddenFill xmlns:a14="http://schemas.microsoft.com/office/drawing/2010/main">
                <a:solidFill>
                  <a:srgbClr val="FFFFFF"/>
                </a:solidFill>
              </a14:hiddenFill>
            </a:ext>
          </a:extLst>
        </p:spPr>
      </p:pic>
      <p:sp>
        <p:nvSpPr>
          <p:cNvPr id="3089" name="Rectangle 3088">
            <a:extLst>
              <a:ext uri="{FF2B5EF4-FFF2-40B4-BE49-F238E27FC236}">
                <a16:creationId xmlns:a16="http://schemas.microsoft.com/office/drawing/2014/main" id="{C137128D-E594-4905-9F76-E385F0831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69DE6E1A-B163-A527-E8DF-A165F8DB10B2}"/>
              </a:ext>
            </a:extLst>
          </p:cNvPr>
          <p:cNvSpPr>
            <a:spLocks noGrp="1"/>
          </p:cNvSpPr>
          <p:nvPr>
            <p:ph idx="1"/>
          </p:nvPr>
        </p:nvSpPr>
        <p:spPr>
          <a:xfrm>
            <a:off x="648931" y="2438400"/>
            <a:ext cx="5616216" cy="3785419"/>
          </a:xfrm>
        </p:spPr>
        <p:txBody>
          <a:bodyPr>
            <a:normAutofit/>
          </a:bodyPr>
          <a:lstStyle/>
          <a:p>
            <a:pPr>
              <a:lnSpc>
                <a:spcPct val="90000"/>
              </a:lnSpc>
            </a:pPr>
            <a:r>
              <a:rPr lang="es-ES">
                <a:solidFill>
                  <a:srgbClr val="FFFFFF"/>
                </a:solidFill>
              </a:rPr>
              <a:t>Hostinger se trata de un servicio de alojamiento que atiende a millones de personas. Ese número es debido a la cantidad de características, donde te incluye un cPanel único con el que albergar webs como CMS incluyendo WordPress.</a:t>
            </a:r>
          </a:p>
          <a:p>
            <a:pPr>
              <a:lnSpc>
                <a:spcPct val="90000"/>
              </a:lnSpc>
            </a:pPr>
            <a:r>
              <a:rPr lang="es-ES">
                <a:solidFill>
                  <a:srgbClr val="FFFFFF"/>
                </a:solidFill>
              </a:rPr>
              <a:t>También destaca por la velocidad, usabilidad, rendimiento y, sobre todo, por los precios que ofrece. Una de sus características más importantes son las ubicaciones disponibles que te garantiza.</a:t>
            </a:r>
          </a:p>
          <a:p>
            <a:pPr>
              <a:lnSpc>
                <a:spcPct val="90000"/>
              </a:lnSpc>
            </a:pPr>
            <a:endParaRPr lang="es-MX">
              <a:solidFill>
                <a:srgbClr val="FFFFFF"/>
              </a:solidFill>
            </a:endParaRPr>
          </a:p>
        </p:txBody>
      </p:sp>
    </p:spTree>
    <p:extLst>
      <p:ext uri="{BB962C8B-B14F-4D97-AF65-F5344CB8AC3E}">
        <p14:creationId xmlns:p14="http://schemas.microsoft.com/office/powerpoint/2010/main" val="4262313428"/>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5" name="Rectangle 4104">
            <a:extLst>
              <a:ext uri="{FF2B5EF4-FFF2-40B4-BE49-F238E27FC236}">
                <a16:creationId xmlns:a16="http://schemas.microsoft.com/office/drawing/2014/main" id="{61515115-95FB-41E0-86F3-8744438C0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6B42461-ACE1-6E15-A607-4F2268FED144}"/>
              </a:ext>
            </a:extLst>
          </p:cNvPr>
          <p:cNvSpPr>
            <a:spLocks noGrp="1"/>
          </p:cNvSpPr>
          <p:nvPr>
            <p:ph type="title"/>
          </p:nvPr>
        </p:nvSpPr>
        <p:spPr>
          <a:xfrm>
            <a:off x="648930" y="629266"/>
            <a:ext cx="5616217" cy="1622321"/>
          </a:xfrm>
        </p:spPr>
        <p:txBody>
          <a:bodyPr>
            <a:normAutofit/>
          </a:bodyPr>
          <a:lstStyle/>
          <a:p>
            <a:r>
              <a:rPr lang="es-MX">
                <a:solidFill>
                  <a:srgbClr val="EBEBEB"/>
                </a:solidFill>
              </a:rPr>
              <a:t>Github </a:t>
            </a:r>
          </a:p>
        </p:txBody>
      </p:sp>
      <p:sp>
        <p:nvSpPr>
          <p:cNvPr id="4107" name="Freeform 31">
            <a:extLst>
              <a:ext uri="{FF2B5EF4-FFF2-40B4-BE49-F238E27FC236}">
                <a16:creationId xmlns:a16="http://schemas.microsoft.com/office/drawing/2014/main" id="{8222A33F-BE2D-4D69-92A0-5DF8B17BA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rgbClr val="FFFFFF"/>
              </a:solidFill>
            </a:endParaRPr>
          </a:p>
        </p:txBody>
      </p:sp>
      <p:sp useBgFill="1">
        <p:nvSpPr>
          <p:cNvPr id="4109" name="Freeform: Shape 4108">
            <a:extLst>
              <a:ext uri="{FF2B5EF4-FFF2-40B4-BE49-F238E27FC236}">
                <a16:creationId xmlns:a16="http://schemas.microsoft.com/office/drawing/2014/main" id="{CE1C74D0-9609-468A-9597-5D87C8A42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4100" name="Picture 4" descr="GitHub Logos and Usage · GitHub">
            <a:extLst>
              <a:ext uri="{FF2B5EF4-FFF2-40B4-BE49-F238E27FC236}">
                <a16:creationId xmlns:a16="http://schemas.microsoft.com/office/drawing/2014/main" id="{A1F52C6D-BD85-4722-78C8-5EEE163FB7E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63742" y="1438929"/>
            <a:ext cx="3980139" cy="3980139"/>
          </a:xfrm>
          <a:prstGeom prst="rect">
            <a:avLst/>
          </a:prstGeom>
          <a:noFill/>
          <a:effectLst/>
          <a:extLst>
            <a:ext uri="{909E8E84-426E-40DD-AFC4-6F175D3DCCD1}">
              <a14:hiddenFill xmlns:a14="http://schemas.microsoft.com/office/drawing/2010/main">
                <a:solidFill>
                  <a:srgbClr val="FFFFFF"/>
                </a:solidFill>
              </a14:hiddenFill>
            </a:ext>
          </a:extLst>
        </p:spPr>
      </p:pic>
      <p:sp>
        <p:nvSpPr>
          <p:cNvPr id="4111" name="Rectangle 4110">
            <a:extLst>
              <a:ext uri="{FF2B5EF4-FFF2-40B4-BE49-F238E27FC236}">
                <a16:creationId xmlns:a16="http://schemas.microsoft.com/office/drawing/2014/main" id="{C137128D-E594-4905-9F76-E385F0831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BC66B0AF-6340-7643-32C5-5B3E0F054320}"/>
              </a:ext>
            </a:extLst>
          </p:cNvPr>
          <p:cNvSpPr>
            <a:spLocks noGrp="1"/>
          </p:cNvSpPr>
          <p:nvPr>
            <p:ph idx="1"/>
          </p:nvPr>
        </p:nvSpPr>
        <p:spPr>
          <a:xfrm>
            <a:off x="393290" y="1828800"/>
            <a:ext cx="5871857" cy="4395019"/>
          </a:xfrm>
        </p:spPr>
        <p:txBody>
          <a:bodyPr>
            <a:normAutofit/>
          </a:bodyPr>
          <a:lstStyle/>
          <a:p>
            <a:pPr>
              <a:lnSpc>
                <a:spcPct val="90000"/>
              </a:lnSpc>
            </a:pPr>
            <a:r>
              <a:rPr lang="es-ES" sz="1000" dirty="0" err="1">
                <a:solidFill>
                  <a:srgbClr val="FFFFFF"/>
                </a:solidFill>
              </a:rPr>
              <a:t>Github</a:t>
            </a:r>
            <a:r>
              <a:rPr lang="es-ES" sz="1000" dirty="0">
                <a:solidFill>
                  <a:srgbClr val="FFFFFF"/>
                </a:solidFill>
              </a:rPr>
              <a:t> es un portal creado para alojar el código de las aplicaciones de cualquier desarrollador, y que fue comprada por Microsoft en junio del 2018. La plataforma está creada para que los desarrolladores suban el código de sus aplicaciones y herramientas, y que como usuario no sólo puedas descargarte la aplicación, sino también entrar a su perfil para leer sobre ella o colaborar con su desarrollo.</a:t>
            </a:r>
          </a:p>
          <a:p>
            <a:pPr>
              <a:lnSpc>
                <a:spcPct val="90000"/>
              </a:lnSpc>
            </a:pPr>
            <a:r>
              <a:rPr lang="es-MX" sz="1000" dirty="0">
                <a:solidFill>
                  <a:srgbClr val="FFFFFF"/>
                </a:solidFill>
              </a:rPr>
              <a:t>Fecha de lanzamiento 2008</a:t>
            </a:r>
          </a:p>
          <a:p>
            <a:pPr>
              <a:lnSpc>
                <a:spcPct val="90000"/>
              </a:lnSpc>
            </a:pPr>
            <a:r>
              <a:rPr lang="es-MX" sz="1000" dirty="0">
                <a:solidFill>
                  <a:srgbClr val="FFFFFF"/>
                </a:solidFill>
              </a:rPr>
              <a:t>Requisitos </a:t>
            </a:r>
          </a:p>
          <a:p>
            <a:pPr>
              <a:lnSpc>
                <a:spcPct val="90000"/>
              </a:lnSpc>
            </a:pPr>
            <a:r>
              <a:rPr lang="es-MX" sz="1000" dirty="0">
                <a:solidFill>
                  <a:srgbClr val="FFFFFF"/>
                </a:solidFill>
              </a:rPr>
              <a:t>Puedes instalar GitHub Desktop en Windows 7 64-bit o posterior.</a:t>
            </a:r>
          </a:p>
          <a:p>
            <a:pPr>
              <a:lnSpc>
                <a:spcPct val="90000"/>
              </a:lnSpc>
            </a:pPr>
            <a:r>
              <a:rPr lang="es-MX" sz="1000" dirty="0">
                <a:solidFill>
                  <a:srgbClr val="FFFFFF"/>
                </a:solidFill>
              </a:rPr>
              <a:t>Advertencia: Debes tener un sistema operativo de 64 bits para ejecutar GitHub Desktop.</a:t>
            </a:r>
          </a:p>
          <a:p>
            <a:pPr>
              <a:lnSpc>
                <a:spcPct val="90000"/>
              </a:lnSpc>
            </a:pPr>
            <a:r>
              <a:rPr lang="es-MX" sz="1000" dirty="0">
                <a:solidFill>
                  <a:srgbClr val="FFFFFF"/>
                </a:solidFill>
              </a:rPr>
              <a:t>Visite la página de descarga de GitHub Desktop.</a:t>
            </a:r>
          </a:p>
          <a:p>
            <a:pPr>
              <a:lnSpc>
                <a:spcPct val="90000"/>
              </a:lnSpc>
            </a:pPr>
            <a:r>
              <a:rPr lang="es-MX" sz="1000" dirty="0">
                <a:solidFill>
                  <a:srgbClr val="FFFFFF"/>
                </a:solidFill>
              </a:rPr>
              <a:t>Haz clic en Descargar para Windows.</a:t>
            </a:r>
          </a:p>
          <a:p>
            <a:pPr>
              <a:lnSpc>
                <a:spcPct val="90000"/>
              </a:lnSpc>
            </a:pPr>
            <a:r>
              <a:rPr lang="es-MX" sz="1000" dirty="0">
                <a:solidFill>
                  <a:srgbClr val="FFFFFF"/>
                </a:solidFill>
              </a:rPr>
              <a:t>En la carpeta </a:t>
            </a:r>
            <a:r>
              <a:rPr lang="es-MX" sz="1000" dirty="0" err="1">
                <a:solidFill>
                  <a:srgbClr val="FFFFFF"/>
                </a:solidFill>
              </a:rPr>
              <a:t>Downloads</a:t>
            </a:r>
            <a:r>
              <a:rPr lang="es-MX" sz="1000" dirty="0">
                <a:solidFill>
                  <a:srgbClr val="FFFFFF"/>
                </a:solidFill>
              </a:rPr>
              <a:t> del equipo, haz doble clic en el archivo de configuración de GitHub Desktop.</a:t>
            </a:r>
          </a:p>
          <a:p>
            <a:pPr>
              <a:lnSpc>
                <a:spcPct val="90000"/>
              </a:lnSpc>
            </a:pPr>
            <a:r>
              <a:rPr lang="es-MX" sz="1000" dirty="0">
                <a:solidFill>
                  <a:srgbClr val="FFFFFF"/>
                </a:solidFill>
              </a:rPr>
              <a:t>GitHub Desktop se lanzará después de que se complete la instalación.</a:t>
            </a:r>
          </a:p>
          <a:p>
            <a:pPr>
              <a:lnSpc>
                <a:spcPct val="90000"/>
              </a:lnSpc>
            </a:pPr>
            <a:r>
              <a:rPr lang="es-MX" sz="1000" dirty="0">
                <a:solidFill>
                  <a:srgbClr val="FFFFFF"/>
                </a:solidFill>
              </a:rPr>
              <a:t>Ultima versión </a:t>
            </a:r>
          </a:p>
          <a:p>
            <a:pPr>
              <a:lnSpc>
                <a:spcPct val="90000"/>
              </a:lnSpc>
            </a:pPr>
            <a:r>
              <a:rPr lang="es-MX" sz="1000" dirty="0">
                <a:solidFill>
                  <a:srgbClr val="FFFFFF"/>
                </a:solidFill>
              </a:rPr>
              <a:t>GitHub Desktop 3.2.3 </a:t>
            </a:r>
          </a:p>
          <a:p>
            <a:pPr>
              <a:lnSpc>
                <a:spcPct val="90000"/>
              </a:lnSpc>
            </a:pPr>
            <a:endParaRPr lang="es-MX" sz="1000" dirty="0">
              <a:solidFill>
                <a:srgbClr val="FFFFFF"/>
              </a:solidFill>
            </a:endParaRPr>
          </a:p>
        </p:txBody>
      </p:sp>
    </p:spTree>
    <p:extLst>
      <p:ext uri="{BB962C8B-B14F-4D97-AF65-F5344CB8AC3E}">
        <p14:creationId xmlns:p14="http://schemas.microsoft.com/office/powerpoint/2010/main" val="2698143583"/>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9" name="Rectangle 5128">
            <a:extLst>
              <a:ext uri="{FF2B5EF4-FFF2-40B4-BE49-F238E27FC236}">
                <a16:creationId xmlns:a16="http://schemas.microsoft.com/office/drawing/2014/main" id="{61515115-95FB-41E0-86F3-8744438C0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AA3FA86-B3CF-0AFC-9B1E-3B573DE313E0}"/>
              </a:ext>
            </a:extLst>
          </p:cNvPr>
          <p:cNvSpPr>
            <a:spLocks noGrp="1"/>
          </p:cNvSpPr>
          <p:nvPr>
            <p:ph type="title"/>
          </p:nvPr>
        </p:nvSpPr>
        <p:spPr>
          <a:xfrm>
            <a:off x="648930" y="629266"/>
            <a:ext cx="5616217" cy="1622321"/>
          </a:xfrm>
        </p:spPr>
        <p:txBody>
          <a:bodyPr>
            <a:normAutofit/>
          </a:bodyPr>
          <a:lstStyle/>
          <a:p>
            <a:r>
              <a:rPr lang="es-MX">
                <a:solidFill>
                  <a:srgbClr val="EBEBEB"/>
                </a:solidFill>
              </a:rPr>
              <a:t>MS proyect </a:t>
            </a:r>
          </a:p>
        </p:txBody>
      </p:sp>
      <p:sp>
        <p:nvSpPr>
          <p:cNvPr id="5131" name="Freeform 31">
            <a:extLst>
              <a:ext uri="{FF2B5EF4-FFF2-40B4-BE49-F238E27FC236}">
                <a16:creationId xmlns:a16="http://schemas.microsoft.com/office/drawing/2014/main" id="{8222A33F-BE2D-4D69-92A0-5DF8B17BA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rgbClr val="FFFFFF"/>
              </a:solidFill>
            </a:endParaRPr>
          </a:p>
        </p:txBody>
      </p:sp>
      <p:sp useBgFill="1">
        <p:nvSpPr>
          <p:cNvPr id="5133" name="Freeform: Shape 5132">
            <a:extLst>
              <a:ext uri="{FF2B5EF4-FFF2-40B4-BE49-F238E27FC236}">
                <a16:creationId xmlns:a16="http://schemas.microsoft.com/office/drawing/2014/main" id="{CE1C74D0-9609-468A-9597-5D87C8A42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5124" name="Picture 4" descr="upload.wikimedia.org/wikipedia/commons/1/10/MS_...">
            <a:extLst>
              <a:ext uri="{FF2B5EF4-FFF2-40B4-BE49-F238E27FC236}">
                <a16:creationId xmlns:a16="http://schemas.microsoft.com/office/drawing/2014/main" id="{1725CFC5-3687-B11C-ADFB-107D0FA5ECD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63742" y="1438929"/>
            <a:ext cx="3980139" cy="3980139"/>
          </a:xfrm>
          <a:prstGeom prst="rect">
            <a:avLst/>
          </a:prstGeom>
          <a:noFill/>
          <a:effectLst/>
          <a:extLst>
            <a:ext uri="{909E8E84-426E-40DD-AFC4-6F175D3DCCD1}">
              <a14:hiddenFill xmlns:a14="http://schemas.microsoft.com/office/drawing/2010/main">
                <a:solidFill>
                  <a:srgbClr val="FFFFFF"/>
                </a:solidFill>
              </a14:hiddenFill>
            </a:ext>
          </a:extLst>
        </p:spPr>
      </p:pic>
      <p:sp>
        <p:nvSpPr>
          <p:cNvPr id="5135" name="Rectangle 5134">
            <a:extLst>
              <a:ext uri="{FF2B5EF4-FFF2-40B4-BE49-F238E27FC236}">
                <a16:creationId xmlns:a16="http://schemas.microsoft.com/office/drawing/2014/main" id="{C137128D-E594-4905-9F76-E385F0831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F469491F-1C6B-9631-D3EF-BFF9AFE77321}"/>
              </a:ext>
            </a:extLst>
          </p:cNvPr>
          <p:cNvSpPr>
            <a:spLocks noGrp="1"/>
          </p:cNvSpPr>
          <p:nvPr>
            <p:ph idx="1"/>
          </p:nvPr>
        </p:nvSpPr>
        <p:spPr>
          <a:xfrm>
            <a:off x="648931" y="2438400"/>
            <a:ext cx="5616216" cy="3785419"/>
          </a:xfrm>
        </p:spPr>
        <p:txBody>
          <a:bodyPr>
            <a:normAutofit/>
          </a:bodyPr>
          <a:lstStyle/>
          <a:p>
            <a:pPr>
              <a:lnSpc>
                <a:spcPct val="90000"/>
              </a:lnSpc>
            </a:pPr>
            <a:r>
              <a:rPr lang="es-ES" sz="1900">
                <a:solidFill>
                  <a:srgbClr val="FFFFFF"/>
                </a:solidFill>
              </a:rPr>
              <a:t>Microsoft Project  es una herramienta de Software que apoya los procesos de gestión de proyectos de manera colaborativa. Mediante el uso de esta herramienta puedes generar, por ejemplo, un diagrama de Gantt que te permite visualizar las actividades en forma de barras en un periodo de tiempo determinado, pudiendo plasmar las necesidades de tu cliente y del proyecto en la programación, tales como horas hombre, duración, costos, entregables, actividades, recursos, calendarios, etc.</a:t>
            </a:r>
          </a:p>
          <a:p>
            <a:pPr>
              <a:lnSpc>
                <a:spcPct val="90000"/>
              </a:lnSpc>
            </a:pPr>
            <a:endParaRPr lang="es-MX" sz="1900">
              <a:solidFill>
                <a:srgbClr val="FFFFFF"/>
              </a:solidFill>
            </a:endParaRPr>
          </a:p>
        </p:txBody>
      </p:sp>
    </p:spTree>
    <p:extLst>
      <p:ext uri="{BB962C8B-B14F-4D97-AF65-F5344CB8AC3E}">
        <p14:creationId xmlns:p14="http://schemas.microsoft.com/office/powerpoint/2010/main" val="4169418864"/>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1" name="Rectangle 6150">
            <a:extLst>
              <a:ext uri="{FF2B5EF4-FFF2-40B4-BE49-F238E27FC236}">
                <a16:creationId xmlns:a16="http://schemas.microsoft.com/office/drawing/2014/main" id="{61515115-95FB-41E0-86F3-8744438C0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7C88087-B127-82A7-BF1C-F9EBA503A82A}"/>
              </a:ext>
            </a:extLst>
          </p:cNvPr>
          <p:cNvSpPr>
            <a:spLocks noGrp="1"/>
          </p:cNvSpPr>
          <p:nvPr>
            <p:ph type="title"/>
          </p:nvPr>
        </p:nvSpPr>
        <p:spPr>
          <a:xfrm>
            <a:off x="648930" y="629266"/>
            <a:ext cx="5616217" cy="1622321"/>
          </a:xfrm>
        </p:spPr>
        <p:txBody>
          <a:bodyPr>
            <a:normAutofit/>
          </a:bodyPr>
          <a:lstStyle/>
          <a:p>
            <a:r>
              <a:rPr lang="es-MX">
                <a:solidFill>
                  <a:srgbClr val="EBEBEB"/>
                </a:solidFill>
              </a:rPr>
              <a:t>Ms Teams </a:t>
            </a:r>
          </a:p>
        </p:txBody>
      </p:sp>
      <p:sp>
        <p:nvSpPr>
          <p:cNvPr id="6153" name="Freeform 31">
            <a:extLst>
              <a:ext uri="{FF2B5EF4-FFF2-40B4-BE49-F238E27FC236}">
                <a16:creationId xmlns:a16="http://schemas.microsoft.com/office/drawing/2014/main" id="{8222A33F-BE2D-4D69-92A0-5DF8B17BA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rgbClr val="FFFFFF"/>
              </a:solidFill>
            </a:endParaRPr>
          </a:p>
        </p:txBody>
      </p:sp>
      <p:sp useBgFill="1">
        <p:nvSpPr>
          <p:cNvPr id="6155" name="Freeform: Shape 6154">
            <a:extLst>
              <a:ext uri="{FF2B5EF4-FFF2-40B4-BE49-F238E27FC236}">
                <a16:creationId xmlns:a16="http://schemas.microsoft.com/office/drawing/2014/main" id="{CE1C74D0-9609-468A-9597-5D87C8A42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6146" name="Picture 2" descr="Microsoft Teams - Wikipedia, la enciclopedia libre">
            <a:extLst>
              <a:ext uri="{FF2B5EF4-FFF2-40B4-BE49-F238E27FC236}">
                <a16:creationId xmlns:a16="http://schemas.microsoft.com/office/drawing/2014/main" id="{8FC98D7B-0273-7A0C-F29C-F8D01DA901D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63742" y="1578234"/>
            <a:ext cx="3980139" cy="3701529"/>
          </a:xfrm>
          <a:prstGeom prst="rect">
            <a:avLst/>
          </a:prstGeom>
          <a:noFill/>
          <a:effectLst/>
          <a:extLst>
            <a:ext uri="{909E8E84-426E-40DD-AFC4-6F175D3DCCD1}">
              <a14:hiddenFill xmlns:a14="http://schemas.microsoft.com/office/drawing/2010/main">
                <a:solidFill>
                  <a:srgbClr val="FFFFFF"/>
                </a:solidFill>
              </a14:hiddenFill>
            </a:ext>
          </a:extLst>
        </p:spPr>
      </p:pic>
      <p:sp>
        <p:nvSpPr>
          <p:cNvPr id="6157" name="Rectangle 6156">
            <a:extLst>
              <a:ext uri="{FF2B5EF4-FFF2-40B4-BE49-F238E27FC236}">
                <a16:creationId xmlns:a16="http://schemas.microsoft.com/office/drawing/2014/main" id="{C137128D-E594-4905-9F76-E385F0831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1D82845F-C0CC-0B51-419B-DA96376B3291}"/>
              </a:ext>
            </a:extLst>
          </p:cNvPr>
          <p:cNvSpPr>
            <a:spLocks noGrp="1"/>
          </p:cNvSpPr>
          <p:nvPr>
            <p:ph idx="1"/>
          </p:nvPr>
        </p:nvSpPr>
        <p:spPr>
          <a:xfrm>
            <a:off x="648931" y="2438400"/>
            <a:ext cx="5616216" cy="3785419"/>
          </a:xfrm>
        </p:spPr>
        <p:txBody>
          <a:bodyPr>
            <a:normAutofit/>
          </a:bodyPr>
          <a:lstStyle/>
          <a:p>
            <a:r>
              <a:rPr lang="es-ES">
                <a:solidFill>
                  <a:srgbClr val="FFFFFF"/>
                </a:solidFill>
              </a:rPr>
              <a:t>Microsoft Teams es una plataforma basada en la nube cuyo principal objetivo es la colaboración en equipo. Teams pertenece a la suite de productos de Microsoft. Su principal función es ser una herramienta de mensajería empresarial que permite la comunicación y la colaboración en tiempo real entre usuarios dentro y fuera de la organización.</a:t>
            </a:r>
            <a:endParaRPr lang="es-MX">
              <a:solidFill>
                <a:srgbClr val="FFFFFF"/>
              </a:solidFill>
            </a:endParaRPr>
          </a:p>
        </p:txBody>
      </p:sp>
    </p:spTree>
    <p:extLst>
      <p:ext uri="{BB962C8B-B14F-4D97-AF65-F5344CB8AC3E}">
        <p14:creationId xmlns:p14="http://schemas.microsoft.com/office/powerpoint/2010/main" val="3452696315"/>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61515115-95FB-41E0-86F3-8744438C0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8EC37D8-AE83-5191-A301-14C317010CE5}"/>
              </a:ext>
            </a:extLst>
          </p:cNvPr>
          <p:cNvSpPr>
            <a:spLocks noGrp="1"/>
          </p:cNvSpPr>
          <p:nvPr>
            <p:ph type="title"/>
          </p:nvPr>
        </p:nvSpPr>
        <p:spPr>
          <a:xfrm>
            <a:off x="648930" y="629266"/>
            <a:ext cx="5616217" cy="1622321"/>
          </a:xfrm>
        </p:spPr>
        <p:txBody>
          <a:bodyPr>
            <a:normAutofit/>
          </a:bodyPr>
          <a:lstStyle/>
          <a:p>
            <a:r>
              <a:rPr lang="es-MX" dirty="0">
                <a:solidFill>
                  <a:srgbClr val="EBEBEB"/>
                </a:solidFill>
              </a:rPr>
              <a:t>Chat GPT 3</a:t>
            </a:r>
          </a:p>
        </p:txBody>
      </p:sp>
      <p:sp>
        <p:nvSpPr>
          <p:cNvPr id="1033" name="Freeform 31">
            <a:extLst>
              <a:ext uri="{FF2B5EF4-FFF2-40B4-BE49-F238E27FC236}">
                <a16:creationId xmlns:a16="http://schemas.microsoft.com/office/drawing/2014/main" id="{8222A33F-BE2D-4D69-92A0-5DF8B17BA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rgbClr val="FFFFFF"/>
              </a:solidFill>
            </a:endParaRPr>
          </a:p>
        </p:txBody>
      </p:sp>
      <p:sp useBgFill="1">
        <p:nvSpPr>
          <p:cNvPr id="1035" name="Freeform: Shape 1034">
            <a:extLst>
              <a:ext uri="{FF2B5EF4-FFF2-40B4-BE49-F238E27FC236}">
                <a16:creationId xmlns:a16="http://schemas.microsoft.com/office/drawing/2014/main" id="{CE1C74D0-9609-468A-9597-5D87C8A42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1026" name="Picture 2" descr="upload.wikimedia.org/wikipedia/commons/thumb/0/...">
            <a:extLst>
              <a:ext uri="{FF2B5EF4-FFF2-40B4-BE49-F238E27FC236}">
                <a16:creationId xmlns:a16="http://schemas.microsoft.com/office/drawing/2014/main" id="{D7CAC5C0-0E8B-77B5-F631-B26145B579B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63742" y="1438929"/>
            <a:ext cx="3980139" cy="3980139"/>
          </a:xfrm>
          <a:prstGeom prst="rect">
            <a:avLst/>
          </a:prstGeom>
          <a:noFill/>
          <a:effectLst/>
          <a:extLst>
            <a:ext uri="{909E8E84-426E-40DD-AFC4-6F175D3DCCD1}">
              <a14:hiddenFill xmlns:a14="http://schemas.microsoft.com/office/drawing/2010/main">
                <a:solidFill>
                  <a:srgbClr val="FFFFFF"/>
                </a:solidFill>
              </a14:hiddenFill>
            </a:ext>
          </a:extLst>
        </p:spPr>
      </p:pic>
      <p:sp>
        <p:nvSpPr>
          <p:cNvPr id="1037" name="Rectangle 1036">
            <a:extLst>
              <a:ext uri="{FF2B5EF4-FFF2-40B4-BE49-F238E27FC236}">
                <a16:creationId xmlns:a16="http://schemas.microsoft.com/office/drawing/2014/main" id="{C137128D-E594-4905-9F76-E385F0831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090B1115-A63C-12F9-B980-FBB91100EFF9}"/>
              </a:ext>
            </a:extLst>
          </p:cNvPr>
          <p:cNvSpPr>
            <a:spLocks noGrp="1"/>
          </p:cNvSpPr>
          <p:nvPr>
            <p:ph idx="1"/>
          </p:nvPr>
        </p:nvSpPr>
        <p:spPr>
          <a:xfrm>
            <a:off x="462116" y="1838632"/>
            <a:ext cx="5803031" cy="4385187"/>
          </a:xfrm>
        </p:spPr>
        <p:txBody>
          <a:bodyPr>
            <a:normAutofit fontScale="92500" lnSpcReduction="20000"/>
          </a:bodyPr>
          <a:lstStyle/>
          <a:p>
            <a:r>
              <a:rPr lang="es-ES" b="0" i="0" dirty="0" err="1">
                <a:solidFill>
                  <a:srgbClr val="FFFFFF"/>
                </a:solidFill>
                <a:effectLst/>
                <a:latin typeface="arial" panose="020B0604020202020204" pitchFamily="34" charset="0"/>
              </a:rPr>
              <a:t>ChatGPT</a:t>
            </a:r>
            <a:r>
              <a:rPr lang="es-ES" b="0" i="0" dirty="0">
                <a:solidFill>
                  <a:srgbClr val="FFFFFF"/>
                </a:solidFill>
                <a:effectLst/>
                <a:latin typeface="arial" panose="020B0604020202020204" pitchFamily="34" charset="0"/>
              </a:rPr>
              <a:t> es un prototipo de </a:t>
            </a:r>
            <a:r>
              <a:rPr lang="es-ES" b="0" i="0" dirty="0" err="1">
                <a:solidFill>
                  <a:srgbClr val="FFFFFF"/>
                </a:solidFill>
                <a:effectLst/>
                <a:latin typeface="arial" panose="020B0604020202020204" pitchFamily="34" charset="0"/>
              </a:rPr>
              <a:t>chatbot</a:t>
            </a:r>
            <a:r>
              <a:rPr lang="es-ES" b="0" i="0" dirty="0">
                <a:solidFill>
                  <a:srgbClr val="FFFFFF"/>
                </a:solidFill>
                <a:effectLst/>
                <a:latin typeface="arial" panose="020B0604020202020204" pitchFamily="34" charset="0"/>
              </a:rPr>
              <a:t> de inteligencia artificial desarrollado en 2022 por </a:t>
            </a:r>
            <a:r>
              <a:rPr lang="es-ES" b="0" i="0" dirty="0" err="1">
                <a:solidFill>
                  <a:srgbClr val="FFFFFF"/>
                </a:solidFill>
                <a:effectLst/>
                <a:latin typeface="arial" panose="020B0604020202020204" pitchFamily="34" charset="0"/>
              </a:rPr>
              <a:t>OpenAI</a:t>
            </a:r>
            <a:r>
              <a:rPr lang="es-ES" b="0" i="0" dirty="0">
                <a:solidFill>
                  <a:srgbClr val="FFFFFF"/>
                </a:solidFill>
                <a:effectLst/>
                <a:latin typeface="arial" panose="020B0604020202020204" pitchFamily="34" charset="0"/>
              </a:rPr>
              <a:t> que se especializa en el diálogo. El </a:t>
            </a:r>
            <a:r>
              <a:rPr lang="es-ES" b="0" i="0" dirty="0" err="1">
                <a:solidFill>
                  <a:srgbClr val="FFFFFF"/>
                </a:solidFill>
                <a:effectLst/>
                <a:latin typeface="arial" panose="020B0604020202020204" pitchFamily="34" charset="0"/>
              </a:rPr>
              <a:t>chatbot</a:t>
            </a:r>
            <a:r>
              <a:rPr lang="es-ES" b="0" i="0" dirty="0">
                <a:solidFill>
                  <a:srgbClr val="FFFFFF"/>
                </a:solidFill>
                <a:effectLst/>
                <a:latin typeface="arial" panose="020B0604020202020204" pitchFamily="34" charset="0"/>
              </a:rPr>
              <a:t> es un gran modelo de lenguaje, ajustado con técnicas de aprendizaje tanto supervisadas como de refuerzo.​ Se basa en el modelo GPT-4 de </a:t>
            </a:r>
            <a:r>
              <a:rPr lang="es-ES" b="0" i="0" dirty="0" err="1">
                <a:solidFill>
                  <a:srgbClr val="FFFFFF"/>
                </a:solidFill>
                <a:effectLst/>
                <a:latin typeface="arial" panose="020B0604020202020204" pitchFamily="34" charset="0"/>
              </a:rPr>
              <a:t>OpenAI</a:t>
            </a:r>
            <a:r>
              <a:rPr lang="es-ES" b="0" i="0" dirty="0">
                <a:solidFill>
                  <a:srgbClr val="FFFFFF"/>
                </a:solidFill>
                <a:effectLst/>
                <a:latin typeface="arial" panose="020B0604020202020204" pitchFamily="34" charset="0"/>
              </a:rPr>
              <a:t>, una versión mejorada de GPT-3</a:t>
            </a:r>
          </a:p>
          <a:p>
            <a:endParaRPr lang="es-ES" dirty="0">
              <a:solidFill>
                <a:srgbClr val="FFFFFF"/>
              </a:solidFill>
              <a:latin typeface="arial" panose="020B0604020202020204" pitchFamily="34" charset="0"/>
            </a:endParaRPr>
          </a:p>
          <a:p>
            <a:r>
              <a:rPr lang="es-ES" dirty="0">
                <a:solidFill>
                  <a:srgbClr val="FFFFFF"/>
                </a:solidFill>
                <a:latin typeface="arial" panose="020B0604020202020204" pitchFamily="34" charset="0"/>
              </a:rPr>
              <a:t>- Desarrollo de prototipos.</a:t>
            </a:r>
          </a:p>
          <a:p>
            <a:endParaRPr lang="es-ES" dirty="0">
              <a:solidFill>
                <a:srgbClr val="FFFFFF"/>
              </a:solidFill>
              <a:latin typeface="arial" panose="020B0604020202020204" pitchFamily="34" charset="0"/>
            </a:endParaRPr>
          </a:p>
          <a:p>
            <a:r>
              <a:rPr lang="es-ES" dirty="0">
                <a:solidFill>
                  <a:srgbClr val="FFFFFF"/>
                </a:solidFill>
                <a:latin typeface="arial" panose="020B0604020202020204" pitchFamily="34" charset="0"/>
              </a:rPr>
              <a:t>- Investigación de manuales, documentación, cartas y contrato.</a:t>
            </a:r>
          </a:p>
          <a:p>
            <a:endParaRPr lang="es-ES" dirty="0">
              <a:solidFill>
                <a:srgbClr val="FFFFFF"/>
              </a:solidFill>
              <a:latin typeface="arial" panose="020B0604020202020204" pitchFamily="34" charset="0"/>
            </a:endParaRPr>
          </a:p>
          <a:p>
            <a:r>
              <a:rPr lang="es-ES" dirty="0">
                <a:solidFill>
                  <a:srgbClr val="FFFFFF"/>
                </a:solidFill>
                <a:latin typeface="arial" panose="020B0604020202020204" pitchFamily="34" charset="0"/>
              </a:rPr>
              <a:t>- Optimización de código</a:t>
            </a:r>
          </a:p>
        </p:txBody>
      </p:sp>
    </p:spTree>
    <p:extLst>
      <p:ext uri="{BB962C8B-B14F-4D97-AF65-F5344CB8AC3E}">
        <p14:creationId xmlns:p14="http://schemas.microsoft.com/office/powerpoint/2010/main" val="3599950222"/>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1515115-95FB-41E0-86F3-8744438C0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8A340B6-4FC4-5222-688A-86B83DE80585}"/>
              </a:ext>
            </a:extLst>
          </p:cNvPr>
          <p:cNvSpPr>
            <a:spLocks noGrp="1"/>
          </p:cNvSpPr>
          <p:nvPr>
            <p:ph type="title"/>
          </p:nvPr>
        </p:nvSpPr>
        <p:spPr>
          <a:xfrm>
            <a:off x="648930" y="629266"/>
            <a:ext cx="5616217" cy="1622321"/>
          </a:xfrm>
        </p:spPr>
        <p:txBody>
          <a:bodyPr>
            <a:normAutofit/>
          </a:bodyPr>
          <a:lstStyle/>
          <a:p>
            <a:r>
              <a:rPr lang="es-MX">
                <a:solidFill>
                  <a:srgbClr val="EBEBEB"/>
                </a:solidFill>
              </a:rPr>
              <a:t>Organización</a:t>
            </a:r>
          </a:p>
        </p:txBody>
      </p:sp>
      <p:sp>
        <p:nvSpPr>
          <p:cNvPr id="11" name="Freeform 31">
            <a:extLst>
              <a:ext uri="{FF2B5EF4-FFF2-40B4-BE49-F238E27FC236}">
                <a16:creationId xmlns:a16="http://schemas.microsoft.com/office/drawing/2014/main" id="{8222A33F-BE2D-4D69-92A0-5DF8B17BA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rgbClr val="FFFFFF"/>
              </a:solidFill>
            </a:endParaRPr>
          </a:p>
        </p:txBody>
      </p:sp>
      <p:sp useBgFill="1">
        <p:nvSpPr>
          <p:cNvPr id="13" name="Freeform: Shape 12">
            <a:extLst>
              <a:ext uri="{FF2B5EF4-FFF2-40B4-BE49-F238E27FC236}">
                <a16:creationId xmlns:a16="http://schemas.microsoft.com/office/drawing/2014/main" id="{CE1C74D0-9609-468A-9597-5D87C8A42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4" name="Picture 2" descr="Icono&#10;&#10;Descripción generada automáticamente">
            <a:extLst>
              <a:ext uri="{FF2B5EF4-FFF2-40B4-BE49-F238E27FC236}">
                <a16:creationId xmlns:a16="http://schemas.microsoft.com/office/drawing/2014/main" id="{AF686F01-CE45-6373-DD5D-EA73F3446CD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63742" y="1438929"/>
            <a:ext cx="3980139" cy="3980139"/>
          </a:xfrm>
          <a:prstGeom prst="rect">
            <a:avLst/>
          </a:prstGeom>
          <a:noFill/>
          <a:effectLst/>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C137128D-E594-4905-9F76-E385F0831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F73566-A22F-1ADD-C6B6-8EBA2E837F1A}"/>
              </a:ext>
            </a:extLst>
          </p:cNvPr>
          <p:cNvSpPr>
            <a:spLocks noGrp="1"/>
          </p:cNvSpPr>
          <p:nvPr>
            <p:ph idx="1"/>
          </p:nvPr>
        </p:nvSpPr>
        <p:spPr>
          <a:xfrm>
            <a:off x="648931" y="2438400"/>
            <a:ext cx="5616216" cy="3785419"/>
          </a:xfrm>
        </p:spPr>
        <p:txBody>
          <a:bodyPr>
            <a:normAutofit/>
          </a:bodyPr>
          <a:lstStyle/>
          <a:p>
            <a:pPr marL="0" indent="0" algn="ctr">
              <a:buNone/>
            </a:pPr>
            <a:r>
              <a:rPr lang="es-MX" dirty="0">
                <a:solidFill>
                  <a:srgbClr val="FFFFFF"/>
                </a:solidFill>
              </a:rPr>
              <a:t>Entrenador de la academia</a:t>
            </a:r>
          </a:p>
          <a:p>
            <a:pPr marL="0" indent="0">
              <a:buNone/>
            </a:pPr>
            <a:r>
              <a:rPr lang="es-MX" dirty="0">
                <a:solidFill>
                  <a:srgbClr val="FFFFFF"/>
                </a:solidFill>
              </a:rPr>
              <a:t>Contacto:</a:t>
            </a:r>
          </a:p>
          <a:p>
            <a:pPr marL="0" indent="0">
              <a:buNone/>
            </a:pPr>
            <a:r>
              <a:rPr lang="en-ZA" b="1" noProof="1">
                <a:solidFill>
                  <a:srgbClr val="FFFFFF"/>
                </a:solidFill>
              </a:rPr>
              <a:t>Jesus Lopez</a:t>
            </a:r>
          </a:p>
          <a:p>
            <a:pPr marL="0" indent="0">
              <a:buNone/>
            </a:pPr>
            <a:r>
              <a:rPr lang="en-ZA" b="1" noProof="1">
                <a:solidFill>
                  <a:srgbClr val="FFFFFF"/>
                </a:solidFill>
              </a:rPr>
              <a:t>81 2201 0229</a:t>
            </a:r>
          </a:p>
          <a:p>
            <a:endParaRPr lang="es-MX" dirty="0">
              <a:solidFill>
                <a:srgbClr val="FFFFFF"/>
              </a:solidFill>
            </a:endParaRPr>
          </a:p>
        </p:txBody>
      </p:sp>
    </p:spTree>
    <p:extLst>
      <p:ext uri="{BB962C8B-B14F-4D97-AF65-F5344CB8AC3E}">
        <p14:creationId xmlns:p14="http://schemas.microsoft.com/office/powerpoint/2010/main" val="1179630408"/>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8A340B6-4FC4-5222-688A-86B83DE80585}"/>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sz="5400" b="0" i="0" kern="1200">
                <a:solidFill>
                  <a:srgbClr val="EBEBEB"/>
                </a:solidFill>
                <a:latin typeface="+mj-lt"/>
                <a:ea typeface="+mj-ea"/>
                <a:cs typeface="+mj-cs"/>
              </a:rPr>
              <a:t>Gracias por su atencion</a:t>
            </a:r>
          </a:p>
        </p:txBody>
      </p:sp>
      <p:sp>
        <p:nvSpPr>
          <p:cNvPr id="24"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6" name="Freeform: Shape 25">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Picture 2" descr="Icono&#10;&#10;Descripción generada automáticamente">
            <a:extLst>
              <a:ext uri="{FF2B5EF4-FFF2-40B4-BE49-F238E27FC236}">
                <a16:creationId xmlns:a16="http://schemas.microsoft.com/office/drawing/2014/main" id="{917B0E2F-B9EE-3DD1-AAB0-4310241F97AF}"/>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998115" y="647698"/>
            <a:ext cx="5562139" cy="5562139"/>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8681808"/>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61515115-95FB-41E0-86F3-8744438C0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B05719-44E9-1E2F-73C1-F715AA4A6238}"/>
              </a:ext>
            </a:extLst>
          </p:cNvPr>
          <p:cNvSpPr>
            <a:spLocks noGrp="1"/>
          </p:cNvSpPr>
          <p:nvPr>
            <p:ph type="title"/>
          </p:nvPr>
        </p:nvSpPr>
        <p:spPr>
          <a:xfrm>
            <a:off x="648930" y="629266"/>
            <a:ext cx="5616217" cy="1622321"/>
          </a:xfrm>
        </p:spPr>
        <p:txBody>
          <a:bodyPr>
            <a:normAutofit/>
          </a:bodyPr>
          <a:lstStyle/>
          <a:p>
            <a:r>
              <a:rPr lang="es-MX" dirty="0">
                <a:solidFill>
                  <a:srgbClr val="EBEBEB"/>
                </a:solidFill>
              </a:rPr>
              <a:t>Problemática</a:t>
            </a:r>
          </a:p>
        </p:txBody>
      </p:sp>
      <p:sp>
        <p:nvSpPr>
          <p:cNvPr id="2057" name="Freeform 31">
            <a:extLst>
              <a:ext uri="{FF2B5EF4-FFF2-40B4-BE49-F238E27FC236}">
                <a16:creationId xmlns:a16="http://schemas.microsoft.com/office/drawing/2014/main" id="{8222A33F-BE2D-4D69-92A0-5DF8B17BA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rgbClr val="FFFFFF"/>
              </a:solidFill>
            </a:endParaRPr>
          </a:p>
        </p:txBody>
      </p:sp>
      <p:sp useBgFill="1">
        <p:nvSpPr>
          <p:cNvPr id="2059" name="Freeform: Shape 2058">
            <a:extLst>
              <a:ext uri="{FF2B5EF4-FFF2-40B4-BE49-F238E27FC236}">
                <a16:creationId xmlns:a16="http://schemas.microsoft.com/office/drawing/2014/main" id="{CE1C74D0-9609-468A-9597-5D87C8A42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2050" name="Picture 2" descr="Icono&#10;&#10;Descripción generada automáticamente">
            <a:extLst>
              <a:ext uri="{FF2B5EF4-FFF2-40B4-BE49-F238E27FC236}">
                <a16:creationId xmlns:a16="http://schemas.microsoft.com/office/drawing/2014/main" id="{B56A6D4A-7A5D-98C1-7518-C634E601266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63742" y="1438929"/>
            <a:ext cx="3980139" cy="3980139"/>
          </a:xfrm>
          <a:prstGeom prst="rect">
            <a:avLst/>
          </a:prstGeom>
          <a:noFill/>
          <a:effectLst/>
          <a:extLst>
            <a:ext uri="{909E8E84-426E-40DD-AFC4-6F175D3DCCD1}">
              <a14:hiddenFill xmlns:a14="http://schemas.microsoft.com/office/drawing/2010/main">
                <a:solidFill>
                  <a:srgbClr val="FFFFFF"/>
                </a:solidFill>
              </a14:hiddenFill>
            </a:ext>
          </a:extLst>
        </p:spPr>
      </p:pic>
      <p:sp>
        <p:nvSpPr>
          <p:cNvPr id="2061" name="Rectangle 2060">
            <a:extLst>
              <a:ext uri="{FF2B5EF4-FFF2-40B4-BE49-F238E27FC236}">
                <a16:creationId xmlns:a16="http://schemas.microsoft.com/office/drawing/2014/main" id="{C137128D-E594-4905-9F76-E385F0831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F4C3FB5F-7A8D-DA38-80AF-D1799057540E}"/>
              </a:ext>
            </a:extLst>
          </p:cNvPr>
          <p:cNvSpPr>
            <a:spLocks noGrp="1"/>
          </p:cNvSpPr>
          <p:nvPr>
            <p:ph idx="1"/>
          </p:nvPr>
        </p:nvSpPr>
        <p:spPr>
          <a:xfrm>
            <a:off x="648931" y="2438400"/>
            <a:ext cx="5616216" cy="3785419"/>
          </a:xfrm>
        </p:spPr>
        <p:txBody>
          <a:bodyPr>
            <a:normAutofit/>
          </a:bodyPr>
          <a:lstStyle/>
          <a:p>
            <a:pPr algn="just"/>
            <a:r>
              <a:rPr lang="es-MX" dirty="0">
                <a:solidFill>
                  <a:srgbClr val="FFFFFF"/>
                </a:solidFill>
              </a:rPr>
              <a:t>El administrador de una escuela de futbol, así como organizador de torneos, esta batallando con la administración de los pagos parte de los padres de familia, así como también carece de un registro accesible de los datos de los alumnos, ya que solo trabaja con Excel y apuntes a mano, por lo que busca la integración de un sistema de gestión que lo ayude a manejar de mejor manera la escuela y sus gestiones.</a:t>
            </a:r>
          </a:p>
          <a:p>
            <a:endParaRPr lang="es-MX" dirty="0">
              <a:solidFill>
                <a:srgbClr val="FFFFFF"/>
              </a:solidFill>
            </a:endParaRPr>
          </a:p>
        </p:txBody>
      </p:sp>
    </p:spTree>
    <p:extLst>
      <p:ext uri="{BB962C8B-B14F-4D97-AF65-F5344CB8AC3E}">
        <p14:creationId xmlns:p14="http://schemas.microsoft.com/office/powerpoint/2010/main" val="3913022199"/>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a16="http://schemas.microsoft.com/office/drawing/2014/main" id="{61515115-95FB-41E0-86F3-8744438C0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B05719-44E9-1E2F-73C1-F715AA4A6238}"/>
              </a:ext>
            </a:extLst>
          </p:cNvPr>
          <p:cNvSpPr>
            <a:spLocks noGrp="1"/>
          </p:cNvSpPr>
          <p:nvPr>
            <p:ph type="title"/>
          </p:nvPr>
        </p:nvSpPr>
        <p:spPr>
          <a:xfrm>
            <a:off x="648930" y="629266"/>
            <a:ext cx="5616217" cy="1622321"/>
          </a:xfrm>
        </p:spPr>
        <p:txBody>
          <a:bodyPr>
            <a:normAutofit/>
          </a:bodyPr>
          <a:lstStyle/>
          <a:p>
            <a:r>
              <a:rPr lang="es-MX">
                <a:solidFill>
                  <a:srgbClr val="EBEBEB"/>
                </a:solidFill>
              </a:rPr>
              <a:t>Objetivo</a:t>
            </a:r>
            <a:endParaRPr lang="es-MX" dirty="0">
              <a:solidFill>
                <a:srgbClr val="EBEBEB"/>
              </a:solidFill>
            </a:endParaRPr>
          </a:p>
        </p:txBody>
      </p:sp>
      <p:sp>
        <p:nvSpPr>
          <p:cNvPr id="18" name="Freeform 31">
            <a:extLst>
              <a:ext uri="{FF2B5EF4-FFF2-40B4-BE49-F238E27FC236}">
                <a16:creationId xmlns:a16="http://schemas.microsoft.com/office/drawing/2014/main" id="{8222A33F-BE2D-4D69-92A0-5DF8B17BA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rgbClr val="FFFFFF"/>
              </a:solidFill>
            </a:endParaRPr>
          </a:p>
        </p:txBody>
      </p:sp>
      <p:sp useBgFill="1">
        <p:nvSpPr>
          <p:cNvPr id="19" name="Freeform: Shape 12">
            <a:extLst>
              <a:ext uri="{FF2B5EF4-FFF2-40B4-BE49-F238E27FC236}">
                <a16:creationId xmlns:a16="http://schemas.microsoft.com/office/drawing/2014/main" id="{CE1C74D0-9609-468A-9597-5D87C8A42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4" name="Picture 2" descr="Icono&#10;&#10;Descripción generada automáticamente">
            <a:extLst>
              <a:ext uri="{FF2B5EF4-FFF2-40B4-BE49-F238E27FC236}">
                <a16:creationId xmlns:a16="http://schemas.microsoft.com/office/drawing/2014/main" id="{D4094422-1952-DDAB-1C5B-1ABDD16ED69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63742" y="1438929"/>
            <a:ext cx="3980139" cy="3980139"/>
          </a:xfrm>
          <a:prstGeom prst="rect">
            <a:avLst/>
          </a:prstGeom>
          <a:noFill/>
          <a:effectLst/>
          <a:extLst>
            <a:ext uri="{909E8E84-426E-40DD-AFC4-6F175D3DCCD1}">
              <a14:hiddenFill xmlns:a14="http://schemas.microsoft.com/office/drawing/2010/main">
                <a:solidFill>
                  <a:srgbClr val="FFFFFF"/>
                </a:solidFill>
              </a14:hiddenFill>
            </a:ext>
          </a:extLst>
        </p:spPr>
      </p:pic>
      <p:sp>
        <p:nvSpPr>
          <p:cNvPr id="20" name="Rectangle 14">
            <a:extLst>
              <a:ext uri="{FF2B5EF4-FFF2-40B4-BE49-F238E27FC236}">
                <a16:creationId xmlns:a16="http://schemas.microsoft.com/office/drawing/2014/main" id="{C137128D-E594-4905-9F76-E385F0831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F4C3FB5F-7A8D-DA38-80AF-D1799057540E}"/>
              </a:ext>
            </a:extLst>
          </p:cNvPr>
          <p:cNvSpPr>
            <a:spLocks noGrp="1"/>
          </p:cNvSpPr>
          <p:nvPr>
            <p:ph idx="1"/>
          </p:nvPr>
        </p:nvSpPr>
        <p:spPr>
          <a:xfrm>
            <a:off x="648931" y="2438400"/>
            <a:ext cx="5616216" cy="3785419"/>
          </a:xfrm>
        </p:spPr>
        <p:txBody>
          <a:bodyPr>
            <a:normAutofit/>
          </a:bodyPr>
          <a:lstStyle/>
          <a:p>
            <a:pPr algn="just"/>
            <a:r>
              <a:rPr lang="es-MX" dirty="0">
                <a:solidFill>
                  <a:srgbClr val="FFFFFF"/>
                </a:solidFill>
              </a:rPr>
              <a:t>Desarrollar un software de calidad para el cliente, que pueda satisfacer las necesidades anteriormente presentadas en el apartado de la problemática. (Gestión de pagos, Gestión de Alumnos, Gestión de datos), para poder modernizar todo el aspecto de la administración de la academia y dar mejor  accesibilidad al usuario.</a:t>
            </a:r>
          </a:p>
        </p:txBody>
      </p:sp>
    </p:spTree>
    <p:extLst>
      <p:ext uri="{BB962C8B-B14F-4D97-AF65-F5344CB8AC3E}">
        <p14:creationId xmlns:p14="http://schemas.microsoft.com/office/powerpoint/2010/main" val="1095717810"/>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1515115-95FB-41E0-86F3-8744438C0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B21364C-0D60-39A5-BB01-FEA210BDDD5E}"/>
              </a:ext>
            </a:extLst>
          </p:cNvPr>
          <p:cNvSpPr>
            <a:spLocks noGrp="1"/>
          </p:cNvSpPr>
          <p:nvPr>
            <p:ph type="title"/>
          </p:nvPr>
        </p:nvSpPr>
        <p:spPr>
          <a:xfrm>
            <a:off x="648930" y="629266"/>
            <a:ext cx="5616217" cy="1622321"/>
          </a:xfrm>
        </p:spPr>
        <p:txBody>
          <a:bodyPr>
            <a:normAutofit/>
          </a:bodyPr>
          <a:lstStyle/>
          <a:p>
            <a:r>
              <a:rPr lang="es-MX" dirty="0">
                <a:solidFill>
                  <a:srgbClr val="EBEBEB"/>
                </a:solidFill>
              </a:rPr>
              <a:t>Objetivos personales</a:t>
            </a:r>
          </a:p>
        </p:txBody>
      </p:sp>
      <p:sp>
        <p:nvSpPr>
          <p:cNvPr id="11" name="Freeform 31">
            <a:extLst>
              <a:ext uri="{FF2B5EF4-FFF2-40B4-BE49-F238E27FC236}">
                <a16:creationId xmlns:a16="http://schemas.microsoft.com/office/drawing/2014/main" id="{8222A33F-BE2D-4D69-92A0-5DF8B17BA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rgbClr val="FFFFFF"/>
              </a:solidFill>
            </a:endParaRPr>
          </a:p>
        </p:txBody>
      </p:sp>
      <p:sp useBgFill="1">
        <p:nvSpPr>
          <p:cNvPr id="13" name="Freeform: Shape 12">
            <a:extLst>
              <a:ext uri="{FF2B5EF4-FFF2-40B4-BE49-F238E27FC236}">
                <a16:creationId xmlns:a16="http://schemas.microsoft.com/office/drawing/2014/main" id="{CE1C74D0-9609-468A-9597-5D87C8A42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4" name="Picture 2" descr="Icono&#10;&#10;Descripción generada automáticamente">
            <a:extLst>
              <a:ext uri="{FF2B5EF4-FFF2-40B4-BE49-F238E27FC236}">
                <a16:creationId xmlns:a16="http://schemas.microsoft.com/office/drawing/2014/main" id="{0C1CD957-38EC-D6E3-E268-392DDF3311B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63742" y="1438929"/>
            <a:ext cx="3980139" cy="3980139"/>
          </a:xfrm>
          <a:prstGeom prst="rect">
            <a:avLst/>
          </a:prstGeom>
          <a:noFill/>
          <a:effectLst/>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C137128D-E594-4905-9F76-E385F0831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63C55758-1378-8EBE-DBF8-369ADEABA7BA}"/>
              </a:ext>
            </a:extLst>
          </p:cNvPr>
          <p:cNvSpPr>
            <a:spLocks noGrp="1"/>
          </p:cNvSpPr>
          <p:nvPr>
            <p:ph idx="1"/>
          </p:nvPr>
        </p:nvSpPr>
        <p:spPr>
          <a:xfrm>
            <a:off x="648931" y="2438400"/>
            <a:ext cx="5616216" cy="3785419"/>
          </a:xfrm>
        </p:spPr>
        <p:txBody>
          <a:bodyPr>
            <a:normAutofit/>
          </a:bodyPr>
          <a:lstStyle/>
          <a:p>
            <a:pPr marL="0" indent="0" algn="just">
              <a:buNone/>
            </a:pPr>
            <a:r>
              <a:rPr lang="es-MX" dirty="0">
                <a:solidFill>
                  <a:srgbClr val="FFFFFF"/>
                </a:solidFill>
              </a:rPr>
              <a:t>Administrador: </a:t>
            </a:r>
            <a:r>
              <a:rPr lang="es-ES" dirty="0">
                <a:solidFill>
                  <a:srgbClr val="FFFFFF"/>
                </a:solidFill>
              </a:rPr>
              <a:t>Poder administrar de manera mas sencilla, eficiente y moderna la academia(s) de futbol </a:t>
            </a:r>
          </a:p>
          <a:p>
            <a:pPr marL="0" indent="0" algn="just">
              <a:buNone/>
            </a:pPr>
            <a:r>
              <a:rPr lang="es-MX" dirty="0">
                <a:solidFill>
                  <a:srgbClr val="FFFFFF"/>
                </a:solidFill>
              </a:rPr>
              <a:t>Padre de familia: Evitar problemas con el pago de la mensualidad de sus hijos</a:t>
            </a:r>
          </a:p>
          <a:p>
            <a:pPr marL="0" indent="0" algn="just">
              <a:buNone/>
            </a:pPr>
            <a:r>
              <a:rPr lang="es-MX" dirty="0">
                <a:solidFill>
                  <a:srgbClr val="FFFFFF"/>
                </a:solidFill>
              </a:rPr>
              <a:t>General: Evitar y erradicar problemas de gestión y administrativos.</a:t>
            </a:r>
          </a:p>
          <a:p>
            <a:pPr marL="0" indent="0">
              <a:buNone/>
            </a:pPr>
            <a:endParaRPr lang="es-MX" dirty="0">
              <a:solidFill>
                <a:srgbClr val="FFFFFF"/>
              </a:solidFill>
            </a:endParaRPr>
          </a:p>
          <a:p>
            <a:pPr marL="0" indent="0">
              <a:buNone/>
            </a:pPr>
            <a:endParaRPr lang="es-ES" dirty="0">
              <a:solidFill>
                <a:srgbClr val="FFFFFF"/>
              </a:solidFill>
            </a:endParaRPr>
          </a:p>
          <a:p>
            <a:pPr marL="0" indent="0">
              <a:buNone/>
            </a:pPr>
            <a:endParaRPr lang="es-MX" dirty="0">
              <a:solidFill>
                <a:srgbClr val="FFFFFF"/>
              </a:solidFill>
            </a:endParaRPr>
          </a:p>
          <a:p>
            <a:endParaRPr lang="es-MX" dirty="0">
              <a:solidFill>
                <a:srgbClr val="FFFFFF"/>
              </a:solidFill>
            </a:endParaRPr>
          </a:p>
        </p:txBody>
      </p:sp>
    </p:spTree>
    <p:extLst>
      <p:ext uri="{BB962C8B-B14F-4D97-AF65-F5344CB8AC3E}">
        <p14:creationId xmlns:p14="http://schemas.microsoft.com/office/powerpoint/2010/main" val="1667372826"/>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1515115-95FB-41E0-86F3-8744438C0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B05719-44E9-1E2F-73C1-F715AA4A6238}"/>
              </a:ext>
            </a:extLst>
          </p:cNvPr>
          <p:cNvSpPr>
            <a:spLocks noGrp="1"/>
          </p:cNvSpPr>
          <p:nvPr>
            <p:ph type="title"/>
          </p:nvPr>
        </p:nvSpPr>
        <p:spPr>
          <a:xfrm>
            <a:off x="648930" y="629266"/>
            <a:ext cx="5616217" cy="1622321"/>
          </a:xfrm>
        </p:spPr>
        <p:txBody>
          <a:bodyPr>
            <a:normAutofit/>
          </a:bodyPr>
          <a:lstStyle/>
          <a:p>
            <a:r>
              <a:rPr lang="es-MX">
                <a:solidFill>
                  <a:srgbClr val="EBEBEB"/>
                </a:solidFill>
              </a:rPr>
              <a:t>Solución</a:t>
            </a:r>
            <a:endParaRPr lang="es-MX" dirty="0">
              <a:solidFill>
                <a:srgbClr val="EBEBEB"/>
              </a:solidFill>
            </a:endParaRPr>
          </a:p>
        </p:txBody>
      </p:sp>
      <p:sp>
        <p:nvSpPr>
          <p:cNvPr id="12" name="Freeform 31">
            <a:extLst>
              <a:ext uri="{FF2B5EF4-FFF2-40B4-BE49-F238E27FC236}">
                <a16:creationId xmlns:a16="http://schemas.microsoft.com/office/drawing/2014/main" id="{8222A33F-BE2D-4D69-92A0-5DF8B17BA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rgbClr val="FFFFFF"/>
              </a:solidFill>
            </a:endParaRPr>
          </a:p>
        </p:txBody>
      </p:sp>
      <p:sp useBgFill="1">
        <p:nvSpPr>
          <p:cNvPr id="14" name="Freeform: Shape 13">
            <a:extLst>
              <a:ext uri="{FF2B5EF4-FFF2-40B4-BE49-F238E27FC236}">
                <a16:creationId xmlns:a16="http://schemas.microsoft.com/office/drawing/2014/main" id="{CE1C74D0-9609-468A-9597-5D87C8A42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5" name="Picture 2" descr="Icono&#10;&#10;Descripción generada automáticamente">
            <a:extLst>
              <a:ext uri="{FF2B5EF4-FFF2-40B4-BE49-F238E27FC236}">
                <a16:creationId xmlns:a16="http://schemas.microsoft.com/office/drawing/2014/main" id="{D8B71D65-2C96-3778-BED3-2EA27DF5AB7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63742" y="1438929"/>
            <a:ext cx="3980139" cy="3980139"/>
          </a:xfrm>
          <a:prstGeom prst="rect">
            <a:avLst/>
          </a:prstGeom>
          <a:noFill/>
          <a:effectLst/>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C137128D-E594-4905-9F76-E385F0831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F4C3FB5F-7A8D-DA38-80AF-D1799057540E}"/>
              </a:ext>
            </a:extLst>
          </p:cNvPr>
          <p:cNvSpPr>
            <a:spLocks noGrp="1"/>
          </p:cNvSpPr>
          <p:nvPr>
            <p:ph idx="1"/>
          </p:nvPr>
        </p:nvSpPr>
        <p:spPr>
          <a:xfrm>
            <a:off x="648931" y="2438400"/>
            <a:ext cx="5616216" cy="3785419"/>
          </a:xfrm>
        </p:spPr>
        <p:txBody>
          <a:bodyPr>
            <a:normAutofit/>
          </a:bodyPr>
          <a:lstStyle/>
          <a:p>
            <a:r>
              <a:rPr lang="es-MX" dirty="0">
                <a:solidFill>
                  <a:srgbClr val="FFFFFF"/>
                </a:solidFill>
              </a:rPr>
              <a:t>La solución que se propuso es crear un sistema de gestión de escritorio para el cliente, en donde pueda gestionar toda el área de administración de la academia, así mismo junto con el cliente se acordó que el programa sea de escritorio y en un futuro evolucione a web.</a:t>
            </a:r>
          </a:p>
        </p:txBody>
      </p:sp>
    </p:spTree>
    <p:extLst>
      <p:ext uri="{BB962C8B-B14F-4D97-AF65-F5344CB8AC3E}">
        <p14:creationId xmlns:p14="http://schemas.microsoft.com/office/powerpoint/2010/main" val="14760930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1515115-95FB-41E0-86F3-8744438C0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5BF7614-7975-CC43-E457-BE299BA5E2C7}"/>
              </a:ext>
            </a:extLst>
          </p:cNvPr>
          <p:cNvSpPr>
            <a:spLocks noGrp="1"/>
          </p:cNvSpPr>
          <p:nvPr>
            <p:ph type="title"/>
          </p:nvPr>
        </p:nvSpPr>
        <p:spPr>
          <a:xfrm>
            <a:off x="648930" y="629266"/>
            <a:ext cx="5616217" cy="1622321"/>
          </a:xfrm>
        </p:spPr>
        <p:txBody>
          <a:bodyPr>
            <a:normAutofit/>
          </a:bodyPr>
          <a:lstStyle/>
          <a:p>
            <a:r>
              <a:rPr lang="es-MX" dirty="0">
                <a:solidFill>
                  <a:srgbClr val="EBEBEB"/>
                </a:solidFill>
              </a:rPr>
              <a:t>Alcance</a:t>
            </a:r>
          </a:p>
        </p:txBody>
      </p:sp>
      <p:sp>
        <p:nvSpPr>
          <p:cNvPr id="11" name="Freeform 31">
            <a:extLst>
              <a:ext uri="{FF2B5EF4-FFF2-40B4-BE49-F238E27FC236}">
                <a16:creationId xmlns:a16="http://schemas.microsoft.com/office/drawing/2014/main" id="{8222A33F-BE2D-4D69-92A0-5DF8B17BA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rgbClr val="FFFFFF"/>
              </a:solidFill>
            </a:endParaRPr>
          </a:p>
        </p:txBody>
      </p:sp>
      <p:sp useBgFill="1">
        <p:nvSpPr>
          <p:cNvPr id="13" name="Freeform: Shape 12">
            <a:extLst>
              <a:ext uri="{FF2B5EF4-FFF2-40B4-BE49-F238E27FC236}">
                <a16:creationId xmlns:a16="http://schemas.microsoft.com/office/drawing/2014/main" id="{CE1C74D0-9609-468A-9597-5D87C8A42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4" name="Picture 2" descr="Icono&#10;&#10;Descripción generada automáticamente">
            <a:extLst>
              <a:ext uri="{FF2B5EF4-FFF2-40B4-BE49-F238E27FC236}">
                <a16:creationId xmlns:a16="http://schemas.microsoft.com/office/drawing/2014/main" id="{E6E8C5DE-5579-07BC-756D-C8F9D25B677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63742" y="1438929"/>
            <a:ext cx="3980139" cy="3980139"/>
          </a:xfrm>
          <a:prstGeom prst="rect">
            <a:avLst/>
          </a:prstGeom>
          <a:noFill/>
          <a:effectLst/>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C137128D-E594-4905-9F76-E385F0831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CB1F35CC-4BE7-E3E2-1623-617A92BD6502}"/>
              </a:ext>
            </a:extLst>
          </p:cNvPr>
          <p:cNvSpPr>
            <a:spLocks noGrp="1"/>
          </p:cNvSpPr>
          <p:nvPr>
            <p:ph idx="1"/>
          </p:nvPr>
        </p:nvSpPr>
        <p:spPr>
          <a:xfrm>
            <a:off x="648931" y="2438400"/>
            <a:ext cx="5616216" cy="3785419"/>
          </a:xfrm>
        </p:spPr>
        <p:txBody>
          <a:bodyPr>
            <a:normAutofit/>
          </a:bodyPr>
          <a:lstStyle/>
          <a:p>
            <a:pPr algn="just">
              <a:lnSpc>
                <a:spcPct val="90000"/>
              </a:lnSpc>
            </a:pPr>
            <a:r>
              <a:rPr lang="es-ES" dirty="0">
                <a:solidFill>
                  <a:srgbClr val="FFFFFF"/>
                </a:solidFill>
              </a:rPr>
              <a:t>Este proyecto entregara al usuario un sistema que permita administrar almacenar, eliminar y manipular los datos de la academia de futbol cumbres de una manera sencilla, de fácil y confiable acceso a los usuarios del sistema en cuestión. Se entregará un producto que cumpla con la calidad esperada y merecida por el usuario en cuestión de este software, así mismo en caso de presentase fallas en el mismo, se deberá de dar servicio para encontrar la solución al percance.</a:t>
            </a:r>
            <a:endParaRPr lang="es-MX" dirty="0">
              <a:solidFill>
                <a:srgbClr val="FFFFFF"/>
              </a:solidFill>
            </a:endParaRPr>
          </a:p>
        </p:txBody>
      </p:sp>
    </p:spTree>
    <p:extLst>
      <p:ext uri="{BB962C8B-B14F-4D97-AF65-F5344CB8AC3E}">
        <p14:creationId xmlns:p14="http://schemas.microsoft.com/office/powerpoint/2010/main" val="674748048"/>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1515115-95FB-41E0-86F3-8744438C0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4EB103F-C94C-831E-8AB3-25BFD1FDA739}"/>
              </a:ext>
            </a:extLst>
          </p:cNvPr>
          <p:cNvSpPr>
            <a:spLocks noGrp="1"/>
          </p:cNvSpPr>
          <p:nvPr>
            <p:ph type="title"/>
          </p:nvPr>
        </p:nvSpPr>
        <p:spPr>
          <a:xfrm>
            <a:off x="648930" y="629266"/>
            <a:ext cx="5616217" cy="1622321"/>
          </a:xfrm>
        </p:spPr>
        <p:txBody>
          <a:bodyPr>
            <a:normAutofit/>
          </a:bodyPr>
          <a:lstStyle/>
          <a:p>
            <a:r>
              <a:rPr lang="en-US">
                <a:solidFill>
                  <a:srgbClr val="EBEBEB"/>
                </a:solidFill>
              </a:rPr>
              <a:t>Metas</a:t>
            </a:r>
            <a:endParaRPr lang="es-MX">
              <a:solidFill>
                <a:srgbClr val="EBEBEB"/>
              </a:solidFill>
            </a:endParaRPr>
          </a:p>
        </p:txBody>
      </p:sp>
      <p:sp>
        <p:nvSpPr>
          <p:cNvPr id="11" name="Freeform 31">
            <a:extLst>
              <a:ext uri="{FF2B5EF4-FFF2-40B4-BE49-F238E27FC236}">
                <a16:creationId xmlns:a16="http://schemas.microsoft.com/office/drawing/2014/main" id="{8222A33F-BE2D-4D69-92A0-5DF8B17BA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rgbClr val="FFFFFF"/>
              </a:solidFill>
            </a:endParaRPr>
          </a:p>
        </p:txBody>
      </p:sp>
      <p:sp useBgFill="1">
        <p:nvSpPr>
          <p:cNvPr id="13" name="Freeform: Shape 12">
            <a:extLst>
              <a:ext uri="{FF2B5EF4-FFF2-40B4-BE49-F238E27FC236}">
                <a16:creationId xmlns:a16="http://schemas.microsoft.com/office/drawing/2014/main" id="{CE1C74D0-9609-468A-9597-5D87C8A42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4" name="Picture 2" descr="Icono&#10;&#10;Descripción generada automáticamente">
            <a:extLst>
              <a:ext uri="{FF2B5EF4-FFF2-40B4-BE49-F238E27FC236}">
                <a16:creationId xmlns:a16="http://schemas.microsoft.com/office/drawing/2014/main" id="{1256A929-2CB8-A262-E07D-CFEA22F4FAB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63742" y="1438929"/>
            <a:ext cx="3980139" cy="3980139"/>
          </a:xfrm>
          <a:prstGeom prst="rect">
            <a:avLst/>
          </a:prstGeom>
          <a:noFill/>
          <a:effectLst/>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C137128D-E594-4905-9F76-E385F0831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71998746-4E1A-0020-F792-732DEA930CA9}"/>
              </a:ext>
            </a:extLst>
          </p:cNvPr>
          <p:cNvSpPr>
            <a:spLocks noGrp="1"/>
          </p:cNvSpPr>
          <p:nvPr>
            <p:ph idx="1"/>
          </p:nvPr>
        </p:nvSpPr>
        <p:spPr>
          <a:xfrm>
            <a:off x="648931" y="2438400"/>
            <a:ext cx="5616216" cy="3785419"/>
          </a:xfrm>
        </p:spPr>
        <p:txBody>
          <a:bodyPr>
            <a:normAutofit/>
          </a:bodyPr>
          <a:lstStyle/>
          <a:p>
            <a:r>
              <a:rPr lang="es-ES">
                <a:solidFill>
                  <a:srgbClr val="FFFFFF"/>
                </a:solidFill>
              </a:rPr>
              <a:t>Implementar el sistema satisfactoriamente en la academia de futbol.</a:t>
            </a:r>
          </a:p>
          <a:p>
            <a:r>
              <a:rPr lang="es-ES">
                <a:solidFill>
                  <a:srgbClr val="FFFFFF"/>
                </a:solidFill>
              </a:rPr>
              <a:t>Satisfacción del cliente</a:t>
            </a:r>
          </a:p>
          <a:p>
            <a:r>
              <a:rPr lang="es-ES">
                <a:solidFill>
                  <a:srgbClr val="FFFFFF"/>
                </a:solidFill>
              </a:rPr>
              <a:t>Mantenimiento al sistema</a:t>
            </a:r>
          </a:p>
          <a:p>
            <a:r>
              <a:rPr lang="es-ES">
                <a:solidFill>
                  <a:srgbClr val="FFFFFF"/>
                </a:solidFill>
              </a:rPr>
              <a:t>Implementación de módulos a futuro (en base a retroalimentación del cliente)</a:t>
            </a:r>
          </a:p>
          <a:p>
            <a:r>
              <a:rPr lang="es-ES">
                <a:solidFill>
                  <a:srgbClr val="FFFFFF"/>
                </a:solidFill>
              </a:rPr>
              <a:t>Expandir a mas clientes el sistema</a:t>
            </a:r>
          </a:p>
          <a:p>
            <a:endParaRPr lang="es-MX">
              <a:solidFill>
                <a:srgbClr val="FFFFFF"/>
              </a:solidFill>
            </a:endParaRPr>
          </a:p>
        </p:txBody>
      </p:sp>
    </p:spTree>
    <p:extLst>
      <p:ext uri="{BB962C8B-B14F-4D97-AF65-F5344CB8AC3E}">
        <p14:creationId xmlns:p14="http://schemas.microsoft.com/office/powerpoint/2010/main" val="733557376"/>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61515115-95FB-41E0-86F3-8744438C0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BA261B0-570D-3CE6-B13C-19B54B202CE4}"/>
              </a:ext>
            </a:extLst>
          </p:cNvPr>
          <p:cNvSpPr>
            <a:spLocks noGrp="1"/>
          </p:cNvSpPr>
          <p:nvPr>
            <p:ph type="title"/>
          </p:nvPr>
        </p:nvSpPr>
        <p:spPr>
          <a:xfrm>
            <a:off x="648930" y="629266"/>
            <a:ext cx="5616217" cy="1622321"/>
          </a:xfrm>
        </p:spPr>
        <p:txBody>
          <a:bodyPr>
            <a:normAutofit/>
          </a:bodyPr>
          <a:lstStyle/>
          <a:p>
            <a:r>
              <a:rPr lang="es-MX" dirty="0">
                <a:solidFill>
                  <a:srgbClr val="EBEBEB"/>
                </a:solidFill>
              </a:rPr>
              <a:t>Precio de venta del sistema</a:t>
            </a:r>
          </a:p>
        </p:txBody>
      </p:sp>
      <p:sp>
        <p:nvSpPr>
          <p:cNvPr id="22" name="Freeform 31">
            <a:extLst>
              <a:ext uri="{FF2B5EF4-FFF2-40B4-BE49-F238E27FC236}">
                <a16:creationId xmlns:a16="http://schemas.microsoft.com/office/drawing/2014/main" id="{8222A33F-BE2D-4D69-92A0-5DF8B17BA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rgbClr val="FFFFFF"/>
              </a:solidFill>
            </a:endParaRPr>
          </a:p>
        </p:txBody>
      </p:sp>
      <p:sp useBgFill="1">
        <p:nvSpPr>
          <p:cNvPr id="24" name="Freeform: Shape 23">
            <a:extLst>
              <a:ext uri="{FF2B5EF4-FFF2-40B4-BE49-F238E27FC236}">
                <a16:creationId xmlns:a16="http://schemas.microsoft.com/office/drawing/2014/main" id="{CE1C74D0-9609-468A-9597-5D87C8A42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4" name="Picture 2" descr="Icono&#10;&#10;Descripción generada automáticamente">
            <a:extLst>
              <a:ext uri="{FF2B5EF4-FFF2-40B4-BE49-F238E27FC236}">
                <a16:creationId xmlns:a16="http://schemas.microsoft.com/office/drawing/2014/main" id="{3D7B5A74-2F48-BE68-9825-1143739000C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63742" y="1438929"/>
            <a:ext cx="3980139" cy="3980139"/>
          </a:xfrm>
          <a:prstGeom prst="rect">
            <a:avLst/>
          </a:prstGeom>
          <a:noFill/>
          <a:effectLst/>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C137128D-E594-4905-9F76-E385F0831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22AA0393-85C1-BB3B-A83C-074E739B88C2}"/>
              </a:ext>
            </a:extLst>
          </p:cNvPr>
          <p:cNvSpPr>
            <a:spLocks noGrp="1"/>
          </p:cNvSpPr>
          <p:nvPr>
            <p:ph idx="1"/>
          </p:nvPr>
        </p:nvSpPr>
        <p:spPr>
          <a:xfrm>
            <a:off x="648931" y="2438400"/>
            <a:ext cx="5616216" cy="3785419"/>
          </a:xfrm>
        </p:spPr>
        <p:txBody>
          <a:bodyPr>
            <a:normAutofit/>
          </a:bodyPr>
          <a:lstStyle/>
          <a:p>
            <a:r>
              <a:rPr lang="es-MX">
                <a:solidFill>
                  <a:srgbClr val="FFFFFF"/>
                </a:solidFill>
              </a:rPr>
              <a:t>Precio de venta: MXN $366,733.9</a:t>
            </a:r>
          </a:p>
          <a:p>
            <a:endParaRPr lang="es-MX" dirty="0">
              <a:solidFill>
                <a:srgbClr val="FFFFFF"/>
              </a:solidFill>
            </a:endParaRPr>
          </a:p>
        </p:txBody>
      </p:sp>
    </p:spTree>
    <p:extLst>
      <p:ext uri="{BB962C8B-B14F-4D97-AF65-F5344CB8AC3E}">
        <p14:creationId xmlns:p14="http://schemas.microsoft.com/office/powerpoint/2010/main" val="445913600"/>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E274CC4-65A9-DBC9-279F-B1EAD5A27D73}"/>
              </a:ext>
            </a:extLst>
          </p:cNvPr>
          <p:cNvSpPr>
            <a:spLocks noGrp="1"/>
          </p:cNvSpPr>
          <p:nvPr>
            <p:ph type="title"/>
          </p:nvPr>
        </p:nvSpPr>
        <p:spPr>
          <a:xfrm>
            <a:off x="643855" y="1447799"/>
            <a:ext cx="3108626" cy="1444752"/>
          </a:xfrm>
        </p:spPr>
        <p:txBody>
          <a:bodyPr anchor="b">
            <a:normAutofit/>
          </a:bodyPr>
          <a:lstStyle/>
          <a:p>
            <a:pPr>
              <a:lnSpc>
                <a:spcPct val="90000"/>
              </a:lnSpc>
            </a:pPr>
            <a:r>
              <a:rPr lang="es-MX" sz="3200">
                <a:solidFill>
                  <a:srgbClr val="EBEBEB"/>
                </a:solidFill>
              </a:rPr>
              <a:t>Precio de venta desglozado</a:t>
            </a:r>
          </a:p>
        </p:txBody>
      </p:sp>
      <p:sp>
        <p:nvSpPr>
          <p:cNvPr id="12"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 name="Freeform: Shape 13">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16" name="Rectangle 15">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Imagen 4">
            <a:extLst>
              <a:ext uri="{FF2B5EF4-FFF2-40B4-BE49-F238E27FC236}">
                <a16:creationId xmlns:a16="http://schemas.microsoft.com/office/drawing/2014/main" id="{A009E32A-0581-5B63-B8AB-AF1E000FDDD9}"/>
              </a:ext>
            </a:extLst>
          </p:cNvPr>
          <p:cNvPicPr>
            <a:picLocks noChangeAspect="1"/>
          </p:cNvPicPr>
          <p:nvPr/>
        </p:nvPicPr>
        <p:blipFill>
          <a:blip r:embed="rId2"/>
          <a:stretch>
            <a:fillRect/>
          </a:stretch>
        </p:blipFill>
        <p:spPr>
          <a:xfrm>
            <a:off x="4603087" y="1384503"/>
            <a:ext cx="7493408" cy="3016095"/>
          </a:xfrm>
          <a:prstGeom prst="rect">
            <a:avLst/>
          </a:prstGeom>
          <a:effectLst/>
        </p:spPr>
      </p:pic>
      <p:pic>
        <p:nvPicPr>
          <p:cNvPr id="6" name="Picture 2" descr="Icono&#10;&#10;Descripción generada automáticamente">
            <a:extLst>
              <a:ext uri="{FF2B5EF4-FFF2-40B4-BE49-F238E27FC236}">
                <a16:creationId xmlns:a16="http://schemas.microsoft.com/office/drawing/2014/main" id="{1974D0CD-8AD1-C1A1-5A32-520AD6BE137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723900" y="3071813"/>
            <a:ext cx="2947987" cy="2947987"/>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2088564"/>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54</TotalTime>
  <Words>1110</Words>
  <Application>Microsoft Office PowerPoint</Application>
  <PresentationFormat>Panorámica</PresentationFormat>
  <Paragraphs>80</Paragraphs>
  <Slides>19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19</vt:i4>
      </vt:variant>
    </vt:vector>
  </HeadingPairs>
  <TitlesOfParts>
    <vt:vector size="24" baseType="lpstr">
      <vt:lpstr>arial</vt:lpstr>
      <vt:lpstr>arial</vt:lpstr>
      <vt:lpstr>Century Gothic</vt:lpstr>
      <vt:lpstr>Wingdings 3</vt:lpstr>
      <vt:lpstr>Ion</vt:lpstr>
      <vt:lpstr>Sistema de gestión de academias de FUTBOL (SGaF)</vt:lpstr>
      <vt:lpstr>Problemática</vt:lpstr>
      <vt:lpstr>Objetivo</vt:lpstr>
      <vt:lpstr>Objetivos personales</vt:lpstr>
      <vt:lpstr>Solución</vt:lpstr>
      <vt:lpstr>Alcance</vt:lpstr>
      <vt:lpstr>Metas</vt:lpstr>
      <vt:lpstr>Precio de venta del sistema</vt:lpstr>
      <vt:lpstr>Precio de venta desglozado</vt:lpstr>
      <vt:lpstr>Herramientas utilizadas</vt:lpstr>
      <vt:lpstr>Visual Studio Comunity</vt:lpstr>
      <vt:lpstr>Sql server management studio.</vt:lpstr>
      <vt:lpstr>Hostinger </vt:lpstr>
      <vt:lpstr>Github </vt:lpstr>
      <vt:lpstr>MS proyect </vt:lpstr>
      <vt:lpstr>Ms Teams </vt:lpstr>
      <vt:lpstr>Chat GPT 3</vt:lpstr>
      <vt:lpstr>Organización</vt:lpstr>
      <vt:lpstr>Gracias por su atencion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de gestión de academias de FUTBOL (SGaF)</dc:title>
  <dc:creator>JORGE EDUARDO AGUILAR CALVO</dc:creator>
  <cp:lastModifiedBy>JORGE EDUARDO AGUILAR CALVO</cp:lastModifiedBy>
  <cp:revision>6</cp:revision>
  <dcterms:created xsi:type="dcterms:W3CDTF">2023-05-23T03:56:19Z</dcterms:created>
  <dcterms:modified xsi:type="dcterms:W3CDTF">2023-05-24T02:35:07Z</dcterms:modified>
</cp:coreProperties>
</file>