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0" autoAdjust="0"/>
  </p:normalViewPr>
  <p:slideViewPr>
    <p:cSldViewPr snapToGrid="0">
      <p:cViewPr varScale="1">
        <p:scale>
          <a:sx n="107" d="100"/>
          <a:sy n="107"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97C7E-4F03-42E7-90D8-2F68C212665A}"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CBA14-2241-4654-BF99-96E5FD800168}" type="slidenum">
              <a:rPr lang="en-US" smtClean="0"/>
              <a:t>‹#›</a:t>
            </a:fld>
            <a:endParaRPr lang="en-US"/>
          </a:p>
        </p:txBody>
      </p:sp>
    </p:spTree>
    <p:extLst>
      <p:ext uri="{BB962C8B-B14F-4D97-AF65-F5344CB8AC3E}">
        <p14:creationId xmlns:p14="http://schemas.microsoft.com/office/powerpoint/2010/main" val="178434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Code:</a:t>
            </a:r>
            <a:br>
              <a:rPr lang="en-US" dirty="0"/>
            </a:br>
            <a:r>
              <a:rPr lang="en-US" b="0" i="1" dirty="0">
                <a:solidFill>
                  <a:srgbClr val="676E95"/>
                </a:solidFill>
                <a:effectLst/>
                <a:latin typeface="Fira Code" panose="020B0809050000020004" pitchFamily="49" charset="0"/>
              </a:rPr>
              <a:t>https://www.geeksforgeeks.org/java-swing-simple-calculator/</a:t>
            </a:r>
            <a:endParaRPr lang="en-US" b="0" dirty="0">
              <a:solidFill>
                <a:srgbClr val="A6ACCD"/>
              </a:solidFill>
              <a:effectLst/>
              <a:latin typeface="Fira Code" panose="020B0809050000020004" pitchFamily="49" charset="0"/>
            </a:endParaRPr>
          </a:p>
        </p:txBody>
      </p:sp>
      <p:sp>
        <p:nvSpPr>
          <p:cNvPr id="4" name="Slide Number Placeholder 3"/>
          <p:cNvSpPr>
            <a:spLocks noGrp="1"/>
          </p:cNvSpPr>
          <p:nvPr>
            <p:ph type="sldNum" sz="quarter" idx="5"/>
          </p:nvPr>
        </p:nvSpPr>
        <p:spPr/>
        <p:txBody>
          <a:bodyPr/>
          <a:lstStyle/>
          <a:p>
            <a:fld id="{C3BCBA14-2241-4654-BF99-96E5FD800168}" type="slidenum">
              <a:rPr lang="en-US" smtClean="0"/>
              <a:t>4</a:t>
            </a:fld>
            <a:endParaRPr lang="en-US"/>
          </a:p>
        </p:txBody>
      </p:sp>
    </p:spTree>
    <p:extLst>
      <p:ext uri="{BB962C8B-B14F-4D97-AF65-F5344CB8AC3E}">
        <p14:creationId xmlns:p14="http://schemas.microsoft.com/office/powerpoint/2010/main" val="273933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ACEA6C1-A70F-4C5D-81D3-E9D898F66793}" type="datetimeFigureOut">
              <a:rPr lang="en-US" smtClean="0"/>
              <a:t>6/2/2021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6DCB25-FFBA-480D-B09C-D277A8E0487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516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EA6C1-A70F-4C5D-81D3-E9D898F6679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125744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EA6C1-A70F-4C5D-81D3-E9D898F6679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280600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EA6C1-A70F-4C5D-81D3-E9D898F6679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396394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EA6C1-A70F-4C5D-81D3-E9D898F66793}"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DCB25-FFBA-480D-B09C-D277A8E04874}"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11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EA6C1-A70F-4C5D-81D3-E9D898F6679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1129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EA6C1-A70F-4C5D-81D3-E9D898F66793}"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340134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EA6C1-A70F-4C5D-81D3-E9D898F66793}"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209799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EA6C1-A70F-4C5D-81D3-E9D898F66793}"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1658992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EA6C1-A70F-4C5D-81D3-E9D898F6679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321870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EA6C1-A70F-4C5D-81D3-E9D898F66793}"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DCB25-FFBA-480D-B09C-D277A8E04874}" type="slidenum">
              <a:rPr lang="en-US" smtClean="0"/>
              <a:t>‹#›</a:t>
            </a:fld>
            <a:endParaRPr lang="en-US"/>
          </a:p>
        </p:txBody>
      </p:sp>
    </p:spTree>
    <p:extLst>
      <p:ext uri="{BB962C8B-B14F-4D97-AF65-F5344CB8AC3E}">
        <p14:creationId xmlns:p14="http://schemas.microsoft.com/office/powerpoint/2010/main" val="350813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ACEA6C1-A70F-4C5D-81D3-E9D898F66793}" type="datetimeFigureOut">
              <a:rPr lang="en-US" smtClean="0"/>
              <a:t>6/2/2021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6DCB25-FFBA-480D-B09C-D277A8E04874}" type="slidenum">
              <a:rPr lang="en-US" smtClean="0"/>
              <a:t>‹#›</a:t>
            </a:fld>
            <a:endParaRPr lang="en-US"/>
          </a:p>
        </p:txBody>
      </p:sp>
    </p:spTree>
    <p:extLst>
      <p:ext uri="{BB962C8B-B14F-4D97-AF65-F5344CB8AC3E}">
        <p14:creationId xmlns:p14="http://schemas.microsoft.com/office/powerpoint/2010/main" val="1811074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java-swing-simple-calculator/" TargetMode="External"/><Relationship Id="rId2" Type="http://schemas.openxmlformats.org/officeDocument/2006/relationships/hyperlink" Target="https://github.com/JealousGx/oop-simple-calcul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29DD-2723-4DAA-919E-4CCB9FC4C7D1}"/>
              </a:ext>
            </a:extLst>
          </p:cNvPr>
          <p:cNvSpPr>
            <a:spLocks noGrp="1"/>
          </p:cNvSpPr>
          <p:nvPr>
            <p:ph type="ctrTitle"/>
          </p:nvPr>
        </p:nvSpPr>
        <p:spPr/>
        <p:txBody>
          <a:bodyPr/>
          <a:lstStyle/>
          <a:p>
            <a:r>
              <a:rPr lang="en-GB" dirty="0"/>
              <a:t>Java GUI Calculator</a:t>
            </a:r>
            <a:endParaRPr lang="en-US" dirty="0"/>
          </a:p>
        </p:txBody>
      </p:sp>
      <p:sp>
        <p:nvSpPr>
          <p:cNvPr id="3" name="Subtitle 2">
            <a:extLst>
              <a:ext uri="{FF2B5EF4-FFF2-40B4-BE49-F238E27FC236}">
                <a16:creationId xmlns:a16="http://schemas.microsoft.com/office/drawing/2014/main" id="{A546C87E-F19E-484E-A567-2E31980A837D}"/>
              </a:ext>
            </a:extLst>
          </p:cNvPr>
          <p:cNvSpPr>
            <a:spLocks noGrp="1"/>
          </p:cNvSpPr>
          <p:nvPr>
            <p:ph type="subTitle" idx="1"/>
          </p:nvPr>
        </p:nvSpPr>
        <p:spPr/>
        <p:txBody>
          <a:bodyPr/>
          <a:lstStyle/>
          <a:p>
            <a:r>
              <a:rPr lang="en-GB" dirty="0"/>
              <a:t>By: Abdul </a:t>
            </a:r>
            <a:r>
              <a:rPr lang="en-GB"/>
              <a:t>Mateen Khilji (033-19-0008)</a:t>
            </a:r>
            <a:endParaRPr lang="en-US" dirty="0"/>
          </a:p>
        </p:txBody>
      </p:sp>
    </p:spTree>
    <p:extLst>
      <p:ext uri="{BB962C8B-B14F-4D97-AF65-F5344CB8AC3E}">
        <p14:creationId xmlns:p14="http://schemas.microsoft.com/office/powerpoint/2010/main" val="259091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E9A8-D692-46C8-A0D0-8C39A8F0D173}"/>
              </a:ext>
            </a:extLst>
          </p:cNvPr>
          <p:cNvSpPr>
            <a:spLocks noGrp="1"/>
          </p:cNvSpPr>
          <p:nvPr>
            <p:ph type="title"/>
          </p:nvPr>
        </p:nvSpPr>
        <p:spPr/>
        <p:txBody>
          <a:bodyPr/>
          <a:lstStyle/>
          <a:p>
            <a:r>
              <a:rPr lang="en-GB" dirty="0"/>
              <a:t>GRAPHICAL USER-INTERFACE (GUI)</a:t>
            </a:r>
            <a:endParaRPr lang="en-US" dirty="0"/>
          </a:p>
        </p:txBody>
      </p:sp>
      <p:sp>
        <p:nvSpPr>
          <p:cNvPr id="3" name="Content Placeholder 2">
            <a:extLst>
              <a:ext uri="{FF2B5EF4-FFF2-40B4-BE49-F238E27FC236}">
                <a16:creationId xmlns:a16="http://schemas.microsoft.com/office/drawing/2014/main" id="{6CFD930F-4096-4C4B-B714-D6B578436762}"/>
              </a:ext>
            </a:extLst>
          </p:cNvPr>
          <p:cNvSpPr>
            <a:spLocks noGrp="1"/>
          </p:cNvSpPr>
          <p:nvPr>
            <p:ph idx="1"/>
          </p:nvPr>
        </p:nvSpPr>
        <p:spPr/>
        <p:txBody>
          <a:bodyPr/>
          <a:lstStyle/>
          <a:p>
            <a:r>
              <a:rPr lang="en-GB" dirty="0"/>
              <a:t>GUI typically stands for Graphical User-Interface (UI). It implies a framework in which, certain graphics exist, or to be more precise, come into being after the execution of a certain program. </a:t>
            </a:r>
          </a:p>
          <a:p>
            <a:r>
              <a:rPr lang="en-GB" dirty="0"/>
              <a:t>The UI, which displays everything to the user at the front-end, executes the programs consecutively in the back-end. In short, the UI only displays which is ordered by the programmer.</a:t>
            </a:r>
          </a:p>
          <a:p>
            <a:r>
              <a:rPr lang="en-GB" dirty="0"/>
              <a:t>The way we interact with our computers daily, is also user-interface. Nonetheless, the UIs vary depending upon the programmer how he wants it to be and, in the back-end, the necessary block of programs will be taking places as per their instructions.</a:t>
            </a:r>
            <a:endParaRPr lang="en-US" dirty="0"/>
          </a:p>
        </p:txBody>
      </p:sp>
    </p:spTree>
    <p:extLst>
      <p:ext uri="{BB962C8B-B14F-4D97-AF65-F5344CB8AC3E}">
        <p14:creationId xmlns:p14="http://schemas.microsoft.com/office/powerpoint/2010/main" val="370804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251D-35A1-4695-B8A5-68446952F654}"/>
              </a:ext>
            </a:extLst>
          </p:cNvPr>
          <p:cNvSpPr>
            <a:spLocks noGrp="1"/>
          </p:cNvSpPr>
          <p:nvPr>
            <p:ph type="title"/>
          </p:nvPr>
        </p:nvSpPr>
        <p:spPr/>
        <p:txBody>
          <a:bodyPr/>
          <a:lstStyle/>
          <a:p>
            <a:r>
              <a:rPr lang="en-US" dirty="0"/>
              <a:t>GUI IN JAVA</a:t>
            </a:r>
          </a:p>
        </p:txBody>
      </p:sp>
      <p:sp>
        <p:nvSpPr>
          <p:cNvPr id="3" name="Content Placeholder 2">
            <a:extLst>
              <a:ext uri="{FF2B5EF4-FFF2-40B4-BE49-F238E27FC236}">
                <a16:creationId xmlns:a16="http://schemas.microsoft.com/office/drawing/2014/main" id="{45809D46-7B82-4FFF-842F-FA1E2B35CA2C}"/>
              </a:ext>
            </a:extLst>
          </p:cNvPr>
          <p:cNvSpPr>
            <a:spLocks noGrp="1"/>
          </p:cNvSpPr>
          <p:nvPr>
            <p:ph idx="1"/>
          </p:nvPr>
        </p:nvSpPr>
        <p:spPr/>
        <p:txBody>
          <a:bodyPr/>
          <a:lstStyle/>
          <a:p>
            <a:r>
              <a:rPr lang="en-US" dirty="0"/>
              <a:t>UI in Java is carried out to perform some certain actions and display the results to the user. For the convenience of the user, the UI is made in such a way that the user can understand each and everything that what’s going on!</a:t>
            </a:r>
          </a:p>
          <a:p>
            <a:r>
              <a:rPr lang="en-US" dirty="0"/>
              <a:t>To create the applications, the GUI in Java was introduced. In our daily life, we come across many applications in computers and almost all of them are created using Java and many other languages.</a:t>
            </a:r>
          </a:p>
          <a:p>
            <a:endParaRPr lang="en-US" dirty="0"/>
          </a:p>
        </p:txBody>
      </p:sp>
    </p:spTree>
    <p:extLst>
      <p:ext uri="{BB962C8B-B14F-4D97-AF65-F5344CB8AC3E}">
        <p14:creationId xmlns:p14="http://schemas.microsoft.com/office/powerpoint/2010/main" val="243925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6199-EFEE-4499-A5AC-C85671934CAB}"/>
              </a:ext>
            </a:extLst>
          </p:cNvPr>
          <p:cNvSpPr>
            <a:spLocks noGrp="1"/>
          </p:cNvSpPr>
          <p:nvPr>
            <p:ph type="title"/>
          </p:nvPr>
        </p:nvSpPr>
        <p:spPr>
          <a:xfrm>
            <a:off x="1261872" y="365760"/>
            <a:ext cx="9692640" cy="1325562"/>
          </a:xfrm>
        </p:spPr>
        <p:txBody>
          <a:bodyPr>
            <a:normAutofit/>
          </a:bodyPr>
          <a:lstStyle/>
          <a:p>
            <a:r>
              <a:rPr lang="en-US" dirty="0"/>
              <a:t>CALCULATOR GUI</a:t>
            </a:r>
          </a:p>
        </p:txBody>
      </p:sp>
      <p:pic>
        <p:nvPicPr>
          <p:cNvPr id="5" name="Picture 4">
            <a:extLst>
              <a:ext uri="{FF2B5EF4-FFF2-40B4-BE49-F238E27FC236}">
                <a16:creationId xmlns:a16="http://schemas.microsoft.com/office/drawing/2014/main" id="{D4C0617B-22EA-442A-8852-C831B64ACC41}"/>
              </a:ext>
            </a:extLst>
          </p:cNvPr>
          <p:cNvPicPr>
            <a:picLocks noChangeAspect="1"/>
          </p:cNvPicPr>
          <p:nvPr/>
        </p:nvPicPr>
        <p:blipFill>
          <a:blip r:embed="rId3"/>
          <a:stretch>
            <a:fillRect/>
          </a:stretch>
        </p:blipFill>
        <p:spPr>
          <a:xfrm>
            <a:off x="1303137" y="2011886"/>
            <a:ext cx="3304622" cy="3483249"/>
          </a:xfrm>
          <a:prstGeom prst="rect">
            <a:avLst/>
          </a:prstGeom>
        </p:spPr>
      </p:pic>
      <p:sp>
        <p:nvSpPr>
          <p:cNvPr id="3" name="Content Placeholder 2">
            <a:extLst>
              <a:ext uri="{FF2B5EF4-FFF2-40B4-BE49-F238E27FC236}">
                <a16:creationId xmlns:a16="http://schemas.microsoft.com/office/drawing/2014/main" id="{85578C07-5446-45A7-9E0C-20F7C1C7DCC2}"/>
              </a:ext>
            </a:extLst>
          </p:cNvPr>
          <p:cNvSpPr>
            <a:spLocks noGrp="1"/>
          </p:cNvSpPr>
          <p:nvPr>
            <p:ph idx="1"/>
          </p:nvPr>
        </p:nvSpPr>
        <p:spPr>
          <a:xfrm>
            <a:off x="5078834" y="1933575"/>
            <a:ext cx="5875678" cy="4246562"/>
          </a:xfrm>
        </p:spPr>
        <p:txBody>
          <a:bodyPr>
            <a:normAutofit/>
          </a:bodyPr>
          <a:lstStyle/>
          <a:p>
            <a:r>
              <a:rPr lang="en-US" dirty="0"/>
              <a:t>I have found a simple yet neat and clan GUI for Calculator in Java that computes basic mathematical expressions, i.e., addition, subtraction and so on.</a:t>
            </a:r>
          </a:p>
          <a:p>
            <a:r>
              <a:rPr lang="en-US" dirty="0"/>
              <a:t>The program executes multiple libraries to provide the user with its own UI. It contains text-field, frame-work library and some clickable buttons library.</a:t>
            </a:r>
          </a:p>
          <a:p>
            <a:endParaRPr lang="en-US" dirty="0"/>
          </a:p>
        </p:txBody>
      </p:sp>
    </p:spTree>
    <p:extLst>
      <p:ext uri="{BB962C8B-B14F-4D97-AF65-F5344CB8AC3E}">
        <p14:creationId xmlns:p14="http://schemas.microsoft.com/office/powerpoint/2010/main" val="123895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E736-3A2B-4DED-B5E9-C268FDB1AF4D}"/>
              </a:ext>
            </a:extLst>
          </p:cNvPr>
          <p:cNvSpPr>
            <a:spLocks noGrp="1"/>
          </p:cNvSpPr>
          <p:nvPr>
            <p:ph type="title"/>
          </p:nvPr>
        </p:nvSpPr>
        <p:spPr/>
        <p:txBody>
          <a:bodyPr/>
          <a:lstStyle/>
          <a:p>
            <a:r>
              <a:rPr lang="en-US" dirty="0"/>
              <a:t>LIBRARIES USED</a:t>
            </a:r>
          </a:p>
        </p:txBody>
      </p:sp>
      <p:sp>
        <p:nvSpPr>
          <p:cNvPr id="3" name="Content Placeholder 2">
            <a:extLst>
              <a:ext uri="{FF2B5EF4-FFF2-40B4-BE49-F238E27FC236}">
                <a16:creationId xmlns:a16="http://schemas.microsoft.com/office/drawing/2014/main" id="{0150455B-2AB2-45AD-9060-0F756C53748F}"/>
              </a:ext>
            </a:extLst>
          </p:cNvPr>
          <p:cNvSpPr>
            <a:spLocks noGrp="1"/>
          </p:cNvSpPr>
          <p:nvPr>
            <p:ph idx="1"/>
          </p:nvPr>
        </p:nvSpPr>
        <p:spPr/>
        <p:txBody>
          <a:bodyPr/>
          <a:lstStyle/>
          <a:p>
            <a:r>
              <a:rPr lang="en-US" dirty="0"/>
              <a:t>The program makes use of frame-work library, text-field library along with clickable buttons library to make the UI interactive for the user.</a:t>
            </a:r>
          </a:p>
          <a:p>
            <a:r>
              <a:rPr lang="en-US" dirty="0"/>
              <a:t>Frame-work library creates a specified frame (Say suppose: 200x200) and in it are provided the rest of the information / stuff that might be useful for the user.</a:t>
            </a:r>
          </a:p>
          <a:p>
            <a:r>
              <a:rPr lang="en-US" dirty="0"/>
              <a:t>Text-Field library makes an empty input in which, the input from the user can be taken or the output can be shown (If it’s readable). </a:t>
            </a:r>
          </a:p>
          <a:p>
            <a:r>
              <a:rPr lang="en-US" dirty="0"/>
              <a:t>ActionListener library takes notice of the buttons that were pressed / clicked and returns to the specific program with that information. In our case, the buttons will be provided and will be taken care of in the back-end.			</a:t>
            </a:r>
          </a:p>
        </p:txBody>
      </p:sp>
    </p:spTree>
    <p:extLst>
      <p:ext uri="{BB962C8B-B14F-4D97-AF65-F5344CB8AC3E}">
        <p14:creationId xmlns:p14="http://schemas.microsoft.com/office/powerpoint/2010/main" val="370597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3134-0948-4553-9E95-5335E8AB349F}"/>
              </a:ext>
            </a:extLst>
          </p:cNvPr>
          <p:cNvSpPr>
            <a:spLocks noGrp="1"/>
          </p:cNvSpPr>
          <p:nvPr>
            <p:ph type="title"/>
          </p:nvPr>
        </p:nvSpPr>
        <p:spPr/>
        <p:txBody>
          <a:bodyPr/>
          <a:lstStyle/>
          <a:p>
            <a:r>
              <a:rPr lang="en-US" dirty="0"/>
              <a:t>LIBRARIES USED</a:t>
            </a:r>
          </a:p>
        </p:txBody>
      </p:sp>
      <p:pic>
        <p:nvPicPr>
          <p:cNvPr id="5" name="Content Placeholder 4">
            <a:extLst>
              <a:ext uri="{FF2B5EF4-FFF2-40B4-BE49-F238E27FC236}">
                <a16:creationId xmlns:a16="http://schemas.microsoft.com/office/drawing/2014/main" id="{6A2F15DD-D9DD-42B8-824C-639B4B5ADE52}"/>
              </a:ext>
            </a:extLst>
          </p:cNvPr>
          <p:cNvPicPr>
            <a:picLocks noGrp="1" noChangeAspect="1"/>
          </p:cNvPicPr>
          <p:nvPr>
            <p:ph idx="1"/>
          </p:nvPr>
        </p:nvPicPr>
        <p:blipFill>
          <a:blip r:embed="rId2"/>
          <a:stretch>
            <a:fillRect/>
          </a:stretch>
        </p:blipFill>
        <p:spPr>
          <a:xfrm>
            <a:off x="4374776" y="2762804"/>
            <a:ext cx="2339789" cy="2452400"/>
          </a:xfrm>
        </p:spPr>
      </p:pic>
      <p:sp>
        <p:nvSpPr>
          <p:cNvPr id="10" name="Arrow: Right 9">
            <a:extLst>
              <a:ext uri="{FF2B5EF4-FFF2-40B4-BE49-F238E27FC236}">
                <a16:creationId xmlns:a16="http://schemas.microsoft.com/office/drawing/2014/main" id="{D8F35EF4-85AA-41CB-AC83-92B71B150B5C}"/>
              </a:ext>
            </a:extLst>
          </p:cNvPr>
          <p:cNvSpPr/>
          <p:nvPr/>
        </p:nvSpPr>
        <p:spPr>
          <a:xfrm>
            <a:off x="6714565" y="3031745"/>
            <a:ext cx="1004047" cy="132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557ACE-DA9B-4D73-9CAC-956E52A2064A}"/>
              </a:ext>
            </a:extLst>
          </p:cNvPr>
          <p:cNvSpPr/>
          <p:nvPr/>
        </p:nvSpPr>
        <p:spPr>
          <a:xfrm>
            <a:off x="7718612" y="2788860"/>
            <a:ext cx="1129553" cy="61856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85DB4366-2FE9-49E7-BF85-3F49329AB8A5}"/>
              </a:ext>
            </a:extLst>
          </p:cNvPr>
          <p:cNvSpPr txBox="1"/>
          <p:nvPr/>
        </p:nvSpPr>
        <p:spPr>
          <a:xfrm>
            <a:off x="7897906" y="2836532"/>
            <a:ext cx="824753" cy="523220"/>
          </a:xfrm>
          <a:prstGeom prst="rect">
            <a:avLst/>
          </a:prstGeom>
          <a:noFill/>
        </p:spPr>
        <p:txBody>
          <a:bodyPr wrap="square" rtlCol="0">
            <a:spAutoFit/>
          </a:bodyPr>
          <a:lstStyle/>
          <a:p>
            <a:r>
              <a:rPr lang="en-US" sz="1400" dirty="0"/>
              <a:t>Framework</a:t>
            </a:r>
          </a:p>
        </p:txBody>
      </p:sp>
      <p:sp>
        <p:nvSpPr>
          <p:cNvPr id="13" name="Arrow: Left 12">
            <a:extLst>
              <a:ext uri="{FF2B5EF4-FFF2-40B4-BE49-F238E27FC236}">
                <a16:creationId xmlns:a16="http://schemas.microsoft.com/office/drawing/2014/main" id="{5A15B3A2-9833-4493-91E8-D0D722554E52}"/>
              </a:ext>
            </a:extLst>
          </p:cNvPr>
          <p:cNvSpPr/>
          <p:nvPr/>
        </p:nvSpPr>
        <p:spPr>
          <a:xfrm>
            <a:off x="3370729" y="3272118"/>
            <a:ext cx="1541930" cy="1568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18059F7-1B16-4B38-AB8B-4F6B868E8FAA}"/>
              </a:ext>
            </a:extLst>
          </p:cNvPr>
          <p:cNvSpPr/>
          <p:nvPr/>
        </p:nvSpPr>
        <p:spPr>
          <a:xfrm>
            <a:off x="2321859" y="3038697"/>
            <a:ext cx="1048870" cy="5272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7F1095E-FDD0-4A85-9F30-70E15C80AFD9}"/>
              </a:ext>
            </a:extLst>
          </p:cNvPr>
          <p:cNvSpPr txBox="1"/>
          <p:nvPr/>
        </p:nvSpPr>
        <p:spPr>
          <a:xfrm>
            <a:off x="2366682" y="3010508"/>
            <a:ext cx="878541" cy="523220"/>
          </a:xfrm>
          <a:prstGeom prst="rect">
            <a:avLst/>
          </a:prstGeom>
          <a:noFill/>
        </p:spPr>
        <p:txBody>
          <a:bodyPr wrap="square" rtlCol="0">
            <a:spAutoFit/>
          </a:bodyPr>
          <a:lstStyle/>
          <a:p>
            <a:r>
              <a:rPr lang="en-US" sz="1400" dirty="0"/>
              <a:t>Text / Input</a:t>
            </a:r>
          </a:p>
        </p:txBody>
      </p:sp>
      <p:sp>
        <p:nvSpPr>
          <p:cNvPr id="17" name="Hexagon 16">
            <a:extLst>
              <a:ext uri="{FF2B5EF4-FFF2-40B4-BE49-F238E27FC236}">
                <a16:creationId xmlns:a16="http://schemas.microsoft.com/office/drawing/2014/main" id="{BED77F7A-887F-463D-8FBE-46342CE5DB7F}"/>
              </a:ext>
            </a:extLst>
          </p:cNvPr>
          <p:cNvSpPr/>
          <p:nvPr/>
        </p:nvSpPr>
        <p:spPr>
          <a:xfrm>
            <a:off x="4257419" y="5593956"/>
            <a:ext cx="1359376" cy="858981"/>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8" name="Arrow: Down 17">
            <a:extLst>
              <a:ext uri="{FF2B5EF4-FFF2-40B4-BE49-F238E27FC236}">
                <a16:creationId xmlns:a16="http://schemas.microsoft.com/office/drawing/2014/main" id="{CCBDAA4D-F787-4B86-B22E-7C4F30653182}"/>
              </a:ext>
            </a:extLst>
          </p:cNvPr>
          <p:cNvSpPr/>
          <p:nvPr/>
        </p:nvSpPr>
        <p:spPr>
          <a:xfrm>
            <a:off x="4807527" y="4738255"/>
            <a:ext cx="207818" cy="8589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B586E1-33F7-4212-B522-8392AC4A6A5E}"/>
              </a:ext>
            </a:extLst>
          </p:cNvPr>
          <p:cNvSpPr txBox="1"/>
          <p:nvPr/>
        </p:nvSpPr>
        <p:spPr>
          <a:xfrm>
            <a:off x="4374776" y="5700280"/>
            <a:ext cx="1177636" cy="646331"/>
          </a:xfrm>
          <a:prstGeom prst="rect">
            <a:avLst/>
          </a:prstGeom>
          <a:noFill/>
        </p:spPr>
        <p:txBody>
          <a:bodyPr wrap="square" rtlCol="0">
            <a:spAutoFit/>
          </a:bodyPr>
          <a:lstStyle/>
          <a:p>
            <a:r>
              <a:rPr lang="en-US" dirty="0"/>
              <a:t>Clickable buttons</a:t>
            </a:r>
          </a:p>
        </p:txBody>
      </p:sp>
    </p:spTree>
    <p:extLst>
      <p:ext uri="{BB962C8B-B14F-4D97-AF65-F5344CB8AC3E}">
        <p14:creationId xmlns:p14="http://schemas.microsoft.com/office/powerpoint/2010/main" val="402645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D44D-302D-40DC-9012-614B0C916F1C}"/>
              </a:ext>
            </a:extLst>
          </p:cNvPr>
          <p:cNvSpPr>
            <a:spLocks noGrp="1"/>
          </p:cNvSpPr>
          <p:nvPr>
            <p:ph type="title"/>
          </p:nvPr>
        </p:nvSpPr>
        <p:spPr>
          <a:xfrm>
            <a:off x="1261872" y="365760"/>
            <a:ext cx="9692640" cy="1325562"/>
          </a:xfrm>
        </p:spPr>
        <p:txBody>
          <a:bodyPr>
            <a:normAutofit/>
          </a:bodyPr>
          <a:lstStyle/>
          <a:p>
            <a:r>
              <a:rPr lang="en-US"/>
              <a:t>GUI RESPONSIVENESS</a:t>
            </a:r>
            <a:endParaRPr lang="en-US" dirty="0"/>
          </a:p>
        </p:txBody>
      </p:sp>
      <p:sp>
        <p:nvSpPr>
          <p:cNvPr id="3" name="Content Placeholder 2">
            <a:extLst>
              <a:ext uri="{FF2B5EF4-FFF2-40B4-BE49-F238E27FC236}">
                <a16:creationId xmlns:a16="http://schemas.microsoft.com/office/drawing/2014/main" id="{DED9EFCE-CDED-464D-BE4D-D06035DF30A0}"/>
              </a:ext>
            </a:extLst>
          </p:cNvPr>
          <p:cNvSpPr>
            <a:spLocks noGrp="1"/>
          </p:cNvSpPr>
          <p:nvPr>
            <p:ph idx="1"/>
          </p:nvPr>
        </p:nvSpPr>
        <p:spPr>
          <a:xfrm>
            <a:off x="1261872" y="1933575"/>
            <a:ext cx="4401509" cy="4246562"/>
          </a:xfrm>
        </p:spPr>
        <p:txBody>
          <a:bodyPr>
            <a:normAutofit/>
          </a:bodyPr>
          <a:lstStyle/>
          <a:p>
            <a:r>
              <a:rPr lang="en-US" dirty="0"/>
              <a:t>The GUI is made responsive such that however the user wants to interact with the application, its UI will always be convenient for the user.</a:t>
            </a:r>
          </a:p>
          <a:p>
            <a:r>
              <a:rPr lang="en-US" dirty="0"/>
              <a:t>However, in our case, it’s not that much responsive because if we manually increase the size of the output window (Framework), the window will spread, and our UI will look ugly. Since it’s an advanced topic, so, it’s not covered in this project.</a:t>
            </a:r>
          </a:p>
          <a:p>
            <a:endParaRPr lang="en-US" dirty="0"/>
          </a:p>
        </p:txBody>
      </p:sp>
      <p:pic>
        <p:nvPicPr>
          <p:cNvPr id="5" name="Picture 4">
            <a:extLst>
              <a:ext uri="{FF2B5EF4-FFF2-40B4-BE49-F238E27FC236}">
                <a16:creationId xmlns:a16="http://schemas.microsoft.com/office/drawing/2014/main" id="{95C79AC1-497E-4184-8CC3-6BEA4AFE422C}"/>
              </a:ext>
            </a:extLst>
          </p:cNvPr>
          <p:cNvPicPr>
            <a:picLocks noChangeAspect="1"/>
          </p:cNvPicPr>
          <p:nvPr/>
        </p:nvPicPr>
        <p:blipFill>
          <a:blip r:embed="rId2"/>
          <a:stretch>
            <a:fillRect/>
          </a:stretch>
        </p:blipFill>
        <p:spPr>
          <a:xfrm>
            <a:off x="6095999" y="2847450"/>
            <a:ext cx="4807287" cy="1812122"/>
          </a:xfrm>
          <a:prstGeom prst="rect">
            <a:avLst/>
          </a:prstGeom>
        </p:spPr>
      </p:pic>
    </p:spTree>
    <p:extLst>
      <p:ext uri="{BB962C8B-B14F-4D97-AF65-F5344CB8AC3E}">
        <p14:creationId xmlns:p14="http://schemas.microsoft.com/office/powerpoint/2010/main" val="368345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EED7-AFFB-46F7-AE74-FD51C600A184}"/>
              </a:ext>
            </a:extLst>
          </p:cNvPr>
          <p:cNvSpPr>
            <a:spLocks noGrp="1"/>
          </p:cNvSpPr>
          <p:nvPr>
            <p:ph type="title"/>
          </p:nvPr>
        </p:nvSpPr>
        <p:spPr/>
        <p:txBody>
          <a:bodyPr/>
          <a:lstStyle/>
          <a:p>
            <a:r>
              <a:rPr lang="en-US" dirty="0"/>
              <a:t>CALCULATOR MODIFIED CODE</a:t>
            </a:r>
          </a:p>
        </p:txBody>
      </p:sp>
      <p:sp>
        <p:nvSpPr>
          <p:cNvPr id="3" name="Content Placeholder 2">
            <a:extLst>
              <a:ext uri="{FF2B5EF4-FFF2-40B4-BE49-F238E27FC236}">
                <a16:creationId xmlns:a16="http://schemas.microsoft.com/office/drawing/2014/main" id="{526700AC-B730-4B6D-966E-3CEC25B3437B}"/>
              </a:ext>
            </a:extLst>
          </p:cNvPr>
          <p:cNvSpPr>
            <a:spLocks noGrp="1"/>
          </p:cNvSpPr>
          <p:nvPr>
            <p:ph idx="1"/>
          </p:nvPr>
        </p:nvSpPr>
        <p:spPr/>
        <p:txBody>
          <a:bodyPr/>
          <a:lstStyle/>
          <a:p>
            <a:r>
              <a:rPr lang="en-US" dirty="0"/>
              <a:t>The source code, the modified version, of the whole program is provided here.</a:t>
            </a:r>
          </a:p>
          <a:p>
            <a:r>
              <a:rPr lang="en-US" dirty="0">
                <a:hlinkClick r:id="rId2"/>
              </a:rPr>
              <a:t>https://github.com/JealousGx/oop-simple-calculator</a:t>
            </a:r>
            <a:endParaRPr lang="en-US" dirty="0"/>
          </a:p>
          <a:p>
            <a:r>
              <a:rPr lang="en-US" dirty="0"/>
              <a:t>The preceding link contains this presentation, the output and, the code itself.</a:t>
            </a:r>
          </a:p>
          <a:p>
            <a:r>
              <a:rPr lang="en-US" dirty="0"/>
              <a:t>The source code, the first copy, of the whole program is also provided here.</a:t>
            </a:r>
          </a:p>
          <a:p>
            <a:r>
              <a:rPr lang="en-US" b="0" i="1" dirty="0">
                <a:solidFill>
                  <a:srgbClr val="676E95"/>
                </a:solidFill>
                <a:effectLst/>
                <a:latin typeface="Fira Code" panose="020B0809050000020004" pitchFamily="49" charset="0"/>
                <a:hlinkClick r:id="rId3"/>
              </a:rPr>
              <a:t>https://www.geeksforgeeks.org/java-swing-simple-calculator/</a:t>
            </a:r>
            <a:endParaRPr lang="en-US" b="0" i="1" dirty="0">
              <a:solidFill>
                <a:srgbClr val="676E95"/>
              </a:solidFill>
              <a:effectLst/>
              <a:latin typeface="Fira Code" panose="020B0809050000020004" pitchFamily="49" charset="0"/>
            </a:endParaRPr>
          </a:p>
          <a:p>
            <a:r>
              <a:rPr lang="en-US" dirty="0"/>
              <a:t>The is where I got the code from and then modified it myself as per my convenience. </a:t>
            </a:r>
          </a:p>
        </p:txBody>
      </p:sp>
    </p:spTree>
    <p:extLst>
      <p:ext uri="{BB962C8B-B14F-4D97-AF65-F5344CB8AC3E}">
        <p14:creationId xmlns:p14="http://schemas.microsoft.com/office/powerpoint/2010/main" val="391663619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100</TotalTime>
  <Words>605</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Fira Code</vt:lpstr>
      <vt:lpstr>Wingdings 2</vt:lpstr>
      <vt:lpstr>View</vt:lpstr>
      <vt:lpstr>Java GUI Calculator</vt:lpstr>
      <vt:lpstr>GRAPHICAL USER-INTERFACE (GUI)</vt:lpstr>
      <vt:lpstr>GUI IN JAVA</vt:lpstr>
      <vt:lpstr>CALCULATOR GUI</vt:lpstr>
      <vt:lpstr>LIBRARIES USED</vt:lpstr>
      <vt:lpstr>LIBRARIES USED</vt:lpstr>
      <vt:lpstr>GUI RESPONSIVENESS</vt:lpstr>
      <vt:lpstr>CALCULATOR MODIFIED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GUI Calculator</dc:title>
  <dc:creator>033-19-0008</dc:creator>
  <cp:lastModifiedBy>033-19-0008</cp:lastModifiedBy>
  <cp:revision>16</cp:revision>
  <dcterms:created xsi:type="dcterms:W3CDTF">2021-06-01T13:56:44Z</dcterms:created>
  <dcterms:modified xsi:type="dcterms:W3CDTF">2021-06-02T05:55:24Z</dcterms:modified>
</cp:coreProperties>
</file>