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877" r:id="rId2"/>
  </p:sldMasterIdLst>
  <p:notesMasterIdLst>
    <p:notesMasterId r:id="rId22"/>
  </p:notesMasterIdLst>
  <p:sldIdLst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D82C9-1A88-4394-A982-04BFC13102D5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0C30-D818-4213-B5DA-D1C2C50B6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85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D4EF-F68E-447F-863A-89B40E5DBA86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75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17B3-9249-4072-B699-45FCCEE0A410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68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53-DBB9-45F1-8EF8-30EA36D2CB72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9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2EF-1DE9-4986-B0D4-2BB8D287D984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4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D817-113A-4F2D-9B6D-40F5701FD62E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5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CB1D-D5EF-441B-A918-DDD0211E45B7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7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53DB-C1DA-4E56-A8AD-4E54A21DF56E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50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ACEC-FF9C-4CC0-ACCF-04FB9626E935}" type="datetime1">
              <a:rPr lang="fr-FR" smtClean="0"/>
              <a:t>10/04/2020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533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7D18-0D9A-47F8-83B5-E1B0545B7A84}" type="datetime1">
              <a:rPr lang="fr-FR" smtClean="0"/>
              <a:t>10/04/2020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17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F20D-F988-4AE1-9B1A-1E1CDCF6C1DF}" type="datetime1">
              <a:rPr lang="fr-FR" smtClean="0"/>
              <a:t>10/04/2020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0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A3E690-6819-4775-9D13-F623438D983D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60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48D-38B2-4863-8C5B-7C78DB925833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2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0AC-3EE2-4536-8129-5DC7C9EA4197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944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8B9-D9CA-4902-939D-750B7F13BE47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163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59-1602-463E-8EF5-C78489E14CA5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99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5629-CD94-44C2-B45E-D7324D10C63B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61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AF0A-50F9-48C3-AC14-1EDEFCE1D2C9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46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332E-5B71-48C4-9E34-DE1A5EAEADCB}" type="datetime1">
              <a:rPr lang="fr-FR" smtClean="0"/>
              <a:t>10/04/2020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9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B209-5AF0-44AA-9121-9086E5ED0D53}" type="datetime1">
              <a:rPr lang="fr-FR" smtClean="0"/>
              <a:t>10/04/2020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9305-45E3-452B-95EE-CE106E0A3FBB}" type="datetime1">
              <a:rPr lang="fr-FR" smtClean="0"/>
              <a:t>10/04/2020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41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249E-DF25-49D9-8D4F-6E912B9C3716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9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82AB-16AC-46F9-A5F4-853FDD5EFE37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8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DD71A7-1AFE-44C3-A30F-FA4A57805A78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9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92B77B-4B54-48A6-8A12-9961D0F0DDFE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CC70F9-8164-451D-B70D-3B28CD461B5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5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892B3-BB5D-4271-8E24-D6843F569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467" y="2017450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Modélisation, Visualisation et Comparaison de Connectomes à l’aide de Graphes</a:t>
            </a:r>
            <a:br>
              <a:rPr lang="fr-FR" dirty="0"/>
            </a:br>
            <a:r>
              <a:rPr lang="fr-FR" sz="4400" b="1" dirty="0"/>
              <a:t>Seconde partie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700511-4735-46A3-88E6-022C7EBB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364" y="4471662"/>
            <a:ext cx="10709272" cy="191309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Projet de recherche et développement – DI5</a:t>
            </a:r>
          </a:p>
          <a:p>
            <a:pPr algn="ctr"/>
            <a:r>
              <a:rPr lang="fr-FR" dirty="0"/>
              <a:t>Etudiant: Condette Clément</a:t>
            </a:r>
          </a:p>
          <a:p>
            <a:pPr algn="ctr"/>
            <a:r>
              <a:rPr lang="fr-FR" dirty="0"/>
              <a:t>Encadrants: Jean-Yves Ramel, </a:t>
            </a:r>
            <a:r>
              <a:rPr lang="fr-FR" dirty="0" err="1"/>
              <a:t>Kieu</a:t>
            </a:r>
            <a:r>
              <a:rPr lang="fr-FR" dirty="0"/>
              <a:t> Diem Ho, Nicolas </a:t>
            </a:r>
            <a:r>
              <a:rPr lang="fr-FR" dirty="0" err="1"/>
              <a:t>Monmarché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B28EB-8A1C-49D1-B646-159201A6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460446-166E-45ED-9DA7-CE078F8120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8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EF7B7-B3FF-4DD5-AD44-2C676B74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Cycle de travail et planning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BDE51-586E-4B5B-B062-6AE17214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Travail en méthode agile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Réunions régulières, principalement avec Diem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Discussion des tâches faîtes/à faire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Trello et compte-rendu de réunion pour suivre les tâches à faire</a:t>
            </a:r>
          </a:p>
        </p:txBody>
      </p:sp>
      <p:pic>
        <p:nvPicPr>
          <p:cNvPr id="2050" name="Picture 2" descr="Trello 101 | Commencer avec Trello">
            <a:extLst>
              <a:ext uri="{FF2B5EF4-FFF2-40B4-BE49-F238E27FC236}">
                <a16:creationId xmlns:a16="http://schemas.microsoft.com/office/drawing/2014/main" id="{0B9C0307-60DB-461B-9A2C-48DC8DB3D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698" r="21002" b="57906"/>
          <a:stretch/>
        </p:blipFill>
        <p:spPr bwMode="auto">
          <a:xfrm>
            <a:off x="1097280" y="4714043"/>
            <a:ext cx="1713391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BB5773-ED71-44FB-8356-08EF95AA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41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A3E86-1C0D-4FD4-B8FD-A28C752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4CD6A-F19B-4E84-A1F4-F646A319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Redéfinition du cadre du projet vers mi-janvier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 Changement du Gantt pour le planning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 Fonctions à développer non-présentes dans le cahier des spécifications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600" dirty="0"/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22042691-EAB7-4B2A-9FF1-31CC17CE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44" y="3174203"/>
            <a:ext cx="8590712" cy="3492927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753426B-E608-4F6F-ADA5-711DE4E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25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A3E86-1C0D-4FD4-B8FD-A28C752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III- Implémentation des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4CD6A-F19B-4E84-A1F4-F646A319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362" y="1836856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Lecteurs de matrice d’adjacence, atlas et fichiers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.txt, .csv, .</a:t>
            </a:r>
            <a:r>
              <a:rPr lang="fr-FR" sz="2600" dirty="0" err="1"/>
              <a:t>edge</a:t>
            </a:r>
            <a:r>
              <a:rPr lang="fr-FR" sz="2600" dirty="0"/>
              <a:t> pour les matrices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.txt, .csv, .xml, .</a:t>
            </a:r>
            <a:r>
              <a:rPr lang="fr-FR" sz="2600" dirty="0" err="1"/>
              <a:t>node</a:t>
            </a:r>
            <a:r>
              <a:rPr lang="fr-FR" sz="2600" dirty="0"/>
              <a:t> pour les atlas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Lecteur adaptatif pour les atlas: tente de déchiffrer la syntaxe si inconnue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Fichiers .</a:t>
            </a:r>
            <a:r>
              <a:rPr lang="fr-FR" sz="2600" dirty="0" err="1"/>
              <a:t>graphml</a:t>
            </a:r>
            <a:r>
              <a:rPr lang="fr-FR" sz="2600" dirty="0"/>
              <a:t> pour les graphes </a:t>
            </a:r>
            <a:r>
              <a:rPr lang="fr-FR" sz="2600" dirty="0" err="1"/>
              <a:t>networkx</a:t>
            </a:r>
            <a:endParaRPr lang="fr-FR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Modélisation de connectomes sous forme de graphe avec </a:t>
            </a:r>
            <a:r>
              <a:rPr lang="fr-FR" sz="2800" dirty="0" err="1"/>
              <a:t>networkx</a:t>
            </a: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Calculs de mesures pertinentes à l’étude des connectomes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5F440C-6906-41E2-8909-BCB86A03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65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A3E86-1C0D-4FD4-B8FD-A28C752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 d’un connectome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4CD6A-F19B-4E84-A1F4-F646A319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Utilisation de </a:t>
            </a:r>
            <a:r>
              <a:rPr lang="fr-FR" sz="2800" dirty="0" err="1"/>
              <a:t>Plotly</a:t>
            </a:r>
            <a:r>
              <a:rPr lang="fr-FR" sz="2800" dirty="0"/>
              <a:t> et </a:t>
            </a:r>
            <a:r>
              <a:rPr lang="fr-FR" sz="2800" dirty="0" err="1"/>
              <a:t>Pywebview</a:t>
            </a:r>
            <a:r>
              <a:rPr lang="fr-FR" sz="2800" dirty="0"/>
              <a:t> pour la visualisation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Possibilité de visualiser seulement un hémisphère (gauche ou droit)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Tentative d’afficher un modèle de cerveau transparent autour du graphe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AA0B05-C56B-4CB9-96FE-8EC515EA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B2F97A-FDF7-4C17-BD0F-36463ADD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69" y="1817371"/>
            <a:ext cx="5741610" cy="456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5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A3E86-1C0D-4FD4-B8FD-A28C752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4CD6A-F19B-4E84-A1F4-F646A319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Interface graphique simple et intuitive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Création de nouveau connectomes ou ouvertures de graphes sauvegardés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Ajout de mesures de théories des graphes aux graphes de connectomes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Sous graphes (hémisphères gauche ou droit) des graphes de connectomes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B74003-04FD-4850-801E-EC9EE49C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5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A3E86-1C0D-4FD4-B8FD-A28C752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 graphes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4CD6A-F19B-4E84-A1F4-F646A319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/>
              <a:t> Fonctionnalité non-implémentée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/>
              <a:t> Simple comparaison développée avec la fonction « </a:t>
            </a:r>
            <a:r>
              <a:rPr lang="fr-FR" sz="2800" dirty="0" err="1"/>
              <a:t>Symmetric</a:t>
            </a:r>
            <a:r>
              <a:rPr lang="fr-FR" sz="2800" dirty="0"/>
              <a:t> </a:t>
            </a:r>
            <a:r>
              <a:rPr lang="fr-FR" sz="2800" dirty="0" err="1"/>
              <a:t>Difference</a:t>
            </a:r>
            <a:r>
              <a:rPr lang="fr-FR" sz="2800"/>
              <a:t> » de </a:t>
            </a:r>
            <a:r>
              <a:rPr lang="fr-FR" sz="2800" dirty="0" err="1"/>
              <a:t>networkx</a:t>
            </a: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/>
              <a:t> Travail préparatoire (classes, interface graphique, fonctions dans les autres classes) fait pour développement futur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00320B-136C-46DD-8755-C5BFD85C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6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A3E86-1C0D-4FD4-B8FD-A28C752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Fait…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4CD6A-F19B-4E84-A1F4-F646A319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Fonctionnalités principales ont été développées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Modélisation de connectome sous forme de graphe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Visualisation de graphes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600" dirty="0"/>
              <a:t> Des fonctionnalités non présentes dans le cahier des spécifications du S9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Sous-graphes d’hémisphères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Visualisation de sous-graphes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Calculs de mesures de graphe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37CB2E-B086-4842-8A9B-B7F6FF87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05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A3E86-1C0D-4FD4-B8FD-A28C752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…et Reste à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4CD6A-F19B-4E84-A1F4-F646A319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Des fonctionnalités n’ont pas été implémentées par manque de temps ou changement de priorité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Comparaison de graphes avec l’ACO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Visualisation d’un volume de cerveau 3D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Lecture et écriture du format GXL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C8558-8C2D-4BE7-BA9B-98AA30F6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69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A3E86-1C0D-4FD4-B8FD-A28C752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 - Préparation pour le futur et continuation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4CD6A-F19B-4E84-A1F4-F646A319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Projet qui dépasse le cadre d’une simple application : bibliothèque de manipulation de connectomes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Documentation pour reprendre le projet et terminer les fonctions non implémentées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Deux directions pour poursuivre le projet: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 étendre vers les données d’entrée (neuroimagerie, fichiers </a:t>
            </a:r>
            <a:r>
              <a:rPr lang="fr-FR" sz="2600" dirty="0" err="1"/>
              <a:t>Niftii</a:t>
            </a:r>
            <a:r>
              <a:rPr lang="fr-FR" sz="2600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ou traitement de graphe (comparaison, calculs)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B7E262-FDE2-4DED-B759-84166EBB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56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A3E86-1C0D-4FD4-B8FD-A28C752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4CD6A-F19B-4E84-A1F4-F646A319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L’organisation du projet aurait pu être mieux, les erreurs du S9 se sont faites ressentir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Bonne phase de développement malgré cela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Content d’avoir travaillé sur le projet, enrichissant sur les aspects informatiques et gestion de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1B8471-E0C1-4078-931B-40684452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9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A1EC6-9B48-4DA1-92B6-68D25A5D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9108"/>
            <a:ext cx="10058400" cy="900513"/>
          </a:xfrm>
        </p:spPr>
        <p:txBody>
          <a:bodyPr/>
          <a:lstStyle/>
          <a:p>
            <a:pPr algn="ctr"/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8464B-72C0-4DD9-A9BD-40CA44C8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1305"/>
            <a:ext cx="10058400" cy="412282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I – Présentation des étapes du S10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II – Cycle de travail et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III – Implémentation des fonctionnalités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IV – Fait et Reste à faire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V – Préparation pour le futur et continuation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VI –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26A2E-DF7F-4035-B258-4A64E187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460446-166E-45ED-9DA7-CE078F8120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87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7E850-D110-43FF-868F-2171464A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Présentation des étapes du S10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8F210-52CA-4962-9554-7FDB7C0E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Au début du S10, plusieurs modules à développer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Générer des graphes à partir de données d’entrée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Visualiser les graphes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Comparer les graphes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Interface graphique application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DCD54-1C27-40D4-969C-6C05662F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2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7B319-F14D-495C-9123-71446289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B45E9F-890E-4546-8080-6992F8E3EA36}"/>
              </a:ext>
            </a:extLst>
          </p:cNvPr>
          <p:cNvSpPr txBox="1"/>
          <p:nvPr/>
        </p:nvSpPr>
        <p:spPr>
          <a:xfrm>
            <a:off x="1424420" y="4616388"/>
            <a:ext cx="9731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Diagramme de Gantt prévisionnel au début de la phase de développement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9F4D5892-D5F3-41BD-90A1-CC973068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308D40D-23EC-4E3B-8144-815A4734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7" y="2032460"/>
            <a:ext cx="10687086" cy="2397202"/>
          </a:xfrm>
          <a:prstGeom prst="rect">
            <a:avLst/>
          </a:prstGeom>
        </p:spPr>
      </p:pic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9D388B26-F090-45E7-BAA0-2A3D006B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14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7B319-F14D-495C-9123-71446289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 du projet V2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B45E9F-890E-4546-8080-6992F8E3EA36}"/>
              </a:ext>
            </a:extLst>
          </p:cNvPr>
          <p:cNvSpPr txBox="1"/>
          <p:nvPr/>
        </p:nvSpPr>
        <p:spPr>
          <a:xfrm>
            <a:off x="1424420" y="4226621"/>
            <a:ext cx="9731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Après réunion, décision de se diriger vers une « bibliothèque de manipulation de connectomes 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Révision du diagramme de Gantt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6897D98-A19B-4143-B078-8B5A9EC5A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0" y="1967816"/>
            <a:ext cx="11890319" cy="2028349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DC800B-CAF4-4BB9-8D4C-E0D1F9A4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7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71D82-EDC0-4E1D-AB46-B711A8E7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Générer des graphes de connectomes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98933-EB2C-4417-AE15-72937140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Deux types de données d’entrée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Matrice d’adjacence et Atlas pour un nouveau graphe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600" dirty="0"/>
              <a:t>Fichier graphe pour ouvrir un graphe de connectome déjà créé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2200" dirty="0"/>
              <a:t>Dans un premier temps </a:t>
            </a:r>
            <a:r>
              <a:rPr lang="fr-FR" sz="2200" dirty="0" err="1"/>
              <a:t>graphml</a:t>
            </a:r>
            <a:r>
              <a:rPr lang="fr-FR" sz="2200" dirty="0"/>
              <a:t>, puis </a:t>
            </a:r>
            <a:r>
              <a:rPr lang="fr-FR" sz="2200" dirty="0" err="1"/>
              <a:t>gxl</a:t>
            </a:r>
            <a:r>
              <a:rPr lang="fr-FR" sz="2200" dirty="0"/>
              <a:t> si le temps le permet</a:t>
            </a:r>
          </a:p>
        </p:txBody>
      </p:sp>
      <p:pic>
        <p:nvPicPr>
          <p:cNvPr id="4" name="Picture 2" descr="Résultat de recherche d'images pour &quot;connectivity matrix&quot;">
            <a:extLst>
              <a:ext uri="{FF2B5EF4-FFF2-40B4-BE49-F238E27FC236}">
                <a16:creationId xmlns:a16="http://schemas.microsoft.com/office/drawing/2014/main" id="{BA6DC86B-B920-464E-A620-78DB9065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35" y="4343851"/>
            <a:ext cx="3150879" cy="182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ésultat de recherche d'images pour &quot;brain atlas&quot;">
            <a:extLst>
              <a:ext uri="{FF2B5EF4-FFF2-40B4-BE49-F238E27FC236}">
                <a16:creationId xmlns:a16="http://schemas.microsoft.com/office/drawing/2014/main" id="{BD403BB0-DFEE-4690-A3B0-BF8EB312D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70"/>
          <a:stretch/>
        </p:blipFill>
        <p:spPr bwMode="auto">
          <a:xfrm>
            <a:off x="8647990" y="4323424"/>
            <a:ext cx="2507690" cy="19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B67066-1EC6-4D57-A242-DC3A787C9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60" y="5051305"/>
            <a:ext cx="4029075" cy="48577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C2909-30A1-4419-95B3-313E7793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35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F3790-2965-4F55-9D2B-F0AC72ED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 d’un graphe de connectome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41699A-FCD1-4A0C-812B-BBF556A56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5577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Permettre de visualiser en 3D un graphe de connectome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Consulter en temps réel les informations des sommets</a:t>
            </a:r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 descr="graph">
            <a:extLst>
              <a:ext uri="{FF2B5EF4-FFF2-40B4-BE49-F238E27FC236}">
                <a16:creationId xmlns:a16="http://schemas.microsoft.com/office/drawing/2014/main" id="{A2CE986D-78A7-4E0F-BDC3-FE3DFA35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82" y="2046423"/>
            <a:ext cx="3657138" cy="27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C9FD64-3AB0-4348-B261-38BA77737C26}"/>
              </a:ext>
            </a:extLst>
          </p:cNvPr>
          <p:cNvSpPr txBox="1"/>
          <p:nvPr/>
        </p:nvSpPr>
        <p:spPr>
          <a:xfrm>
            <a:off x="7845723" y="4910134"/>
            <a:ext cx="3085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Second Brain Connectivity Course - Grenoble 2015</a:t>
            </a:r>
          </a:p>
          <a:p>
            <a:r>
              <a:rPr lang="en-US" sz="1600" dirty="0"/>
              <a:t>Neurometrika.org</a:t>
            </a:r>
            <a:endParaRPr lang="fr-FR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C6A75D-AF66-497D-8ABA-D7695851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50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6AB27-6D5D-482E-A7A3-5B785F19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 graphes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B0F66-8287-4D19-81D6-BAEC7E9D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43722" cy="44041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Code existant de Diem utilisant l’Ant </a:t>
            </a:r>
            <a:r>
              <a:rPr lang="fr-FR" sz="2800" dirty="0" err="1"/>
              <a:t>Colony</a:t>
            </a:r>
            <a:r>
              <a:rPr lang="fr-FR" sz="2800" dirty="0"/>
              <a:t> </a:t>
            </a:r>
            <a:r>
              <a:rPr lang="fr-FR" sz="2800" dirty="0" err="1"/>
              <a:t>Optimization</a:t>
            </a: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Permet un appariement multivoque des graphes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En connectomique, permet de comparer patients (Alzheimer, Parkinson…) et personnes saines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4078E4-D070-469F-BD50-9C1FC1D6B277}"/>
              </a:ext>
            </a:extLst>
          </p:cNvPr>
          <p:cNvSpPr txBox="1"/>
          <p:nvPr/>
        </p:nvSpPr>
        <p:spPr>
          <a:xfrm>
            <a:off x="7548327" y="5192591"/>
            <a:ext cx="378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Subgraph</a:t>
            </a:r>
            <a:r>
              <a:rPr lang="fr-FR" dirty="0"/>
              <a:t> Matching </a:t>
            </a:r>
            <a:r>
              <a:rPr lang="fr-FR" dirty="0" err="1"/>
              <a:t>using</a:t>
            </a:r>
            <a:r>
              <a:rPr lang="fr-FR" dirty="0"/>
              <a:t> neural networks, 2012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2F6CBA-EEDE-410B-97E9-5037A175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06" y="1877819"/>
            <a:ext cx="5341259" cy="3102362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977C284-1FB3-442A-B69B-32229D9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93452-4521-479C-AD0D-B4887507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A61FBF-4185-4649-A2A0-A63F5249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Interface graphique simple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Le plus intuitif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Utilisable par des non informaticiens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Permet d’accéder aux autres fonctionnalités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8267B5-2CEB-4C0A-A9A5-4A3C660C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70F9-8164-451D-B70D-3B28CD461B5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8030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d’ions</Template>
  <TotalTime>254</TotalTime>
  <Words>730</Words>
  <Application>Microsoft Office PowerPoint</Application>
  <PresentationFormat>Grand écran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 2</vt:lpstr>
      <vt:lpstr>HDOfficeLightV0</vt:lpstr>
      <vt:lpstr>Rétrospective</vt:lpstr>
      <vt:lpstr>Modélisation, Visualisation et Comparaison de Connectomes à l’aide de Graphes Seconde partie</vt:lpstr>
      <vt:lpstr>Plan de la présentation</vt:lpstr>
      <vt:lpstr>I - Présentation des étapes du S10 </vt:lpstr>
      <vt:lpstr>Diagramme de Gantt du projet</vt:lpstr>
      <vt:lpstr>Diagramme de Gantt du projet V2</vt:lpstr>
      <vt:lpstr>Générer des graphes de connectomes</vt:lpstr>
      <vt:lpstr>Visualisation d’un graphe de connectome</vt:lpstr>
      <vt:lpstr>Comparaison de graphes</vt:lpstr>
      <vt:lpstr>Interface graphique</vt:lpstr>
      <vt:lpstr>II- Cycle de travail et planning </vt:lpstr>
      <vt:lpstr>Fonctionnalités à développer</vt:lpstr>
      <vt:lpstr>III- Implémentation des fonctionnalités</vt:lpstr>
      <vt:lpstr>Visualisation d’un connectome</vt:lpstr>
      <vt:lpstr>Interface et fonctionnalités</vt:lpstr>
      <vt:lpstr>Comparaison de graphes</vt:lpstr>
      <vt:lpstr>IV- Fait…</vt:lpstr>
      <vt:lpstr>IV- …et Reste à faire</vt:lpstr>
      <vt:lpstr>V - Préparation pour le futur et continuation du projet </vt:lpstr>
      <vt:lpstr>VI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Modélisation, Visualisation et Comparaison de Connectomes à l’aide de Graphes Seconde partie</dc:title>
  <dc:creator>clement.condette@free.fr</dc:creator>
  <cp:lastModifiedBy>clement.condette@free.fr</cp:lastModifiedBy>
  <cp:revision>24</cp:revision>
  <dcterms:created xsi:type="dcterms:W3CDTF">2020-04-10T11:38:31Z</dcterms:created>
  <dcterms:modified xsi:type="dcterms:W3CDTF">2020-04-10T15:52:43Z</dcterms:modified>
</cp:coreProperties>
</file>