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53" r:id="rId2"/>
    <p:sldMasterId id="2147484044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79" r:id="rId9"/>
    <p:sldId id="283" r:id="rId10"/>
    <p:sldId id="261" r:id="rId11"/>
    <p:sldId id="281" r:id="rId12"/>
    <p:sldId id="282" r:id="rId13"/>
    <p:sldId id="267" r:id="rId14"/>
    <p:sldId id="268" r:id="rId15"/>
    <p:sldId id="269" r:id="rId16"/>
    <p:sldId id="270" r:id="rId17"/>
    <p:sldId id="28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B7DC2-3277-49B1-A294-B8F23E260519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2D675-6A0A-435C-8088-2C10680B0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9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F6F8-B996-4DDB-9366-0139293E7D29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86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6F56-E491-4D01-8A05-218AD7F98AE4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8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901C-6E70-4EAB-8AE9-8A3D4D40F378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007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C63F-F7C2-4B24-8027-210AD0A8E017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089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B629-C2CD-4CD4-A170-11D1CE72FBFA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514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316C-3FF2-4606-B5F1-40F8BB8336C8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820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8FE9-B51A-4A3F-A4EC-597725779042}" type="datetime1">
              <a:rPr lang="fr-FR" smtClean="0"/>
              <a:t>10/04/2020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31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1A89-0D73-400A-AEE7-E389FAF03D01}" type="datetime1">
              <a:rPr lang="fr-FR" smtClean="0"/>
              <a:t>10/04/2020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66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9788-B66D-4F05-80D2-52C3105ABF79}" type="datetime1">
              <a:rPr lang="fr-FR" smtClean="0"/>
              <a:t>10/04/2020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75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5D95-E33C-4304-9F39-7574E90B1057}" type="datetime1">
              <a:rPr lang="fr-FR" smtClean="0"/>
              <a:t>10/04/2020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97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B9EE-8AFB-492F-A9A1-A8E98E5CE249}" type="datetime1">
              <a:rPr lang="fr-FR" smtClean="0"/>
              <a:t>10/04/2020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76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0C40-0B85-4C39-B9D9-37314DD79F95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923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2C33-84FB-43B3-9C2C-919512DC9430}" type="datetime1">
              <a:rPr lang="fr-FR" smtClean="0"/>
              <a:t>10/04/2020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009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DC82-CF06-407D-BB57-76EB0F458D74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630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EA34-B1BD-45CE-A6AC-0C36634F4332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310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835F-8EB4-4907-A978-06ED7111E793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7921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0557-D1FE-4FCE-AB3A-1DD7CDFF7CC0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5392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262B-E62E-4DC1-B181-3A36CA0BA1DA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6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DFD9-B151-470A-86DB-3E8CD755342F}" type="datetime1">
              <a:rPr lang="fr-FR" smtClean="0"/>
              <a:t>10/04/2020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483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0A21-0A3C-499E-B6BF-BB62989C1123}" type="datetime1">
              <a:rPr lang="fr-FR" smtClean="0"/>
              <a:t>10/04/2020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2385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8EF2-B036-474F-8413-485E7CB31EDC}" type="datetime1">
              <a:rPr lang="fr-FR" smtClean="0"/>
              <a:t>10/04/2020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0228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818B-2FAD-4E3D-850E-44A12F4BB6CD}" type="datetime1">
              <a:rPr lang="fr-FR" smtClean="0"/>
              <a:t>10/04/2020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96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A67-346B-4D98-9415-4019415E2AAA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843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320B06-9AD8-42E5-B1A3-C57ABA7DEF1C}" type="datetime1">
              <a:rPr lang="fr-FR" smtClean="0"/>
              <a:t>10/04/2020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580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5F68-26D4-4B46-BE7F-FA8BCC93CF78}" type="datetime1">
              <a:rPr lang="fr-FR" smtClean="0"/>
              <a:t>10/04/2020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3993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6532-5723-435A-803F-207CE7EE5772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3807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885D-BBF3-487D-836C-D9C4C614F9B3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79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6C44-E1DD-4614-BA44-B8F17A037EB6}" type="datetime1">
              <a:rPr lang="fr-FR" smtClean="0"/>
              <a:t>10/04/2020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4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70E8-2705-4B96-8666-4487D073A56D}" type="datetime1">
              <a:rPr lang="fr-FR" smtClean="0"/>
              <a:t>10/04/2020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3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02C-2296-460B-80BA-2F04E5A4FFC6}" type="datetime1">
              <a:rPr lang="fr-FR" smtClean="0"/>
              <a:t>10/04/2020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5138-3AF5-46CB-8826-77ABB3EE9789}" type="datetime1">
              <a:rPr lang="fr-FR" smtClean="0"/>
              <a:t>10/04/2020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37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629-6B15-43EB-8981-759DC1934CAB}" type="datetime1">
              <a:rPr lang="fr-FR" smtClean="0"/>
              <a:t>10/04/2020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63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4A1A-5C5C-430F-9036-048A23D36172}" type="datetime1">
              <a:rPr lang="fr-FR" smtClean="0"/>
              <a:t>10/04/2020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8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A4211A-2FD7-4FD2-B6D9-E7CA4AE8B1D4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57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425983-5E99-4A94-8DA5-35F727DF5E56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56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C252E9-2855-45E4-9D57-3815D149D68C}" type="datetime1">
              <a:rPr lang="fr-FR" smtClean="0"/>
              <a:t>10/04/2020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460446-166E-45ED-9DA7-CE078F8120A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75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olarpedia.org/article/Small-world_network" TargetMode="External"/><Relationship Id="rId2" Type="http://schemas.openxmlformats.org/officeDocument/2006/relationships/hyperlink" Target="http://braingraph.org/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892B3-BB5D-4271-8E24-D6843F569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Modélisation, Visualisation et Comparaison de Connectomes à l’aide de Graphes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700511-4735-46A3-88E6-022C7EBB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364" y="4471662"/>
            <a:ext cx="10709272" cy="191309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Projet de recherche et développement – di5</a:t>
            </a:r>
          </a:p>
          <a:p>
            <a:pPr algn="ctr"/>
            <a:r>
              <a:rPr lang="fr-FR" dirty="0"/>
              <a:t>Etudiant: Condette clément</a:t>
            </a:r>
          </a:p>
          <a:p>
            <a:pPr algn="ctr"/>
            <a:r>
              <a:rPr lang="fr-FR" dirty="0"/>
              <a:t>Encadrants: </a:t>
            </a:r>
            <a:r>
              <a:rPr lang="fr-FR" dirty="0" err="1"/>
              <a:t>jean-yves</a:t>
            </a:r>
            <a:r>
              <a:rPr lang="fr-FR" dirty="0"/>
              <a:t> </a:t>
            </a:r>
            <a:r>
              <a:rPr lang="fr-FR" dirty="0" err="1"/>
              <a:t>ramel</a:t>
            </a:r>
            <a:r>
              <a:rPr lang="fr-FR" dirty="0"/>
              <a:t>, </a:t>
            </a:r>
            <a:r>
              <a:rPr lang="fr-FR" dirty="0" err="1"/>
              <a:t>kieu</a:t>
            </a:r>
            <a:r>
              <a:rPr lang="fr-FR" dirty="0"/>
              <a:t> diem ho, </a:t>
            </a:r>
            <a:r>
              <a:rPr lang="fr-FR" dirty="0" err="1"/>
              <a:t>nicolas</a:t>
            </a:r>
            <a:r>
              <a:rPr lang="fr-FR" dirty="0"/>
              <a:t> </a:t>
            </a:r>
            <a:r>
              <a:rPr lang="fr-FR" dirty="0" err="1"/>
              <a:t>monmarché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6B28EB-8A1C-49D1-B646-159201A6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583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0964D-D757-4E8E-899A-E99FC0F4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Appariement multivoque pour les connectomes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9BBAB-9560-4B51-972E-2E4A7394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15722" cy="915221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 Algorithme qui permet d’associer un sommet à plusieurs.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 Permet une comparaison de graphes de cerveaux.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B10D10-2315-4FD8-B03F-FB659209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10</a:t>
            </a:fld>
            <a:endParaRPr lang="fr-FR"/>
          </a:p>
        </p:txBody>
      </p:sp>
      <p:pic>
        <p:nvPicPr>
          <p:cNvPr id="1026" name="Picture 2" descr="Figure 4. Subgraph matching. 6. Initially assign the state vector of each node as zero vector.">
            <a:extLst>
              <a:ext uri="{FF2B5EF4-FFF2-40B4-BE49-F238E27FC236}">
                <a16:creationId xmlns:a16="http://schemas.microsoft.com/office/drawing/2014/main" id="{9379123E-2B3F-452A-9F4A-C04E8A8DBD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28"/>
          <a:stretch/>
        </p:blipFill>
        <p:spPr bwMode="auto">
          <a:xfrm>
            <a:off x="2745551" y="2760955"/>
            <a:ext cx="6700898" cy="30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6EBD513-9954-4E43-84A2-F5B5EAB4534A}"/>
              </a:ext>
            </a:extLst>
          </p:cNvPr>
          <p:cNvSpPr txBox="1"/>
          <p:nvPr/>
        </p:nvSpPr>
        <p:spPr>
          <a:xfrm>
            <a:off x="3741348" y="5780317"/>
            <a:ext cx="470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Subgraph</a:t>
            </a:r>
            <a:r>
              <a:rPr lang="fr-FR" dirty="0"/>
              <a:t> Matching </a:t>
            </a:r>
            <a:r>
              <a:rPr lang="fr-FR" dirty="0" err="1"/>
              <a:t>using</a:t>
            </a:r>
            <a:r>
              <a:rPr lang="fr-FR" dirty="0"/>
              <a:t> neural networks, 2012</a:t>
            </a:r>
          </a:p>
        </p:txBody>
      </p:sp>
    </p:spTree>
    <p:extLst>
      <p:ext uri="{BB962C8B-B14F-4D97-AF65-F5344CB8AC3E}">
        <p14:creationId xmlns:p14="http://schemas.microsoft.com/office/powerpoint/2010/main" val="425237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E5199-1140-42ED-9A27-08FACD7B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- Exemples d’études en connectomique à l’aide de graphes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7DCF2F-F60A-4094-B3F1-EB31A4B6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Etudes portant sur les connectomes structurels:</a:t>
            </a:r>
          </a:p>
        </p:txBody>
      </p:sp>
      <p:pic>
        <p:nvPicPr>
          <p:cNvPr id="4098" name="Picture 2" descr="Résultat de recherche d'images pour &quot;sex differences connectome&quot;">
            <a:extLst>
              <a:ext uri="{FF2B5EF4-FFF2-40B4-BE49-F238E27FC236}">
                <a16:creationId xmlns:a16="http://schemas.microsoft.com/office/drawing/2014/main" id="{ABD1ADA2-AC1E-446B-9490-B98B9D7E2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1"/>
          <a:stretch/>
        </p:blipFill>
        <p:spPr bwMode="auto">
          <a:xfrm>
            <a:off x="1298409" y="3062037"/>
            <a:ext cx="3613054" cy="18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8DC952D-0FC2-4A72-B2DA-191EE2CD7799}"/>
              </a:ext>
            </a:extLst>
          </p:cNvPr>
          <p:cNvSpPr txBox="1"/>
          <p:nvPr/>
        </p:nvSpPr>
        <p:spPr>
          <a:xfrm>
            <a:off x="1075534" y="4908884"/>
            <a:ext cx="4058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Sex differences in structural connectome</a:t>
            </a:r>
            <a:r>
              <a:rPr lang="en-US" dirty="0"/>
              <a:t>,</a:t>
            </a:r>
          </a:p>
          <a:p>
            <a:r>
              <a:rPr lang="fr-FR" dirty="0"/>
              <a:t>(</a:t>
            </a:r>
            <a:r>
              <a:rPr lang="fr-FR" dirty="0" err="1"/>
              <a:t>Ingalhalikar</a:t>
            </a:r>
            <a:r>
              <a:rPr lang="fr-FR" dirty="0"/>
              <a:t>, et al., 2014)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E116A1-DC54-4414-BA97-EB7F4294D4EF}"/>
              </a:ext>
            </a:extLst>
          </p:cNvPr>
          <p:cNvSpPr txBox="1"/>
          <p:nvPr/>
        </p:nvSpPr>
        <p:spPr>
          <a:xfrm>
            <a:off x="6880458" y="4908884"/>
            <a:ext cx="4275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Abnormal Structural Networks Characterize </a:t>
            </a:r>
          </a:p>
          <a:p>
            <a:r>
              <a:rPr lang="en-US" i="1" dirty="0"/>
              <a:t>Major Depressive Disorder: A Connectome Analysis</a:t>
            </a:r>
            <a:r>
              <a:rPr lang="en-US" dirty="0"/>
              <a:t>, (</a:t>
            </a:r>
            <a:r>
              <a:rPr lang="en-US" dirty="0" err="1"/>
              <a:t>Mayuresh</a:t>
            </a:r>
            <a:r>
              <a:rPr lang="en-US" dirty="0"/>
              <a:t>, Alex, Leanne, &amp; Stuart, 2014) </a:t>
            </a:r>
            <a:endParaRPr lang="fr-FR" dirty="0"/>
          </a:p>
        </p:txBody>
      </p:sp>
      <p:pic>
        <p:nvPicPr>
          <p:cNvPr id="4104" name="Picture 8" descr="Résultat de recherche d'images pour &quot;depression&quot;">
            <a:extLst>
              <a:ext uri="{FF2B5EF4-FFF2-40B4-BE49-F238E27FC236}">
                <a16:creationId xmlns:a16="http://schemas.microsoft.com/office/drawing/2014/main" id="{23391DC0-3C75-4913-A549-67E7EF5A7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083" y="2816519"/>
            <a:ext cx="3189972" cy="21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16D063-891C-49DF-8343-4581C6D0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92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D6C6A-D758-4965-9FBD-A9DE42F5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Applications de la théorie des graphes en connectomique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CBF9C0-515B-487B-8F51-29C20BAF9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Etudes portant sur les connectomes fonctionnels:</a:t>
            </a:r>
          </a:p>
          <a:p>
            <a:endParaRPr lang="fr-FR" sz="3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DBC0D45-E752-46A1-896E-E24E04BFA45A}"/>
              </a:ext>
            </a:extLst>
          </p:cNvPr>
          <p:cNvSpPr txBox="1"/>
          <p:nvPr/>
        </p:nvSpPr>
        <p:spPr>
          <a:xfrm>
            <a:off x="1036320" y="4668765"/>
            <a:ext cx="352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 connectome fingerprinting: identifying individuals using patterns of brain connectivity(Finn, et al., 2015)</a:t>
            </a:r>
            <a:endParaRPr lang="fr-FR" dirty="0"/>
          </a:p>
        </p:txBody>
      </p:sp>
      <p:pic>
        <p:nvPicPr>
          <p:cNvPr id="5122" name="Picture 2" descr="Résultat de recherche d'images pour &quot;connectome fingerprinting&quot;">
            <a:extLst>
              <a:ext uri="{FF2B5EF4-FFF2-40B4-BE49-F238E27FC236}">
                <a16:creationId xmlns:a16="http://schemas.microsoft.com/office/drawing/2014/main" id="{C05EF9F4-5958-44E3-9716-84C3B0329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859015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F3F159-8044-4D3E-A025-1E7E7C808670}"/>
              </a:ext>
            </a:extLst>
          </p:cNvPr>
          <p:cNvSpPr txBox="1"/>
          <p:nvPr/>
        </p:nvSpPr>
        <p:spPr>
          <a:xfrm>
            <a:off x="7626420" y="4668765"/>
            <a:ext cx="352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connectome-based predictive modeling to predict individual behavior from brain connectivity (</a:t>
            </a:r>
            <a:r>
              <a:rPr lang="fr-FR" dirty="0"/>
              <a:t>Finn, Shen, &amp; </a:t>
            </a:r>
            <a:r>
              <a:rPr lang="fr-FR" dirty="0" err="1"/>
              <a:t>Scheinost</a:t>
            </a:r>
            <a:r>
              <a:rPr lang="fr-FR" dirty="0"/>
              <a:t>, </a:t>
            </a:r>
            <a:r>
              <a:rPr lang="en-US" dirty="0"/>
              <a:t>2017)</a:t>
            </a:r>
            <a:endParaRPr lang="fr-FR" dirty="0"/>
          </a:p>
        </p:txBody>
      </p:sp>
      <p:pic>
        <p:nvPicPr>
          <p:cNvPr id="5124" name="Picture 4" descr="Résultat de recherche d'images pour &quot;connectome predict individual behavior&quot;">
            <a:extLst>
              <a:ext uri="{FF2B5EF4-FFF2-40B4-BE49-F238E27FC236}">
                <a16:creationId xmlns:a16="http://schemas.microsoft.com/office/drawing/2014/main" id="{B28143DA-FC39-4D38-8B5D-4392E5D46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338" y="2639940"/>
            <a:ext cx="22574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90FEFB-81DB-49A3-BFEA-EAB5874E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6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0342A-A5DA-455A-BECA-86218FD1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Applications de la théorie des graphes en connectomique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2AEC94-654C-4A16-A46B-CB3DEC1B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Etudes portants sur des pathologies: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93BDEB-10A4-4F57-A786-421AB65AE1EF}"/>
              </a:ext>
            </a:extLst>
          </p:cNvPr>
          <p:cNvSpPr txBox="1"/>
          <p:nvPr/>
        </p:nvSpPr>
        <p:spPr>
          <a:xfrm>
            <a:off x="689811" y="5205662"/>
            <a:ext cx="4539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Structural Brain Connectome and Cognitive Impairment in Parkinson Disease</a:t>
            </a:r>
            <a:r>
              <a:rPr lang="en-US" dirty="0"/>
              <a:t> </a:t>
            </a:r>
            <a:r>
              <a:rPr lang="fr-FR" dirty="0"/>
              <a:t>(Sebastiano, et al., 2016)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AA4DEE-E62D-4145-A4EF-60EA8AA3748B}"/>
              </a:ext>
            </a:extLst>
          </p:cNvPr>
          <p:cNvSpPr txBox="1"/>
          <p:nvPr/>
        </p:nvSpPr>
        <p:spPr>
          <a:xfrm>
            <a:off x="7660105" y="5205662"/>
            <a:ext cx="3903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Disrupted Functional Brain Connectome in Individuals at Risk for Alzheimer's Disease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fr-FR" dirty="0"/>
              <a:t>Wang, et al., 2013)</a:t>
            </a:r>
          </a:p>
        </p:txBody>
      </p:sp>
      <p:pic>
        <p:nvPicPr>
          <p:cNvPr id="6146" name="Picture 2" descr="Résultat de recherche d'images pour &quot;parkinson&quot;">
            <a:extLst>
              <a:ext uri="{FF2B5EF4-FFF2-40B4-BE49-F238E27FC236}">
                <a16:creationId xmlns:a16="http://schemas.microsoft.com/office/drawing/2014/main" id="{B8E25C88-E462-4277-944C-097373292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64" y="3395912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ésultat de recherche d'images pour &quot;alzheimer&quot;">
            <a:extLst>
              <a:ext uri="{FF2B5EF4-FFF2-40B4-BE49-F238E27FC236}">
                <a16:creationId xmlns:a16="http://schemas.microsoft.com/office/drawing/2014/main" id="{01DABD3B-C37B-4CDA-BD06-A44310C02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145" y="3510212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C9FDC-426E-4C13-A16A-EE9523C0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82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D3A89-66AE-4B8A-AD90-0023381E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et logiciels pour l’étude des connectomes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40C35D-99E4-49CB-8E4B-5B64A005E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Visualisation: Brain Net Viewer, </a:t>
            </a:r>
            <a:r>
              <a:rPr lang="fr-FR" sz="2800" dirty="0" err="1"/>
              <a:t>Trackvis</a:t>
            </a:r>
            <a:r>
              <a:rPr lang="fr-FR" sz="2800" dirty="0"/>
              <a:t>, Connectome Workbench, </a:t>
            </a:r>
            <a:r>
              <a:rPr lang="fr-FR" sz="2800" dirty="0" err="1"/>
              <a:t>Connetome</a:t>
            </a:r>
            <a:r>
              <a:rPr lang="fr-FR" sz="2800" dirty="0"/>
              <a:t> Mapper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Analyse: FSL, </a:t>
            </a:r>
            <a:r>
              <a:rPr lang="fr-FR" sz="2800" dirty="0" err="1"/>
              <a:t>MRtrix</a:t>
            </a:r>
            <a:r>
              <a:rPr lang="fr-FR" sz="2800" dirty="0"/>
              <a:t>, </a:t>
            </a:r>
            <a:r>
              <a:rPr lang="fr-FR" sz="2800" dirty="0" err="1"/>
              <a:t>FreeSurfer</a:t>
            </a: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2050" name="Picture 2" descr="Résultat de recherche d'images pour &quot;BrainNet Viewer&quot;">
            <a:extLst>
              <a:ext uri="{FF2B5EF4-FFF2-40B4-BE49-F238E27FC236}">
                <a16:creationId xmlns:a16="http://schemas.microsoft.com/office/drawing/2014/main" id="{F0410F18-EC53-41A3-8D4D-50F861610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2" y="2752163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trackvis&quot;">
            <a:extLst>
              <a:ext uri="{FF2B5EF4-FFF2-40B4-BE49-F238E27FC236}">
                <a16:creationId xmlns:a16="http://schemas.microsoft.com/office/drawing/2014/main" id="{44571D89-7614-478E-8B60-706DC8C78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8" t="17480" r="7725" b="8363"/>
          <a:stretch/>
        </p:blipFill>
        <p:spPr bwMode="auto">
          <a:xfrm>
            <a:off x="4550923" y="2752163"/>
            <a:ext cx="188418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connectome workbench&quot;">
            <a:extLst>
              <a:ext uri="{FF2B5EF4-FFF2-40B4-BE49-F238E27FC236}">
                <a16:creationId xmlns:a16="http://schemas.microsoft.com/office/drawing/2014/main" id="{A2631863-AFFF-4A5A-B522-84E5DBA54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993" y="2748372"/>
            <a:ext cx="1727816" cy="172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fsl neuroimaging&quot;">
            <a:extLst>
              <a:ext uri="{FF2B5EF4-FFF2-40B4-BE49-F238E27FC236}">
                <a16:creationId xmlns:a16="http://schemas.microsoft.com/office/drawing/2014/main" id="{2CCCD0A1-FF5C-49EB-BAA2-CFE4B22A5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39" y="4962156"/>
            <a:ext cx="20478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1E444F8-842D-40E2-8A87-1287E8C3AA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966" y="5023691"/>
            <a:ext cx="2791027" cy="1524000"/>
          </a:xfrm>
          <a:prstGeom prst="rect">
            <a:avLst/>
          </a:prstGeom>
        </p:spPr>
      </p:pic>
      <p:pic>
        <p:nvPicPr>
          <p:cNvPr id="2058" name="Picture 10" descr="Résultat de recherche d'images pour &quot;freesurfer&quot;">
            <a:extLst>
              <a:ext uri="{FF2B5EF4-FFF2-40B4-BE49-F238E27FC236}">
                <a16:creationId xmlns:a16="http://schemas.microsoft.com/office/drawing/2014/main" id="{E80CBCEF-973C-4E92-BC2E-12893A684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119" y="4958426"/>
            <a:ext cx="1654530" cy="165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e recherche d'images pour &quot;connectome mapper3&quot;">
            <a:extLst>
              <a:ext uri="{FF2B5EF4-FFF2-40B4-BE49-F238E27FC236}">
                <a16:creationId xmlns:a16="http://schemas.microsoft.com/office/drawing/2014/main" id="{D22DA026-1FB2-4D79-B04B-99242C50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019" y="2748372"/>
            <a:ext cx="1727816" cy="172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74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BE77E-AE1C-45FF-94D1-7215A7C7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V- Plan de développement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ECE11-5959-415B-AE62-93677FEE6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6210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Un plan de développement préalable a été proposé: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Client sur place, une méthode de type SCRUM.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 Un livrable fourni a chaque fonctionnalité développée.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3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F7CD04-4A41-4C49-9E4C-915A53C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8" y="2343706"/>
            <a:ext cx="10687086" cy="239720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854109-14D0-4F73-9B28-B423418B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6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CF286-D6BB-4EE7-8AB4-A14FFBAD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du S9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859EC8-1CE7-4008-B774-A2BE453F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 Recherches sur les connectomes et tests sur des échantillons.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 Reste le développement des différentes fonctionnalités.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 Retards sur la définition du sujet et des besoins.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729825-E442-4774-8D45-B722AE3F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340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312CC-E938-429A-9062-DEF95ED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9B74C3-D5A0-4744-8C0E-9011C0C75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561"/>
            <a:ext cx="10058400" cy="5419916"/>
          </a:xfrm>
        </p:spPr>
        <p:txBody>
          <a:bodyPr>
            <a:noAutofit/>
          </a:bodyPr>
          <a:lstStyle/>
          <a:p>
            <a:r>
              <a:rPr lang="fr-FR" sz="1200" dirty="0">
                <a:hlinkClick r:id="rId2"/>
              </a:rPr>
              <a:t>http://braingraph.org</a:t>
            </a:r>
            <a:endParaRPr lang="fr-FR" sz="1200" dirty="0"/>
          </a:p>
          <a:p>
            <a:r>
              <a:rPr lang="fr-FR" sz="1200" dirty="0">
                <a:hlinkClick r:id="rId3"/>
              </a:rPr>
              <a:t>http://www.scholarpedia.org/article/Small-world_network</a:t>
            </a:r>
            <a:endParaRPr lang="fr-FR" sz="1200" dirty="0"/>
          </a:p>
          <a:p>
            <a:r>
              <a:rPr lang="en-US" sz="1200" dirty="0"/>
              <a:t>O. </a:t>
            </a:r>
            <a:r>
              <a:rPr lang="en-US" sz="1200" dirty="0" err="1"/>
              <a:t>Sporns</a:t>
            </a:r>
            <a:r>
              <a:rPr lang="en-US" sz="1200" dirty="0"/>
              <a:t>, G. </a:t>
            </a:r>
            <a:r>
              <a:rPr lang="en-US" sz="1200" dirty="0" err="1"/>
              <a:t>Tononi</a:t>
            </a:r>
            <a:r>
              <a:rPr lang="en-US" sz="1200" dirty="0"/>
              <a:t>, R. </a:t>
            </a:r>
            <a:r>
              <a:rPr lang="en-US" sz="1200" dirty="0" err="1"/>
              <a:t>Kötter</a:t>
            </a:r>
            <a:r>
              <a:rPr lang="en-US" sz="1200" dirty="0"/>
              <a:t> (2005) ,</a:t>
            </a:r>
            <a:r>
              <a:rPr lang="en-US" sz="1200" i="1" dirty="0"/>
              <a:t>The Human Connectome: A Structural Description of the Human Brain</a:t>
            </a:r>
            <a:endParaRPr lang="en-US" sz="1200" dirty="0"/>
          </a:p>
          <a:p>
            <a:r>
              <a:rPr lang="en-US" sz="1200" dirty="0"/>
              <a:t>P. </a:t>
            </a:r>
            <a:r>
              <a:rPr lang="en-US" sz="1200" dirty="0" err="1"/>
              <a:t>Hagmann</a:t>
            </a:r>
            <a:r>
              <a:rPr lang="en-US" sz="1200" dirty="0"/>
              <a:t>, J.P. </a:t>
            </a:r>
            <a:r>
              <a:rPr lang="en-US" sz="1200" dirty="0" err="1"/>
              <a:t>Thiran</a:t>
            </a:r>
            <a:r>
              <a:rPr lang="en-US" sz="1200" dirty="0"/>
              <a:t>, R. </a:t>
            </a:r>
            <a:r>
              <a:rPr lang="en-US" sz="1200" dirty="0" err="1"/>
              <a:t>Meuli</a:t>
            </a:r>
            <a:r>
              <a:rPr lang="en-US" sz="1200" dirty="0"/>
              <a:t> (2005)</a:t>
            </a:r>
            <a:r>
              <a:rPr lang="fr-FR" sz="1800" i="1" dirty="0"/>
              <a:t> </a:t>
            </a:r>
            <a:r>
              <a:rPr lang="fr-FR" sz="1200" dirty="0"/>
              <a:t>,</a:t>
            </a:r>
            <a:r>
              <a:rPr lang="en-US" sz="1200" i="1" dirty="0"/>
              <a:t>From diffusion MRI to brain connectomics</a:t>
            </a:r>
            <a:endParaRPr lang="fr-FR" sz="1200" dirty="0"/>
          </a:p>
          <a:p>
            <a:r>
              <a:rPr lang="en-US" sz="1200" dirty="0"/>
              <a:t>Danielle, S. B., &amp; Edward, T. B. (2017). </a:t>
            </a:r>
            <a:r>
              <a:rPr lang="en-US" sz="1200" i="1" dirty="0"/>
              <a:t>Small-World Brain Networks Revisited</a:t>
            </a:r>
          </a:p>
          <a:p>
            <a:r>
              <a:rPr lang="en-US" sz="1200" dirty="0"/>
              <a:t>DC, V. E. (2013). The WU-</a:t>
            </a:r>
            <a:r>
              <a:rPr lang="en-US" sz="1200" dirty="0" err="1"/>
              <a:t>Minn</a:t>
            </a:r>
            <a:r>
              <a:rPr lang="en-US" sz="1200" dirty="0"/>
              <a:t> human connectome project: an overview. </a:t>
            </a:r>
            <a:r>
              <a:rPr lang="en-US" sz="1200" i="1" dirty="0"/>
              <a:t>Neuroimage</a:t>
            </a:r>
            <a:r>
              <a:rPr lang="en-US" sz="1200" dirty="0"/>
              <a:t>. Retrieved from Human Connectome Project: http://www.humanconnectomeproject.org/ </a:t>
            </a:r>
          </a:p>
          <a:p>
            <a:r>
              <a:rPr lang="fr-FR" sz="1200" dirty="0"/>
              <a:t>De Vico </a:t>
            </a:r>
            <a:r>
              <a:rPr lang="fr-FR" sz="1200" dirty="0" err="1"/>
              <a:t>Fallani</a:t>
            </a:r>
            <a:r>
              <a:rPr lang="fr-FR" sz="1200" dirty="0"/>
              <a:t>, F., </a:t>
            </a:r>
            <a:r>
              <a:rPr lang="fr-FR" sz="1200" dirty="0" err="1"/>
              <a:t>Richiardi</a:t>
            </a:r>
            <a:r>
              <a:rPr lang="fr-FR" sz="1200" dirty="0"/>
              <a:t>, J., Chavez, M., &amp; Achard, S. (2014). </a:t>
            </a:r>
            <a:r>
              <a:rPr lang="fr-FR" sz="1200" i="1" dirty="0"/>
              <a:t>Graph </a:t>
            </a:r>
            <a:r>
              <a:rPr lang="fr-FR" sz="1200" i="1" dirty="0" err="1"/>
              <a:t>analysis</a:t>
            </a:r>
            <a:r>
              <a:rPr lang="fr-FR" sz="1200" i="1" dirty="0"/>
              <a:t> of </a:t>
            </a:r>
            <a:r>
              <a:rPr lang="fr-FR" sz="1200" i="1" dirty="0" err="1"/>
              <a:t>functional</a:t>
            </a:r>
            <a:r>
              <a:rPr lang="fr-FR" sz="1200" i="1" dirty="0"/>
              <a:t> </a:t>
            </a:r>
            <a:r>
              <a:rPr lang="fr-FR" sz="1200" i="1" dirty="0" err="1"/>
              <a:t>brain</a:t>
            </a:r>
            <a:r>
              <a:rPr lang="fr-FR" sz="1200" i="1" dirty="0"/>
              <a:t> networks: </a:t>
            </a:r>
            <a:r>
              <a:rPr lang="fr-FR" sz="1200" i="1" dirty="0" err="1"/>
              <a:t>practical</a:t>
            </a:r>
            <a:r>
              <a:rPr lang="fr-FR" sz="1200" i="1" dirty="0"/>
              <a:t> issues in </a:t>
            </a:r>
            <a:r>
              <a:rPr lang="fr-FR" sz="1200" i="1" dirty="0" err="1"/>
              <a:t>translational</a:t>
            </a:r>
            <a:r>
              <a:rPr lang="fr-FR" sz="1200" i="1" dirty="0"/>
              <a:t> neuroscience</a:t>
            </a:r>
          </a:p>
          <a:p>
            <a:r>
              <a:rPr lang="en-US" sz="1200" dirty="0"/>
              <a:t>Finn, E., Shen, X., &amp; </a:t>
            </a:r>
            <a:r>
              <a:rPr lang="en-US" sz="1200" dirty="0" err="1"/>
              <a:t>Scheinost</a:t>
            </a:r>
            <a:r>
              <a:rPr lang="en-US" sz="1200" dirty="0"/>
              <a:t>, D. (2017). </a:t>
            </a:r>
            <a:r>
              <a:rPr lang="en-US" sz="1200" i="1" dirty="0"/>
              <a:t>Using connectome-based predictive modeling to predict individual behavior from brain connectivity </a:t>
            </a:r>
          </a:p>
          <a:p>
            <a:r>
              <a:rPr lang="en-US" sz="1200" dirty="0"/>
              <a:t>Finn, E., Shen, X., </a:t>
            </a:r>
            <a:r>
              <a:rPr lang="en-US" sz="1200" dirty="0" err="1"/>
              <a:t>Scheinost</a:t>
            </a:r>
            <a:r>
              <a:rPr lang="en-US" sz="1200" dirty="0"/>
              <a:t>, D., Rosenberg, M., Chun, M., X., P., &amp; Constable, R. (2015</a:t>
            </a:r>
            <a:r>
              <a:rPr lang="en-US" sz="1200" i="1" dirty="0"/>
              <a:t>). Functional connectome fingerprinting: identifying individuals using patterns of brain connectivity </a:t>
            </a:r>
          </a:p>
          <a:p>
            <a:r>
              <a:rPr lang="fr-FR" sz="1200" dirty="0" err="1"/>
              <a:t>Ingalhalikar</a:t>
            </a:r>
            <a:r>
              <a:rPr lang="fr-FR" sz="1200" dirty="0"/>
              <a:t>, M., Smith, A., Parker, D., D. </a:t>
            </a:r>
            <a:r>
              <a:rPr lang="fr-FR" sz="1200" dirty="0" err="1"/>
              <a:t>Satterwhaite</a:t>
            </a:r>
            <a:r>
              <a:rPr lang="fr-FR" sz="1200" dirty="0"/>
              <a:t>, T., A. Elliot, M., </a:t>
            </a:r>
            <a:r>
              <a:rPr lang="fr-FR" sz="1200" dirty="0" err="1"/>
              <a:t>Ruparel</a:t>
            </a:r>
            <a:r>
              <a:rPr lang="fr-FR" sz="1200" dirty="0"/>
              <a:t>, K., . . . </a:t>
            </a:r>
            <a:r>
              <a:rPr lang="fr-FR" sz="1200" dirty="0" err="1"/>
              <a:t>Verma</a:t>
            </a:r>
            <a:r>
              <a:rPr lang="fr-FR" sz="1200" dirty="0"/>
              <a:t>, R. (2014). </a:t>
            </a:r>
            <a:r>
              <a:rPr lang="fr-FR" sz="1200" i="1" dirty="0" err="1"/>
              <a:t>Sex</a:t>
            </a:r>
            <a:r>
              <a:rPr lang="fr-FR" sz="1200" i="1" dirty="0"/>
              <a:t> </a:t>
            </a:r>
            <a:r>
              <a:rPr lang="fr-FR" sz="1200" i="1" dirty="0" err="1"/>
              <a:t>differences</a:t>
            </a:r>
            <a:r>
              <a:rPr lang="fr-FR" sz="1200" i="1" dirty="0"/>
              <a:t> in structural connectome </a:t>
            </a:r>
          </a:p>
          <a:p>
            <a:r>
              <a:rPr lang="en-US" sz="1200" dirty="0" err="1"/>
              <a:t>Mayuresh</a:t>
            </a:r>
            <a:r>
              <a:rPr lang="en-US" sz="1200" dirty="0"/>
              <a:t>, S., Alex, F., Leanne, M., &amp; Stuart, M. (2014). </a:t>
            </a:r>
            <a:r>
              <a:rPr lang="en-US" sz="1200" i="1" dirty="0"/>
              <a:t>Abnormal Structural Networks Characterize Major Depressive Disorder: A Connectome Analysis</a:t>
            </a:r>
            <a:endParaRPr lang="fr-FR" sz="1200" i="1" dirty="0"/>
          </a:p>
          <a:p>
            <a:r>
              <a:rPr lang="fr-FR" sz="1200" dirty="0"/>
              <a:t>Sebastiano, G., Federica, A., </a:t>
            </a:r>
            <a:r>
              <a:rPr lang="fr-FR" sz="1200" dirty="0" err="1"/>
              <a:t>Elka</a:t>
            </a:r>
            <a:r>
              <a:rPr lang="fr-FR" sz="1200" dirty="0"/>
              <a:t>, S., Silvia, B., </a:t>
            </a:r>
            <a:r>
              <a:rPr lang="fr-FR" sz="1200" dirty="0" err="1"/>
              <a:t>Martijn</a:t>
            </a:r>
            <a:r>
              <a:rPr lang="fr-FR" sz="1200" dirty="0"/>
              <a:t>, P. v., Tanja, S., . . . Massimo, F. (2016). </a:t>
            </a:r>
            <a:r>
              <a:rPr lang="fr-FR" sz="1200" i="1" dirty="0"/>
              <a:t>Structural Brain Connectome and Cognitive </a:t>
            </a:r>
            <a:r>
              <a:rPr lang="fr-FR" sz="1200" i="1" dirty="0" err="1"/>
              <a:t>Impairment</a:t>
            </a:r>
            <a:r>
              <a:rPr lang="fr-FR" sz="1200" i="1" dirty="0"/>
              <a:t> in Parkinson </a:t>
            </a:r>
            <a:r>
              <a:rPr lang="fr-FR" sz="1200" i="1" dirty="0" err="1"/>
              <a:t>Disease</a:t>
            </a:r>
            <a:r>
              <a:rPr lang="fr-FR" sz="1200" i="1" dirty="0"/>
              <a:t> </a:t>
            </a:r>
          </a:p>
          <a:p>
            <a:r>
              <a:rPr lang="en-US" sz="1200" dirty="0"/>
              <a:t>Wang, J., </a:t>
            </a:r>
            <a:r>
              <a:rPr lang="en-US" sz="1200" dirty="0" err="1"/>
              <a:t>Zuo</a:t>
            </a:r>
            <a:r>
              <a:rPr lang="en-US" sz="1200" dirty="0"/>
              <a:t>, X., Dai, Z., Xia, M., Zhao, Z., Zhao, X., . . . He, Y. (2013). </a:t>
            </a:r>
            <a:r>
              <a:rPr lang="en-US" sz="1200" i="1" dirty="0"/>
              <a:t>Disrupted Functional Brain Connectome in Individuals at Risk for Alzheimer's Disease </a:t>
            </a:r>
          </a:p>
          <a:p>
            <a:r>
              <a:rPr lang="fr-FR" sz="1200" dirty="0" err="1"/>
              <a:t>Busbice</a:t>
            </a:r>
            <a:r>
              <a:rPr lang="fr-FR" sz="1200" dirty="0"/>
              <a:t> T. (2018) </a:t>
            </a:r>
            <a:r>
              <a:rPr lang="fr-FR" sz="1200" i="1" dirty="0" err="1"/>
              <a:t>Artificial</a:t>
            </a:r>
            <a:r>
              <a:rPr lang="fr-FR" sz="1200" i="1" dirty="0"/>
              <a:t> Connectomes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996B6B-00B8-482B-A5A3-DB734F1E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10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A1EC6-9B48-4DA1-92B6-68D25A5D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79108"/>
            <a:ext cx="10058400" cy="900513"/>
          </a:xfrm>
        </p:spPr>
        <p:txBody>
          <a:bodyPr/>
          <a:lstStyle/>
          <a:p>
            <a:pPr algn="ctr"/>
            <a:r>
              <a:rPr lang="fr-FR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8464B-72C0-4DD9-A9BD-40CA44C8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1305"/>
            <a:ext cx="10058400" cy="412282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3100" dirty="0"/>
              <a:t>I – Présentation des connectomes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100" dirty="0"/>
              <a:t>II – La nécessité de la connectomique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100" dirty="0"/>
              <a:t>III – Apport du projet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100" dirty="0"/>
              <a:t>IV – Exemples d’études en connectomique à l’aide de graphes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100" dirty="0"/>
              <a:t>V – Plan de développement du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26A2E-DF7F-4035-B258-4A64E187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87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A1EC6-9B48-4DA1-92B6-68D25A5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Présentation des connectomes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8464B-72C0-4DD9-A9BD-40CA44C8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 Terme proposé par </a:t>
            </a:r>
            <a:r>
              <a:rPr lang="fr-FR" sz="3200" b="1" dirty="0"/>
              <a:t>Dr. Olaf </a:t>
            </a:r>
            <a:r>
              <a:rPr lang="fr-FR" sz="3200" b="1" dirty="0" err="1"/>
              <a:t>Sporns</a:t>
            </a:r>
            <a:r>
              <a:rPr lang="fr-FR" sz="3200" dirty="0"/>
              <a:t> et </a:t>
            </a:r>
            <a:r>
              <a:rPr lang="fr-FR" sz="3200" b="1" dirty="0"/>
              <a:t>Dr. Patric Hagmann </a:t>
            </a:r>
            <a:r>
              <a:rPr lang="fr-FR" sz="3200" dirty="0"/>
              <a:t>en 2005 </a:t>
            </a:r>
            <a:r>
              <a:rPr lang="fr-FR" sz="2100" dirty="0"/>
              <a:t>(</a:t>
            </a:r>
            <a:r>
              <a:rPr lang="en-US" i="1" dirty="0"/>
              <a:t>The Human Connectome: A Structural Description of the Human Brain</a:t>
            </a:r>
            <a:r>
              <a:rPr lang="en-US" dirty="0"/>
              <a:t>, O. </a:t>
            </a:r>
            <a:r>
              <a:rPr lang="en-US" dirty="0" err="1"/>
              <a:t>Sporns</a:t>
            </a:r>
            <a:r>
              <a:rPr lang="en-US" dirty="0"/>
              <a:t>, G. </a:t>
            </a:r>
            <a:r>
              <a:rPr lang="en-US" dirty="0" err="1"/>
              <a:t>Tononi</a:t>
            </a:r>
            <a:r>
              <a:rPr lang="en-US" dirty="0"/>
              <a:t>, R. </a:t>
            </a:r>
            <a:r>
              <a:rPr lang="en-US" dirty="0" err="1"/>
              <a:t>Kötter</a:t>
            </a:r>
            <a:r>
              <a:rPr lang="en-US" dirty="0"/>
              <a:t> 2005)(</a:t>
            </a:r>
            <a:r>
              <a:rPr lang="en-US" i="1" dirty="0"/>
              <a:t>From diffusion MRI to brain connectomics</a:t>
            </a:r>
            <a:r>
              <a:rPr lang="en-US" dirty="0"/>
              <a:t>, P. </a:t>
            </a:r>
            <a:r>
              <a:rPr lang="en-US" dirty="0" err="1"/>
              <a:t>Hagmann</a:t>
            </a:r>
            <a:r>
              <a:rPr lang="en-US" dirty="0"/>
              <a:t>, J.P. </a:t>
            </a:r>
            <a:r>
              <a:rPr lang="en-US" dirty="0" err="1"/>
              <a:t>Thiran</a:t>
            </a:r>
            <a:r>
              <a:rPr lang="en-US" dirty="0"/>
              <a:t>, R. </a:t>
            </a:r>
            <a:r>
              <a:rPr lang="en-US" dirty="0" err="1"/>
              <a:t>Meuli</a:t>
            </a:r>
            <a:r>
              <a:rPr lang="en-US" dirty="0"/>
              <a:t> 2005)</a:t>
            </a:r>
            <a:endParaRPr lang="fr-FR" sz="3200" i="1" dirty="0"/>
          </a:p>
          <a:p>
            <a:pPr marL="0" indent="0">
              <a:buNone/>
            </a:pPr>
            <a:endParaRPr lang="fr-FR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 </a:t>
            </a:r>
            <a:r>
              <a:rPr lang="fr-FR" sz="3200" b="1" dirty="0"/>
              <a:t>Connectome</a:t>
            </a:r>
            <a:r>
              <a:rPr lang="fr-FR" sz="3200" dirty="0"/>
              <a:t> = plan complet des connexions du cerveau.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 La </a:t>
            </a:r>
            <a:r>
              <a:rPr lang="fr-FR" sz="3200" b="1" dirty="0"/>
              <a:t>connectomique</a:t>
            </a:r>
            <a:r>
              <a:rPr lang="fr-FR" sz="3200" dirty="0"/>
              <a:t> est l’étude des connectomes.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EC8B14-44E0-442F-A164-5A578D4C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73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A1EC6-9B48-4DA1-92B6-68D25A5D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63764"/>
          </a:xfrm>
        </p:spPr>
        <p:txBody>
          <a:bodyPr/>
          <a:lstStyle/>
          <a:p>
            <a:r>
              <a:rPr lang="fr-FR" dirty="0"/>
              <a:t>Différentes échelles du cerveau</a:t>
            </a:r>
          </a:p>
        </p:txBody>
      </p:sp>
      <p:pic>
        <p:nvPicPr>
          <p:cNvPr id="1030" name="Picture 6" descr="Résultat de recherche d'images pour &quot;connectome microscale&quot;">
            <a:extLst>
              <a:ext uri="{FF2B5EF4-FFF2-40B4-BE49-F238E27FC236}">
                <a16:creationId xmlns:a16="http://schemas.microsoft.com/office/drawing/2014/main" id="{BF14B1EB-5AC8-426F-AEB4-DF6504D91F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180" y="2939695"/>
            <a:ext cx="2095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23E861C-7635-4021-9B3A-49487A195765}"/>
              </a:ext>
            </a:extLst>
          </p:cNvPr>
          <p:cNvSpPr txBox="1"/>
          <p:nvPr/>
        </p:nvSpPr>
        <p:spPr>
          <a:xfrm>
            <a:off x="6154858" y="4830409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Méso-échelle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DF67C50-38AF-4900-963F-E2E8EC99C713}"/>
              </a:ext>
            </a:extLst>
          </p:cNvPr>
          <p:cNvSpPr txBox="1"/>
          <p:nvPr/>
        </p:nvSpPr>
        <p:spPr>
          <a:xfrm>
            <a:off x="3249536" y="4830409"/>
            <a:ext cx="25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Micro-échelle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57CEF7-57CA-4C1D-8B7E-326D07E69768}"/>
              </a:ext>
            </a:extLst>
          </p:cNvPr>
          <p:cNvSpPr txBox="1"/>
          <p:nvPr/>
        </p:nvSpPr>
        <p:spPr>
          <a:xfrm>
            <a:off x="9060179" y="4830409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Macro-échelle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2AEE9BD-0E07-4841-8051-F16531F04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536" y="2911381"/>
            <a:ext cx="2504534" cy="1694929"/>
          </a:xfrm>
          <a:prstGeom prst="rect">
            <a:avLst/>
          </a:prstGeom>
        </p:spPr>
      </p:pic>
      <p:pic>
        <p:nvPicPr>
          <p:cNvPr id="1032" name="Picture 8" descr="Résultat de recherche d'images pour &quot;cellular level&quot;">
            <a:extLst>
              <a:ext uri="{FF2B5EF4-FFF2-40B4-BE49-F238E27FC236}">
                <a16:creationId xmlns:a16="http://schemas.microsoft.com/office/drawing/2014/main" id="{AE61DEEB-4537-4D6E-B5F1-2EBD181F7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98" y="2706334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6358568-FE6C-4397-B4F7-293749A4CC21}"/>
              </a:ext>
            </a:extLst>
          </p:cNvPr>
          <p:cNvSpPr txBox="1"/>
          <p:nvPr/>
        </p:nvSpPr>
        <p:spPr>
          <a:xfrm>
            <a:off x="1242374" y="4830409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Cellulaire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5AD5B39-CA5D-4DC6-91BE-49A8AABC73E1}"/>
              </a:ext>
            </a:extLst>
          </p:cNvPr>
          <p:cNvSpPr txBox="1"/>
          <p:nvPr/>
        </p:nvSpPr>
        <p:spPr>
          <a:xfrm>
            <a:off x="1012075" y="5723437"/>
            <a:ext cx="152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C6AC766-B59C-4BA3-9A56-85F5715B9172}"/>
              </a:ext>
            </a:extLst>
          </p:cNvPr>
          <p:cNvSpPr txBox="1"/>
          <p:nvPr/>
        </p:nvSpPr>
        <p:spPr>
          <a:xfrm>
            <a:off x="3741454" y="5723437"/>
            <a:ext cx="152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nm à µm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DE867B5-B54B-46BB-9BE6-02D5B8521B5B}"/>
              </a:ext>
            </a:extLst>
          </p:cNvPr>
          <p:cNvSpPr txBox="1"/>
          <p:nvPr/>
        </p:nvSpPr>
        <p:spPr>
          <a:xfrm>
            <a:off x="6466072" y="5723437"/>
            <a:ext cx="152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µm à mm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C511211-569B-41EC-B1B2-02B753665D66}"/>
              </a:ext>
            </a:extLst>
          </p:cNvPr>
          <p:cNvSpPr txBox="1"/>
          <p:nvPr/>
        </p:nvSpPr>
        <p:spPr>
          <a:xfrm>
            <a:off x="9347581" y="5723437"/>
            <a:ext cx="152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mm à cm</a:t>
            </a:r>
          </a:p>
        </p:txBody>
      </p:sp>
      <p:pic>
        <p:nvPicPr>
          <p:cNvPr id="1034" name="Picture 10" descr="Résultat de recherche d'images pour &quot;connectome fly&quot;">
            <a:extLst>
              <a:ext uri="{FF2B5EF4-FFF2-40B4-BE49-F238E27FC236}">
                <a16:creationId xmlns:a16="http://schemas.microsoft.com/office/drawing/2014/main" id="{E5A4276B-C1BF-4C67-9088-013AB2500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17" y="2992083"/>
            <a:ext cx="29337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FFA044-4B06-4689-B8C2-1482DF949993}"/>
              </a:ext>
            </a:extLst>
          </p:cNvPr>
          <p:cNvSpPr/>
          <p:nvPr/>
        </p:nvSpPr>
        <p:spPr>
          <a:xfrm>
            <a:off x="585926" y="1859472"/>
            <a:ext cx="106620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Etude du cerveau à plusieurs échelles: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CFE71C-DD6A-465E-B2CE-4CB51A53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61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A1EC6-9B48-4DA1-92B6-68D25A5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La nécessité de la connectomique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8464B-72C0-4DD9-A9BD-40CA44C8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5331"/>
            <a:ext cx="9845336" cy="399590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3500" dirty="0"/>
              <a:t>  Pour comprendre le fonctionnement du cerveau humain.</a:t>
            </a:r>
          </a:p>
          <a:p>
            <a:pPr marL="0" indent="0">
              <a:buNone/>
            </a:pPr>
            <a:endParaRPr lang="fr-FR" sz="35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3500" dirty="0"/>
              <a:t> Pour comprendre l’impact de maladies sur le cerveau.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35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3500" dirty="0"/>
              <a:t> Dans le futur, pour modéliser des cerveaux artificiels.</a:t>
            </a:r>
            <a:endParaRPr lang="fr-FR" sz="3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50B861-3E95-4EDB-B57B-E8B9955F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09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3DEC5-D3FD-4563-8C01-5BA458A2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998" y="0"/>
            <a:ext cx="10058400" cy="1450757"/>
          </a:xfrm>
        </p:spPr>
        <p:txBody>
          <a:bodyPr/>
          <a:lstStyle/>
          <a:p>
            <a:r>
              <a:rPr lang="fr-FR" dirty="0"/>
              <a:t>Méthodes d’étude des connectomes</a:t>
            </a:r>
          </a:p>
        </p:txBody>
      </p:sp>
      <p:pic>
        <p:nvPicPr>
          <p:cNvPr id="1026" name="Picture 2" descr="graph">
            <a:extLst>
              <a:ext uri="{FF2B5EF4-FFF2-40B4-BE49-F238E27FC236}">
                <a16:creationId xmlns:a16="http://schemas.microsoft.com/office/drawing/2014/main" id="{38C7E5DE-1039-4105-A005-FF5292855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078" y="1980055"/>
            <a:ext cx="3657138" cy="276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13018E-66F0-4A83-BF03-B2DFBABFCBB8}"/>
              </a:ext>
            </a:extLst>
          </p:cNvPr>
          <p:cNvSpPr txBox="1"/>
          <p:nvPr/>
        </p:nvSpPr>
        <p:spPr>
          <a:xfrm>
            <a:off x="7386219" y="4843766"/>
            <a:ext cx="3085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Second Brain Connectivity Course - Grenoble 2015</a:t>
            </a:r>
          </a:p>
          <a:p>
            <a:r>
              <a:rPr lang="en-US" sz="1600" dirty="0"/>
              <a:t>Neurometrika.org</a:t>
            </a:r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7A6068-EE7C-4345-A96A-F79735738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850" y="2008236"/>
            <a:ext cx="3218079" cy="36886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305655-644F-4B9D-8D77-2D9DDFA6D9CA}"/>
              </a:ext>
            </a:extLst>
          </p:cNvPr>
          <p:cNvSpPr txBox="1"/>
          <p:nvPr/>
        </p:nvSpPr>
        <p:spPr>
          <a:xfrm>
            <a:off x="1673490" y="5783074"/>
            <a:ext cx="291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Connectogramme, Wikipédia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C03292-4DEE-4EE1-BC83-1364D33B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51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38E5D-2058-4177-A2A1-66C15D20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Connectome sous forme de graphe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C102A-B3F6-419B-9B87-0A0B50BC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37695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  Réseau « petit monde ».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 Modèle simple pour représenter un connectome.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 Apporte généralisabilité et interprétabilité.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7B520C-56CC-4326-B7A9-F3C10232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7</a:t>
            </a:fld>
            <a:endParaRPr lang="fr-FR"/>
          </a:p>
        </p:txBody>
      </p:sp>
      <p:pic>
        <p:nvPicPr>
          <p:cNvPr id="5" name="Picture 4" descr="Résultat de recherche d'images pour &quot;small world network&quot;">
            <a:extLst>
              <a:ext uri="{FF2B5EF4-FFF2-40B4-BE49-F238E27FC236}">
                <a16:creationId xmlns:a16="http://schemas.microsoft.com/office/drawing/2014/main" id="{79BFE01C-03D8-425C-B6FA-FC75292D5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02" y="1845734"/>
            <a:ext cx="5317802" cy="439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69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A1EC6-9B48-4DA1-92B6-68D25A5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Construire un graphe de connectome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9B8805-FABA-4AE0-8F06-63A02C69796D}"/>
              </a:ext>
            </a:extLst>
          </p:cNvPr>
          <p:cNvSpPr txBox="1"/>
          <p:nvPr/>
        </p:nvSpPr>
        <p:spPr>
          <a:xfrm>
            <a:off x="1097280" y="1738313"/>
            <a:ext cx="10159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Deux type de connectomes: </a:t>
            </a:r>
            <a:r>
              <a:rPr lang="fr-FR" sz="3200" b="1" dirty="0"/>
              <a:t>fonctionnel </a:t>
            </a:r>
            <a:r>
              <a:rPr lang="fr-FR" sz="3200" dirty="0"/>
              <a:t>et </a:t>
            </a:r>
            <a:r>
              <a:rPr lang="fr-FR" sz="3200" b="1" dirty="0"/>
              <a:t>structurel</a:t>
            </a:r>
            <a:endParaRPr lang="fr-FR" sz="32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424CD49-DB33-498A-9481-D22D6CB92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005" y="2379747"/>
            <a:ext cx="5281612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6CCD23-A106-4D1F-956D-D5FA0F6C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88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F4326-FD25-4747-ACAE-64F56BBF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Apport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5AD0D2-92D1-4E55-8325-856244C2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24776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 Transformer les données de connectomes en graphe.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 Visualisation de connectomes sous forme de graphe.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 Manque d’outils pour graphes compatibles avec nos algorithmes.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3200" dirty="0"/>
          </a:p>
        </p:txBody>
      </p:sp>
      <p:pic>
        <p:nvPicPr>
          <p:cNvPr id="5" name="Picture 2" descr="Résultat de recherche d'images pour &quot;python&quot;">
            <a:extLst>
              <a:ext uri="{FF2B5EF4-FFF2-40B4-BE49-F238E27FC236}">
                <a16:creationId xmlns:a16="http://schemas.microsoft.com/office/drawing/2014/main" id="{03F6F71F-3E0E-4BE1-856F-9FF52A82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88" y="4431797"/>
            <a:ext cx="18573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ésultat de recherche d'images pour &quot;ant colony algorithm&quot;">
            <a:extLst>
              <a:ext uri="{FF2B5EF4-FFF2-40B4-BE49-F238E27FC236}">
                <a16:creationId xmlns:a16="http://schemas.microsoft.com/office/drawing/2014/main" id="{514A8BED-D9F4-4D84-BB8B-7552F5200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334" y="4474448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964458-9A63-4564-BD26-4827AEEB559B}"/>
              </a:ext>
            </a:extLst>
          </p:cNvPr>
          <p:cNvSpPr txBox="1"/>
          <p:nvPr/>
        </p:nvSpPr>
        <p:spPr>
          <a:xfrm>
            <a:off x="9478900" y="5685492"/>
            <a:ext cx="246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Algorithme de colonie de fourmis, Wikipédia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368348-062B-4E99-9D46-1928329F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0446-166E-45ED-9DA7-CE078F8120A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14446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Salle d’ions</Template>
  <TotalTime>3737</TotalTime>
  <Words>999</Words>
  <Application>Microsoft Office PowerPoint</Application>
  <PresentationFormat>Grand écran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Wingdings 2</vt:lpstr>
      <vt:lpstr>HDOfficeLightV0</vt:lpstr>
      <vt:lpstr>1_HDOfficeLightV0</vt:lpstr>
      <vt:lpstr>Rétrospective</vt:lpstr>
      <vt:lpstr>Modélisation, Visualisation et Comparaison de Connectomes à l’aide de Graphes</vt:lpstr>
      <vt:lpstr>Plan de la présentation</vt:lpstr>
      <vt:lpstr>I- Présentation des connectomes</vt:lpstr>
      <vt:lpstr>Différentes échelles du cerveau</vt:lpstr>
      <vt:lpstr>II – La nécessité de la connectomique</vt:lpstr>
      <vt:lpstr>Méthodes d’étude des connectomes</vt:lpstr>
      <vt:lpstr>Connectome sous forme de graphe</vt:lpstr>
      <vt:lpstr>Construire un graphe de connectome</vt:lpstr>
      <vt:lpstr>III – Apport du projet</vt:lpstr>
      <vt:lpstr>Appariement multivoque pour les connectomes </vt:lpstr>
      <vt:lpstr>IV - Exemples d’études en connectomique à l’aide de graphes</vt:lpstr>
      <vt:lpstr>Applications de la théorie des graphes en connectomique</vt:lpstr>
      <vt:lpstr>Applications de la théorie des graphes en connectomique</vt:lpstr>
      <vt:lpstr>Outils et logiciels pour l’étude des connectomes </vt:lpstr>
      <vt:lpstr>V- Plan de développement du projet</vt:lpstr>
      <vt:lpstr>Conclusion du S9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Génération, Visualisation et Comparaison de connectomes à l’aide de Graphes</dc:title>
  <dc:creator>clement.condette@free.fr</dc:creator>
  <cp:lastModifiedBy>clement.condette@free.fr</cp:lastModifiedBy>
  <cp:revision>74</cp:revision>
  <dcterms:created xsi:type="dcterms:W3CDTF">2019-12-05T09:31:28Z</dcterms:created>
  <dcterms:modified xsi:type="dcterms:W3CDTF">2020-04-10T15:52:50Z</dcterms:modified>
</cp:coreProperties>
</file>