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 Didier Kouakou  Kouame" userId="52991461-7a82-46dd-972c-fd684d87277b" providerId="ADAL" clId="{EC55F26C-B6B2-4B2B-BE27-6D0BD7E98336}"/>
    <pc:docChg chg="modSld">
      <pc:chgData name="Jean Didier Kouakou  Kouame" userId="52991461-7a82-46dd-972c-fd684d87277b" providerId="ADAL" clId="{EC55F26C-B6B2-4B2B-BE27-6D0BD7E98336}" dt="2025-04-06T21:40:30.517" v="24" actId="20577"/>
      <pc:docMkLst>
        <pc:docMk/>
      </pc:docMkLst>
      <pc:sldChg chg="modSp mod">
        <pc:chgData name="Jean Didier Kouakou  Kouame" userId="52991461-7a82-46dd-972c-fd684d87277b" providerId="ADAL" clId="{EC55F26C-B6B2-4B2B-BE27-6D0BD7E98336}" dt="2025-04-06T21:40:30.517" v="24" actId="20577"/>
        <pc:sldMkLst>
          <pc:docMk/>
          <pc:sldMk cId="3363260614" sldId="260"/>
        </pc:sldMkLst>
        <pc:spChg chg="mod">
          <ac:chgData name="Jean Didier Kouakou  Kouame" userId="52991461-7a82-46dd-972c-fd684d87277b" providerId="ADAL" clId="{EC55F26C-B6B2-4B2B-BE27-6D0BD7E98336}" dt="2025-04-06T21:40:30.517" v="24" actId="20577"/>
          <ac:spMkLst>
            <pc:docMk/>
            <pc:sldMk cId="3363260614" sldId="260"/>
            <ac:spMk id="2" creationId="{DF18A2CD-3372-71BA-9254-67E26D7DE5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08F1-49F8-4FBF-9A13-DDF168238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I"/>
          </a:p>
        </p:txBody>
      </p:sp>
      <p:sp>
        <p:nvSpPr>
          <p:cNvPr id="3" name="Subtitle 2">
            <a:extLst>
              <a:ext uri="{FF2B5EF4-FFF2-40B4-BE49-F238E27FC236}">
                <a16:creationId xmlns:a16="http://schemas.microsoft.com/office/drawing/2014/main" id="{8E2CA358-7925-5B67-E9B0-115F1ED7F7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I"/>
          </a:p>
        </p:txBody>
      </p:sp>
      <p:sp>
        <p:nvSpPr>
          <p:cNvPr id="4" name="Date Placeholder 3">
            <a:extLst>
              <a:ext uri="{FF2B5EF4-FFF2-40B4-BE49-F238E27FC236}">
                <a16:creationId xmlns:a16="http://schemas.microsoft.com/office/drawing/2014/main" id="{C66DF990-B019-4BFA-8CD8-B9F952174719}"/>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AE72AE4C-1278-A6E4-6E75-E94733C859A8}"/>
              </a:ext>
            </a:extLst>
          </p:cNvPr>
          <p:cNvSpPr>
            <a:spLocks noGrp="1"/>
          </p:cNvSpPr>
          <p:nvPr>
            <p:ph type="ftr" sz="quarter" idx="11"/>
          </p:nvPr>
        </p:nvSpPr>
        <p:spPr/>
        <p:txBody>
          <a:bodyPr/>
          <a:lstStyle/>
          <a:p>
            <a:endParaRPr lang="fr-CI"/>
          </a:p>
        </p:txBody>
      </p:sp>
      <p:sp>
        <p:nvSpPr>
          <p:cNvPr id="6" name="Slide Number Placeholder 5">
            <a:extLst>
              <a:ext uri="{FF2B5EF4-FFF2-40B4-BE49-F238E27FC236}">
                <a16:creationId xmlns:a16="http://schemas.microsoft.com/office/drawing/2014/main" id="{FBB12F78-5C94-9C9B-EC5C-D2FED562007D}"/>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225923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561A-36CC-18F8-B8C6-A80E829722B1}"/>
              </a:ext>
            </a:extLst>
          </p:cNvPr>
          <p:cNvSpPr>
            <a:spLocks noGrp="1"/>
          </p:cNvSpPr>
          <p:nvPr>
            <p:ph type="title"/>
          </p:nvPr>
        </p:nvSpPr>
        <p:spPr/>
        <p:txBody>
          <a:bodyPr/>
          <a:lstStyle/>
          <a:p>
            <a:r>
              <a:rPr lang="en-US"/>
              <a:t>Click to edit Master title style</a:t>
            </a:r>
            <a:endParaRPr lang="fr-CI"/>
          </a:p>
        </p:txBody>
      </p:sp>
      <p:sp>
        <p:nvSpPr>
          <p:cNvPr id="3" name="Vertical Text Placeholder 2">
            <a:extLst>
              <a:ext uri="{FF2B5EF4-FFF2-40B4-BE49-F238E27FC236}">
                <a16:creationId xmlns:a16="http://schemas.microsoft.com/office/drawing/2014/main" id="{32DAE131-55C1-9C12-FA4E-91424AA4E6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Date Placeholder 3">
            <a:extLst>
              <a:ext uri="{FF2B5EF4-FFF2-40B4-BE49-F238E27FC236}">
                <a16:creationId xmlns:a16="http://schemas.microsoft.com/office/drawing/2014/main" id="{E014F280-4509-CC3D-963C-A8110F0C0F33}"/>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6BD883F7-9263-0402-22BE-3853EA604581}"/>
              </a:ext>
            </a:extLst>
          </p:cNvPr>
          <p:cNvSpPr>
            <a:spLocks noGrp="1"/>
          </p:cNvSpPr>
          <p:nvPr>
            <p:ph type="ftr" sz="quarter" idx="11"/>
          </p:nvPr>
        </p:nvSpPr>
        <p:spPr/>
        <p:txBody>
          <a:bodyPr/>
          <a:lstStyle/>
          <a:p>
            <a:endParaRPr lang="fr-CI"/>
          </a:p>
        </p:txBody>
      </p:sp>
      <p:sp>
        <p:nvSpPr>
          <p:cNvPr id="6" name="Slide Number Placeholder 5">
            <a:extLst>
              <a:ext uri="{FF2B5EF4-FFF2-40B4-BE49-F238E27FC236}">
                <a16:creationId xmlns:a16="http://schemas.microsoft.com/office/drawing/2014/main" id="{97E46C2F-E7A0-182B-830B-8DD3CFB606A2}"/>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286152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50306C-4A4F-04C4-D9FC-477E94C96F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I"/>
          </a:p>
        </p:txBody>
      </p:sp>
      <p:sp>
        <p:nvSpPr>
          <p:cNvPr id="3" name="Vertical Text Placeholder 2">
            <a:extLst>
              <a:ext uri="{FF2B5EF4-FFF2-40B4-BE49-F238E27FC236}">
                <a16:creationId xmlns:a16="http://schemas.microsoft.com/office/drawing/2014/main" id="{BF50B2FD-F7C8-5C10-6663-AA75663992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Date Placeholder 3">
            <a:extLst>
              <a:ext uri="{FF2B5EF4-FFF2-40B4-BE49-F238E27FC236}">
                <a16:creationId xmlns:a16="http://schemas.microsoft.com/office/drawing/2014/main" id="{D2A0F23B-286A-D6B9-6B71-A5641B209C4E}"/>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F61B9888-C720-9BA3-ABB7-1685363BEDF7}"/>
              </a:ext>
            </a:extLst>
          </p:cNvPr>
          <p:cNvSpPr>
            <a:spLocks noGrp="1"/>
          </p:cNvSpPr>
          <p:nvPr>
            <p:ph type="ftr" sz="quarter" idx="11"/>
          </p:nvPr>
        </p:nvSpPr>
        <p:spPr/>
        <p:txBody>
          <a:bodyPr/>
          <a:lstStyle/>
          <a:p>
            <a:endParaRPr lang="fr-CI"/>
          </a:p>
        </p:txBody>
      </p:sp>
      <p:sp>
        <p:nvSpPr>
          <p:cNvPr id="6" name="Slide Number Placeholder 5">
            <a:extLst>
              <a:ext uri="{FF2B5EF4-FFF2-40B4-BE49-F238E27FC236}">
                <a16:creationId xmlns:a16="http://schemas.microsoft.com/office/drawing/2014/main" id="{DC3B82D1-3AC7-2B15-1447-DB9257A99335}"/>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1169892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E7A60-5A11-8B64-54B7-41A083731EB8}"/>
              </a:ext>
            </a:extLst>
          </p:cNvPr>
          <p:cNvSpPr>
            <a:spLocks noGrp="1"/>
          </p:cNvSpPr>
          <p:nvPr>
            <p:ph type="title"/>
          </p:nvPr>
        </p:nvSpPr>
        <p:spPr/>
        <p:txBody>
          <a:bodyPr/>
          <a:lstStyle/>
          <a:p>
            <a:r>
              <a:rPr lang="en-US"/>
              <a:t>Click to edit Master title style</a:t>
            </a:r>
            <a:endParaRPr lang="fr-CI"/>
          </a:p>
        </p:txBody>
      </p:sp>
      <p:sp>
        <p:nvSpPr>
          <p:cNvPr id="3" name="Content Placeholder 2">
            <a:extLst>
              <a:ext uri="{FF2B5EF4-FFF2-40B4-BE49-F238E27FC236}">
                <a16:creationId xmlns:a16="http://schemas.microsoft.com/office/drawing/2014/main" id="{17A62C92-8137-3660-4195-2ED28C63FB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Date Placeholder 3">
            <a:extLst>
              <a:ext uri="{FF2B5EF4-FFF2-40B4-BE49-F238E27FC236}">
                <a16:creationId xmlns:a16="http://schemas.microsoft.com/office/drawing/2014/main" id="{2525A3B5-11C0-38AB-E0B3-44167DDAB961}"/>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00672245-292C-D6D7-40EC-BFE056E968FE}"/>
              </a:ext>
            </a:extLst>
          </p:cNvPr>
          <p:cNvSpPr>
            <a:spLocks noGrp="1"/>
          </p:cNvSpPr>
          <p:nvPr>
            <p:ph type="ftr" sz="quarter" idx="11"/>
          </p:nvPr>
        </p:nvSpPr>
        <p:spPr/>
        <p:txBody>
          <a:bodyPr/>
          <a:lstStyle/>
          <a:p>
            <a:endParaRPr lang="fr-CI"/>
          </a:p>
        </p:txBody>
      </p:sp>
      <p:sp>
        <p:nvSpPr>
          <p:cNvPr id="6" name="Slide Number Placeholder 5">
            <a:extLst>
              <a:ext uri="{FF2B5EF4-FFF2-40B4-BE49-F238E27FC236}">
                <a16:creationId xmlns:a16="http://schemas.microsoft.com/office/drawing/2014/main" id="{F0C68F9A-D93E-8BF7-E310-A97E47CC90A7}"/>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65640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5203-6CCA-7D49-D619-3860366B74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I"/>
          </a:p>
        </p:txBody>
      </p:sp>
      <p:sp>
        <p:nvSpPr>
          <p:cNvPr id="3" name="Text Placeholder 2">
            <a:extLst>
              <a:ext uri="{FF2B5EF4-FFF2-40B4-BE49-F238E27FC236}">
                <a16:creationId xmlns:a16="http://schemas.microsoft.com/office/drawing/2014/main" id="{BDFFCA7B-F7A2-C889-61BC-3DD53996E2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8728F-A3F9-013A-DC52-DFB2682D311B}"/>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CD76C89C-BE15-5215-133A-CF3ED6354C4C}"/>
              </a:ext>
            </a:extLst>
          </p:cNvPr>
          <p:cNvSpPr>
            <a:spLocks noGrp="1"/>
          </p:cNvSpPr>
          <p:nvPr>
            <p:ph type="ftr" sz="quarter" idx="11"/>
          </p:nvPr>
        </p:nvSpPr>
        <p:spPr/>
        <p:txBody>
          <a:bodyPr/>
          <a:lstStyle/>
          <a:p>
            <a:endParaRPr lang="fr-CI"/>
          </a:p>
        </p:txBody>
      </p:sp>
      <p:sp>
        <p:nvSpPr>
          <p:cNvPr id="6" name="Slide Number Placeholder 5">
            <a:extLst>
              <a:ext uri="{FF2B5EF4-FFF2-40B4-BE49-F238E27FC236}">
                <a16:creationId xmlns:a16="http://schemas.microsoft.com/office/drawing/2014/main" id="{3AF02DEF-E91B-1FE3-B496-CA8F1FBAE9FE}"/>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41802502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1AD0-CD94-C764-C405-A39B420A78F3}"/>
              </a:ext>
            </a:extLst>
          </p:cNvPr>
          <p:cNvSpPr>
            <a:spLocks noGrp="1"/>
          </p:cNvSpPr>
          <p:nvPr>
            <p:ph type="title"/>
          </p:nvPr>
        </p:nvSpPr>
        <p:spPr/>
        <p:txBody>
          <a:bodyPr/>
          <a:lstStyle/>
          <a:p>
            <a:r>
              <a:rPr lang="en-US"/>
              <a:t>Click to edit Master title style</a:t>
            </a:r>
            <a:endParaRPr lang="fr-CI"/>
          </a:p>
        </p:txBody>
      </p:sp>
      <p:sp>
        <p:nvSpPr>
          <p:cNvPr id="3" name="Content Placeholder 2">
            <a:extLst>
              <a:ext uri="{FF2B5EF4-FFF2-40B4-BE49-F238E27FC236}">
                <a16:creationId xmlns:a16="http://schemas.microsoft.com/office/drawing/2014/main" id="{4F96083E-B056-9B6E-3403-F140AF062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Content Placeholder 3">
            <a:extLst>
              <a:ext uri="{FF2B5EF4-FFF2-40B4-BE49-F238E27FC236}">
                <a16:creationId xmlns:a16="http://schemas.microsoft.com/office/drawing/2014/main" id="{961D466A-9D33-89CA-D5A9-B54CAE3AED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5" name="Date Placeholder 4">
            <a:extLst>
              <a:ext uri="{FF2B5EF4-FFF2-40B4-BE49-F238E27FC236}">
                <a16:creationId xmlns:a16="http://schemas.microsoft.com/office/drawing/2014/main" id="{1C832949-63AF-77B7-0225-9F3C383ED4D8}"/>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6" name="Footer Placeholder 5">
            <a:extLst>
              <a:ext uri="{FF2B5EF4-FFF2-40B4-BE49-F238E27FC236}">
                <a16:creationId xmlns:a16="http://schemas.microsoft.com/office/drawing/2014/main" id="{B0CDD0C4-5FD4-260D-1364-B5E3C99BEC00}"/>
              </a:ext>
            </a:extLst>
          </p:cNvPr>
          <p:cNvSpPr>
            <a:spLocks noGrp="1"/>
          </p:cNvSpPr>
          <p:nvPr>
            <p:ph type="ftr" sz="quarter" idx="11"/>
          </p:nvPr>
        </p:nvSpPr>
        <p:spPr/>
        <p:txBody>
          <a:bodyPr/>
          <a:lstStyle/>
          <a:p>
            <a:endParaRPr lang="fr-CI"/>
          </a:p>
        </p:txBody>
      </p:sp>
      <p:sp>
        <p:nvSpPr>
          <p:cNvPr id="7" name="Slide Number Placeholder 6">
            <a:extLst>
              <a:ext uri="{FF2B5EF4-FFF2-40B4-BE49-F238E27FC236}">
                <a16:creationId xmlns:a16="http://schemas.microsoft.com/office/drawing/2014/main" id="{B7FC0C83-A36E-26C5-C497-28B7DDDAC631}"/>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1588361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CEAC-DFF7-A079-0C56-4B46900BD316}"/>
              </a:ext>
            </a:extLst>
          </p:cNvPr>
          <p:cNvSpPr>
            <a:spLocks noGrp="1"/>
          </p:cNvSpPr>
          <p:nvPr>
            <p:ph type="title"/>
          </p:nvPr>
        </p:nvSpPr>
        <p:spPr>
          <a:xfrm>
            <a:off x="839788" y="365125"/>
            <a:ext cx="10515600" cy="1325563"/>
          </a:xfrm>
        </p:spPr>
        <p:txBody>
          <a:bodyPr/>
          <a:lstStyle/>
          <a:p>
            <a:r>
              <a:rPr lang="en-US"/>
              <a:t>Click to edit Master title style</a:t>
            </a:r>
            <a:endParaRPr lang="fr-CI"/>
          </a:p>
        </p:txBody>
      </p:sp>
      <p:sp>
        <p:nvSpPr>
          <p:cNvPr id="3" name="Text Placeholder 2">
            <a:extLst>
              <a:ext uri="{FF2B5EF4-FFF2-40B4-BE49-F238E27FC236}">
                <a16:creationId xmlns:a16="http://schemas.microsoft.com/office/drawing/2014/main" id="{92A5FBD7-6669-E061-7AF1-15CF64A52C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57091-DA70-7070-5EEE-ABE70914AD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5" name="Text Placeholder 4">
            <a:extLst>
              <a:ext uri="{FF2B5EF4-FFF2-40B4-BE49-F238E27FC236}">
                <a16:creationId xmlns:a16="http://schemas.microsoft.com/office/drawing/2014/main" id="{B6EF937A-61AE-0D10-6719-79F0A6F7CF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35338E-5FA8-9507-ADB4-3320140CBE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7" name="Date Placeholder 6">
            <a:extLst>
              <a:ext uri="{FF2B5EF4-FFF2-40B4-BE49-F238E27FC236}">
                <a16:creationId xmlns:a16="http://schemas.microsoft.com/office/drawing/2014/main" id="{A3AA8BB3-48AD-C2CD-1061-8E2776ACBE2B}"/>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8" name="Footer Placeholder 7">
            <a:extLst>
              <a:ext uri="{FF2B5EF4-FFF2-40B4-BE49-F238E27FC236}">
                <a16:creationId xmlns:a16="http://schemas.microsoft.com/office/drawing/2014/main" id="{280CBDBA-4E6F-CB00-485F-9198555AD461}"/>
              </a:ext>
            </a:extLst>
          </p:cNvPr>
          <p:cNvSpPr>
            <a:spLocks noGrp="1"/>
          </p:cNvSpPr>
          <p:nvPr>
            <p:ph type="ftr" sz="quarter" idx="11"/>
          </p:nvPr>
        </p:nvSpPr>
        <p:spPr/>
        <p:txBody>
          <a:bodyPr/>
          <a:lstStyle/>
          <a:p>
            <a:endParaRPr lang="fr-CI"/>
          </a:p>
        </p:txBody>
      </p:sp>
      <p:sp>
        <p:nvSpPr>
          <p:cNvPr id="9" name="Slide Number Placeholder 8">
            <a:extLst>
              <a:ext uri="{FF2B5EF4-FFF2-40B4-BE49-F238E27FC236}">
                <a16:creationId xmlns:a16="http://schemas.microsoft.com/office/drawing/2014/main" id="{29D77355-0332-A649-E6DF-051B06AAD7B1}"/>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103815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EB651-3B9E-64D1-F9F4-E20287C70949}"/>
              </a:ext>
            </a:extLst>
          </p:cNvPr>
          <p:cNvSpPr>
            <a:spLocks noGrp="1"/>
          </p:cNvSpPr>
          <p:nvPr>
            <p:ph type="title"/>
          </p:nvPr>
        </p:nvSpPr>
        <p:spPr/>
        <p:txBody>
          <a:bodyPr/>
          <a:lstStyle/>
          <a:p>
            <a:r>
              <a:rPr lang="en-US"/>
              <a:t>Click to edit Master title style</a:t>
            </a:r>
            <a:endParaRPr lang="fr-CI"/>
          </a:p>
        </p:txBody>
      </p:sp>
      <p:sp>
        <p:nvSpPr>
          <p:cNvPr id="3" name="Date Placeholder 2">
            <a:extLst>
              <a:ext uri="{FF2B5EF4-FFF2-40B4-BE49-F238E27FC236}">
                <a16:creationId xmlns:a16="http://schemas.microsoft.com/office/drawing/2014/main" id="{77513BF4-8441-B978-710D-6F1B33965AF7}"/>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4" name="Footer Placeholder 3">
            <a:extLst>
              <a:ext uri="{FF2B5EF4-FFF2-40B4-BE49-F238E27FC236}">
                <a16:creationId xmlns:a16="http://schemas.microsoft.com/office/drawing/2014/main" id="{00CAB857-C0D4-A53A-ABEE-772B0DB452E6}"/>
              </a:ext>
            </a:extLst>
          </p:cNvPr>
          <p:cNvSpPr>
            <a:spLocks noGrp="1"/>
          </p:cNvSpPr>
          <p:nvPr>
            <p:ph type="ftr" sz="quarter" idx="11"/>
          </p:nvPr>
        </p:nvSpPr>
        <p:spPr/>
        <p:txBody>
          <a:bodyPr/>
          <a:lstStyle/>
          <a:p>
            <a:endParaRPr lang="fr-CI"/>
          </a:p>
        </p:txBody>
      </p:sp>
      <p:sp>
        <p:nvSpPr>
          <p:cNvPr id="5" name="Slide Number Placeholder 4">
            <a:extLst>
              <a:ext uri="{FF2B5EF4-FFF2-40B4-BE49-F238E27FC236}">
                <a16:creationId xmlns:a16="http://schemas.microsoft.com/office/drawing/2014/main" id="{68A7176A-7BD0-AE0D-4654-3D34CE36CED9}"/>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95932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95E071-974A-E7CA-84A8-3884D8CC7887}"/>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3" name="Footer Placeholder 2">
            <a:extLst>
              <a:ext uri="{FF2B5EF4-FFF2-40B4-BE49-F238E27FC236}">
                <a16:creationId xmlns:a16="http://schemas.microsoft.com/office/drawing/2014/main" id="{2F5FFC4D-93E4-BF82-5141-FA7DA8419F1E}"/>
              </a:ext>
            </a:extLst>
          </p:cNvPr>
          <p:cNvSpPr>
            <a:spLocks noGrp="1"/>
          </p:cNvSpPr>
          <p:nvPr>
            <p:ph type="ftr" sz="quarter" idx="11"/>
          </p:nvPr>
        </p:nvSpPr>
        <p:spPr/>
        <p:txBody>
          <a:bodyPr/>
          <a:lstStyle/>
          <a:p>
            <a:endParaRPr lang="fr-CI"/>
          </a:p>
        </p:txBody>
      </p:sp>
      <p:sp>
        <p:nvSpPr>
          <p:cNvPr id="4" name="Slide Number Placeholder 3">
            <a:extLst>
              <a:ext uri="{FF2B5EF4-FFF2-40B4-BE49-F238E27FC236}">
                <a16:creationId xmlns:a16="http://schemas.microsoft.com/office/drawing/2014/main" id="{CB9BECA0-C550-A2CB-D49D-DAD59E52959E}"/>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4130972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993D1-75A2-F88A-5522-7A92C48E6D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I"/>
          </a:p>
        </p:txBody>
      </p:sp>
      <p:sp>
        <p:nvSpPr>
          <p:cNvPr id="3" name="Content Placeholder 2">
            <a:extLst>
              <a:ext uri="{FF2B5EF4-FFF2-40B4-BE49-F238E27FC236}">
                <a16:creationId xmlns:a16="http://schemas.microsoft.com/office/drawing/2014/main" id="{4CC4FE32-DC51-7696-8E9F-BEF6A1EE7F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Text Placeholder 3">
            <a:extLst>
              <a:ext uri="{FF2B5EF4-FFF2-40B4-BE49-F238E27FC236}">
                <a16:creationId xmlns:a16="http://schemas.microsoft.com/office/drawing/2014/main" id="{FA7BEF65-D837-CEB8-D5AB-78F851F628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33ABB8-B050-BFB0-507F-6BCAFF6BF57F}"/>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6" name="Footer Placeholder 5">
            <a:extLst>
              <a:ext uri="{FF2B5EF4-FFF2-40B4-BE49-F238E27FC236}">
                <a16:creationId xmlns:a16="http://schemas.microsoft.com/office/drawing/2014/main" id="{D16DD1A8-8C02-8417-D03F-7F4218A2F62F}"/>
              </a:ext>
            </a:extLst>
          </p:cNvPr>
          <p:cNvSpPr>
            <a:spLocks noGrp="1"/>
          </p:cNvSpPr>
          <p:nvPr>
            <p:ph type="ftr" sz="quarter" idx="11"/>
          </p:nvPr>
        </p:nvSpPr>
        <p:spPr/>
        <p:txBody>
          <a:bodyPr/>
          <a:lstStyle/>
          <a:p>
            <a:endParaRPr lang="fr-CI"/>
          </a:p>
        </p:txBody>
      </p:sp>
      <p:sp>
        <p:nvSpPr>
          <p:cNvPr id="7" name="Slide Number Placeholder 6">
            <a:extLst>
              <a:ext uri="{FF2B5EF4-FFF2-40B4-BE49-F238E27FC236}">
                <a16:creationId xmlns:a16="http://schemas.microsoft.com/office/drawing/2014/main" id="{E32C6560-0962-4F01-218B-A18859A687A5}"/>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3063086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4F0C-50EE-AD30-5827-997D8C8A7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I"/>
          </a:p>
        </p:txBody>
      </p:sp>
      <p:sp>
        <p:nvSpPr>
          <p:cNvPr id="3" name="Picture Placeholder 2">
            <a:extLst>
              <a:ext uri="{FF2B5EF4-FFF2-40B4-BE49-F238E27FC236}">
                <a16:creationId xmlns:a16="http://schemas.microsoft.com/office/drawing/2014/main" id="{D240E2A3-F4FD-B9D0-E98E-272306AA4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Text Placeholder 3">
            <a:extLst>
              <a:ext uri="{FF2B5EF4-FFF2-40B4-BE49-F238E27FC236}">
                <a16:creationId xmlns:a16="http://schemas.microsoft.com/office/drawing/2014/main" id="{901784B2-4D92-E7A7-DB7E-EEA8C68A3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4358E3-579B-F39C-084F-C0C1E1B13278}"/>
              </a:ext>
            </a:extLst>
          </p:cNvPr>
          <p:cNvSpPr>
            <a:spLocks noGrp="1"/>
          </p:cNvSpPr>
          <p:nvPr>
            <p:ph type="dt" sz="half" idx="10"/>
          </p:nvPr>
        </p:nvSpPr>
        <p:spPr/>
        <p:txBody>
          <a:bodyPr/>
          <a:lstStyle/>
          <a:p>
            <a:fld id="{AF3A0582-33FD-40C4-9CC0-E5F08F34A150}" type="datetimeFigureOut">
              <a:rPr lang="fr-CI" smtClean="0"/>
              <a:t>06/04/2025</a:t>
            </a:fld>
            <a:endParaRPr lang="fr-CI"/>
          </a:p>
        </p:txBody>
      </p:sp>
      <p:sp>
        <p:nvSpPr>
          <p:cNvPr id="6" name="Footer Placeholder 5">
            <a:extLst>
              <a:ext uri="{FF2B5EF4-FFF2-40B4-BE49-F238E27FC236}">
                <a16:creationId xmlns:a16="http://schemas.microsoft.com/office/drawing/2014/main" id="{C7F7C7E0-8886-FD08-D636-C63827F5BD4E}"/>
              </a:ext>
            </a:extLst>
          </p:cNvPr>
          <p:cNvSpPr>
            <a:spLocks noGrp="1"/>
          </p:cNvSpPr>
          <p:nvPr>
            <p:ph type="ftr" sz="quarter" idx="11"/>
          </p:nvPr>
        </p:nvSpPr>
        <p:spPr/>
        <p:txBody>
          <a:bodyPr/>
          <a:lstStyle/>
          <a:p>
            <a:endParaRPr lang="fr-CI"/>
          </a:p>
        </p:txBody>
      </p:sp>
      <p:sp>
        <p:nvSpPr>
          <p:cNvPr id="7" name="Slide Number Placeholder 6">
            <a:extLst>
              <a:ext uri="{FF2B5EF4-FFF2-40B4-BE49-F238E27FC236}">
                <a16:creationId xmlns:a16="http://schemas.microsoft.com/office/drawing/2014/main" id="{63F1604D-2CAA-EB7A-1B0A-3EDFC73DDB56}"/>
              </a:ext>
            </a:extLst>
          </p:cNvPr>
          <p:cNvSpPr>
            <a:spLocks noGrp="1"/>
          </p:cNvSpPr>
          <p:nvPr>
            <p:ph type="sldNum" sz="quarter" idx="12"/>
          </p:nvPr>
        </p:nvSpPr>
        <p:spPr/>
        <p:txBody>
          <a:bodyPr/>
          <a:lstStyle/>
          <a:p>
            <a:fld id="{C96E4012-A626-463E-83FF-5BF2928349E6}" type="slidenum">
              <a:rPr lang="fr-CI" smtClean="0"/>
              <a:t>‹#›</a:t>
            </a:fld>
            <a:endParaRPr lang="fr-CI"/>
          </a:p>
        </p:txBody>
      </p:sp>
    </p:spTree>
    <p:extLst>
      <p:ext uri="{BB962C8B-B14F-4D97-AF65-F5344CB8AC3E}">
        <p14:creationId xmlns:p14="http://schemas.microsoft.com/office/powerpoint/2010/main" val="4137295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5EE46F-A200-AB33-3E48-81AAEB7CB8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I"/>
          </a:p>
        </p:txBody>
      </p:sp>
      <p:sp>
        <p:nvSpPr>
          <p:cNvPr id="3" name="Text Placeholder 2">
            <a:extLst>
              <a:ext uri="{FF2B5EF4-FFF2-40B4-BE49-F238E27FC236}">
                <a16:creationId xmlns:a16="http://schemas.microsoft.com/office/drawing/2014/main" id="{3BC3A391-BC2A-D1A5-F49E-C472A3ABC5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I"/>
          </a:p>
        </p:txBody>
      </p:sp>
      <p:sp>
        <p:nvSpPr>
          <p:cNvPr id="4" name="Date Placeholder 3">
            <a:extLst>
              <a:ext uri="{FF2B5EF4-FFF2-40B4-BE49-F238E27FC236}">
                <a16:creationId xmlns:a16="http://schemas.microsoft.com/office/drawing/2014/main" id="{156E7212-6590-140C-08FB-79BA845C0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3A0582-33FD-40C4-9CC0-E5F08F34A150}" type="datetimeFigureOut">
              <a:rPr lang="fr-CI" smtClean="0"/>
              <a:t>06/04/2025</a:t>
            </a:fld>
            <a:endParaRPr lang="fr-CI"/>
          </a:p>
        </p:txBody>
      </p:sp>
      <p:sp>
        <p:nvSpPr>
          <p:cNvPr id="5" name="Footer Placeholder 4">
            <a:extLst>
              <a:ext uri="{FF2B5EF4-FFF2-40B4-BE49-F238E27FC236}">
                <a16:creationId xmlns:a16="http://schemas.microsoft.com/office/drawing/2014/main" id="{12ED3B3C-54F3-D4D0-5C2B-2C41E097A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I"/>
          </a:p>
        </p:txBody>
      </p:sp>
      <p:sp>
        <p:nvSpPr>
          <p:cNvPr id="6" name="Slide Number Placeholder 5">
            <a:extLst>
              <a:ext uri="{FF2B5EF4-FFF2-40B4-BE49-F238E27FC236}">
                <a16:creationId xmlns:a16="http://schemas.microsoft.com/office/drawing/2014/main" id="{1128FA5D-E402-39B4-13A8-5D51627B37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96E4012-A626-463E-83FF-5BF2928349E6}" type="slidenum">
              <a:rPr lang="fr-CI" smtClean="0"/>
              <a:t>‹#›</a:t>
            </a:fld>
            <a:endParaRPr lang="fr-CI"/>
          </a:p>
        </p:txBody>
      </p:sp>
    </p:spTree>
    <p:extLst>
      <p:ext uri="{BB962C8B-B14F-4D97-AF65-F5344CB8AC3E}">
        <p14:creationId xmlns:p14="http://schemas.microsoft.com/office/powerpoint/2010/main" val="2395562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ouame.j@edu.wascal.org" TargetMode="External"/><Relationship Id="rId2" Type="http://schemas.openxmlformats.org/officeDocument/2006/relationships/hyperlink" Target="mailto:jeandidikouakou@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30891-FF21-26EB-62B1-C8EFBD2B4435}"/>
              </a:ext>
            </a:extLst>
          </p:cNvPr>
          <p:cNvSpPr>
            <a:spLocks noGrp="1"/>
          </p:cNvSpPr>
          <p:nvPr>
            <p:ph type="ctrTitle"/>
          </p:nvPr>
        </p:nvSpPr>
        <p:spPr>
          <a:xfrm>
            <a:off x="762000" y="1117601"/>
            <a:ext cx="10947400" cy="3145896"/>
          </a:xfrm>
        </p:spPr>
        <p:txBody>
          <a:bodyPr>
            <a:noAutofit/>
          </a:bodyPr>
          <a:lstStyle/>
          <a:p>
            <a:r>
              <a:rPr lang="en-GB" sz="4800" b="1" dirty="0">
                <a:solidFill>
                  <a:srgbClr val="002060"/>
                </a:solidFill>
              </a:rPr>
              <a:t>Measuring Environmental Performance in African Countries</a:t>
            </a:r>
            <a:r>
              <a:rPr lang="en-GB" sz="4800" dirty="0">
                <a:solidFill>
                  <a:srgbClr val="002060"/>
                </a:solidFill>
              </a:rPr>
              <a:t>: A Composite Indicator Approach to Assess Renewable Energy and Climate Change Readiness</a:t>
            </a:r>
            <a:endParaRPr lang="fr-CI" sz="4800" dirty="0">
              <a:solidFill>
                <a:srgbClr val="002060"/>
              </a:solidFill>
            </a:endParaRPr>
          </a:p>
        </p:txBody>
      </p:sp>
      <p:sp>
        <p:nvSpPr>
          <p:cNvPr id="3" name="Subtitle 2">
            <a:extLst>
              <a:ext uri="{FF2B5EF4-FFF2-40B4-BE49-F238E27FC236}">
                <a16:creationId xmlns:a16="http://schemas.microsoft.com/office/drawing/2014/main" id="{9C79A05B-78DE-00BD-1F45-BE2A71A59D81}"/>
              </a:ext>
            </a:extLst>
          </p:cNvPr>
          <p:cNvSpPr>
            <a:spLocks noGrp="1"/>
          </p:cNvSpPr>
          <p:nvPr>
            <p:ph type="subTitle" idx="1"/>
          </p:nvPr>
        </p:nvSpPr>
        <p:spPr>
          <a:xfrm>
            <a:off x="1663700" y="5015972"/>
            <a:ext cx="9144000" cy="1655762"/>
          </a:xfrm>
        </p:spPr>
        <p:txBody>
          <a:bodyPr/>
          <a:lstStyle/>
          <a:p>
            <a:r>
              <a:rPr lang="fr-CI" dirty="0">
                <a:solidFill>
                  <a:srgbClr val="002060"/>
                </a:solidFill>
              </a:rPr>
              <a:t>Jean Didier KOUAKOU</a:t>
            </a:r>
          </a:p>
          <a:p>
            <a:r>
              <a:rPr lang="fr-CI" dirty="0">
                <a:solidFill>
                  <a:srgbClr val="002060"/>
                </a:solidFill>
                <a:hlinkClick r:id="rId2"/>
              </a:rPr>
              <a:t>jeandidikouakou@gmail.com</a:t>
            </a:r>
            <a:endParaRPr lang="fr-CI" dirty="0">
              <a:solidFill>
                <a:srgbClr val="002060"/>
              </a:solidFill>
            </a:endParaRPr>
          </a:p>
          <a:p>
            <a:r>
              <a:rPr lang="fr-CI" dirty="0">
                <a:solidFill>
                  <a:srgbClr val="002060"/>
                </a:solidFill>
                <a:hlinkClick r:id="rId3"/>
              </a:rPr>
              <a:t>kouame.j@edu.wascal.org</a:t>
            </a:r>
            <a:r>
              <a:rPr lang="fr-CI" dirty="0">
                <a:solidFill>
                  <a:srgbClr val="002060"/>
                </a:solidFill>
              </a:rPr>
              <a:t> </a:t>
            </a:r>
          </a:p>
        </p:txBody>
      </p:sp>
    </p:spTree>
    <p:extLst>
      <p:ext uri="{BB962C8B-B14F-4D97-AF65-F5344CB8AC3E}">
        <p14:creationId xmlns:p14="http://schemas.microsoft.com/office/powerpoint/2010/main" val="3977638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3EF7-58B6-2611-7795-CEBF20A4F317}"/>
              </a:ext>
            </a:extLst>
          </p:cNvPr>
          <p:cNvSpPr>
            <a:spLocks noGrp="1"/>
          </p:cNvSpPr>
          <p:nvPr>
            <p:ph type="title"/>
          </p:nvPr>
        </p:nvSpPr>
        <p:spPr>
          <a:xfrm>
            <a:off x="254000" y="156105"/>
            <a:ext cx="10634132" cy="1325563"/>
          </a:xfrm>
        </p:spPr>
        <p:txBody>
          <a:bodyPr/>
          <a:lstStyle/>
          <a:p>
            <a:r>
              <a:rPr lang="en-GB" b="1" noProof="0" dirty="0">
                <a:solidFill>
                  <a:srgbClr val="002060"/>
                </a:solidFill>
              </a:rPr>
              <a:t>Policy recommendation</a:t>
            </a:r>
          </a:p>
        </p:txBody>
      </p:sp>
      <p:graphicFrame>
        <p:nvGraphicFramePr>
          <p:cNvPr id="4" name="Content Placeholder 3">
            <a:extLst>
              <a:ext uri="{FF2B5EF4-FFF2-40B4-BE49-F238E27FC236}">
                <a16:creationId xmlns:a16="http://schemas.microsoft.com/office/drawing/2014/main" id="{FA8B15EC-7659-6A7C-731A-4EFF514982C7}"/>
              </a:ext>
            </a:extLst>
          </p:cNvPr>
          <p:cNvGraphicFramePr>
            <a:graphicFrameLocks noGrp="1"/>
          </p:cNvGraphicFramePr>
          <p:nvPr>
            <p:ph idx="1"/>
            <p:extLst>
              <p:ext uri="{D42A27DB-BD31-4B8C-83A1-F6EECF244321}">
                <p14:modId xmlns:p14="http://schemas.microsoft.com/office/powerpoint/2010/main" val="1846952498"/>
              </p:ext>
            </p:extLst>
          </p:nvPr>
        </p:nvGraphicFramePr>
        <p:xfrm>
          <a:off x="254000" y="1262529"/>
          <a:ext cx="11565468" cy="5536206"/>
        </p:xfrm>
        <a:graphic>
          <a:graphicData uri="http://schemas.openxmlformats.org/drawingml/2006/table">
            <a:tbl>
              <a:tblPr firstRow="1" firstCol="1" bandRow="1">
                <a:tableStyleId>{5C22544A-7EE6-4342-B048-85BDC9FD1C3A}</a:tableStyleId>
              </a:tblPr>
              <a:tblGrid>
                <a:gridCol w="3765890">
                  <a:extLst>
                    <a:ext uri="{9D8B030D-6E8A-4147-A177-3AD203B41FA5}">
                      <a16:colId xmlns:a16="http://schemas.microsoft.com/office/drawing/2014/main" val="565806587"/>
                    </a:ext>
                  </a:extLst>
                </a:gridCol>
                <a:gridCol w="7799578">
                  <a:extLst>
                    <a:ext uri="{9D8B030D-6E8A-4147-A177-3AD203B41FA5}">
                      <a16:colId xmlns:a16="http://schemas.microsoft.com/office/drawing/2014/main" val="1545401983"/>
                    </a:ext>
                  </a:extLst>
                </a:gridCol>
              </a:tblGrid>
              <a:tr h="399678">
                <a:tc>
                  <a:txBody>
                    <a:bodyPr/>
                    <a:lstStyle/>
                    <a:p>
                      <a:pPr algn="l">
                        <a:lnSpc>
                          <a:spcPct val="150000"/>
                        </a:lnSpc>
                        <a:spcBef>
                          <a:spcPts val="600"/>
                        </a:spcBef>
                        <a:spcAft>
                          <a:spcPts val="1400"/>
                        </a:spcAft>
                        <a:buNone/>
                      </a:pPr>
                      <a:r>
                        <a:rPr lang="en-GB" sz="2000" kern="0" dirty="0">
                          <a:effectLst/>
                        </a:rPr>
                        <a:t>Country</a:t>
                      </a:r>
                      <a:endParaRPr lang="en-GH"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Focus </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6037565"/>
                  </a:ext>
                </a:extLst>
              </a:tr>
              <a:tr h="844450">
                <a:tc>
                  <a:txBody>
                    <a:bodyPr/>
                    <a:lstStyle/>
                    <a:p>
                      <a:pPr algn="l">
                        <a:lnSpc>
                          <a:spcPct val="150000"/>
                        </a:lnSpc>
                        <a:spcBef>
                          <a:spcPts val="600"/>
                        </a:spcBef>
                        <a:spcAft>
                          <a:spcPts val="1400"/>
                        </a:spcAft>
                        <a:buNone/>
                      </a:pPr>
                      <a:r>
                        <a:rPr lang="en-GB" sz="2000" kern="0">
                          <a:effectLst/>
                        </a:rPr>
                        <a:t>Togo (TGO)</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dirty="0">
                          <a:effectLst/>
                        </a:rPr>
                        <a:t>Scale successful policies, focus on maintaining leadership in renewables.</a:t>
                      </a:r>
                      <a:endParaRPr lang="en-GH"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395855"/>
                  </a:ext>
                </a:extLst>
              </a:tr>
              <a:tr h="677673">
                <a:tc>
                  <a:txBody>
                    <a:bodyPr/>
                    <a:lstStyle/>
                    <a:p>
                      <a:pPr algn="l">
                        <a:lnSpc>
                          <a:spcPct val="150000"/>
                        </a:lnSpc>
                        <a:spcBef>
                          <a:spcPts val="600"/>
                        </a:spcBef>
                        <a:spcAft>
                          <a:spcPts val="1400"/>
                        </a:spcAft>
                        <a:buNone/>
                      </a:pPr>
                      <a:r>
                        <a:rPr lang="en-GB" sz="2000" kern="0">
                          <a:effectLst/>
                        </a:rPr>
                        <a:t>Cameroon (CMR)</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Improve air quality and energy progress (expand their renewables)</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8193966"/>
                  </a:ext>
                </a:extLst>
              </a:tr>
              <a:tr h="488207">
                <a:tc>
                  <a:txBody>
                    <a:bodyPr/>
                    <a:lstStyle/>
                    <a:p>
                      <a:pPr algn="l">
                        <a:lnSpc>
                          <a:spcPct val="150000"/>
                        </a:lnSpc>
                        <a:spcBef>
                          <a:spcPts val="600"/>
                        </a:spcBef>
                        <a:spcAft>
                          <a:spcPts val="1400"/>
                        </a:spcAft>
                        <a:buNone/>
                      </a:pPr>
                      <a:r>
                        <a:rPr lang="en-GB" sz="2000" kern="0">
                          <a:effectLst/>
                        </a:rPr>
                        <a:t>Benin (BEN)</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Strengthen emission controls and scale clean energy.</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9798979"/>
                  </a:ext>
                </a:extLst>
              </a:tr>
              <a:tr h="677673">
                <a:tc>
                  <a:txBody>
                    <a:bodyPr/>
                    <a:lstStyle/>
                    <a:p>
                      <a:pPr algn="l">
                        <a:lnSpc>
                          <a:spcPct val="150000"/>
                        </a:lnSpc>
                        <a:spcBef>
                          <a:spcPts val="600"/>
                        </a:spcBef>
                        <a:spcAft>
                          <a:spcPts val="1400"/>
                        </a:spcAft>
                        <a:buNone/>
                      </a:pPr>
                      <a:r>
                        <a:rPr lang="en-GB" sz="2000" kern="0">
                          <a:effectLst/>
                        </a:rPr>
                        <a:t>Botswana (BWA)</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Invest in air pollution reduction and sustainable electricity.</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210495"/>
                  </a:ext>
                </a:extLst>
              </a:tr>
              <a:tr h="844450">
                <a:tc>
                  <a:txBody>
                    <a:bodyPr/>
                    <a:lstStyle/>
                    <a:p>
                      <a:pPr algn="l">
                        <a:lnSpc>
                          <a:spcPct val="150000"/>
                        </a:lnSpc>
                        <a:spcBef>
                          <a:spcPts val="600"/>
                        </a:spcBef>
                        <a:spcAft>
                          <a:spcPts val="1400"/>
                        </a:spcAft>
                        <a:buNone/>
                      </a:pPr>
                      <a:r>
                        <a:rPr lang="en-GB" sz="2000" kern="0">
                          <a:effectLst/>
                        </a:rPr>
                        <a:t>Côte d’Ivoire (CIV) and Senegal (SEN)</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Reverse decline through renewable energy policy and GHG regulation.</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4831818"/>
                  </a:ext>
                </a:extLst>
              </a:tr>
              <a:tr h="844450">
                <a:tc>
                  <a:txBody>
                    <a:bodyPr/>
                    <a:lstStyle/>
                    <a:p>
                      <a:pPr algn="l">
                        <a:lnSpc>
                          <a:spcPct val="150000"/>
                        </a:lnSpc>
                        <a:spcBef>
                          <a:spcPts val="600"/>
                        </a:spcBef>
                        <a:spcAft>
                          <a:spcPts val="1400"/>
                        </a:spcAft>
                        <a:buNone/>
                      </a:pPr>
                      <a:r>
                        <a:rPr lang="en-GB" sz="2000" kern="0">
                          <a:effectLst/>
                        </a:rPr>
                        <a:t>Zambia (ZMB) and Ghana (GHA)</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a:effectLst/>
                        </a:rPr>
                        <a:t>Recover top position with better energy policy, enforce emission regulations and reforestation</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2275320"/>
                  </a:ext>
                </a:extLst>
              </a:tr>
              <a:tr h="677673">
                <a:tc>
                  <a:txBody>
                    <a:bodyPr/>
                    <a:lstStyle/>
                    <a:p>
                      <a:pPr algn="l">
                        <a:lnSpc>
                          <a:spcPct val="150000"/>
                        </a:lnSpc>
                        <a:spcBef>
                          <a:spcPts val="600"/>
                        </a:spcBef>
                        <a:spcAft>
                          <a:spcPts val="1400"/>
                        </a:spcAft>
                        <a:buNone/>
                      </a:pPr>
                      <a:r>
                        <a:rPr lang="en-GB" sz="2000" kern="0">
                          <a:effectLst/>
                        </a:rPr>
                        <a:t>Tunisia (TUN) and Algeria (DZA)</a:t>
                      </a:r>
                      <a:endParaRPr lang="en-GH"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2000" kern="0" dirty="0">
                          <a:effectLst/>
                        </a:rPr>
                        <a:t>Continue progress with stronger renewable energy investments.</a:t>
                      </a:r>
                      <a:endParaRPr lang="en-GH"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8360187"/>
                  </a:ext>
                </a:extLst>
              </a:tr>
            </a:tbl>
          </a:graphicData>
        </a:graphic>
      </p:graphicFrame>
    </p:spTree>
    <p:extLst>
      <p:ext uri="{BB962C8B-B14F-4D97-AF65-F5344CB8AC3E}">
        <p14:creationId xmlns:p14="http://schemas.microsoft.com/office/powerpoint/2010/main" val="286591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AF12B-702C-4682-C056-91BD757DE04A}"/>
              </a:ext>
            </a:extLst>
          </p:cNvPr>
          <p:cNvSpPr>
            <a:spLocks noGrp="1"/>
          </p:cNvSpPr>
          <p:nvPr>
            <p:ph type="title"/>
          </p:nvPr>
        </p:nvSpPr>
        <p:spPr/>
        <p:txBody>
          <a:bodyPr/>
          <a:lstStyle/>
          <a:p>
            <a:r>
              <a:rPr lang="fr-CI" b="1" dirty="0" err="1">
                <a:solidFill>
                  <a:srgbClr val="002060"/>
                </a:solidFill>
              </a:rPr>
              <a:t>Context</a:t>
            </a:r>
            <a:endParaRPr lang="fr-CI" b="1" dirty="0">
              <a:solidFill>
                <a:srgbClr val="002060"/>
              </a:solidFill>
            </a:endParaRPr>
          </a:p>
        </p:txBody>
      </p:sp>
      <p:sp>
        <p:nvSpPr>
          <p:cNvPr id="3" name="Content Placeholder 2">
            <a:extLst>
              <a:ext uri="{FF2B5EF4-FFF2-40B4-BE49-F238E27FC236}">
                <a16:creationId xmlns:a16="http://schemas.microsoft.com/office/drawing/2014/main" id="{94F5925B-8F70-0320-49C9-EB0C9508D74F}"/>
              </a:ext>
            </a:extLst>
          </p:cNvPr>
          <p:cNvSpPr>
            <a:spLocks noGrp="1"/>
          </p:cNvSpPr>
          <p:nvPr>
            <p:ph idx="1"/>
          </p:nvPr>
        </p:nvSpPr>
        <p:spPr>
          <a:xfrm>
            <a:off x="838200" y="1825625"/>
            <a:ext cx="10617200" cy="4351338"/>
          </a:xfrm>
        </p:spPr>
        <p:txBody>
          <a:bodyPr>
            <a:normAutofit/>
          </a:bodyPr>
          <a:lstStyle/>
          <a:p>
            <a:pPr marL="0" indent="0">
              <a:buNone/>
            </a:pPr>
            <a:r>
              <a:rPr lang="en-GB" sz="3500" dirty="0">
                <a:solidFill>
                  <a:srgbClr val="002060"/>
                </a:solidFill>
                <a:latin typeface="Aldhabi" panose="01000000000000000000" pitchFamily="2" charset="-78"/>
                <a:cs typeface="Aldhabi" panose="01000000000000000000" pitchFamily="2" charset="-78"/>
              </a:rPr>
              <a:t>In a context where energy transition is crucial, particularly in Africa, rigorous assessment of energy systems is a key step. Thanks to composite indices, it is possible to compare, diagnose and prioritize actions for a sustainable future.</a:t>
            </a:r>
          </a:p>
          <a:p>
            <a:pPr marL="0" indent="0">
              <a:buNone/>
            </a:pPr>
            <a:endParaRPr lang="en-GB" sz="3500" dirty="0">
              <a:solidFill>
                <a:srgbClr val="002060"/>
              </a:solidFill>
              <a:latin typeface="Aldhabi" panose="01000000000000000000" pitchFamily="2" charset="-78"/>
              <a:cs typeface="Aldhabi" panose="01000000000000000000" pitchFamily="2" charset="-78"/>
            </a:endParaRPr>
          </a:p>
          <a:p>
            <a:pPr marL="0" indent="0">
              <a:buNone/>
            </a:pPr>
            <a:r>
              <a:rPr lang="en-GB" sz="3500" dirty="0">
                <a:solidFill>
                  <a:srgbClr val="002060"/>
                </a:solidFill>
                <a:latin typeface="Aldhabi" panose="01000000000000000000" pitchFamily="2" charset="-78"/>
                <a:cs typeface="Aldhabi" panose="01000000000000000000" pitchFamily="2" charset="-78"/>
              </a:rPr>
              <a:t>As part of my </a:t>
            </a:r>
            <a:r>
              <a:rPr lang="en-GB" sz="3500" dirty="0" err="1">
                <a:solidFill>
                  <a:srgbClr val="002060"/>
                </a:solidFill>
                <a:latin typeface="Aldhabi" panose="01000000000000000000" pitchFamily="2" charset="-78"/>
                <a:cs typeface="Aldhabi" panose="01000000000000000000" pitchFamily="2" charset="-78"/>
              </a:rPr>
              <a:t>Intership</a:t>
            </a:r>
            <a:r>
              <a:rPr lang="en-GB" sz="3500" dirty="0">
                <a:solidFill>
                  <a:srgbClr val="002060"/>
                </a:solidFill>
                <a:latin typeface="Aldhabi" panose="01000000000000000000" pitchFamily="2" charset="-78"/>
                <a:cs typeface="Aldhabi" panose="01000000000000000000" pitchFamily="2" charset="-78"/>
              </a:rPr>
              <a:t> at </a:t>
            </a:r>
            <a:r>
              <a:rPr lang="en-GB" sz="3500" dirty="0" err="1">
                <a:solidFill>
                  <a:srgbClr val="002060"/>
                </a:solidFill>
                <a:latin typeface="Aldhabi" panose="01000000000000000000" pitchFamily="2" charset="-78"/>
                <a:cs typeface="Aldhabi" panose="01000000000000000000" pitchFamily="2" charset="-78"/>
              </a:rPr>
              <a:t>Forschungszentrum</a:t>
            </a:r>
            <a:r>
              <a:rPr lang="en-GB" sz="3500" dirty="0">
                <a:solidFill>
                  <a:srgbClr val="002060"/>
                </a:solidFill>
                <a:latin typeface="Aldhabi" panose="01000000000000000000" pitchFamily="2" charset="-78"/>
                <a:cs typeface="Aldhabi" panose="01000000000000000000" pitchFamily="2" charset="-78"/>
              </a:rPr>
              <a:t> Jülich - Institute for Energy and Climate Research (Jülich System Analysis, ICE-2), I developed a composite environmental index to evaluate 10 African countries : Algeria, Benin, Botswana, Cameroon, Côte d’Ivoire, Ghana, Senegal, Togo, Tunisia and Zambia.</a:t>
            </a:r>
            <a:endParaRPr lang="fr-CI" sz="3500" dirty="0">
              <a:solidFill>
                <a:srgbClr val="00206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29639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C7DB-DEED-4330-5577-9F92B937156C}"/>
              </a:ext>
            </a:extLst>
          </p:cNvPr>
          <p:cNvSpPr>
            <a:spLocks noGrp="1"/>
          </p:cNvSpPr>
          <p:nvPr>
            <p:ph type="title"/>
          </p:nvPr>
        </p:nvSpPr>
        <p:spPr/>
        <p:txBody>
          <a:bodyPr/>
          <a:lstStyle/>
          <a:p>
            <a:r>
              <a:rPr lang="fr-CI" b="1" dirty="0" err="1">
                <a:solidFill>
                  <a:srgbClr val="002060"/>
                </a:solidFill>
              </a:rPr>
              <a:t>Methodology</a:t>
            </a:r>
            <a:r>
              <a:rPr lang="fr-CI" b="1" dirty="0">
                <a:solidFill>
                  <a:srgbClr val="002060"/>
                </a:solidFill>
              </a:rPr>
              <a:t> : </a:t>
            </a:r>
            <a:r>
              <a:rPr lang="en-GB" b="1" dirty="0">
                <a:solidFill>
                  <a:srgbClr val="002060"/>
                </a:solidFill>
              </a:rPr>
              <a:t>How did I proceed ?</a:t>
            </a:r>
            <a:endParaRPr lang="fr-CI" b="1" dirty="0">
              <a:solidFill>
                <a:srgbClr val="002060"/>
              </a:solidFill>
            </a:endParaRPr>
          </a:p>
        </p:txBody>
      </p:sp>
      <p:sp>
        <p:nvSpPr>
          <p:cNvPr id="3" name="Content Placeholder 2">
            <a:extLst>
              <a:ext uri="{FF2B5EF4-FFF2-40B4-BE49-F238E27FC236}">
                <a16:creationId xmlns:a16="http://schemas.microsoft.com/office/drawing/2014/main" id="{A5DE9DC4-76E9-4E8A-79CC-E1AECD5B56F0}"/>
              </a:ext>
            </a:extLst>
          </p:cNvPr>
          <p:cNvSpPr>
            <a:spLocks noGrp="1"/>
          </p:cNvSpPr>
          <p:nvPr>
            <p:ph idx="1"/>
          </p:nvPr>
        </p:nvSpPr>
        <p:spPr>
          <a:xfrm>
            <a:off x="668867" y="1904999"/>
            <a:ext cx="11201400" cy="4271963"/>
          </a:xfrm>
        </p:spPr>
        <p:txBody>
          <a:bodyPr>
            <a:noAutofit/>
          </a:bodyPr>
          <a:lstStyle/>
          <a:p>
            <a:pPr marL="742950" indent="-742950">
              <a:buAutoNum type="arabicPeriod"/>
            </a:pPr>
            <a:r>
              <a:rPr lang="en-GB" sz="3500" dirty="0">
                <a:solidFill>
                  <a:srgbClr val="002060"/>
                </a:solidFill>
                <a:latin typeface="Aldhabi" panose="01000000000000000000" pitchFamily="2" charset="-78"/>
                <a:cs typeface="Aldhabi" panose="01000000000000000000" pitchFamily="2" charset="-78"/>
              </a:rPr>
              <a:t>I identified relevant indicators divided into two main groups: climate change indicators (GHG emissions, C02 emission from power industry, air quality, etc) and renewable energy indicators (share of renewable in energy mix, energy intensity, access to clean fuel for cooking, ...).</a:t>
            </a:r>
          </a:p>
          <a:p>
            <a:pPr marL="742950" indent="-742950">
              <a:buAutoNum type="arabicPeriod"/>
            </a:pPr>
            <a:endParaRPr lang="en-GB" sz="3500" dirty="0">
              <a:solidFill>
                <a:srgbClr val="002060"/>
              </a:solidFill>
              <a:latin typeface="Aldhabi" panose="01000000000000000000" pitchFamily="2" charset="-78"/>
              <a:cs typeface="Aldhabi" panose="01000000000000000000" pitchFamily="2" charset="-78"/>
            </a:endParaRPr>
          </a:p>
          <a:p>
            <a:pPr marL="742950" indent="-742950">
              <a:buAutoNum type="arabicPeriod"/>
            </a:pPr>
            <a:r>
              <a:rPr lang="en-GB" sz="3500" dirty="0">
                <a:solidFill>
                  <a:srgbClr val="002060"/>
                </a:solidFill>
                <a:latin typeface="Aldhabi" panose="01000000000000000000" pitchFamily="2" charset="-78"/>
                <a:cs typeface="Aldhabi" panose="01000000000000000000" pitchFamily="2" charset="-78"/>
              </a:rPr>
              <a:t>I gathered data from reliable global databases like the World Bank for the years 2000 and 2020.</a:t>
            </a:r>
            <a:endParaRPr lang="fr-CI" sz="3500" dirty="0">
              <a:solidFill>
                <a:srgbClr val="00206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589747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4229B-C967-7CFF-AEEE-5A7366C33C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B6346-6C64-FD33-D1D3-B9D0FFE5BC85}"/>
              </a:ext>
            </a:extLst>
          </p:cNvPr>
          <p:cNvSpPr>
            <a:spLocks noGrp="1"/>
          </p:cNvSpPr>
          <p:nvPr>
            <p:ph type="title"/>
          </p:nvPr>
        </p:nvSpPr>
        <p:spPr/>
        <p:txBody>
          <a:bodyPr/>
          <a:lstStyle/>
          <a:p>
            <a:r>
              <a:rPr lang="fr-CI" b="1" dirty="0" err="1">
                <a:solidFill>
                  <a:srgbClr val="002060"/>
                </a:solidFill>
              </a:rPr>
              <a:t>Methodology</a:t>
            </a:r>
            <a:r>
              <a:rPr lang="fr-CI" b="1" dirty="0">
                <a:solidFill>
                  <a:srgbClr val="002060"/>
                </a:solidFill>
              </a:rPr>
              <a:t> : </a:t>
            </a:r>
            <a:r>
              <a:rPr lang="en-GB" b="1" dirty="0">
                <a:solidFill>
                  <a:srgbClr val="002060"/>
                </a:solidFill>
              </a:rPr>
              <a:t>How did I proceed ?</a:t>
            </a:r>
            <a:endParaRPr lang="fr-CI" b="1" dirty="0">
              <a:solidFill>
                <a:srgbClr val="002060"/>
              </a:solidFill>
            </a:endParaRPr>
          </a:p>
        </p:txBody>
      </p:sp>
      <p:sp>
        <p:nvSpPr>
          <p:cNvPr id="3" name="Content Placeholder 2">
            <a:extLst>
              <a:ext uri="{FF2B5EF4-FFF2-40B4-BE49-F238E27FC236}">
                <a16:creationId xmlns:a16="http://schemas.microsoft.com/office/drawing/2014/main" id="{1280AED4-2EE0-940F-CD08-F21DEBBCC082}"/>
              </a:ext>
            </a:extLst>
          </p:cNvPr>
          <p:cNvSpPr>
            <a:spLocks noGrp="1"/>
          </p:cNvSpPr>
          <p:nvPr>
            <p:ph idx="1"/>
          </p:nvPr>
        </p:nvSpPr>
        <p:spPr>
          <a:xfrm>
            <a:off x="668867" y="1690687"/>
            <a:ext cx="11201400" cy="4486275"/>
          </a:xfrm>
        </p:spPr>
        <p:txBody>
          <a:bodyPr>
            <a:noAutofit/>
          </a:bodyPr>
          <a:lstStyle/>
          <a:p>
            <a:pPr marL="0" indent="0">
              <a:buNone/>
            </a:pPr>
            <a:r>
              <a:rPr lang="en-GB" sz="3500" dirty="0">
                <a:solidFill>
                  <a:srgbClr val="002060"/>
                </a:solidFill>
                <a:latin typeface="Aldhabi" panose="01000000000000000000" pitchFamily="2" charset="-78"/>
                <a:cs typeface="Aldhabi" panose="01000000000000000000" pitchFamily="2" charset="-78"/>
              </a:rPr>
              <a:t>3. 	Since different units and scales were used, I standardized data using min-max normalization, transforming values to a scale of 0 to 100.</a:t>
            </a:r>
          </a:p>
          <a:p>
            <a:pPr marL="0" indent="0">
              <a:buNone/>
            </a:pPr>
            <a:endParaRPr lang="en-GB" sz="500" dirty="0">
              <a:solidFill>
                <a:srgbClr val="002060"/>
              </a:solidFill>
              <a:latin typeface="Aldhabi" panose="01000000000000000000" pitchFamily="2" charset="-78"/>
              <a:cs typeface="Aldhabi" panose="01000000000000000000" pitchFamily="2" charset="-78"/>
            </a:endParaRPr>
          </a:p>
          <a:p>
            <a:pPr marL="0" indent="0">
              <a:buNone/>
            </a:pPr>
            <a:r>
              <a:rPr lang="en-GB" sz="3500" dirty="0">
                <a:solidFill>
                  <a:srgbClr val="002060"/>
                </a:solidFill>
                <a:latin typeface="Aldhabi" panose="01000000000000000000" pitchFamily="2" charset="-78"/>
                <a:cs typeface="Aldhabi" panose="01000000000000000000" pitchFamily="2" charset="-78"/>
              </a:rPr>
              <a:t>4. 	Indicators were assigned equal weights (Same importance for EI measurement). For the direction, Climate change indicators negatively impacted the index, while renewable energy indicators positively affected it. </a:t>
            </a:r>
          </a:p>
          <a:p>
            <a:pPr marL="0" indent="0">
              <a:buNone/>
            </a:pPr>
            <a:endParaRPr lang="en-GB" sz="1500" dirty="0">
              <a:solidFill>
                <a:srgbClr val="002060"/>
              </a:solidFill>
              <a:latin typeface="Aldhabi" panose="01000000000000000000" pitchFamily="2" charset="-78"/>
              <a:cs typeface="Aldhabi" panose="01000000000000000000" pitchFamily="2" charset="-78"/>
            </a:endParaRPr>
          </a:p>
          <a:p>
            <a:pPr marL="0" indent="0">
              <a:buNone/>
            </a:pPr>
            <a:r>
              <a:rPr lang="en-GB" sz="3500" dirty="0">
                <a:solidFill>
                  <a:srgbClr val="002060"/>
                </a:solidFill>
                <a:latin typeface="Aldhabi" panose="01000000000000000000" pitchFamily="2" charset="-78"/>
                <a:cs typeface="Aldhabi" panose="01000000000000000000" pitchFamily="2" charset="-78"/>
              </a:rPr>
              <a:t>5. 	I analysed the data to identify trends and compared the EI scores between 2000 and 2020.</a:t>
            </a:r>
            <a:endParaRPr lang="fr-CI" sz="3500" dirty="0">
              <a:solidFill>
                <a:srgbClr val="00206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56083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A19F0-71CC-EBE3-FC57-165AB450F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14E78-1781-1A02-E047-B379BB76A471}"/>
              </a:ext>
            </a:extLst>
          </p:cNvPr>
          <p:cNvSpPr>
            <a:spLocks noGrp="1"/>
          </p:cNvSpPr>
          <p:nvPr>
            <p:ph type="title"/>
          </p:nvPr>
        </p:nvSpPr>
        <p:spPr>
          <a:xfrm>
            <a:off x="563033" y="245533"/>
            <a:ext cx="11065933" cy="1080030"/>
          </a:xfrm>
        </p:spPr>
        <p:txBody>
          <a:bodyPr/>
          <a:lstStyle/>
          <a:p>
            <a:r>
              <a:rPr lang="fr-CI" b="1" dirty="0" err="1">
                <a:solidFill>
                  <a:srgbClr val="002060"/>
                </a:solidFill>
              </a:rPr>
              <a:t>Methodology</a:t>
            </a:r>
            <a:r>
              <a:rPr lang="fr-CI" b="1" dirty="0">
                <a:solidFill>
                  <a:srgbClr val="002060"/>
                </a:solidFill>
              </a:rPr>
              <a:t> : </a:t>
            </a:r>
            <a:r>
              <a:rPr lang="fr-CI" b="1" dirty="0" err="1">
                <a:solidFill>
                  <a:srgbClr val="002060"/>
                </a:solidFill>
              </a:rPr>
              <a:t>Summary</a:t>
            </a:r>
            <a:r>
              <a:rPr lang="fr-CI" b="1" dirty="0">
                <a:solidFill>
                  <a:srgbClr val="002060"/>
                </a:solidFill>
              </a:rPr>
              <a:t>.</a:t>
            </a:r>
          </a:p>
        </p:txBody>
      </p:sp>
      <p:graphicFrame>
        <p:nvGraphicFramePr>
          <p:cNvPr id="4" name="Content Placeholder 3">
            <a:extLst>
              <a:ext uri="{FF2B5EF4-FFF2-40B4-BE49-F238E27FC236}">
                <a16:creationId xmlns:a16="http://schemas.microsoft.com/office/drawing/2014/main" id="{02958267-F769-8FB8-B358-4B4EB5119789}"/>
              </a:ext>
            </a:extLst>
          </p:cNvPr>
          <p:cNvGraphicFramePr>
            <a:graphicFrameLocks noGrp="1"/>
          </p:cNvGraphicFramePr>
          <p:nvPr>
            <p:ph idx="1"/>
            <p:extLst>
              <p:ext uri="{D42A27DB-BD31-4B8C-83A1-F6EECF244321}">
                <p14:modId xmlns:p14="http://schemas.microsoft.com/office/powerpoint/2010/main" val="3690840428"/>
              </p:ext>
            </p:extLst>
          </p:nvPr>
        </p:nvGraphicFramePr>
        <p:xfrm>
          <a:off x="618067" y="1380067"/>
          <a:ext cx="10761130" cy="5350930"/>
        </p:xfrm>
        <a:graphic>
          <a:graphicData uri="http://schemas.openxmlformats.org/drawingml/2006/table">
            <a:tbl>
              <a:tblPr firstRow="1" firstCol="1" bandRow="1">
                <a:tableStyleId>{5C22544A-7EE6-4342-B048-85BDC9FD1C3A}</a:tableStyleId>
              </a:tblPr>
              <a:tblGrid>
                <a:gridCol w="785589">
                  <a:extLst>
                    <a:ext uri="{9D8B030D-6E8A-4147-A177-3AD203B41FA5}">
                      <a16:colId xmlns:a16="http://schemas.microsoft.com/office/drawing/2014/main" val="2543089237"/>
                    </a:ext>
                  </a:extLst>
                </a:gridCol>
                <a:gridCol w="5174734">
                  <a:extLst>
                    <a:ext uri="{9D8B030D-6E8A-4147-A177-3AD203B41FA5}">
                      <a16:colId xmlns:a16="http://schemas.microsoft.com/office/drawing/2014/main" val="830929697"/>
                    </a:ext>
                  </a:extLst>
                </a:gridCol>
                <a:gridCol w="915337">
                  <a:extLst>
                    <a:ext uri="{9D8B030D-6E8A-4147-A177-3AD203B41FA5}">
                      <a16:colId xmlns:a16="http://schemas.microsoft.com/office/drawing/2014/main" val="2989338143"/>
                    </a:ext>
                  </a:extLst>
                </a:gridCol>
                <a:gridCol w="1104068">
                  <a:extLst>
                    <a:ext uri="{9D8B030D-6E8A-4147-A177-3AD203B41FA5}">
                      <a16:colId xmlns:a16="http://schemas.microsoft.com/office/drawing/2014/main" val="3611069398"/>
                    </a:ext>
                  </a:extLst>
                </a:gridCol>
                <a:gridCol w="773791">
                  <a:extLst>
                    <a:ext uri="{9D8B030D-6E8A-4147-A177-3AD203B41FA5}">
                      <a16:colId xmlns:a16="http://schemas.microsoft.com/office/drawing/2014/main" val="1678725238"/>
                    </a:ext>
                  </a:extLst>
                </a:gridCol>
                <a:gridCol w="1139458">
                  <a:extLst>
                    <a:ext uri="{9D8B030D-6E8A-4147-A177-3AD203B41FA5}">
                      <a16:colId xmlns:a16="http://schemas.microsoft.com/office/drawing/2014/main" val="1370810345"/>
                    </a:ext>
                  </a:extLst>
                </a:gridCol>
                <a:gridCol w="868153">
                  <a:extLst>
                    <a:ext uri="{9D8B030D-6E8A-4147-A177-3AD203B41FA5}">
                      <a16:colId xmlns:a16="http://schemas.microsoft.com/office/drawing/2014/main" val="3387596061"/>
                    </a:ext>
                  </a:extLst>
                </a:gridCol>
              </a:tblGrid>
              <a:tr h="411610">
                <a:tc>
                  <a:txBody>
                    <a:bodyPr/>
                    <a:lstStyle/>
                    <a:p>
                      <a:pPr algn="l">
                        <a:lnSpc>
                          <a:spcPct val="150000"/>
                        </a:lnSpc>
                        <a:spcBef>
                          <a:spcPts val="600"/>
                        </a:spcBef>
                        <a:spcAft>
                          <a:spcPts val="1400"/>
                        </a:spcAft>
                        <a:buNone/>
                      </a:pPr>
                      <a:r>
                        <a:rPr lang="en-GB" sz="2000" kern="0" dirty="0" err="1">
                          <a:effectLst/>
                          <a:latin typeface="Aldhabi" panose="01000000000000000000" pitchFamily="2" charset="-78"/>
                          <a:cs typeface="Aldhabi" panose="01000000000000000000" pitchFamily="2" charset="-78"/>
                        </a:rPr>
                        <a:t>iCode</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IndName</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Weight</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Direction</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Level</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Type</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Parent</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398113876"/>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Total greenhouse gas emissions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I0</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2176460620"/>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I0.2</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Carbon dioxide (CO2) emissions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2174956609"/>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I0.3</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Carbon dioxide (CO2) emissions from Power Industry (Energy) </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1670368410"/>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I0.4</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PM2.5 air pollution,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I0</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4213285416"/>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Fossil fuel energy consumption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185198211"/>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I1.2</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Renewable energy consumption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3677561885"/>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I1.3</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Renewable electricity output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4205531039"/>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I1.4</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Energy intensity</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1653467653"/>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I1.5</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Access to clean fuels and technologies for cooking </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Indicator</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4101740437"/>
                  </a:ext>
                </a:extLst>
              </a:tr>
              <a:tr h="411610">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I0</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Climate change indicators</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2</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Aggregate</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EI</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3416973164"/>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I1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Renewable energy and Energy transition indicators</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2</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Aggregate</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EI</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extLst>
                  <a:ext uri="{0D108BD9-81ED-4DB2-BD59-A6C34878D82A}">
                    <a16:rowId xmlns:a16="http://schemas.microsoft.com/office/drawing/2014/main" val="2088956344"/>
                  </a:ext>
                </a:extLst>
              </a:tr>
              <a:tr h="411610">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EI</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dirty="0">
                          <a:effectLst/>
                          <a:latin typeface="Aldhabi" panose="01000000000000000000" pitchFamily="2" charset="-78"/>
                          <a:cs typeface="Aldhabi" panose="01000000000000000000" pitchFamily="2" charset="-78"/>
                        </a:rPr>
                        <a:t>Environmental Index</a:t>
                      </a:r>
                      <a:endParaRPr lang="en-GH" sz="2000" kern="100" dirty="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1</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r">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3</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lnSpc>
                          <a:spcPct val="150000"/>
                        </a:lnSpc>
                        <a:spcBef>
                          <a:spcPts val="600"/>
                        </a:spcBef>
                        <a:spcAft>
                          <a:spcPts val="1400"/>
                        </a:spcAft>
                        <a:buNone/>
                      </a:pPr>
                      <a:r>
                        <a:rPr lang="en-GB" sz="2000" kern="0">
                          <a:effectLst/>
                          <a:latin typeface="Aldhabi" panose="01000000000000000000" pitchFamily="2" charset="-78"/>
                          <a:cs typeface="Aldhabi" panose="01000000000000000000" pitchFamily="2" charset="-78"/>
                        </a:rPr>
                        <a:t>Aggregate</a:t>
                      </a:r>
                      <a:endParaRPr lang="en-GH" sz="2000" kern="100">
                        <a:effectLst/>
                        <a:latin typeface="Aldhabi" panose="01000000000000000000" pitchFamily="2" charset="-78"/>
                        <a:ea typeface="Aptos" panose="020B0004020202020204" pitchFamily="34" charset="0"/>
                        <a:cs typeface="Aldhabi" panose="01000000000000000000" pitchFamily="2" charset="-78"/>
                      </a:endParaRPr>
                    </a:p>
                  </a:txBody>
                  <a:tcPr marL="68580" marR="68580" marT="0" marB="0"/>
                </a:tc>
                <a:tc>
                  <a:txBody>
                    <a:bodyPr/>
                    <a:lstStyle/>
                    <a:p>
                      <a:pPr algn="l"/>
                      <a:endParaRPr lang="en-GH" sz="2000" kern="100" dirty="0">
                        <a:effectLst/>
                        <a:latin typeface="Aldhabi" panose="01000000000000000000" pitchFamily="2" charset="-78"/>
                        <a:cs typeface="Aldhabi" panose="01000000000000000000" pitchFamily="2" charset="-78"/>
                      </a:endParaRPr>
                    </a:p>
                  </a:txBody>
                  <a:tcPr marL="68580" marR="68580" marT="0" marB="0"/>
                </a:tc>
                <a:extLst>
                  <a:ext uri="{0D108BD9-81ED-4DB2-BD59-A6C34878D82A}">
                    <a16:rowId xmlns:a16="http://schemas.microsoft.com/office/drawing/2014/main" val="2768320563"/>
                  </a:ext>
                </a:extLst>
              </a:tr>
            </a:tbl>
          </a:graphicData>
        </a:graphic>
      </p:graphicFrame>
    </p:spTree>
    <p:extLst>
      <p:ext uri="{BB962C8B-B14F-4D97-AF65-F5344CB8AC3E}">
        <p14:creationId xmlns:p14="http://schemas.microsoft.com/office/powerpoint/2010/main" val="3273704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753E-AECC-1A12-2F0D-5950D2E294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18A2CD-3372-71BA-9254-67E26D7DE5ED}"/>
              </a:ext>
            </a:extLst>
          </p:cNvPr>
          <p:cNvSpPr>
            <a:spLocks noGrp="1"/>
          </p:cNvSpPr>
          <p:nvPr>
            <p:ph type="title"/>
          </p:nvPr>
        </p:nvSpPr>
        <p:spPr>
          <a:xfrm>
            <a:off x="668867" y="365125"/>
            <a:ext cx="10684933" cy="1325563"/>
          </a:xfrm>
        </p:spPr>
        <p:txBody>
          <a:bodyPr/>
          <a:lstStyle/>
          <a:p>
            <a:r>
              <a:rPr lang="fr-CI" b="1" dirty="0" err="1">
                <a:solidFill>
                  <a:srgbClr val="002060"/>
                </a:solidFill>
              </a:rPr>
              <a:t>Methodology</a:t>
            </a:r>
            <a:r>
              <a:rPr lang="fr-CI" b="1" dirty="0">
                <a:solidFill>
                  <a:srgbClr val="002060"/>
                </a:solidFill>
              </a:rPr>
              <a:t> : </a:t>
            </a:r>
            <a:r>
              <a:rPr lang="en-GB" b="1" dirty="0">
                <a:solidFill>
                  <a:srgbClr val="002060"/>
                </a:solidFill>
              </a:rPr>
              <a:t>How to interpret </a:t>
            </a:r>
            <a:r>
              <a:rPr lang="en-GB" b="1">
                <a:solidFill>
                  <a:srgbClr val="002060"/>
                </a:solidFill>
              </a:rPr>
              <a:t>the result?</a:t>
            </a:r>
            <a:endParaRPr lang="fr-CI" b="1" dirty="0">
              <a:solidFill>
                <a:srgbClr val="002060"/>
              </a:solidFill>
            </a:endParaRPr>
          </a:p>
        </p:txBody>
      </p:sp>
      <p:sp>
        <p:nvSpPr>
          <p:cNvPr id="3" name="Content Placeholder 2">
            <a:extLst>
              <a:ext uri="{FF2B5EF4-FFF2-40B4-BE49-F238E27FC236}">
                <a16:creationId xmlns:a16="http://schemas.microsoft.com/office/drawing/2014/main" id="{59ACA3B4-B7B3-EEC6-345B-441B5D592F89}"/>
              </a:ext>
            </a:extLst>
          </p:cNvPr>
          <p:cNvSpPr>
            <a:spLocks noGrp="1"/>
          </p:cNvSpPr>
          <p:nvPr>
            <p:ph idx="1"/>
          </p:nvPr>
        </p:nvSpPr>
        <p:spPr>
          <a:xfrm>
            <a:off x="668867" y="2277533"/>
            <a:ext cx="11201400" cy="3899430"/>
          </a:xfrm>
        </p:spPr>
        <p:txBody>
          <a:bodyPr>
            <a:noAutofit/>
          </a:bodyPr>
          <a:lstStyle/>
          <a:p>
            <a:pPr marL="0" indent="0">
              <a:buNone/>
            </a:pPr>
            <a:r>
              <a:rPr lang="fr-CI" sz="4800" b="1" dirty="0">
                <a:solidFill>
                  <a:srgbClr val="002060"/>
                </a:solidFill>
                <a:latin typeface="Aldhabi" panose="01000000000000000000" pitchFamily="2" charset="-78"/>
                <a:cs typeface="Aldhabi" panose="01000000000000000000" pitchFamily="2" charset="-78"/>
              </a:rPr>
              <a:t>N.B: </a:t>
            </a:r>
          </a:p>
          <a:p>
            <a:pPr>
              <a:buFont typeface="Wingdings" panose="05000000000000000000" pitchFamily="2" charset="2"/>
              <a:buChar char="§"/>
            </a:pPr>
            <a:r>
              <a:rPr lang="en-GB" sz="4000" dirty="0">
                <a:solidFill>
                  <a:srgbClr val="002060"/>
                </a:solidFill>
                <a:latin typeface="Aldhabi" panose="01000000000000000000" pitchFamily="2" charset="-78"/>
                <a:cs typeface="Aldhabi" panose="01000000000000000000" pitchFamily="2" charset="-78"/>
              </a:rPr>
              <a:t> A higher EI implies that the country has lower emissions, a cleaner energy mix and better air quality. </a:t>
            </a:r>
          </a:p>
          <a:p>
            <a:pPr>
              <a:buFont typeface="Wingdings" panose="05000000000000000000" pitchFamily="2" charset="2"/>
              <a:buChar char="§"/>
            </a:pPr>
            <a:r>
              <a:rPr lang="en-GB" sz="4000" dirty="0">
                <a:solidFill>
                  <a:srgbClr val="002060"/>
                </a:solidFill>
                <a:latin typeface="Aldhabi" panose="01000000000000000000" pitchFamily="2" charset="-78"/>
                <a:cs typeface="Aldhabi" panose="01000000000000000000" pitchFamily="2" charset="-78"/>
              </a:rPr>
              <a:t> Conversely, a decline EI reflects environmental degradation, higher pollution level, and unsustainable energy profile.</a:t>
            </a:r>
            <a:endParaRPr lang="fr-CI" sz="4000" dirty="0">
              <a:solidFill>
                <a:srgbClr val="00206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36326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CB86-24A5-EFDF-48A8-718DFC5EFFFC}"/>
              </a:ext>
            </a:extLst>
          </p:cNvPr>
          <p:cNvSpPr>
            <a:spLocks noGrp="1"/>
          </p:cNvSpPr>
          <p:nvPr>
            <p:ph type="title"/>
          </p:nvPr>
        </p:nvSpPr>
        <p:spPr>
          <a:xfrm>
            <a:off x="178446" y="43390"/>
            <a:ext cx="11894375" cy="1325563"/>
          </a:xfrm>
        </p:spPr>
        <p:txBody>
          <a:bodyPr/>
          <a:lstStyle/>
          <a:p>
            <a:pPr algn="ctr"/>
            <a:r>
              <a:rPr lang="fr-CI" b="1" dirty="0" err="1">
                <a:solidFill>
                  <a:srgbClr val="002060"/>
                </a:solidFill>
              </a:rPr>
              <a:t>Result</a:t>
            </a:r>
            <a:r>
              <a:rPr lang="fr-CI" b="1" dirty="0">
                <a:solidFill>
                  <a:srgbClr val="002060"/>
                </a:solidFill>
              </a:rPr>
              <a:t>: </a:t>
            </a:r>
            <a:r>
              <a:rPr lang="fr-CI" sz="4000" b="1" dirty="0">
                <a:solidFill>
                  <a:srgbClr val="002060"/>
                </a:solidFill>
              </a:rPr>
              <a:t>Share of </a:t>
            </a:r>
            <a:r>
              <a:rPr lang="fr-CI" sz="4000" b="1" dirty="0" err="1">
                <a:solidFill>
                  <a:srgbClr val="002060"/>
                </a:solidFill>
              </a:rPr>
              <a:t>indicators</a:t>
            </a:r>
            <a:r>
              <a:rPr lang="fr-CI" sz="4000" b="1" dirty="0">
                <a:solidFill>
                  <a:srgbClr val="002060"/>
                </a:solidFill>
              </a:rPr>
              <a:t> </a:t>
            </a:r>
            <a:r>
              <a:rPr lang="fr-CI" sz="4000" b="1" dirty="0" err="1">
                <a:solidFill>
                  <a:srgbClr val="002060"/>
                </a:solidFill>
              </a:rPr>
              <a:t>contributing</a:t>
            </a:r>
            <a:r>
              <a:rPr lang="fr-CI" sz="4000" b="1" dirty="0">
                <a:solidFill>
                  <a:srgbClr val="002060"/>
                </a:solidFill>
              </a:rPr>
              <a:t> to EI score</a:t>
            </a:r>
            <a:endParaRPr lang="fr-CI" b="1" dirty="0">
              <a:solidFill>
                <a:srgbClr val="002060"/>
              </a:solidFill>
            </a:endParaRPr>
          </a:p>
        </p:txBody>
      </p:sp>
      <p:pic>
        <p:nvPicPr>
          <p:cNvPr id="5" name="Content Placeholder 4" descr="A graph of different colored bars&#10;&#10;AI-generated content may be incorrect.">
            <a:extLst>
              <a:ext uri="{FF2B5EF4-FFF2-40B4-BE49-F238E27FC236}">
                <a16:creationId xmlns:a16="http://schemas.microsoft.com/office/drawing/2014/main" id="{B26B1FF4-7948-73E6-A282-DCFF59324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914" y="2396073"/>
            <a:ext cx="5959888" cy="3924550"/>
          </a:xfrm>
        </p:spPr>
      </p:pic>
      <p:pic>
        <p:nvPicPr>
          <p:cNvPr id="7" name="Picture 6" descr="A graph of different colored bars&#10;&#10;AI-generated content may be incorrect.">
            <a:extLst>
              <a:ext uri="{FF2B5EF4-FFF2-40B4-BE49-F238E27FC236}">
                <a16:creationId xmlns:a16="http://schemas.microsoft.com/office/drawing/2014/main" id="{E0694F1A-E17C-1D4B-B6FE-04E918518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21401" y="2396073"/>
            <a:ext cx="5959888" cy="3924550"/>
          </a:xfrm>
          <a:prstGeom prst="rect">
            <a:avLst/>
          </a:prstGeom>
        </p:spPr>
      </p:pic>
      <p:sp>
        <p:nvSpPr>
          <p:cNvPr id="9" name="TextBox 8">
            <a:extLst>
              <a:ext uri="{FF2B5EF4-FFF2-40B4-BE49-F238E27FC236}">
                <a16:creationId xmlns:a16="http://schemas.microsoft.com/office/drawing/2014/main" id="{1D22A6C1-AF27-B1D5-9234-1F39DF7E0C01}"/>
              </a:ext>
            </a:extLst>
          </p:cNvPr>
          <p:cNvSpPr txBox="1"/>
          <p:nvPr/>
        </p:nvSpPr>
        <p:spPr>
          <a:xfrm>
            <a:off x="1380714" y="6213016"/>
            <a:ext cx="2530887" cy="492443"/>
          </a:xfrm>
          <a:prstGeom prst="rect">
            <a:avLst/>
          </a:prstGeom>
          <a:noFill/>
        </p:spPr>
        <p:txBody>
          <a:bodyPr wrap="square">
            <a:spAutoFit/>
          </a:bodyPr>
          <a:lstStyle/>
          <a:p>
            <a:pPr marL="0" indent="0">
              <a:buNone/>
            </a:pPr>
            <a:r>
              <a:rPr lang="en-GB" sz="2600" dirty="0">
                <a:latin typeface="Aldhabi" panose="01000000000000000000" pitchFamily="2" charset="-78"/>
                <a:cs typeface="Aldhabi" panose="01000000000000000000" pitchFamily="2" charset="-78"/>
              </a:rPr>
              <a:t>EI  performance for 2000</a:t>
            </a:r>
            <a:endParaRPr lang="fr-CI" sz="2600" dirty="0">
              <a:latin typeface="Aldhabi" panose="01000000000000000000" pitchFamily="2" charset="-78"/>
              <a:cs typeface="Aldhabi" panose="01000000000000000000" pitchFamily="2" charset="-78"/>
            </a:endParaRPr>
          </a:p>
        </p:txBody>
      </p:sp>
      <p:sp>
        <p:nvSpPr>
          <p:cNvPr id="10" name="TextBox 9">
            <a:extLst>
              <a:ext uri="{FF2B5EF4-FFF2-40B4-BE49-F238E27FC236}">
                <a16:creationId xmlns:a16="http://schemas.microsoft.com/office/drawing/2014/main" id="{44560BF3-1677-06C1-B0F8-90169F941485}"/>
              </a:ext>
            </a:extLst>
          </p:cNvPr>
          <p:cNvSpPr txBox="1"/>
          <p:nvPr/>
        </p:nvSpPr>
        <p:spPr>
          <a:xfrm>
            <a:off x="7721924" y="6213015"/>
            <a:ext cx="2530887" cy="492443"/>
          </a:xfrm>
          <a:prstGeom prst="rect">
            <a:avLst/>
          </a:prstGeom>
          <a:noFill/>
        </p:spPr>
        <p:txBody>
          <a:bodyPr wrap="square">
            <a:spAutoFit/>
          </a:bodyPr>
          <a:lstStyle/>
          <a:p>
            <a:pPr marL="0" indent="0">
              <a:buNone/>
            </a:pPr>
            <a:r>
              <a:rPr lang="en-GB" sz="2600" dirty="0">
                <a:latin typeface="Aldhabi" panose="01000000000000000000" pitchFamily="2" charset="-78"/>
                <a:cs typeface="Aldhabi" panose="01000000000000000000" pitchFamily="2" charset="-78"/>
              </a:rPr>
              <a:t>EI  performance for 2020</a:t>
            </a:r>
            <a:endParaRPr lang="fr-CI" sz="2600" dirty="0">
              <a:latin typeface="Aldhabi" panose="01000000000000000000" pitchFamily="2" charset="-78"/>
              <a:cs typeface="Aldhabi" panose="01000000000000000000" pitchFamily="2" charset="-78"/>
            </a:endParaRPr>
          </a:p>
        </p:txBody>
      </p:sp>
      <p:graphicFrame>
        <p:nvGraphicFramePr>
          <p:cNvPr id="12" name="Table 11">
            <a:extLst>
              <a:ext uri="{FF2B5EF4-FFF2-40B4-BE49-F238E27FC236}">
                <a16:creationId xmlns:a16="http://schemas.microsoft.com/office/drawing/2014/main" id="{DF20DCE6-C8DD-7281-8E0B-B4A56B8963E9}"/>
              </a:ext>
            </a:extLst>
          </p:cNvPr>
          <p:cNvGraphicFramePr>
            <a:graphicFrameLocks noGrp="1"/>
          </p:cNvGraphicFramePr>
          <p:nvPr>
            <p:extLst>
              <p:ext uri="{D42A27DB-BD31-4B8C-83A1-F6EECF244321}">
                <p14:modId xmlns:p14="http://schemas.microsoft.com/office/powerpoint/2010/main" val="749357959"/>
              </p:ext>
            </p:extLst>
          </p:nvPr>
        </p:nvGraphicFramePr>
        <p:xfrm>
          <a:off x="2764695" y="1410045"/>
          <a:ext cx="5748867" cy="986028"/>
        </p:xfrm>
        <a:graphic>
          <a:graphicData uri="http://schemas.openxmlformats.org/drawingml/2006/table">
            <a:tbl>
              <a:tblPr firstRow="1" firstCol="1" bandRow="1">
                <a:tableStyleId>{5C22544A-7EE6-4342-B048-85BDC9FD1C3A}</a:tableStyleId>
              </a:tblPr>
              <a:tblGrid>
                <a:gridCol w="757716">
                  <a:extLst>
                    <a:ext uri="{9D8B030D-6E8A-4147-A177-3AD203B41FA5}">
                      <a16:colId xmlns:a16="http://schemas.microsoft.com/office/drawing/2014/main" val="4094864270"/>
                    </a:ext>
                  </a:extLst>
                </a:gridCol>
                <a:gridCol w="4991151">
                  <a:extLst>
                    <a:ext uri="{9D8B030D-6E8A-4147-A177-3AD203B41FA5}">
                      <a16:colId xmlns:a16="http://schemas.microsoft.com/office/drawing/2014/main" val="2865055143"/>
                    </a:ext>
                  </a:extLst>
                </a:gridCol>
              </a:tblGrid>
              <a:tr h="317104">
                <a:tc>
                  <a:txBody>
                    <a:bodyPr/>
                    <a:lstStyle/>
                    <a:p>
                      <a:pPr algn="l">
                        <a:lnSpc>
                          <a:spcPct val="150000"/>
                        </a:lnSpc>
                        <a:spcBef>
                          <a:spcPts val="600"/>
                        </a:spcBef>
                        <a:spcAft>
                          <a:spcPts val="1400"/>
                        </a:spcAft>
                        <a:buNone/>
                      </a:pPr>
                      <a:r>
                        <a:rPr lang="en-GB" sz="1600" kern="0" dirty="0">
                          <a:effectLst/>
                        </a:rPr>
                        <a:t>I0</a:t>
                      </a:r>
                      <a:endParaRPr lang="en-GH"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1600" kern="0" dirty="0">
                          <a:effectLst/>
                        </a:rPr>
                        <a:t>Climate change indicators</a:t>
                      </a:r>
                      <a:endParaRPr lang="en-GH"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787519"/>
                  </a:ext>
                </a:extLst>
              </a:tr>
              <a:tr h="317104">
                <a:tc>
                  <a:txBody>
                    <a:bodyPr/>
                    <a:lstStyle/>
                    <a:p>
                      <a:pPr algn="l">
                        <a:lnSpc>
                          <a:spcPct val="150000"/>
                        </a:lnSpc>
                        <a:spcBef>
                          <a:spcPts val="600"/>
                        </a:spcBef>
                        <a:spcAft>
                          <a:spcPts val="1400"/>
                        </a:spcAft>
                        <a:buNone/>
                      </a:pPr>
                      <a:r>
                        <a:rPr lang="en-GB" sz="1600" kern="0">
                          <a:effectLst/>
                        </a:rPr>
                        <a:t>I1</a:t>
                      </a:r>
                      <a:endParaRPr lang="en-GH"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1600" kern="0" dirty="0">
                          <a:effectLst/>
                        </a:rPr>
                        <a:t>Renewable energy and Energy transition indicators</a:t>
                      </a:r>
                      <a:endParaRPr lang="en-GH"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3145936"/>
                  </a:ext>
                </a:extLst>
              </a:tr>
              <a:tr h="317104">
                <a:tc>
                  <a:txBody>
                    <a:bodyPr/>
                    <a:lstStyle/>
                    <a:p>
                      <a:pPr algn="l">
                        <a:lnSpc>
                          <a:spcPct val="150000"/>
                        </a:lnSpc>
                        <a:spcBef>
                          <a:spcPts val="600"/>
                        </a:spcBef>
                        <a:spcAft>
                          <a:spcPts val="1400"/>
                        </a:spcAft>
                        <a:buNone/>
                      </a:pPr>
                      <a:r>
                        <a:rPr lang="en-GB" sz="1600" kern="0">
                          <a:effectLst/>
                        </a:rPr>
                        <a:t>EI</a:t>
                      </a:r>
                      <a:endParaRPr lang="en-GH"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50000"/>
                        </a:lnSpc>
                        <a:spcBef>
                          <a:spcPts val="600"/>
                        </a:spcBef>
                        <a:spcAft>
                          <a:spcPts val="1400"/>
                        </a:spcAft>
                        <a:buNone/>
                      </a:pPr>
                      <a:r>
                        <a:rPr lang="en-GB" sz="1600" kern="0" dirty="0">
                          <a:effectLst/>
                        </a:rPr>
                        <a:t>Environmental Index</a:t>
                      </a:r>
                      <a:endParaRPr lang="en-GH"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5436579"/>
                  </a:ext>
                </a:extLst>
              </a:tr>
            </a:tbl>
          </a:graphicData>
        </a:graphic>
      </p:graphicFrame>
    </p:spTree>
    <p:extLst>
      <p:ext uri="{BB962C8B-B14F-4D97-AF65-F5344CB8AC3E}">
        <p14:creationId xmlns:p14="http://schemas.microsoft.com/office/powerpoint/2010/main" val="221281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9E935-719A-C686-402E-8AA077F88EA3}"/>
              </a:ext>
            </a:extLst>
          </p:cNvPr>
          <p:cNvSpPr>
            <a:spLocks noGrp="1"/>
          </p:cNvSpPr>
          <p:nvPr>
            <p:ph type="title"/>
          </p:nvPr>
        </p:nvSpPr>
        <p:spPr>
          <a:xfrm>
            <a:off x="711201" y="109249"/>
            <a:ext cx="10642599" cy="1325563"/>
          </a:xfrm>
        </p:spPr>
        <p:txBody>
          <a:bodyPr/>
          <a:lstStyle/>
          <a:p>
            <a:r>
              <a:rPr lang="en-GB" b="1" noProof="0" dirty="0">
                <a:solidFill>
                  <a:srgbClr val="002060"/>
                </a:solidFill>
              </a:rPr>
              <a:t>Result : Performance comparison chart</a:t>
            </a:r>
          </a:p>
        </p:txBody>
      </p:sp>
      <p:pic>
        <p:nvPicPr>
          <p:cNvPr id="5" name="Content Placeholder 4" descr="A graph of blue and orange bars&#10;&#10;AI-generated content may be incorrect.">
            <a:extLst>
              <a:ext uri="{FF2B5EF4-FFF2-40B4-BE49-F238E27FC236}">
                <a16:creationId xmlns:a16="http://schemas.microsoft.com/office/drawing/2014/main" id="{D56E1D5C-DDA7-506C-5D96-86CF4967AE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1201" y="1337601"/>
            <a:ext cx="10938932" cy="5411150"/>
          </a:xfrm>
        </p:spPr>
      </p:pic>
    </p:spTree>
    <p:extLst>
      <p:ext uri="{BB962C8B-B14F-4D97-AF65-F5344CB8AC3E}">
        <p14:creationId xmlns:p14="http://schemas.microsoft.com/office/powerpoint/2010/main" val="3107442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F5362-0CED-D0F9-535F-2BE9F3A8D887}"/>
              </a:ext>
            </a:extLst>
          </p:cNvPr>
          <p:cNvSpPr>
            <a:spLocks noGrp="1"/>
          </p:cNvSpPr>
          <p:nvPr>
            <p:ph type="title"/>
          </p:nvPr>
        </p:nvSpPr>
        <p:spPr>
          <a:xfrm>
            <a:off x="550333" y="365125"/>
            <a:ext cx="10803467" cy="1325563"/>
          </a:xfrm>
        </p:spPr>
        <p:txBody>
          <a:bodyPr/>
          <a:lstStyle/>
          <a:p>
            <a:r>
              <a:rPr lang="fr-CI" b="1" dirty="0" err="1">
                <a:solidFill>
                  <a:srgbClr val="002060"/>
                </a:solidFill>
              </a:rPr>
              <a:t>Analysis</a:t>
            </a:r>
            <a:endParaRPr lang="fr-CI" b="1" dirty="0">
              <a:solidFill>
                <a:srgbClr val="002060"/>
              </a:solidFill>
            </a:endParaRPr>
          </a:p>
        </p:txBody>
      </p:sp>
      <p:sp>
        <p:nvSpPr>
          <p:cNvPr id="3" name="Content Placeholder 2">
            <a:extLst>
              <a:ext uri="{FF2B5EF4-FFF2-40B4-BE49-F238E27FC236}">
                <a16:creationId xmlns:a16="http://schemas.microsoft.com/office/drawing/2014/main" id="{F2330804-1BBE-34FB-6336-C72DDCEB40B8}"/>
              </a:ext>
            </a:extLst>
          </p:cNvPr>
          <p:cNvSpPr>
            <a:spLocks noGrp="1"/>
          </p:cNvSpPr>
          <p:nvPr>
            <p:ph idx="1"/>
          </p:nvPr>
        </p:nvSpPr>
        <p:spPr>
          <a:xfrm>
            <a:off x="550333" y="1524000"/>
            <a:ext cx="10803467" cy="5037667"/>
          </a:xfrm>
        </p:spPr>
        <p:txBody>
          <a:bodyPr>
            <a:normAutofit fontScale="92500" lnSpcReduction="10000"/>
          </a:bodyPr>
          <a:lstStyle/>
          <a:p>
            <a:r>
              <a:rPr lang="en-GB" sz="3000" dirty="0">
                <a:solidFill>
                  <a:srgbClr val="002060"/>
                </a:solidFill>
                <a:latin typeface="Aldhabi" panose="01000000000000000000" pitchFamily="2" charset="-78"/>
                <a:cs typeface="Aldhabi" panose="01000000000000000000" pitchFamily="2" charset="-78"/>
              </a:rPr>
              <a:t>Togo (TGO) moved from 3</a:t>
            </a:r>
            <a:r>
              <a:rPr lang="en-GB" sz="3000" baseline="30000" dirty="0">
                <a:solidFill>
                  <a:srgbClr val="002060"/>
                </a:solidFill>
                <a:latin typeface="Aldhabi" panose="01000000000000000000" pitchFamily="2" charset="-78"/>
                <a:cs typeface="Aldhabi" panose="01000000000000000000" pitchFamily="2" charset="-78"/>
              </a:rPr>
              <a:t>rd</a:t>
            </a:r>
            <a:r>
              <a:rPr lang="en-GB" sz="3000" dirty="0">
                <a:solidFill>
                  <a:srgbClr val="002060"/>
                </a:solidFill>
                <a:latin typeface="Aldhabi" panose="01000000000000000000" pitchFamily="2" charset="-78"/>
                <a:cs typeface="Aldhabi" panose="01000000000000000000" pitchFamily="2" charset="-78"/>
              </a:rPr>
              <a:t>  to 1st place, showing the highest improvement in environmental performance. </a:t>
            </a:r>
          </a:p>
          <a:p>
            <a:r>
              <a:rPr lang="en-GB" sz="3000" dirty="0">
                <a:solidFill>
                  <a:srgbClr val="002060"/>
                </a:solidFill>
                <a:latin typeface="Aldhabi" panose="01000000000000000000" pitchFamily="2" charset="-78"/>
                <a:cs typeface="Aldhabi" panose="01000000000000000000" pitchFamily="2" charset="-78"/>
              </a:rPr>
              <a:t>Cameroon (CMR) maintained its 2nd position, with only a slight decrease in its EI score. </a:t>
            </a:r>
          </a:p>
          <a:p>
            <a:r>
              <a:rPr lang="en-GB" sz="3000" dirty="0">
                <a:solidFill>
                  <a:srgbClr val="002060"/>
                </a:solidFill>
                <a:latin typeface="Aldhabi" panose="01000000000000000000" pitchFamily="2" charset="-78"/>
                <a:cs typeface="Aldhabi" panose="01000000000000000000" pitchFamily="2" charset="-78"/>
              </a:rPr>
              <a:t>Benin (BEN) improved from 5</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to 4</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place, while Botswana (BWA) climbed from 8</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to 5</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place, indicating progress in sustainability efforts. </a:t>
            </a:r>
          </a:p>
          <a:p>
            <a:r>
              <a:rPr lang="en-GB" sz="3000" dirty="0">
                <a:solidFill>
                  <a:srgbClr val="002060"/>
                </a:solidFill>
                <a:latin typeface="Aldhabi" panose="01000000000000000000" pitchFamily="2" charset="-78"/>
                <a:cs typeface="Aldhabi" panose="01000000000000000000" pitchFamily="2" charset="-78"/>
              </a:rPr>
              <a:t>Côte d’Ivoire (CIV) retained its 6</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place, but its EI decrease from 50.27 to 45.2, suggesting environmental challenges that need to be addressed. </a:t>
            </a:r>
          </a:p>
          <a:p>
            <a:r>
              <a:rPr lang="en-GB" sz="3000" dirty="0">
                <a:solidFill>
                  <a:srgbClr val="002060"/>
                </a:solidFill>
                <a:latin typeface="Aldhabi" panose="01000000000000000000" pitchFamily="2" charset="-78"/>
                <a:cs typeface="Aldhabi" panose="01000000000000000000" pitchFamily="2" charset="-78"/>
              </a:rPr>
              <a:t>Senegal (SEN) presents the same trend by keeping its 7</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place, with a decrease in its EI index from 45.37 to 39.29, indicating a worsening environmental situation. </a:t>
            </a:r>
          </a:p>
          <a:p>
            <a:r>
              <a:rPr lang="en-GB" sz="3000" dirty="0">
                <a:solidFill>
                  <a:srgbClr val="002060"/>
                </a:solidFill>
                <a:latin typeface="Aldhabi" panose="01000000000000000000" pitchFamily="2" charset="-78"/>
                <a:cs typeface="Aldhabi" panose="01000000000000000000" pitchFamily="2" charset="-78"/>
              </a:rPr>
              <a:t>Ghana (GHA) and Zambia (ZMB) saw significant declines, with Ghana dropping from 4</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to 9</a:t>
            </a:r>
            <a:r>
              <a:rPr lang="en-GB" sz="3000" baseline="30000" dirty="0">
                <a:solidFill>
                  <a:srgbClr val="002060"/>
                </a:solidFill>
                <a:latin typeface="Aldhabi" panose="01000000000000000000" pitchFamily="2" charset="-78"/>
                <a:cs typeface="Aldhabi" panose="01000000000000000000" pitchFamily="2" charset="-78"/>
              </a:rPr>
              <a:t>th</a:t>
            </a:r>
            <a:r>
              <a:rPr lang="en-GB" sz="3000" dirty="0">
                <a:solidFill>
                  <a:srgbClr val="002060"/>
                </a:solidFill>
                <a:latin typeface="Aldhabi" panose="01000000000000000000" pitchFamily="2" charset="-78"/>
                <a:cs typeface="Aldhabi" panose="01000000000000000000" pitchFamily="2" charset="-78"/>
              </a:rPr>
              <a:t> place and Zambia from 1st to 3</a:t>
            </a:r>
            <a:r>
              <a:rPr lang="en-GB" sz="3000" baseline="30000" dirty="0">
                <a:solidFill>
                  <a:srgbClr val="002060"/>
                </a:solidFill>
                <a:latin typeface="Aldhabi" panose="01000000000000000000" pitchFamily="2" charset="-78"/>
                <a:cs typeface="Aldhabi" panose="01000000000000000000" pitchFamily="2" charset="-78"/>
              </a:rPr>
              <a:t>rd</a:t>
            </a:r>
            <a:r>
              <a:rPr lang="en-GB" sz="3000" dirty="0">
                <a:solidFill>
                  <a:srgbClr val="002060"/>
                </a:solidFill>
                <a:latin typeface="Aldhabi" panose="01000000000000000000" pitchFamily="2" charset="-78"/>
                <a:cs typeface="Aldhabi" panose="01000000000000000000" pitchFamily="2" charset="-78"/>
              </a:rPr>
              <a:t> place, reflecting worsening environmental conditions. </a:t>
            </a:r>
          </a:p>
          <a:p>
            <a:r>
              <a:rPr lang="en-GB" sz="3000" dirty="0">
                <a:solidFill>
                  <a:srgbClr val="002060"/>
                </a:solidFill>
                <a:latin typeface="Aldhabi" panose="01000000000000000000" pitchFamily="2" charset="-78"/>
                <a:cs typeface="Aldhabi" panose="01000000000000000000" pitchFamily="2" charset="-78"/>
              </a:rPr>
              <a:t>Algeria (DZA) and Tunisia (TUN), while remaining at the bottom, showed slight improvement in their EI scored.</a:t>
            </a:r>
            <a:endParaRPr lang="fr-CI" sz="3000" dirty="0">
              <a:solidFill>
                <a:srgbClr val="002060"/>
              </a:solidFill>
              <a:latin typeface="Aldhabi" panose="01000000000000000000" pitchFamily="2" charset="-78"/>
              <a:cs typeface="Aldhabi" panose="01000000000000000000" pitchFamily="2" charset="-78"/>
            </a:endParaRPr>
          </a:p>
        </p:txBody>
      </p:sp>
    </p:spTree>
    <p:extLst>
      <p:ext uri="{BB962C8B-B14F-4D97-AF65-F5344CB8AC3E}">
        <p14:creationId xmlns:p14="http://schemas.microsoft.com/office/powerpoint/2010/main" val="3820685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837</Words>
  <Application>Microsoft Office PowerPoint</Application>
  <PresentationFormat>Widescreen</PresentationFormat>
  <Paragraphs>148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Aldhabi</vt:lpstr>
      <vt:lpstr>Aptos</vt:lpstr>
      <vt:lpstr>Aptos Display</vt:lpstr>
      <vt:lpstr>Arial</vt:lpstr>
      <vt:lpstr>Times New Roman</vt:lpstr>
      <vt:lpstr>Wingdings</vt:lpstr>
      <vt:lpstr>Office Theme</vt:lpstr>
      <vt:lpstr>Measuring Environmental Performance in African Countries: A Composite Indicator Approach to Assess Renewable Energy and Climate Change Readiness</vt:lpstr>
      <vt:lpstr>Context</vt:lpstr>
      <vt:lpstr>Methodology : How did I proceed ?</vt:lpstr>
      <vt:lpstr>Methodology : How did I proceed ?</vt:lpstr>
      <vt:lpstr>Methodology : Summary.</vt:lpstr>
      <vt:lpstr>Methodology : How to interpret the result?</vt:lpstr>
      <vt:lpstr>Result: Share of indicators contributing to EI score</vt:lpstr>
      <vt:lpstr>Result : Performance comparison chart</vt:lpstr>
      <vt:lpstr>Analysis</vt:lpstr>
      <vt:lpstr>Policy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Jean Didier Kouakou  Kouame</dc:creator>
  <cp:lastModifiedBy>Jean Didier Kouakou  Kouame</cp:lastModifiedBy>
  <cp:revision>1</cp:revision>
  <dcterms:created xsi:type="dcterms:W3CDTF">2025-04-06T20:50:41Z</dcterms:created>
  <dcterms:modified xsi:type="dcterms:W3CDTF">2025-04-06T21:40:31Z</dcterms:modified>
</cp:coreProperties>
</file>