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  <p:embeddedFont>
      <p:font typeface="Raleway ExtraBold" pitchFamily="2" charset="0"/>
      <p:bold r:id="rId11"/>
      <p:boldItalic r:id="rId12"/>
    </p:embeddedFont>
    <p:embeddedFont>
      <p:font typeface="Raleway Medium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9FC0D0-4A97-B6F9-3D7F-5D48B822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54" y="1265074"/>
            <a:ext cx="7358231" cy="361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SELECT</a:t>
            </a:r>
            <a:r>
              <a:rPr lang="en-US" sz="1000" dirty="0"/>
              <a:t> count(</a:t>
            </a:r>
            <a:r>
              <a:rPr lang="en-US" sz="1000" dirty="0" err="1"/>
              <a:t>lead_id</a:t>
            </a:r>
            <a:r>
              <a:rPr lang="en-US" sz="1000" dirty="0"/>
              <a:t>), GENDER </a:t>
            </a:r>
            <a:r>
              <a:rPr lang="en-US" sz="1000" dirty="0">
                <a:solidFill>
                  <a:srgbClr val="7030A0"/>
                </a:solidFill>
              </a:rPr>
              <a:t>FROM</a:t>
            </a:r>
            <a:r>
              <a:rPr lang="en-US" sz="1000" dirty="0"/>
              <a:t> </a:t>
            </a:r>
            <a:r>
              <a:rPr lang="en-US" sz="1000" dirty="0" err="1"/>
              <a:t>leads_basic_details</a:t>
            </a:r>
            <a:br>
              <a:rPr lang="en-US" sz="1000" dirty="0"/>
            </a:br>
            <a:r>
              <a:rPr lang="en-US" sz="1000" dirty="0">
                <a:solidFill>
                  <a:srgbClr val="7030A0"/>
                </a:solidFill>
              </a:rPr>
              <a:t>GROUP BY </a:t>
            </a:r>
            <a:r>
              <a:rPr lang="en-US" sz="1000" dirty="0"/>
              <a:t>GENDER</a:t>
            </a:r>
            <a:endParaRPr sz="1000" dirty="0"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SELECT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7030A0"/>
                </a:solidFill>
              </a:rPr>
              <a:t>ceiling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7030A0"/>
                </a:solidFill>
              </a:rPr>
              <a:t>AVG</a:t>
            </a:r>
            <a:r>
              <a:rPr lang="en-US" sz="1000" dirty="0"/>
              <a:t>(age)) </a:t>
            </a:r>
            <a:r>
              <a:rPr lang="en-US" sz="1000" dirty="0">
                <a:solidFill>
                  <a:srgbClr val="7030A0"/>
                </a:solidFill>
              </a:rPr>
              <a:t>FROM</a:t>
            </a:r>
            <a:r>
              <a:rPr lang="en-US" sz="1000" dirty="0"/>
              <a:t> </a:t>
            </a:r>
            <a:r>
              <a:rPr lang="en-US" sz="1000" dirty="0" err="1"/>
              <a:t>leads_basic_details</a:t>
            </a:r>
            <a:endParaRPr sz="1000" dirty="0"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SELECT</a:t>
            </a:r>
            <a:r>
              <a:rPr lang="en-US" sz="1000" dirty="0"/>
              <a:t> count(</a:t>
            </a:r>
            <a:r>
              <a:rPr lang="en-US" sz="1000" dirty="0" err="1"/>
              <a:t>lead_id</a:t>
            </a:r>
            <a:r>
              <a:rPr lang="en-US" sz="1000" dirty="0"/>
              <a:t>), </a:t>
            </a:r>
            <a:r>
              <a:rPr lang="en-US" sz="1000" dirty="0" err="1"/>
              <a:t>current_education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7030A0"/>
                </a:solidFill>
              </a:rPr>
              <a:t>FROM</a:t>
            </a:r>
            <a:r>
              <a:rPr lang="en-US" sz="1000" dirty="0"/>
              <a:t> </a:t>
            </a:r>
            <a:r>
              <a:rPr lang="en-US" sz="1000" dirty="0" err="1"/>
              <a:t>leads_basic_details</a:t>
            </a:r>
            <a:br>
              <a:rPr lang="en-US" sz="1000" dirty="0"/>
            </a:br>
            <a:r>
              <a:rPr lang="en-US" sz="1000" dirty="0">
                <a:solidFill>
                  <a:srgbClr val="7030A0"/>
                </a:solidFill>
              </a:rPr>
              <a:t>GROUP BY</a:t>
            </a:r>
            <a:r>
              <a:rPr lang="en-US" sz="1000" dirty="0"/>
              <a:t> </a:t>
            </a:r>
            <a:r>
              <a:rPr lang="en-US" sz="1000" dirty="0" err="1"/>
              <a:t>current_education</a:t>
            </a:r>
            <a:br>
              <a:rPr lang="en-US" sz="1000" dirty="0"/>
            </a:br>
            <a:r>
              <a:rPr lang="en-US" sz="1000" dirty="0">
                <a:solidFill>
                  <a:srgbClr val="7030A0"/>
                </a:solidFill>
              </a:rPr>
              <a:t>ORDER BY</a:t>
            </a:r>
            <a:r>
              <a:rPr lang="en-US" sz="1000" dirty="0"/>
              <a:t> count(</a:t>
            </a:r>
            <a:r>
              <a:rPr lang="en-US" sz="1000" dirty="0" err="1"/>
              <a:t>lead_id</a:t>
            </a:r>
            <a:r>
              <a:rPr lang="en-US" sz="1000" dirty="0"/>
              <a:t>)</a:t>
            </a:r>
            <a:endParaRPr sz="1000" dirty="0"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SELECT</a:t>
            </a:r>
            <a:r>
              <a:rPr lang="en-US" sz="1000" dirty="0"/>
              <a:t> language, AVG(</a:t>
            </a:r>
            <a:r>
              <a:rPr lang="en-US" sz="1000" dirty="0" err="1"/>
              <a:t>watched_percentage</a:t>
            </a:r>
            <a:r>
              <a:rPr lang="en-US" sz="1000" dirty="0"/>
              <a:t>) </a:t>
            </a:r>
            <a:r>
              <a:rPr lang="en-US" sz="1000" dirty="0">
                <a:solidFill>
                  <a:srgbClr val="7030A0"/>
                </a:solidFill>
              </a:rPr>
              <a:t>AS</a:t>
            </a:r>
            <a:r>
              <a:rPr lang="en-US" sz="1000" dirty="0"/>
              <a:t> </a:t>
            </a:r>
            <a:r>
              <a:rPr lang="en-US" sz="1000" dirty="0" err="1"/>
              <a:t>Porcentagem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7030A0"/>
                </a:solidFill>
              </a:rPr>
              <a:t>FROM</a:t>
            </a:r>
            <a:r>
              <a:rPr lang="en-US" sz="1000" dirty="0"/>
              <a:t> </a:t>
            </a:r>
            <a:r>
              <a:rPr lang="en-US" sz="1000" dirty="0" err="1"/>
              <a:t>leads_demo_watched_details</a:t>
            </a:r>
            <a:br>
              <a:rPr lang="en-US" sz="1000" dirty="0"/>
            </a:br>
            <a:r>
              <a:rPr lang="en-US" sz="1000" dirty="0">
                <a:solidFill>
                  <a:srgbClr val="7030A0"/>
                </a:solidFill>
              </a:rPr>
              <a:t>WHERE</a:t>
            </a:r>
            <a:r>
              <a:rPr lang="en-US" sz="1000" dirty="0"/>
              <a:t> </a:t>
            </a:r>
            <a:r>
              <a:rPr lang="en-US" sz="1000" dirty="0" err="1"/>
              <a:t>watched_percentage</a:t>
            </a:r>
            <a:r>
              <a:rPr lang="en-US" sz="1000" dirty="0"/>
              <a:t> &gt; 0.5</a:t>
            </a:r>
            <a:br>
              <a:rPr lang="en-US" sz="1000" dirty="0"/>
            </a:br>
            <a:r>
              <a:rPr lang="en-US" sz="1000" dirty="0">
                <a:solidFill>
                  <a:srgbClr val="7030A0"/>
                </a:solidFill>
              </a:rPr>
              <a:t>GROUP BY</a:t>
            </a:r>
            <a:r>
              <a:rPr lang="en-US" sz="1000" dirty="0"/>
              <a:t> language</a:t>
            </a:r>
            <a:endParaRPr sz="1000" dirty="0"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0000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– Quantidade de Leads por Grau de Escolaridade</a:t>
            </a:r>
            <a:endParaRPr sz="8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– Médias de 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Watched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– Distribuição de Gênero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707827" y="543282"/>
            <a:ext cx="30000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– Média da Idade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SELECT</a:t>
            </a:r>
            <a:r>
              <a:rPr lang="en-US" sz="1000" dirty="0"/>
              <a:t> count(</a:t>
            </a:r>
            <a:r>
              <a:rPr lang="en-US" sz="1000" dirty="0" err="1"/>
              <a:t>call_status</a:t>
            </a:r>
            <a:r>
              <a:rPr lang="en-US" sz="1000" dirty="0"/>
              <a:t>), </a:t>
            </a:r>
            <a:r>
              <a:rPr lang="en-US" sz="1000" dirty="0" err="1"/>
              <a:t>call_done_date</a:t>
            </a:r>
            <a:r>
              <a:rPr lang="en-US" sz="1000" dirty="0"/>
              <a:t>, </a:t>
            </a:r>
            <a:r>
              <a:rPr lang="en-US" sz="1000" dirty="0" err="1"/>
              <a:t>leads_basic_details.lead_gen_source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7030A0"/>
                </a:solidFill>
              </a:rPr>
              <a:t>FROM</a:t>
            </a:r>
            <a:r>
              <a:rPr lang="en-US" sz="1000" dirty="0"/>
              <a:t> </a:t>
            </a:r>
            <a:r>
              <a:rPr lang="en-US" sz="1000" dirty="0" err="1"/>
              <a:t>leads_interaction_details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LEFT JOIN </a:t>
            </a:r>
            <a:r>
              <a:rPr lang="en-US" sz="1000" dirty="0" err="1"/>
              <a:t>leads_basic_details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7030A0"/>
                </a:solidFill>
              </a:rPr>
              <a:t>ON</a:t>
            </a:r>
            <a:r>
              <a:rPr lang="en-US" sz="1000" dirty="0"/>
              <a:t> </a:t>
            </a:r>
            <a:r>
              <a:rPr lang="en-US" sz="1000" dirty="0" err="1"/>
              <a:t>leads_basic_details.LEAD_ID</a:t>
            </a:r>
            <a:r>
              <a:rPr lang="en-US" sz="1000" dirty="0"/>
              <a:t> = </a:t>
            </a:r>
            <a:r>
              <a:rPr lang="en-US" sz="1000" dirty="0" err="1"/>
              <a:t>leads_interaction_details.LEAD_ID</a:t>
            </a:r>
            <a:endParaRPr lang="en-US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030A0"/>
                </a:solidFill>
              </a:rPr>
              <a:t>GROUP BY </a:t>
            </a:r>
            <a:r>
              <a:rPr lang="en-US" sz="1000" dirty="0" err="1"/>
              <a:t>leads_basic_details.lead_gen_source</a:t>
            </a:r>
            <a:r>
              <a:rPr lang="en-US" sz="1000" dirty="0"/>
              <a:t>, </a:t>
            </a:r>
            <a:r>
              <a:rPr lang="en-US" sz="1000" dirty="0" err="1"/>
              <a:t>call_done_date</a:t>
            </a:r>
            <a:endParaRPr sz="1000" dirty="0"/>
          </a:p>
        </p:txBody>
      </p:sp>
      <p:sp>
        <p:nvSpPr>
          <p:cNvPr id="92" name="Google Shape;92;p17"/>
          <p:cNvSpPr txBox="1"/>
          <p:nvPr/>
        </p:nvSpPr>
        <p:spPr>
          <a:xfrm>
            <a:off x="956724" y="731438"/>
            <a:ext cx="312913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– Quantidade de </a:t>
            </a:r>
            <a:r>
              <a:rPr lang="pt-BR" sz="8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Ligações Atendidas </a:t>
            </a:r>
            <a:r>
              <a:rPr lang="pt-BR" sz="8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por Plataforma</a:t>
            </a:r>
            <a:endParaRPr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Apresentação na tela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Raleway ExtraBold</vt:lpstr>
      <vt:lpstr>Raleway</vt:lpstr>
      <vt:lpstr>Arial</vt:lpstr>
      <vt:lpstr>Raleway Medium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Jean-Lucas Luquetti Silva</cp:lastModifiedBy>
  <cp:revision>2</cp:revision>
  <dcterms:modified xsi:type="dcterms:W3CDTF">2023-06-20T16:05:29Z</dcterms:modified>
</cp:coreProperties>
</file>