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5E7265-AD66-4B8B-992C-6691BB46FA14}">
  <a:tblStyle styleId="{4A5E7265-AD66-4B8B-992C-6691BB46FA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5ad9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a5ad9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a5ad94220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a5ad94220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5ad942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a5ad942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c04267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c04267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5ad942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5ad942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a5ad94220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a5ad94220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5ad94220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5ad94220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e2d9b8b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e2d9b8b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82B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44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44C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rgbClr val="044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008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008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008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044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082B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d/1NQD8HPVFyPcY5PvxXH75OX4vTsIIcf8UB359bsEQAbQ/edit?tab=t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2B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24933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PROJET 1</a:t>
            </a:r>
            <a:endParaRPr b="1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700" y="-218300"/>
            <a:ext cx="4700600" cy="37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3"/>
          <p:cNvSpPr txBox="1"/>
          <p:nvPr>
            <p:ph type="ctrTitle"/>
          </p:nvPr>
        </p:nvSpPr>
        <p:spPr>
          <a:xfrm>
            <a:off x="2063100" y="3585750"/>
            <a:ext cx="5017800" cy="1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445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Mars - Avril 2025</a:t>
            </a:r>
            <a:endParaRPr b="1" sz="2400">
              <a:solidFill>
                <a:srgbClr val="04457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74625"/>
            <a:ext cx="7505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Présentation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et Contexte de l’entreprise 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152475"/>
            <a:ext cx="75057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Toys and Models</a:t>
            </a:r>
            <a:r>
              <a:rPr lang="fr"/>
              <a:t>, une entreprise spécialisée dans la </a:t>
            </a:r>
            <a:r>
              <a:rPr b="1" lang="fr"/>
              <a:t>fabrication de modèles miniatures</a:t>
            </a:r>
            <a:r>
              <a:rPr lang="fr"/>
              <a:t>, cherche à moderniser et optimiser l'analyse de ses opérations. Le directeur souhaite exploiter des données concrètes pour </a:t>
            </a:r>
            <a:r>
              <a:rPr b="1" lang="fr"/>
              <a:t>identifier des opportunités de croissance</a:t>
            </a:r>
            <a:r>
              <a:rPr lang="fr"/>
              <a:t> et </a:t>
            </a:r>
            <a:r>
              <a:rPr b="1" lang="fr"/>
              <a:t>prendre des décisions stratégiques éclairées</a:t>
            </a:r>
            <a:r>
              <a:rPr lang="fr"/>
              <a:t>. </a:t>
            </a:r>
            <a:r>
              <a:rPr b="1" lang="fr"/>
              <a:t>Notre équipe d'experts a été mandatée pour développer un tableau de bord dynamique</a:t>
            </a:r>
            <a:r>
              <a:rPr lang="fr"/>
              <a:t> axé sur quatre domaines clés : </a:t>
            </a:r>
            <a:r>
              <a:rPr lang="fr"/>
              <a:t>les r</a:t>
            </a:r>
            <a:r>
              <a:rPr b="1" lang="fr"/>
              <a:t>essources humaines, </a:t>
            </a:r>
            <a:r>
              <a:rPr b="1" lang="fr"/>
              <a:t>les ventes, la</a:t>
            </a:r>
            <a:r>
              <a:rPr b="1" lang="fr"/>
              <a:t> </a:t>
            </a:r>
            <a:r>
              <a:rPr b="1" lang="fr"/>
              <a:t>finance et la logistique.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Nous avons structuré ce projet en plusieurs étapes clés :</a:t>
            </a:r>
            <a:endParaRPr u="sng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Étude et analyse des données fournies:</a:t>
            </a:r>
            <a:r>
              <a:rPr lang="fr"/>
              <a:t> Nous avons commencé par examiner et analyser les données mises à notre disposition.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Transformation des données:</a:t>
            </a:r>
            <a:r>
              <a:rPr lang="fr"/>
              <a:t> Nous avons converti les données transactionnelles (OLTP) en un modèle analytique (OLAP) en créant des requêtes SQL pour comprendre les relations entre les différentes données.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Modélisation des données:</a:t>
            </a:r>
            <a:r>
              <a:rPr lang="fr"/>
              <a:t> Nous avons créé des tables de faits et de dimensions, puis organisé ces données selon un modèle en étoile.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Implémentation dans Power BI:</a:t>
            </a:r>
            <a:r>
              <a:rPr lang="fr"/>
              <a:t> Enfin, nous avons intégré cette modélisation dans Power BI et conçu des graphiques adaptés pour visualiser les données.</a:t>
            </a:r>
            <a:endParaRPr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188650"/>
            <a:ext cx="1203150" cy="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Outils utilisés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304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Trello</a:t>
            </a:r>
            <a:r>
              <a:rPr lang="fr"/>
              <a:t> - Outil de gestion de projet collaboratif basé sur le cloud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Discord</a:t>
            </a:r>
            <a:r>
              <a:rPr lang="fr"/>
              <a:t> - Pour les échanges instantanés et le partage des documents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MySQL Workbench </a:t>
            </a:r>
            <a:r>
              <a:rPr lang="fr"/>
              <a:t>- </a:t>
            </a:r>
            <a:r>
              <a:rPr lang="fr"/>
              <a:t>Extraction de la donnée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Power BI </a:t>
            </a:r>
            <a:r>
              <a:rPr b="1" i="1" lang="fr"/>
              <a:t>:</a:t>
            </a:r>
            <a:r>
              <a:rPr i="1" lang="fr"/>
              <a:t> 	Importation de la données avec Power Query des</a:t>
            </a:r>
            <a:r>
              <a:rPr i="1" lang="fr"/>
              <a:t> requêtes SQL</a:t>
            </a:r>
            <a:endParaRPr i="1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/>
              <a:t>M</a:t>
            </a:r>
            <a:r>
              <a:rPr i="1" lang="fr"/>
              <a:t>odélisation</a:t>
            </a:r>
            <a:r>
              <a:rPr i="1" lang="fr"/>
              <a:t> en étoile</a:t>
            </a:r>
            <a:r>
              <a:rPr i="1" lang="fr"/>
              <a:t> avec Onglet Vue Modèle Power BI</a:t>
            </a:r>
            <a:endParaRPr i="1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/>
              <a:t>Création du DashBoard</a:t>
            </a:r>
            <a:r>
              <a:rPr i="1" lang="fr"/>
              <a:t> </a:t>
            </a:r>
            <a:r>
              <a:rPr i="1" lang="fr"/>
              <a:t>avec Onglet Rapport Power BI</a:t>
            </a:r>
            <a:endParaRPr i="1"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198775"/>
            <a:ext cx="1203150" cy="9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" y="3658127"/>
            <a:ext cx="1732726" cy="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350" y="3362575"/>
            <a:ext cx="1047900" cy="11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175" y="3429175"/>
            <a:ext cx="1047901" cy="10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5650" y="3273922"/>
            <a:ext cx="1203150" cy="12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Présentation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l'équipe - Groupe 2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19150" y="1419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50"/>
              <a:t>Samira</a:t>
            </a:r>
            <a:r>
              <a:rPr lang="fr" sz="1350"/>
              <a:t> </a:t>
            </a:r>
            <a:r>
              <a:rPr i="1" lang="fr" sz="1350"/>
              <a:t>- Ressources Humaines</a:t>
            </a:r>
            <a:endParaRPr b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50"/>
              <a:t>Marie</a:t>
            </a:r>
            <a:r>
              <a:rPr lang="fr" sz="1350"/>
              <a:t> </a:t>
            </a:r>
            <a:r>
              <a:rPr i="1" lang="fr" sz="1350"/>
              <a:t> - </a:t>
            </a:r>
            <a:r>
              <a:rPr i="1" lang="fr" sz="1350"/>
              <a:t>Vente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50"/>
              <a:t>Jean-</a:t>
            </a:r>
            <a:r>
              <a:rPr b="1" lang="fr" sz="1350"/>
              <a:t>Patrick</a:t>
            </a:r>
            <a:r>
              <a:rPr lang="fr" sz="1350"/>
              <a:t> </a:t>
            </a:r>
            <a:r>
              <a:rPr i="1" lang="fr" sz="1350"/>
              <a:t> - </a:t>
            </a:r>
            <a:r>
              <a:rPr i="1" lang="fr" sz="1350"/>
              <a:t>Finance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50"/>
              <a:t>Romain</a:t>
            </a:r>
            <a:r>
              <a:rPr lang="fr" sz="1350"/>
              <a:t> </a:t>
            </a:r>
            <a:r>
              <a:rPr i="1" lang="fr" sz="1350"/>
              <a:t> - </a:t>
            </a:r>
            <a:r>
              <a:rPr i="1" lang="fr" sz="1350"/>
              <a:t>Logistique</a:t>
            </a:r>
            <a:endParaRPr i="1"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350"/>
              <a:t>				</a:t>
            </a:r>
            <a:r>
              <a:rPr b="1" i="1" lang="fr" sz="1350"/>
              <a:t>Tous en formation Data Analyst à la wild code school</a:t>
            </a:r>
            <a:endParaRPr b="1" i="1" sz="135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187075"/>
            <a:ext cx="1203150" cy="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19150" y="210475"/>
            <a:ext cx="7505700" cy="47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3700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Présentation du DashBoard</a:t>
            </a:r>
            <a:endParaRPr b="1" sz="3700"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210475"/>
            <a:ext cx="1203150" cy="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38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Points 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Clés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Analyse et </a:t>
            </a: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Préconisations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221513"/>
            <a:ext cx="1203150" cy="963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8"/>
          <p:cNvGraphicFramePr/>
          <p:nvPr/>
        </p:nvGraphicFramePr>
        <p:xfrm>
          <a:off x="246975" y="102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{4A5E7265-AD66-4B8B-992C-6691BB46FA14}</a:tableStyleId>
              </a:tblPr>
              <a:tblGrid>
                <a:gridCol w="778525"/>
                <a:gridCol w="6191975"/>
                <a:gridCol w="1679550"/>
              </a:tblGrid>
              <a:tr h="31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Interprétation des KPI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Préconisations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9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Gérard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Hernandez se distingue comme le représentant commercial le plus performant en termes de chiffre d’affaires généré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Pamela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Castillo présente une clientèle particulièrement fidèle et fiable, avec un taux de concrétisation des commandes de 100 %.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La clientèle située en Région Parisienne représente la zone géographique la plus lucrative, avec une contribution de 30 % au chiffre d’affaires global.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Collecter des données de “genre” pour calculer la parité Homme /  Femme.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14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Ventes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mois de novembre se distingue comme la période la plus performante de l’année en termes de chiffre d’affaires.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La catégorie "Classic Cars" se révèle être la plus rentable, enregistrant à la fois le chiffre d’affaires le plus élevé et la meilleure marge brute.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Le client "Euro + Shopping Channel" se positionne comme le meilleur client en volume de commandes, avec un total de 9 transactions sur la période analysée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La région Europe (EMEA) domine les performances géographiques, générant un chiffre d’affaires de 2,17 millions d’euros en 2023.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Mise en place d’un suivi des produits ayant une marge brute importante afin de les mettre en avant et la booster 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70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Finances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Euro + Shopping Channel se distingue comme le client le plus rentable de l’année 2023, avec un chiffre d’affaires avoisinant les 483 000 €. En revanche, Boards &amp; Toys Co. enregistre le plus faible au chiffre d’affaires.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Le quatrième trimestre ressort comme la période la plus favorable de l’année en termes de ventes.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La minorité des clients affichent des paiements moyens inférieurs à la moyenne de 31,9k.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Générer un indicateur qui collecte les clients inactifs.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4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Logistique</a:t>
                      </a:r>
                      <a:endParaRPr b="1" sz="10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critique correspond aux produits inférieurs à 50 unités.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Le délai moyen de traitement des commandes est estimé à 4 jours.</a:t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r>
                        <a:t/>
                      </a:r>
                      <a:endParaRPr sz="9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Difficultées rencontrées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304925"/>
            <a:ext cx="75057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fr" sz="1305"/>
              <a:t>Certaines requêtes SQL initialement utilisées se sont révélées inadaptées au moment de la modélisation dans Power BI.</a:t>
            </a:r>
            <a:endParaRPr sz="1305"/>
          </a:p>
          <a:p>
            <a:pPr indent="-31146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fr" sz="1305"/>
              <a:t>Les dates de paiement ne sont pas reliées aux commandes.</a:t>
            </a:r>
            <a:endParaRPr sz="1305"/>
          </a:p>
          <a:p>
            <a:pPr indent="-31146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lang="fr" sz="1305"/>
              <a:t>Des difficultés ont été rencontrées dans l’apprentissage du langage DAX.</a:t>
            </a:r>
            <a:endParaRPr sz="1305"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210475"/>
            <a:ext cx="1203150" cy="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75" y="217900"/>
            <a:ext cx="8471625" cy="47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82B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Annexes</a:t>
            </a:r>
            <a:endParaRPr>
              <a:solidFill>
                <a:srgbClr val="0082B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275" y="210475"/>
            <a:ext cx="1203150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880975" y="1303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fr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SCRIPT Projet 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