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6D46821-2900-4930-BA2B-0DCB5DE72B86}"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4313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8336FBD-BA68-4E05-BA40-B7AF579E41AB}" type="datetimeFigureOut">
              <a:rPr lang="fr-FR" smtClean="0"/>
              <a:t>12/03/2025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D46821-2900-4930-BA2B-0DCB5DE72B86}" type="slidenum">
              <a:rPr lang="fr-FR" smtClean="0"/>
              <a:t>‹N°›</a:t>
            </a:fld>
            <a:endParaRPr lang="fr-FR"/>
          </a:p>
        </p:txBody>
      </p:sp>
    </p:spTree>
    <p:extLst>
      <p:ext uri="{BB962C8B-B14F-4D97-AF65-F5344CB8AC3E}">
        <p14:creationId xmlns:p14="http://schemas.microsoft.com/office/powerpoint/2010/main" val="1419187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6851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305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spTree>
    <p:extLst>
      <p:ext uri="{BB962C8B-B14F-4D97-AF65-F5344CB8AC3E}">
        <p14:creationId xmlns:p14="http://schemas.microsoft.com/office/powerpoint/2010/main" val="2088981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732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350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6339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91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spTree>
    <p:extLst>
      <p:ext uri="{BB962C8B-B14F-4D97-AF65-F5344CB8AC3E}">
        <p14:creationId xmlns:p14="http://schemas.microsoft.com/office/powerpoint/2010/main" val="413755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28336FBD-BA68-4E05-BA40-B7AF579E41AB}" type="datetimeFigureOut">
              <a:rPr lang="fr-FR" smtClean="0"/>
              <a:t>12/03/2025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6D46821-2900-4930-BA2B-0DCB5DE72B86}"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67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8336FBD-BA68-4E05-BA40-B7AF579E41AB}" type="datetimeFigureOut">
              <a:rPr lang="fr-FR" smtClean="0"/>
              <a:t>12/03/2025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D46821-2900-4930-BA2B-0DCB5DE72B86}" type="slidenum">
              <a:rPr lang="fr-FR" smtClean="0"/>
              <a:t>‹N°›</a:t>
            </a:fld>
            <a:endParaRPr lang="fr-FR"/>
          </a:p>
        </p:txBody>
      </p:sp>
    </p:spTree>
    <p:extLst>
      <p:ext uri="{BB962C8B-B14F-4D97-AF65-F5344CB8AC3E}">
        <p14:creationId xmlns:p14="http://schemas.microsoft.com/office/powerpoint/2010/main" val="374186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8336FBD-BA68-4E05-BA40-B7AF579E41AB}" type="datetimeFigureOut">
              <a:rPr lang="fr-FR" smtClean="0"/>
              <a:t>12/03/2025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6D46821-2900-4930-BA2B-0DCB5DE72B86}"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468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8336FBD-BA68-4E05-BA40-B7AF579E41AB}" type="datetimeFigureOut">
              <a:rPr lang="fr-FR" smtClean="0"/>
              <a:t>12/03/2025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6D46821-2900-4930-BA2B-0DCB5DE72B86}"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008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36FBD-BA68-4E05-BA40-B7AF579E41AB}" type="datetimeFigureOut">
              <a:rPr lang="fr-FR" smtClean="0"/>
              <a:t>12/03/2025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6D46821-2900-4930-BA2B-0DCB5DE72B86}" type="slidenum">
              <a:rPr lang="fr-FR" smtClean="0"/>
              <a:t>‹N°›</a:t>
            </a:fld>
            <a:endParaRPr lang="fr-FR"/>
          </a:p>
        </p:txBody>
      </p:sp>
    </p:spTree>
    <p:extLst>
      <p:ext uri="{BB962C8B-B14F-4D97-AF65-F5344CB8AC3E}">
        <p14:creationId xmlns:p14="http://schemas.microsoft.com/office/powerpoint/2010/main" val="95597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8336FBD-BA68-4E05-BA40-B7AF579E41AB}" type="datetimeFigureOut">
              <a:rPr lang="fr-FR" smtClean="0"/>
              <a:t>12/03/2025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D46821-2900-4930-BA2B-0DCB5DE72B86}"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178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8336FBD-BA68-4E05-BA40-B7AF579E41AB}" type="datetimeFigureOut">
              <a:rPr lang="fr-FR" smtClean="0"/>
              <a:t>12/03/2025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6D46821-2900-4930-BA2B-0DCB5DE72B86}" type="slidenum">
              <a:rPr lang="fr-FR" smtClean="0"/>
              <a:t>‹N°›</a:t>
            </a:fld>
            <a:endParaRPr lang="fr-FR"/>
          </a:p>
        </p:txBody>
      </p:sp>
    </p:spTree>
    <p:extLst>
      <p:ext uri="{BB962C8B-B14F-4D97-AF65-F5344CB8AC3E}">
        <p14:creationId xmlns:p14="http://schemas.microsoft.com/office/powerpoint/2010/main" val="210537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336FBD-BA68-4E05-BA40-B7AF579E41AB}" type="datetimeFigureOut">
              <a:rPr lang="fr-FR" smtClean="0"/>
              <a:t>12/03/2025</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D46821-2900-4930-BA2B-0DCB5DE72B86}" type="slidenum">
              <a:rPr lang="fr-FR" smtClean="0"/>
              <a:t>‹N°›</a:t>
            </a:fld>
            <a:endParaRPr lang="fr-FR"/>
          </a:p>
        </p:txBody>
      </p:sp>
    </p:spTree>
    <p:extLst>
      <p:ext uri="{BB962C8B-B14F-4D97-AF65-F5344CB8AC3E}">
        <p14:creationId xmlns:p14="http://schemas.microsoft.com/office/powerpoint/2010/main" val="1517053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3600" dirty="0" err="1"/>
              <a:t>Clustering</a:t>
            </a:r>
            <a:r>
              <a:rPr lang="fr-FR" sz="3600" dirty="0"/>
              <a:t> Hiérarchique </a:t>
            </a:r>
            <a:r>
              <a:rPr lang="fr-FR" sz="3600" dirty="0" err="1" smtClean="0"/>
              <a:t>Agglomératif</a:t>
            </a:r>
            <a:r>
              <a:rPr lang="fr-FR" sz="3600" dirty="0" smtClean="0"/>
              <a:t> appliqué à la similarité des document</a:t>
            </a:r>
            <a:endParaRPr lang="fr-FR" sz="3600" dirty="0"/>
          </a:p>
        </p:txBody>
      </p:sp>
      <p:sp>
        <p:nvSpPr>
          <p:cNvPr id="3" name="Sous-titre 2"/>
          <p:cNvSpPr>
            <a:spLocks noGrp="1"/>
          </p:cNvSpPr>
          <p:nvPr>
            <p:ph type="subTitle" idx="1"/>
          </p:nvPr>
        </p:nvSpPr>
        <p:spPr/>
        <p:txBody>
          <a:bodyPr/>
          <a:lstStyle/>
          <a:p>
            <a:r>
              <a:rPr lang="fr-FR" dirty="0" smtClean="0"/>
              <a:t>Par </a:t>
            </a:r>
            <a:r>
              <a:rPr lang="fr-FR" dirty="0" err="1" smtClean="0"/>
              <a:t>Muhindo</a:t>
            </a:r>
            <a:r>
              <a:rPr lang="fr-FR" dirty="0" smtClean="0"/>
              <a:t> </a:t>
            </a:r>
            <a:r>
              <a:rPr lang="fr-FR" dirty="0" err="1" smtClean="0"/>
              <a:t>Mithimbo</a:t>
            </a:r>
            <a:r>
              <a:rPr lang="fr-FR" dirty="0" smtClean="0"/>
              <a:t> Jean Paul </a:t>
            </a:r>
          </a:p>
          <a:p>
            <a:r>
              <a:rPr lang="en-US" dirty="0" smtClean="0"/>
              <a:t>#4277,L4 Sciences info</a:t>
            </a:r>
            <a:endParaRPr lang="fr-FR" dirty="0" smtClean="0"/>
          </a:p>
        </p:txBody>
      </p:sp>
    </p:spTree>
    <p:extLst>
      <p:ext uri="{BB962C8B-B14F-4D97-AF65-F5344CB8AC3E}">
        <p14:creationId xmlns:p14="http://schemas.microsoft.com/office/powerpoint/2010/main" val="1609138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r>
              <a:rPr lang="fr-FR" dirty="0"/>
              <a:t>Le </a:t>
            </a:r>
            <a:r>
              <a:rPr lang="fr-FR" dirty="0" err="1"/>
              <a:t>Clustering</a:t>
            </a:r>
            <a:r>
              <a:rPr lang="fr-FR" dirty="0"/>
              <a:t> Hiérarchique </a:t>
            </a:r>
            <a:r>
              <a:rPr lang="fr-FR" dirty="0" err="1"/>
              <a:t>Agglomératif</a:t>
            </a:r>
            <a:r>
              <a:rPr lang="fr-FR" dirty="0"/>
              <a:t> (CHA) est une méthode d’apprentissage non supervisé qui vise à regrouper des données similaires en une structure hiérarchique sous forme d’arbre ou de dendrogramme. Contrairement à d'autres techniques de </a:t>
            </a:r>
            <a:r>
              <a:rPr lang="fr-FR" dirty="0" err="1"/>
              <a:t>clustering</a:t>
            </a:r>
            <a:r>
              <a:rPr lang="fr-FR" dirty="0"/>
              <a:t> comme le k-</a:t>
            </a:r>
            <a:r>
              <a:rPr lang="fr-FR" dirty="0" err="1"/>
              <a:t>means</a:t>
            </a:r>
            <a:r>
              <a:rPr lang="fr-FR" dirty="0"/>
              <a:t>, le CHA ne nécessite pas de spécifier le nombre de clusters à l'avance</a:t>
            </a:r>
          </a:p>
        </p:txBody>
      </p:sp>
    </p:spTree>
    <p:extLst>
      <p:ext uri="{BB962C8B-B14F-4D97-AF65-F5344CB8AC3E}">
        <p14:creationId xmlns:p14="http://schemas.microsoft.com/office/powerpoint/2010/main" val="90843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 ça fonctionne </a:t>
            </a:r>
            <a:r>
              <a:rPr lang="en-US" dirty="0"/>
              <a:t>?</a:t>
            </a:r>
            <a:endParaRPr lang="fr-FR" dirty="0"/>
          </a:p>
        </p:txBody>
      </p:sp>
      <p:sp>
        <p:nvSpPr>
          <p:cNvPr id="3" name="Espace réservé du contenu 2"/>
          <p:cNvSpPr>
            <a:spLocks noGrp="1"/>
          </p:cNvSpPr>
          <p:nvPr>
            <p:ph idx="1"/>
          </p:nvPr>
        </p:nvSpPr>
        <p:spPr/>
        <p:txBody>
          <a:bodyPr>
            <a:normAutofit/>
          </a:bodyPr>
          <a:lstStyle/>
          <a:p>
            <a:pPr marL="0" indent="0">
              <a:buNone/>
            </a:pPr>
            <a:r>
              <a:rPr lang="fr-FR" sz="2800" dirty="0"/>
              <a:t>Le CHA suit une approche "ascendante" (</a:t>
            </a:r>
            <a:r>
              <a:rPr lang="fr-FR" sz="2800" dirty="0" err="1"/>
              <a:t>agglomérative</a:t>
            </a:r>
            <a:r>
              <a:rPr lang="fr-FR" sz="2800" dirty="0"/>
              <a:t>), ce qui signifie qu'il commence avec chaque point de données comme un cluster individuel. Ces clusters sont ensuite fusionnés par étapes successives, en fonction de leur similarité, jusqu'à former un seul cluster englobant toutes les </a:t>
            </a:r>
            <a:r>
              <a:rPr lang="fr-FR" sz="2800" dirty="0" smtClean="0"/>
              <a:t>données</a:t>
            </a:r>
            <a:endParaRPr lang="fr-FR" sz="2800" dirty="0"/>
          </a:p>
        </p:txBody>
      </p:sp>
    </p:spTree>
    <p:extLst>
      <p:ext uri="{BB962C8B-B14F-4D97-AF65-F5344CB8AC3E}">
        <p14:creationId xmlns:p14="http://schemas.microsoft.com/office/powerpoint/2010/main" val="2705631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Voici </a:t>
            </a:r>
            <a:r>
              <a:rPr lang="fr-FR" dirty="0"/>
              <a:t>les étapes principales :</a:t>
            </a:r>
            <a:br>
              <a:rPr lang="fr-FR" dirty="0"/>
            </a:br>
            <a:endParaRPr lang="fr-FR" dirty="0"/>
          </a:p>
        </p:txBody>
      </p:sp>
      <p:sp>
        <p:nvSpPr>
          <p:cNvPr id="3" name="Espace réservé du contenu 2"/>
          <p:cNvSpPr>
            <a:spLocks noGrp="1"/>
          </p:cNvSpPr>
          <p:nvPr>
            <p:ph idx="1"/>
          </p:nvPr>
        </p:nvSpPr>
        <p:spPr>
          <a:xfrm>
            <a:off x="1113183" y="2556932"/>
            <a:ext cx="9783414" cy="3318936"/>
          </a:xfrm>
        </p:spPr>
        <p:txBody>
          <a:bodyPr>
            <a:normAutofit fontScale="92500" lnSpcReduction="10000"/>
          </a:bodyPr>
          <a:lstStyle/>
          <a:p>
            <a:r>
              <a:rPr lang="fr-FR" b="1" dirty="0"/>
              <a:t>Distance entre les points</a:t>
            </a:r>
            <a:r>
              <a:rPr lang="fr-FR" dirty="0"/>
              <a:t> : On calcule la distance ou similarité entre chaque paire de points. Des mesures comme la distance euclidienne, Manhattan ou cosinus sont utilisées</a:t>
            </a:r>
            <a:r>
              <a:rPr lang="fr-FR" dirty="0" smtClean="0"/>
              <a:t>.</a:t>
            </a:r>
          </a:p>
          <a:p>
            <a:r>
              <a:rPr lang="fr-FR" b="1" dirty="0"/>
              <a:t>Fusion des clusters</a:t>
            </a:r>
            <a:r>
              <a:rPr lang="fr-FR" dirty="0"/>
              <a:t> : Les deux clusters les plus proches (ou les plus similaires) sont fusionnés. La proximité entre clusters peut être déterminée à l'aide de divers critères :</a:t>
            </a:r>
          </a:p>
          <a:p>
            <a:pPr>
              <a:buFont typeface="Wingdings" panose="05000000000000000000" pitchFamily="2" charset="2"/>
              <a:buChar char="Ø"/>
            </a:pPr>
            <a:r>
              <a:rPr lang="fr-FR" i="1" dirty="0"/>
              <a:t>Lien simple</a:t>
            </a:r>
            <a:r>
              <a:rPr lang="fr-FR" dirty="0"/>
              <a:t> : Distance minimale entre deux points de clusters différents.</a:t>
            </a:r>
          </a:p>
          <a:p>
            <a:pPr>
              <a:buFont typeface="Wingdings" panose="05000000000000000000" pitchFamily="2" charset="2"/>
              <a:buChar char="Ø"/>
            </a:pPr>
            <a:r>
              <a:rPr lang="fr-FR" i="1" dirty="0"/>
              <a:t>Lien complet</a:t>
            </a:r>
            <a:r>
              <a:rPr lang="fr-FR" dirty="0"/>
              <a:t> : Distance maximale entre deux points de clusters différents.</a:t>
            </a:r>
          </a:p>
          <a:p>
            <a:pPr>
              <a:buFont typeface="Wingdings" panose="05000000000000000000" pitchFamily="2" charset="2"/>
              <a:buChar char="Ø"/>
            </a:pPr>
            <a:r>
              <a:rPr lang="fr-FR" i="1" dirty="0"/>
              <a:t>Lien moyen</a:t>
            </a:r>
            <a:r>
              <a:rPr lang="fr-FR" dirty="0"/>
              <a:t> : Moyenne des distances entre tous les points des deux clusters.</a:t>
            </a:r>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1615735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dirty="0"/>
              <a:t>Répétition</a:t>
            </a:r>
            <a:r>
              <a:rPr lang="fr-FR" dirty="0"/>
              <a:t> : Ces fusions sont répétées jusqu'à ce qu'il ne reste qu'un seul </a:t>
            </a:r>
            <a:r>
              <a:rPr lang="fr-FR" dirty="0" smtClean="0"/>
              <a:t>cluster global</a:t>
            </a:r>
          </a:p>
          <a:p>
            <a:r>
              <a:rPr lang="fr-FR" b="1" dirty="0" smtClean="0"/>
              <a:t>Construction </a:t>
            </a:r>
            <a:r>
              <a:rPr lang="fr-FR" b="1" dirty="0"/>
              <a:t>du dendrogramme</a:t>
            </a:r>
            <a:r>
              <a:rPr lang="fr-FR" dirty="0"/>
              <a:t> : Un diagramme arborescent est créé pour illustrer la hiérarchie des clusters. On peut choisir où couper l'arbre pour déterminer le nombre final de clusters.</a:t>
            </a:r>
          </a:p>
        </p:txBody>
      </p:sp>
    </p:spTree>
    <p:extLst>
      <p:ext uri="{BB962C8B-B14F-4D97-AF65-F5344CB8AC3E}">
        <p14:creationId xmlns:p14="http://schemas.microsoft.com/office/powerpoint/2010/main" val="789975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a:t>
            </a:r>
          </a:p>
        </p:txBody>
      </p:sp>
      <p:sp>
        <p:nvSpPr>
          <p:cNvPr id="4" name="Rectangle 1"/>
          <p:cNvSpPr>
            <a:spLocks noGrp="1" noChangeArrowheads="1"/>
          </p:cNvSpPr>
          <p:nvPr>
            <p:ph idx="1"/>
          </p:nvPr>
        </p:nvSpPr>
        <p:spPr bwMode="auto">
          <a:xfrm>
            <a:off x="1392072" y="2822575"/>
            <a:ext cx="918494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fr-FR" altLang="fr-FR" sz="2800" b="0" i="0" u="none" strike="noStrike" cap="none" normalizeH="0" baseline="0" dirty="0" smtClean="0">
                <a:ln>
                  <a:noFill/>
                </a:ln>
                <a:solidFill>
                  <a:schemeClr val="tx1"/>
                </a:solidFill>
                <a:effectLst/>
                <a:latin typeface="Arial" panose="020B0604020202020204" pitchFamily="34" charset="0"/>
              </a:rPr>
              <a:t>Pas besoin de définir le nombre de clusters à l’avance.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fr-FR" altLang="fr-FR" sz="2800" b="0" i="0" u="none" strike="noStrike" cap="none" normalizeH="0" baseline="0" dirty="0" smtClean="0">
                <a:ln>
                  <a:noFill/>
                </a:ln>
                <a:solidFill>
                  <a:schemeClr val="tx1"/>
                </a:solidFill>
                <a:effectLst/>
                <a:latin typeface="Arial" panose="020B0604020202020204" pitchFamily="34" charset="0"/>
              </a:rPr>
              <a:t>Produit une structure hiérarchique utile pour analyser les relations entre les groupes.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fr-FR" altLang="fr-FR" sz="2800" b="0" i="0" u="none" strike="noStrike" cap="none" normalizeH="0" baseline="0" dirty="0" smtClean="0">
                <a:ln>
                  <a:noFill/>
                </a:ln>
                <a:solidFill>
                  <a:schemeClr val="tx1"/>
                </a:solidFill>
                <a:effectLst/>
                <a:latin typeface="Arial" panose="020B0604020202020204" pitchFamily="34" charset="0"/>
              </a:rPr>
              <a:t>Adapté aux petites bases de données.</a:t>
            </a:r>
          </a:p>
        </p:txBody>
      </p:sp>
    </p:spTree>
    <p:extLst>
      <p:ext uri="{BB962C8B-B14F-4D97-AF65-F5344CB8AC3E}">
        <p14:creationId xmlns:p14="http://schemas.microsoft.com/office/powerpoint/2010/main" val="259803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Inconvénients :</a:t>
            </a:r>
          </a:p>
        </p:txBody>
      </p:sp>
      <p:sp>
        <p:nvSpPr>
          <p:cNvPr id="4" name="Rectangle 1"/>
          <p:cNvSpPr>
            <a:spLocks noGrp="1" noChangeArrowheads="1"/>
          </p:cNvSpPr>
          <p:nvPr>
            <p:ph idx="1"/>
          </p:nvPr>
        </p:nvSpPr>
        <p:spPr bwMode="auto">
          <a:xfrm>
            <a:off x="1295401" y="3431571"/>
            <a:ext cx="864372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smtClean="0">
                <a:ln>
                  <a:noFill/>
                </a:ln>
                <a:solidFill>
                  <a:schemeClr val="tx1"/>
                </a:solidFill>
                <a:effectLst/>
                <a:latin typeface="Arial" panose="020B0604020202020204" pitchFamily="34" charset="0"/>
              </a:rPr>
              <a:t>Complexité computationnelle élevée, surtout pour de grandes bases de données.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fr-FR" altLang="fr-FR" b="0" i="0" u="none" strike="noStrike" cap="none" normalizeH="0" baseline="0" dirty="0" smtClean="0">
                <a:ln>
                  <a:noFill/>
                </a:ln>
                <a:solidFill>
                  <a:schemeClr val="tx1"/>
                </a:solidFill>
                <a:effectLst/>
                <a:latin typeface="Arial" panose="020B0604020202020204" pitchFamily="34" charset="0"/>
              </a:rPr>
              <a:t>Les décisions initiales peuvent influencer les résultats finaux, comme le choix de la mesure de distance.</a:t>
            </a:r>
          </a:p>
        </p:txBody>
      </p:sp>
    </p:spTree>
    <p:extLst>
      <p:ext uri="{BB962C8B-B14F-4D97-AF65-F5344CB8AC3E}">
        <p14:creationId xmlns:p14="http://schemas.microsoft.com/office/powerpoint/2010/main" val="14146349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1824</TotalTime>
  <Words>342</Words>
  <Application>Microsoft Office PowerPoint</Application>
  <PresentationFormat>Grand écran</PresentationFormat>
  <Paragraphs>22</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Garamond</vt:lpstr>
      <vt:lpstr>Wingdings</vt:lpstr>
      <vt:lpstr>Organique</vt:lpstr>
      <vt:lpstr>Clustering Hiérarchique Agglomératif appliqué à la similarité des document</vt:lpstr>
      <vt:lpstr>Introduction</vt:lpstr>
      <vt:lpstr>Comment ça fonctionne ?</vt:lpstr>
      <vt:lpstr>Voici les étapes principales : </vt:lpstr>
      <vt:lpstr>Présentation PowerPoint</vt:lpstr>
      <vt:lpstr>Avantages :</vt:lpstr>
      <vt:lpstr>Inconvénients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Agglomerative Clustering</dc:title>
  <dc:creator>JP</dc:creator>
  <cp:lastModifiedBy>JP</cp:lastModifiedBy>
  <cp:revision>7</cp:revision>
  <dcterms:created xsi:type="dcterms:W3CDTF">2025-03-12T06:54:44Z</dcterms:created>
  <dcterms:modified xsi:type="dcterms:W3CDTF">2025-03-13T13:18:56Z</dcterms:modified>
</cp:coreProperties>
</file>