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63" r:id="rId3"/>
    <p:sldId id="259" r:id="rId4"/>
    <p:sldId id="264" r:id="rId5"/>
    <p:sldId id="265" r:id="rId6"/>
    <p:sldId id="257" r:id="rId7"/>
    <p:sldId id="258" r:id="rId8"/>
    <p:sldId id="260" r:id="rId9"/>
    <p:sldId id="261" r:id="rId10"/>
    <p:sldId id="262"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initials="E" lastIdx="2" clrIdx="0">
    <p:extLst>
      <p:ext uri="{19B8F6BF-5375-455C-9EA6-DF929625EA0E}">
        <p15:presenceInfo xmlns:p15="http://schemas.microsoft.com/office/powerpoint/2012/main" userId="ESTUDIAN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15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124766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215284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365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317682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3576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214937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2582297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276927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143945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29724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357375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39931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30248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125580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87810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15B357-61FD-4BCB-8AA9-26D3460609AD}" type="datetimeFigureOut">
              <a:rPr lang="es-ES" smtClean="0"/>
              <a:t>26/07/2019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EE04234-5A6F-476F-B700-7857CC7D1C51}" type="slidenum">
              <a:rPr lang="es-ES" smtClean="0"/>
              <a:t>‹#›</a:t>
            </a:fld>
            <a:endParaRPr lang="es-ES" dirty="0"/>
          </a:p>
        </p:txBody>
      </p:sp>
    </p:spTree>
    <p:extLst>
      <p:ext uri="{BB962C8B-B14F-4D97-AF65-F5344CB8AC3E}">
        <p14:creationId xmlns:p14="http://schemas.microsoft.com/office/powerpoint/2010/main" val="82774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915B357-61FD-4BCB-8AA9-26D3460609AD}" type="datetimeFigureOut">
              <a:rPr lang="es-ES" smtClean="0"/>
              <a:t>26/07/2019</a:t>
            </a:fld>
            <a:endParaRPr lang="es-E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EE04234-5A6F-476F-B700-7857CC7D1C51}" type="slidenum">
              <a:rPr lang="es-ES" smtClean="0"/>
              <a:t>‹#›</a:t>
            </a:fld>
            <a:endParaRPr lang="es-ES" dirty="0"/>
          </a:p>
        </p:txBody>
      </p:sp>
    </p:spTree>
    <p:extLst>
      <p:ext uri="{BB962C8B-B14F-4D97-AF65-F5344CB8AC3E}">
        <p14:creationId xmlns:p14="http://schemas.microsoft.com/office/powerpoint/2010/main" val="2643983686"/>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B2BB-8784-47F4-8790-7894884D378E}"/>
              </a:ext>
            </a:extLst>
          </p:cNvPr>
          <p:cNvSpPr>
            <a:spLocks noGrp="1"/>
          </p:cNvSpPr>
          <p:nvPr>
            <p:ph type="ctrTitle"/>
          </p:nvPr>
        </p:nvSpPr>
        <p:spPr>
          <a:xfrm>
            <a:off x="1539847" y="1720703"/>
            <a:ext cx="8001000" cy="2360428"/>
          </a:xfrm>
        </p:spPr>
        <p:txBody>
          <a:bodyPr/>
          <a:lstStyle/>
          <a:p>
            <a:r>
              <a:rPr lang="es-ES" dirty="0"/>
              <a:t>                  Virtutools</a:t>
            </a:r>
            <a:br>
              <a:rPr lang="es-ES" dirty="0"/>
            </a:br>
            <a:r>
              <a:rPr lang="es-ES" dirty="0"/>
              <a:t>                   </a:t>
            </a:r>
            <a:r>
              <a:rPr lang="es-ES" sz="1800" cap="none" dirty="0"/>
              <a:t>Virtualizaciones y mas </a:t>
            </a:r>
            <a:endParaRPr lang="es-ES" sz="1800" dirty="0"/>
          </a:p>
        </p:txBody>
      </p:sp>
      <p:sp>
        <p:nvSpPr>
          <p:cNvPr id="4" name="AutoShape 2" descr="Imagen relacionada">
            <a:extLst>
              <a:ext uri="{FF2B5EF4-FFF2-40B4-BE49-F238E27FC236}">
                <a16:creationId xmlns:a16="http://schemas.microsoft.com/office/drawing/2014/main" id="{3D8AD446-8F3E-4559-99BD-DFE4DF751893}"/>
              </a:ext>
            </a:extLst>
          </p:cNvPr>
          <p:cNvSpPr>
            <a:spLocks noChangeAspect="1" noChangeArrowheads="1"/>
          </p:cNvSpPr>
          <p:nvPr/>
        </p:nvSpPr>
        <p:spPr bwMode="auto">
          <a:xfrm>
            <a:off x="5943600" y="3221665"/>
            <a:ext cx="304800" cy="3597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8" name="Picture 7">
            <a:extLst>
              <a:ext uri="{FF2B5EF4-FFF2-40B4-BE49-F238E27FC236}">
                <a16:creationId xmlns:a16="http://schemas.microsoft.com/office/drawing/2014/main" id="{4D13AD35-B65E-4D24-96D9-DB70F553D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47" y="2011341"/>
            <a:ext cx="2738981" cy="1928008"/>
          </a:xfrm>
          <a:prstGeom prst="rect">
            <a:avLst/>
          </a:prstGeom>
        </p:spPr>
      </p:pic>
    </p:spTree>
    <p:extLst>
      <p:ext uri="{BB962C8B-B14F-4D97-AF65-F5344CB8AC3E}">
        <p14:creationId xmlns:p14="http://schemas.microsoft.com/office/powerpoint/2010/main" val="128971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BE6-4CA3-4682-BD74-D81510038A0A}"/>
              </a:ext>
            </a:extLst>
          </p:cNvPr>
          <p:cNvSpPr>
            <a:spLocks noGrp="1"/>
          </p:cNvSpPr>
          <p:nvPr>
            <p:ph type="title"/>
          </p:nvPr>
        </p:nvSpPr>
        <p:spPr>
          <a:xfrm>
            <a:off x="652314" y="202411"/>
            <a:ext cx="8534400" cy="1477533"/>
          </a:xfrm>
        </p:spPr>
        <p:txBody>
          <a:bodyPr/>
          <a:lstStyle/>
          <a:p>
            <a:r>
              <a:rPr lang="es-ES" b="1" cap="none" dirty="0"/>
              <a:t>Ejemplo de maquinas virtuales con algunos sistemas operativos</a:t>
            </a:r>
          </a:p>
        </p:txBody>
      </p:sp>
      <p:sp>
        <p:nvSpPr>
          <p:cNvPr id="6" name="AutoShape 2" descr="Resultado de imagen para maquina virtual windows 7 virtualbox">
            <a:extLst>
              <a:ext uri="{FF2B5EF4-FFF2-40B4-BE49-F238E27FC236}">
                <a16:creationId xmlns:a16="http://schemas.microsoft.com/office/drawing/2014/main" id="{D6750050-C972-4972-9CB8-7E1D0F5AB6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pic>
        <p:nvPicPr>
          <p:cNvPr id="8" name="Picture 7">
            <a:extLst>
              <a:ext uri="{FF2B5EF4-FFF2-40B4-BE49-F238E27FC236}">
                <a16:creationId xmlns:a16="http://schemas.microsoft.com/office/drawing/2014/main" id="{8FF49B3A-704B-4980-A96B-AFDFD6763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49" y="1799935"/>
            <a:ext cx="3922104" cy="2734932"/>
          </a:xfrm>
          <a:prstGeom prst="rect">
            <a:avLst/>
          </a:prstGeom>
        </p:spPr>
      </p:pic>
      <p:pic>
        <p:nvPicPr>
          <p:cNvPr id="11" name="Picture 10">
            <a:extLst>
              <a:ext uri="{FF2B5EF4-FFF2-40B4-BE49-F238E27FC236}">
                <a16:creationId xmlns:a16="http://schemas.microsoft.com/office/drawing/2014/main" id="{AAF3192A-7A57-4DF0-83EB-E78913D82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347" y="1798001"/>
            <a:ext cx="3511181" cy="2957195"/>
          </a:xfrm>
          <a:prstGeom prst="rect">
            <a:avLst/>
          </a:prstGeom>
        </p:spPr>
      </p:pic>
      <p:pic>
        <p:nvPicPr>
          <p:cNvPr id="13" name="Picture 12">
            <a:extLst>
              <a:ext uri="{FF2B5EF4-FFF2-40B4-BE49-F238E27FC236}">
                <a16:creationId xmlns:a16="http://schemas.microsoft.com/office/drawing/2014/main" id="{9436202C-D9CE-4634-9999-56128136C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759" y="3276598"/>
            <a:ext cx="3826790" cy="3266772"/>
          </a:xfrm>
          <a:prstGeom prst="rect">
            <a:avLst/>
          </a:prstGeom>
        </p:spPr>
      </p:pic>
    </p:spTree>
    <p:extLst>
      <p:ext uri="{BB962C8B-B14F-4D97-AF65-F5344CB8AC3E}">
        <p14:creationId xmlns:p14="http://schemas.microsoft.com/office/powerpoint/2010/main" val="225020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0CC0-324A-4CCF-A065-47308A49DD38}"/>
              </a:ext>
            </a:extLst>
          </p:cNvPr>
          <p:cNvSpPr>
            <a:spLocks noGrp="1"/>
          </p:cNvSpPr>
          <p:nvPr>
            <p:ph type="title"/>
          </p:nvPr>
        </p:nvSpPr>
        <p:spPr>
          <a:xfrm>
            <a:off x="843700" y="521389"/>
            <a:ext cx="1633686" cy="1073496"/>
          </a:xfrm>
        </p:spPr>
        <p:txBody>
          <a:bodyPr/>
          <a:lstStyle/>
          <a:p>
            <a:r>
              <a:rPr lang="es-ES" b="1" cap="none" dirty="0"/>
              <a:t>Costo</a:t>
            </a:r>
            <a:r>
              <a:rPr lang="es-ES" cap="none" dirty="0"/>
              <a:t> </a:t>
            </a:r>
          </a:p>
        </p:txBody>
      </p:sp>
      <p:sp>
        <p:nvSpPr>
          <p:cNvPr id="4" name="Rectangle 3">
            <a:extLst>
              <a:ext uri="{FF2B5EF4-FFF2-40B4-BE49-F238E27FC236}">
                <a16:creationId xmlns:a16="http://schemas.microsoft.com/office/drawing/2014/main" id="{F09FC3DC-9A16-4B98-A875-806BF5F52AB8}"/>
              </a:ext>
            </a:extLst>
          </p:cNvPr>
          <p:cNvSpPr/>
          <p:nvPr/>
        </p:nvSpPr>
        <p:spPr>
          <a:xfrm>
            <a:off x="843700" y="1870535"/>
            <a:ext cx="7024393" cy="2828082"/>
          </a:xfrm>
          <a:prstGeom prst="rect">
            <a:avLst/>
          </a:prstGeom>
        </p:spPr>
        <p:txBody>
          <a:bodyPr wrap="square">
            <a:spAutoFit/>
          </a:bodyPr>
          <a:lstStyle/>
          <a:p>
            <a:pPr algn="just">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Este va depender de los servicios que requiera la empresa y la maquinas virtuales que requieran con su respectivo sistema operativo para su funcionamiento pero el costo seria mas bajo que adquirir una  física solo que una física puedes tener la cantidad de maquina virtuales que el cliente quiera.  </a:t>
            </a:r>
          </a:p>
        </p:txBody>
      </p:sp>
    </p:spTree>
    <p:extLst>
      <p:ext uri="{BB962C8B-B14F-4D97-AF65-F5344CB8AC3E}">
        <p14:creationId xmlns:p14="http://schemas.microsoft.com/office/powerpoint/2010/main" val="403140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DAA9-15A1-4DE2-8C47-B7E66FED7B71}"/>
              </a:ext>
            </a:extLst>
          </p:cNvPr>
          <p:cNvSpPr>
            <a:spLocks noGrp="1"/>
          </p:cNvSpPr>
          <p:nvPr>
            <p:ph type="title"/>
          </p:nvPr>
        </p:nvSpPr>
        <p:spPr>
          <a:xfrm>
            <a:off x="652314" y="319371"/>
            <a:ext cx="5695323" cy="1372866"/>
          </a:xfrm>
        </p:spPr>
        <p:txBody>
          <a:bodyPr/>
          <a:lstStyle/>
          <a:p>
            <a:r>
              <a:rPr lang="es-ES" b="1" cap="none" dirty="0">
                <a:latin typeface="Arial" panose="020B0604020202020204" pitchFamily="34" charset="0"/>
                <a:cs typeface="Arial" panose="020B0604020202020204" pitchFamily="34" charset="0"/>
              </a:rPr>
              <a:t>Información de contacto </a:t>
            </a:r>
          </a:p>
        </p:txBody>
      </p:sp>
      <p:sp>
        <p:nvSpPr>
          <p:cNvPr id="4" name="Rectangle 3">
            <a:extLst>
              <a:ext uri="{FF2B5EF4-FFF2-40B4-BE49-F238E27FC236}">
                <a16:creationId xmlns:a16="http://schemas.microsoft.com/office/drawing/2014/main" id="{C5BEA127-8364-4E76-91D0-5E6330A538AA}"/>
              </a:ext>
            </a:extLst>
          </p:cNvPr>
          <p:cNvSpPr/>
          <p:nvPr/>
        </p:nvSpPr>
        <p:spPr>
          <a:xfrm>
            <a:off x="652314" y="1919623"/>
            <a:ext cx="6096000" cy="1553567"/>
          </a:xfrm>
          <a:prstGeom prst="rect">
            <a:avLst/>
          </a:prstGeom>
        </p:spPr>
        <p:txBody>
          <a:bodyPr>
            <a:spAutoFit/>
          </a:bodyPr>
          <a:lstStyle/>
          <a:p>
            <a:pPr>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Jean Francis Reynoso Péñalo                       829-699-8912                            jreynosopenalo@gmail.com</a:t>
            </a:r>
          </a:p>
          <a:p>
            <a:pPr>
              <a:lnSpc>
                <a:spcPct val="107000"/>
              </a:lnSpc>
              <a:spcAft>
                <a:spcPts val="800"/>
              </a:spcAft>
            </a:pPr>
            <a:r>
              <a:rPr lang="es-ES" sz="11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Rectangle 4">
            <a:extLst>
              <a:ext uri="{FF2B5EF4-FFF2-40B4-BE49-F238E27FC236}">
                <a16:creationId xmlns:a16="http://schemas.microsoft.com/office/drawing/2014/main" id="{52A9DCD3-B6AC-43AA-B735-311BAC66E1B1}"/>
              </a:ext>
            </a:extLst>
          </p:cNvPr>
          <p:cNvSpPr/>
          <p:nvPr/>
        </p:nvSpPr>
        <p:spPr>
          <a:xfrm>
            <a:off x="652314" y="3700576"/>
            <a:ext cx="6096000" cy="1758751"/>
          </a:xfrm>
          <a:prstGeom prst="rect">
            <a:avLst/>
          </a:prstGeom>
        </p:spPr>
        <p:txBody>
          <a:bodyPr>
            <a:spAutoFit/>
          </a:bodyPr>
          <a:lstStyle/>
          <a:p>
            <a:pPr>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Héctor Salomón Ovalle </a:t>
            </a:r>
          </a:p>
          <a:p>
            <a:pPr>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829-564-1048</a:t>
            </a:r>
          </a:p>
          <a:p>
            <a:pPr>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hectorsalomon3@gmail.com</a:t>
            </a:r>
          </a:p>
          <a:p>
            <a:pPr>
              <a:lnSpc>
                <a:spcPct val="107000"/>
              </a:lnSpc>
              <a:spcAft>
                <a:spcPts val="800"/>
              </a:spcAft>
            </a:pPr>
            <a:r>
              <a:rPr lang="es-ES" sz="1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05245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D9441-2E98-460C-A0CB-8BF98CA67A9D}"/>
              </a:ext>
            </a:extLst>
          </p:cNvPr>
          <p:cNvSpPr txBox="1"/>
          <p:nvPr/>
        </p:nvSpPr>
        <p:spPr>
          <a:xfrm>
            <a:off x="584790" y="1275907"/>
            <a:ext cx="7538485" cy="4154984"/>
          </a:xfrm>
          <a:prstGeom prst="rect">
            <a:avLst/>
          </a:prstGeom>
          <a:noFill/>
        </p:spPr>
        <p:txBody>
          <a:bodyPr wrap="square" rtlCol="0">
            <a:spAutoFit/>
          </a:bodyPr>
          <a:lstStyle/>
          <a:p>
            <a:r>
              <a:rPr lang="es-ES" sz="2400" dirty="0">
                <a:solidFill>
                  <a:schemeClr val="bg1"/>
                </a:solidFill>
              </a:rPr>
              <a:t>Ingeniería sistema</a:t>
            </a:r>
          </a:p>
          <a:p>
            <a:endParaRPr lang="es-ES" sz="2400" dirty="0">
              <a:solidFill>
                <a:schemeClr val="bg1"/>
              </a:solidFill>
            </a:endParaRPr>
          </a:p>
          <a:p>
            <a:r>
              <a:rPr lang="es-ES" sz="2400" dirty="0">
                <a:solidFill>
                  <a:schemeClr val="bg1"/>
                </a:solidFill>
              </a:rPr>
              <a:t>Seccion:908</a:t>
            </a:r>
          </a:p>
          <a:p>
            <a:endParaRPr lang="es-ES" sz="2400" dirty="0">
              <a:solidFill>
                <a:schemeClr val="bg1"/>
              </a:solidFill>
            </a:endParaRPr>
          </a:p>
          <a:p>
            <a:r>
              <a:rPr lang="es-ES" sz="2400" dirty="0">
                <a:solidFill>
                  <a:schemeClr val="bg1"/>
                </a:solidFill>
              </a:rPr>
              <a:t>Administración de servidores</a:t>
            </a:r>
          </a:p>
          <a:p>
            <a:r>
              <a:rPr lang="es-ES" sz="2400" dirty="0">
                <a:solidFill>
                  <a:schemeClr val="bg1"/>
                </a:solidFill>
              </a:rPr>
              <a:t>Profesor: Starling Germosén</a:t>
            </a:r>
          </a:p>
          <a:p>
            <a:endParaRPr lang="es-ES" sz="2400" dirty="0">
              <a:solidFill>
                <a:schemeClr val="bg1"/>
              </a:solidFill>
            </a:endParaRPr>
          </a:p>
          <a:p>
            <a:r>
              <a:rPr lang="es-ES" sz="2400" dirty="0">
                <a:solidFill>
                  <a:schemeClr val="bg1"/>
                </a:solidFill>
              </a:rPr>
              <a:t>Estudiantes:</a:t>
            </a:r>
          </a:p>
          <a:p>
            <a:endParaRPr lang="es-ES" sz="2400" dirty="0">
              <a:solidFill>
                <a:schemeClr val="bg1"/>
              </a:solidFill>
            </a:endParaRPr>
          </a:p>
          <a:p>
            <a:r>
              <a:rPr lang="es-ES" sz="2400" dirty="0">
                <a:solidFill>
                  <a:schemeClr val="bg1"/>
                </a:solidFill>
              </a:rPr>
              <a:t>Jean Francis Reynoso Peñalo      16-SIST-1-093</a:t>
            </a:r>
          </a:p>
          <a:p>
            <a:r>
              <a:rPr lang="es-ES" sz="2400" dirty="0">
                <a:solidFill>
                  <a:schemeClr val="bg1"/>
                </a:solidFill>
              </a:rPr>
              <a:t>Héctor Salomón Ovalle                10-SISM-1-048</a:t>
            </a:r>
          </a:p>
        </p:txBody>
      </p:sp>
    </p:spTree>
    <p:extLst>
      <p:ext uri="{BB962C8B-B14F-4D97-AF65-F5344CB8AC3E}">
        <p14:creationId xmlns:p14="http://schemas.microsoft.com/office/powerpoint/2010/main" val="295977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6F72-A005-4BA1-82D2-B5605636C5C8}"/>
              </a:ext>
            </a:extLst>
          </p:cNvPr>
          <p:cNvSpPr>
            <a:spLocks noGrp="1"/>
          </p:cNvSpPr>
          <p:nvPr>
            <p:ph type="title"/>
          </p:nvPr>
        </p:nvSpPr>
        <p:spPr>
          <a:xfrm>
            <a:off x="875597" y="499731"/>
            <a:ext cx="2186580" cy="871870"/>
          </a:xfrm>
        </p:spPr>
        <p:txBody>
          <a:bodyPr>
            <a:normAutofit fontScale="90000"/>
          </a:bodyPr>
          <a:lstStyle/>
          <a:p>
            <a:r>
              <a:rPr lang="es-ES" b="1" cap="none" dirty="0"/>
              <a:t>Historia</a:t>
            </a:r>
            <a:br>
              <a:rPr lang="es-ES" dirty="0"/>
            </a:br>
            <a:endParaRPr lang="es-ES" dirty="0"/>
          </a:p>
        </p:txBody>
      </p:sp>
      <p:sp>
        <p:nvSpPr>
          <p:cNvPr id="4" name="Rectangle 3">
            <a:extLst>
              <a:ext uri="{FF2B5EF4-FFF2-40B4-BE49-F238E27FC236}">
                <a16:creationId xmlns:a16="http://schemas.microsoft.com/office/drawing/2014/main" id="{7F768AEC-7825-4538-986B-14411752EF8A}"/>
              </a:ext>
            </a:extLst>
          </p:cNvPr>
          <p:cNvSpPr/>
          <p:nvPr/>
        </p:nvSpPr>
        <p:spPr>
          <a:xfrm>
            <a:off x="613143" y="1371602"/>
            <a:ext cx="6999767" cy="4015330"/>
          </a:xfrm>
          <a:prstGeom prst="rect">
            <a:avLst/>
          </a:prstGeom>
        </p:spPr>
        <p:txBody>
          <a:bodyPr wrap="square">
            <a:spAutoFit/>
          </a:bodyPr>
          <a:lstStyle/>
          <a:p>
            <a:pPr algn="just">
              <a:lnSpc>
                <a:spcPct val="107000"/>
              </a:lnSpc>
              <a:spcAft>
                <a:spcPts val="800"/>
              </a:spcAft>
            </a:pPr>
            <a:r>
              <a:rPr lang="es-ES" sz="2400" dirty="0">
                <a:solidFill>
                  <a:schemeClr val="bg1"/>
                </a:solidFill>
                <a:latin typeface="Arial" panose="020B0604020202020204" pitchFamily="34" charset="0"/>
                <a:cs typeface="Arial" panose="020B0604020202020204" pitchFamily="34" charset="0"/>
              </a:rPr>
              <a:t>Esta empresa nace como una idea que le surge a dos jóvenes estudiantes de la carrera de ingeniería en sistema que deciden crear una empresa que se dedique a ofrecer los servicios de virtualización que crea máquinas virtuales según la necesidad de la empresa y le ofrece de servicio de soporte y mantenimiento y le corrige cualquier problema que presente la misma esta empresa fue fundada el 22 de julio del año 2019 en la ciudad de santo domingo.</a:t>
            </a:r>
          </a:p>
        </p:txBody>
      </p:sp>
    </p:spTree>
    <p:extLst>
      <p:ext uri="{BB962C8B-B14F-4D97-AF65-F5344CB8AC3E}">
        <p14:creationId xmlns:p14="http://schemas.microsoft.com/office/powerpoint/2010/main" val="386976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C891-2998-466F-8199-A6F71FB6DE2E}"/>
              </a:ext>
            </a:extLst>
          </p:cNvPr>
          <p:cNvSpPr>
            <a:spLocks noGrp="1"/>
          </p:cNvSpPr>
          <p:nvPr>
            <p:ph type="title"/>
          </p:nvPr>
        </p:nvSpPr>
        <p:spPr>
          <a:xfrm>
            <a:off x="432752" y="532552"/>
            <a:ext cx="2236020" cy="498806"/>
          </a:xfrm>
        </p:spPr>
        <p:txBody>
          <a:bodyPr>
            <a:normAutofit fontScale="90000"/>
          </a:bodyPr>
          <a:lstStyle/>
          <a:p>
            <a:r>
              <a:rPr lang="es-ES" sz="3200" b="1" cap="none" dirty="0"/>
              <a:t>Misión</a:t>
            </a:r>
            <a:r>
              <a:rPr lang="es-ES" dirty="0"/>
              <a:t>  </a:t>
            </a:r>
          </a:p>
        </p:txBody>
      </p:sp>
      <p:sp>
        <p:nvSpPr>
          <p:cNvPr id="3" name="Rectangle 2">
            <a:extLst>
              <a:ext uri="{FF2B5EF4-FFF2-40B4-BE49-F238E27FC236}">
                <a16:creationId xmlns:a16="http://schemas.microsoft.com/office/drawing/2014/main" id="{D4467351-4AEA-4C1D-9078-C91601507DF7}"/>
              </a:ext>
            </a:extLst>
          </p:cNvPr>
          <p:cNvSpPr/>
          <p:nvPr/>
        </p:nvSpPr>
        <p:spPr>
          <a:xfrm>
            <a:off x="145673" y="1116412"/>
            <a:ext cx="6096000" cy="3401700"/>
          </a:xfrm>
          <a:prstGeom prst="rect">
            <a:avLst/>
          </a:prstGeom>
        </p:spPr>
        <p:txBody>
          <a:bodyPr>
            <a:spAutoFit/>
          </a:bodyPr>
          <a:lstStyle/>
          <a:p>
            <a:pPr algn="just">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Nuestra misión es ser la empresa líder en ventas de máquinas virtuales en diferentes herramienta de virtualización y brindarle soporte y también darle la solución de virtualización mas viable del mercado a nuestros clientes para que su empresa tenga un funcionamiento efectivo</a:t>
            </a:r>
          </a:p>
          <a:p>
            <a:pPr>
              <a:lnSpc>
                <a:spcPct val="107000"/>
              </a:lnSpc>
              <a:spcAft>
                <a:spcPts val="800"/>
              </a:spcAft>
            </a:pPr>
            <a:endParaRPr lang="es-E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F697ECFA-F875-4217-897F-5A5EEA23BA91}"/>
              </a:ext>
            </a:extLst>
          </p:cNvPr>
          <p:cNvSpPr txBox="1">
            <a:spLocks/>
          </p:cNvSpPr>
          <p:nvPr/>
        </p:nvSpPr>
        <p:spPr>
          <a:xfrm>
            <a:off x="7616640" y="3536908"/>
            <a:ext cx="1846336" cy="498806"/>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b="1" cap="none" dirty="0"/>
              <a:t>Visión</a:t>
            </a:r>
          </a:p>
        </p:txBody>
      </p:sp>
      <p:sp>
        <p:nvSpPr>
          <p:cNvPr id="5" name="Rectangle 4">
            <a:extLst>
              <a:ext uri="{FF2B5EF4-FFF2-40B4-BE49-F238E27FC236}">
                <a16:creationId xmlns:a16="http://schemas.microsoft.com/office/drawing/2014/main" id="{5BD53301-E652-4CF9-AB32-7A696211F50B}"/>
              </a:ext>
            </a:extLst>
          </p:cNvPr>
          <p:cNvSpPr/>
          <p:nvPr/>
        </p:nvSpPr>
        <p:spPr>
          <a:xfrm>
            <a:off x="5710045" y="4156599"/>
            <a:ext cx="6096000" cy="2434641"/>
          </a:xfrm>
          <a:prstGeom prst="rect">
            <a:avLst/>
          </a:prstGeom>
        </p:spPr>
        <p:txBody>
          <a:bodyPr>
            <a:spAutoFit/>
          </a:bodyPr>
          <a:lstStyle/>
          <a:p>
            <a:pPr algn="just">
              <a:lnSpc>
                <a:spcPct val="107000"/>
              </a:lnSpc>
              <a:spcAft>
                <a:spcPts val="800"/>
              </a:spcAft>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Nuestra Visión es convertirnos en una gran empresa y poder alcanzar todos los sectores que requieran de nuestro servicio de virtualización para la mejoría y el buen funcionamiento de la empresa de los clientes.</a:t>
            </a:r>
          </a:p>
        </p:txBody>
      </p:sp>
    </p:spTree>
    <p:extLst>
      <p:ext uri="{BB962C8B-B14F-4D97-AF65-F5344CB8AC3E}">
        <p14:creationId xmlns:p14="http://schemas.microsoft.com/office/powerpoint/2010/main" val="80830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E358-F703-43FB-912C-6B4538B3A52A}"/>
              </a:ext>
            </a:extLst>
          </p:cNvPr>
          <p:cNvSpPr>
            <a:spLocks noGrp="1"/>
          </p:cNvSpPr>
          <p:nvPr>
            <p:ph type="title"/>
          </p:nvPr>
        </p:nvSpPr>
        <p:spPr>
          <a:xfrm>
            <a:off x="907493" y="298105"/>
            <a:ext cx="1888867" cy="1158556"/>
          </a:xfrm>
        </p:spPr>
        <p:txBody>
          <a:bodyPr/>
          <a:lstStyle/>
          <a:p>
            <a:r>
              <a:rPr lang="es-ES" b="1" cap="none" dirty="0"/>
              <a:t>Valores </a:t>
            </a:r>
          </a:p>
        </p:txBody>
      </p:sp>
      <p:sp>
        <p:nvSpPr>
          <p:cNvPr id="4" name="Oval 3">
            <a:extLst>
              <a:ext uri="{FF2B5EF4-FFF2-40B4-BE49-F238E27FC236}">
                <a16:creationId xmlns:a16="http://schemas.microsoft.com/office/drawing/2014/main" id="{699BF7C6-6DED-431C-80F8-2451798C5AD1}"/>
              </a:ext>
            </a:extLst>
          </p:cNvPr>
          <p:cNvSpPr/>
          <p:nvPr/>
        </p:nvSpPr>
        <p:spPr>
          <a:xfrm>
            <a:off x="907493" y="1636469"/>
            <a:ext cx="2115879" cy="106325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Eficiencia</a:t>
            </a:r>
            <a:r>
              <a:rPr lang="es-ES" dirty="0"/>
              <a:t> </a:t>
            </a:r>
          </a:p>
        </p:txBody>
      </p:sp>
      <p:sp>
        <p:nvSpPr>
          <p:cNvPr id="11" name="Oval 10">
            <a:extLst>
              <a:ext uri="{FF2B5EF4-FFF2-40B4-BE49-F238E27FC236}">
                <a16:creationId xmlns:a16="http://schemas.microsoft.com/office/drawing/2014/main" id="{9C3BA9E4-6D8C-4218-80DD-2A168704EFF8}"/>
              </a:ext>
            </a:extLst>
          </p:cNvPr>
          <p:cNvSpPr/>
          <p:nvPr/>
        </p:nvSpPr>
        <p:spPr>
          <a:xfrm>
            <a:off x="4593355" y="3708871"/>
            <a:ext cx="2115879" cy="10632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ES" b="1" dirty="0"/>
              <a:t>Innovación</a:t>
            </a:r>
            <a:r>
              <a:rPr lang="es-ES" dirty="0"/>
              <a:t>  </a:t>
            </a:r>
          </a:p>
        </p:txBody>
      </p:sp>
      <p:sp>
        <p:nvSpPr>
          <p:cNvPr id="12" name="Oval 11">
            <a:extLst>
              <a:ext uri="{FF2B5EF4-FFF2-40B4-BE49-F238E27FC236}">
                <a16:creationId xmlns:a16="http://schemas.microsoft.com/office/drawing/2014/main" id="{303C32B9-DC61-43D8-9312-3B663890866E}"/>
              </a:ext>
            </a:extLst>
          </p:cNvPr>
          <p:cNvSpPr/>
          <p:nvPr/>
        </p:nvSpPr>
        <p:spPr>
          <a:xfrm>
            <a:off x="8279217" y="1636469"/>
            <a:ext cx="2115879" cy="10632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Excelencia </a:t>
            </a:r>
          </a:p>
        </p:txBody>
      </p:sp>
      <p:sp>
        <p:nvSpPr>
          <p:cNvPr id="13" name="Oval 12">
            <a:extLst>
              <a:ext uri="{FF2B5EF4-FFF2-40B4-BE49-F238E27FC236}">
                <a16:creationId xmlns:a16="http://schemas.microsoft.com/office/drawing/2014/main" id="{33361CE4-C01B-4A42-A73C-CEA784F16558}"/>
              </a:ext>
            </a:extLst>
          </p:cNvPr>
          <p:cNvSpPr/>
          <p:nvPr/>
        </p:nvSpPr>
        <p:spPr>
          <a:xfrm>
            <a:off x="925350" y="3708871"/>
            <a:ext cx="2115879" cy="10632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Calidad </a:t>
            </a:r>
            <a:r>
              <a:rPr lang="es-ES" dirty="0"/>
              <a:t> </a:t>
            </a:r>
          </a:p>
        </p:txBody>
      </p:sp>
      <p:sp>
        <p:nvSpPr>
          <p:cNvPr id="15" name="Oval 14">
            <a:extLst>
              <a:ext uri="{FF2B5EF4-FFF2-40B4-BE49-F238E27FC236}">
                <a16:creationId xmlns:a16="http://schemas.microsoft.com/office/drawing/2014/main" id="{1B21B910-B7B6-4A11-B6D9-7BD597FE7772}"/>
              </a:ext>
            </a:extLst>
          </p:cNvPr>
          <p:cNvSpPr/>
          <p:nvPr/>
        </p:nvSpPr>
        <p:spPr>
          <a:xfrm>
            <a:off x="4593355" y="1636469"/>
            <a:ext cx="2115879" cy="10632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ES" b="1" dirty="0"/>
              <a:t>Pasión</a:t>
            </a:r>
            <a:r>
              <a:rPr lang="es-ES" dirty="0"/>
              <a:t> </a:t>
            </a:r>
          </a:p>
        </p:txBody>
      </p:sp>
      <p:sp>
        <p:nvSpPr>
          <p:cNvPr id="16" name="Oval 15">
            <a:extLst>
              <a:ext uri="{FF2B5EF4-FFF2-40B4-BE49-F238E27FC236}">
                <a16:creationId xmlns:a16="http://schemas.microsoft.com/office/drawing/2014/main" id="{615CE497-E030-48B0-B716-DB4E7E7AE470}"/>
              </a:ext>
            </a:extLst>
          </p:cNvPr>
          <p:cNvSpPr/>
          <p:nvPr/>
        </p:nvSpPr>
        <p:spPr>
          <a:xfrm>
            <a:off x="8279217" y="3708871"/>
            <a:ext cx="2115879" cy="106325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Inspiración</a:t>
            </a:r>
            <a:r>
              <a:rPr lang="es-ES" dirty="0"/>
              <a:t> </a:t>
            </a:r>
          </a:p>
        </p:txBody>
      </p:sp>
    </p:spTree>
    <p:extLst>
      <p:ext uri="{BB962C8B-B14F-4D97-AF65-F5344CB8AC3E}">
        <p14:creationId xmlns:p14="http://schemas.microsoft.com/office/powerpoint/2010/main" val="306014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46B4-2EDF-4C14-9173-1A4EF6238B8E}"/>
              </a:ext>
            </a:extLst>
          </p:cNvPr>
          <p:cNvSpPr>
            <a:spLocks noGrp="1"/>
          </p:cNvSpPr>
          <p:nvPr>
            <p:ph type="title"/>
          </p:nvPr>
        </p:nvSpPr>
        <p:spPr>
          <a:xfrm>
            <a:off x="577887" y="361901"/>
            <a:ext cx="5163695" cy="1222352"/>
          </a:xfrm>
        </p:spPr>
        <p:txBody>
          <a:bodyPr>
            <a:normAutofit/>
          </a:bodyPr>
          <a:lstStyle/>
          <a:p>
            <a:r>
              <a:rPr lang="es-ES" sz="3200" b="1" cap="none" dirty="0"/>
              <a:t>Servicios que ofrecemos </a:t>
            </a:r>
          </a:p>
        </p:txBody>
      </p:sp>
      <p:sp>
        <p:nvSpPr>
          <p:cNvPr id="4" name="Rectangle 3">
            <a:extLst>
              <a:ext uri="{FF2B5EF4-FFF2-40B4-BE49-F238E27FC236}">
                <a16:creationId xmlns:a16="http://schemas.microsoft.com/office/drawing/2014/main" id="{797A70D8-5E88-4ADB-AACD-014D3C5F4E18}"/>
              </a:ext>
            </a:extLst>
          </p:cNvPr>
          <p:cNvSpPr/>
          <p:nvPr/>
        </p:nvSpPr>
        <p:spPr>
          <a:xfrm>
            <a:off x="577887" y="1777247"/>
            <a:ext cx="6096000" cy="4351063"/>
          </a:xfrm>
          <a:prstGeom prst="rect">
            <a:avLst/>
          </a:prstGeom>
        </p:spPr>
        <p:txBody>
          <a:bodyPr>
            <a:spAutoFit/>
          </a:bodyPr>
          <a:lstStyle/>
          <a:p>
            <a:pPr marL="342900" indent="-342900" algn="just">
              <a:lnSpc>
                <a:spcPct val="107000"/>
              </a:lnSpc>
              <a:spcAft>
                <a:spcPts val="800"/>
              </a:spcAft>
              <a:buFont typeface="Arial" panose="020B0604020202020204" pitchFamily="34" charset="0"/>
              <a:buChar char="•"/>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Ventas de maquina virtuales.</a:t>
            </a:r>
          </a:p>
          <a:p>
            <a:pPr marL="342900" indent="-342900" algn="just">
              <a:lnSpc>
                <a:spcPct val="107000"/>
              </a:lnSpc>
              <a:spcAft>
                <a:spcPts val="800"/>
              </a:spcAft>
              <a:buFont typeface="Arial" panose="020B0604020202020204" pitchFamily="34" charset="0"/>
              <a:buChar char="•"/>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Consultoría informática para brindar soluciones a nuestros clientes en cuanto a lo que es la virtualización.</a:t>
            </a:r>
          </a:p>
          <a:p>
            <a:pPr marL="342900" indent="-342900" algn="just">
              <a:lnSpc>
                <a:spcPct val="107000"/>
              </a:lnSpc>
              <a:spcAft>
                <a:spcPts val="800"/>
              </a:spcAft>
              <a:buFont typeface="Arial" panose="020B0604020202020204" pitchFamily="34" charset="0"/>
              <a:buChar char="•"/>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Mantenimiento a maquinas virtuales. </a:t>
            </a:r>
          </a:p>
          <a:p>
            <a:pPr marL="342900" indent="-342900" algn="just">
              <a:lnSpc>
                <a:spcPct val="107000"/>
              </a:lnSpc>
              <a:spcAft>
                <a:spcPts val="800"/>
              </a:spcAft>
              <a:buFont typeface="Arial" panose="020B0604020202020204" pitchFamily="34" charset="0"/>
              <a:buChar char="•"/>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Asesoría a nuestros clientes.</a:t>
            </a:r>
          </a:p>
          <a:p>
            <a:pPr marL="342900" indent="-342900" algn="just">
              <a:buFont typeface="Arial" panose="020B0604020202020204" pitchFamily="34" charset="0"/>
              <a:buChar char="•"/>
            </a:pPr>
            <a:r>
              <a:rPr lang="es-ES" sz="2400" dirty="0">
                <a:solidFill>
                  <a:schemeClr val="bg1"/>
                </a:solidFill>
                <a:latin typeface="Arial" panose="020B0604020202020204" pitchFamily="34" charset="0"/>
                <a:ea typeface="Calibri" panose="020F0502020204030204" pitchFamily="34" charset="0"/>
                <a:cs typeface="Arial" panose="020B0604020202020204" pitchFamily="34" charset="0"/>
              </a:rPr>
              <a:t>Entrenamiento en el manejo de la misma</a:t>
            </a:r>
          </a:p>
          <a:p>
            <a:pPr marL="342900" indent="-342900" algn="just">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Migraciones de servicio si un cliente decide cambiar las maquinas física por maquinas virtuales nosotros lo hacemos.</a:t>
            </a:r>
          </a:p>
        </p:txBody>
      </p:sp>
    </p:spTree>
    <p:extLst>
      <p:ext uri="{BB962C8B-B14F-4D97-AF65-F5344CB8AC3E}">
        <p14:creationId xmlns:p14="http://schemas.microsoft.com/office/powerpoint/2010/main" val="271479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548870-05E9-471A-BD64-A14B3ACA8F85}"/>
              </a:ext>
            </a:extLst>
          </p:cNvPr>
          <p:cNvSpPr>
            <a:spLocks noGrp="1"/>
          </p:cNvSpPr>
          <p:nvPr>
            <p:ph type="title"/>
          </p:nvPr>
        </p:nvSpPr>
        <p:spPr>
          <a:xfrm>
            <a:off x="907496" y="116972"/>
            <a:ext cx="8534400" cy="1116405"/>
          </a:xfrm>
        </p:spPr>
        <p:txBody>
          <a:bodyPr/>
          <a:lstStyle/>
          <a:p>
            <a:r>
              <a:rPr lang="es-ES" b="1" cap="none" dirty="0"/>
              <a:t>Que es la virtualización</a:t>
            </a:r>
          </a:p>
        </p:txBody>
      </p:sp>
      <p:sp>
        <p:nvSpPr>
          <p:cNvPr id="9" name="Rectangle 8">
            <a:extLst>
              <a:ext uri="{FF2B5EF4-FFF2-40B4-BE49-F238E27FC236}">
                <a16:creationId xmlns:a16="http://schemas.microsoft.com/office/drawing/2014/main" id="{321CCE85-6887-43DE-9EDB-1E7DA4E1C511}"/>
              </a:ext>
            </a:extLst>
          </p:cNvPr>
          <p:cNvSpPr/>
          <p:nvPr/>
        </p:nvSpPr>
        <p:spPr>
          <a:xfrm>
            <a:off x="779904" y="1233377"/>
            <a:ext cx="6269481" cy="5262979"/>
          </a:xfrm>
          <a:prstGeom prst="rect">
            <a:avLst/>
          </a:prstGeom>
        </p:spPr>
        <p:txBody>
          <a:bodyPr wrap="square">
            <a:spAutoFit/>
          </a:bodyPr>
          <a:lstStyle/>
          <a:p>
            <a:pPr algn="just"/>
            <a:r>
              <a:rPr lang="es-ES" sz="2400" dirty="0">
                <a:solidFill>
                  <a:schemeClr val="bg1"/>
                </a:solidFill>
                <a:latin typeface="Arial" panose="020B0604020202020204" pitchFamily="34" charset="0"/>
                <a:cs typeface="Arial" panose="020B0604020202020204" pitchFamily="34" charset="0"/>
              </a:rPr>
              <a:t>La virtualización es tecnología que permite crear múltiples entornos simulados o recursos dedicados desde un solo sistema de hardware físico se denomina virtualización a la metodología que nos permite, a través de un software específico, que una sola computadora pueda ejecutar simultáneamente dos o más sistemas operativos, que son capaces de interactuar de forma independiente con otros dispositivos, aplicaciones, datos y usuarios, de la misma forma en que lo haría como si fuera un recurso físico separado e independiente.</a:t>
            </a:r>
          </a:p>
        </p:txBody>
      </p:sp>
      <p:pic>
        <p:nvPicPr>
          <p:cNvPr id="11" name="Picture 10">
            <a:extLst>
              <a:ext uri="{FF2B5EF4-FFF2-40B4-BE49-F238E27FC236}">
                <a16:creationId xmlns:a16="http://schemas.microsoft.com/office/drawing/2014/main" id="{AB1B8A7A-A321-440E-BC2D-D22FCFF97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721" y="1847701"/>
            <a:ext cx="4667693" cy="3499294"/>
          </a:xfrm>
          <a:prstGeom prst="rect">
            <a:avLst/>
          </a:prstGeom>
        </p:spPr>
      </p:pic>
    </p:spTree>
    <p:extLst>
      <p:ext uri="{BB962C8B-B14F-4D97-AF65-F5344CB8AC3E}">
        <p14:creationId xmlns:p14="http://schemas.microsoft.com/office/powerpoint/2010/main" val="394661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1560-E271-4858-ADE4-04815C7607E5}"/>
              </a:ext>
            </a:extLst>
          </p:cNvPr>
          <p:cNvSpPr>
            <a:spLocks noGrp="1"/>
          </p:cNvSpPr>
          <p:nvPr>
            <p:ph type="title"/>
          </p:nvPr>
        </p:nvSpPr>
        <p:spPr>
          <a:xfrm>
            <a:off x="939394" y="255573"/>
            <a:ext cx="8534400" cy="1201087"/>
          </a:xfrm>
        </p:spPr>
        <p:txBody>
          <a:bodyPr>
            <a:normAutofit fontScale="90000"/>
          </a:bodyPr>
          <a:lstStyle/>
          <a:p>
            <a:r>
              <a:rPr lang="es-ES" b="1" cap="none" dirty="0"/>
              <a:t>Ventaja y desventaja de la virtualización </a:t>
            </a:r>
            <a:br>
              <a:rPr lang="es-ES" dirty="0"/>
            </a:br>
            <a:endParaRPr lang="es-ES" dirty="0"/>
          </a:p>
        </p:txBody>
      </p:sp>
      <p:sp>
        <p:nvSpPr>
          <p:cNvPr id="4" name="Rectangle 3">
            <a:extLst>
              <a:ext uri="{FF2B5EF4-FFF2-40B4-BE49-F238E27FC236}">
                <a16:creationId xmlns:a16="http://schemas.microsoft.com/office/drawing/2014/main" id="{1332E903-D061-4BC9-8773-541CB4F39824}"/>
              </a:ext>
            </a:extLst>
          </p:cNvPr>
          <p:cNvSpPr/>
          <p:nvPr/>
        </p:nvSpPr>
        <p:spPr>
          <a:xfrm>
            <a:off x="594019" y="1605640"/>
            <a:ext cx="5501981" cy="4708981"/>
          </a:xfrm>
          <a:prstGeom prst="rect">
            <a:avLst/>
          </a:prstGeom>
        </p:spPr>
        <p:txBody>
          <a:bodyPr wrap="square">
            <a:spAutoFit/>
          </a:bodyPr>
          <a:lstStyle/>
          <a:p>
            <a:r>
              <a:rPr lang="es-ES" sz="2000" b="1" dirty="0">
                <a:solidFill>
                  <a:schemeClr val="bg1"/>
                </a:solidFill>
                <a:latin typeface="Arial" panose="020B0604020202020204" pitchFamily="34" charset="0"/>
                <a:cs typeface="Arial" panose="020B0604020202020204" pitchFamily="34" charset="0"/>
              </a:rPr>
              <a:t>Ventajas </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Reducción de costes</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Mejor seguridad</a:t>
            </a:r>
          </a:p>
          <a:p>
            <a:pPr marL="342900" indent="-342900">
              <a:buFont typeface="Arial" panose="020B0604020202020204" pitchFamily="34" charset="0"/>
              <a:buChar char="•"/>
            </a:pPr>
            <a:r>
              <a:rPr lang="es-ES" sz="2400" dirty="0">
                <a:solidFill>
                  <a:srgbClr val="3A3A3A"/>
                </a:solidFill>
                <a:latin typeface="Arial" panose="020B0604020202020204" pitchFamily="34" charset="0"/>
                <a:cs typeface="Arial" panose="020B0604020202020204" pitchFamily="34" charset="0"/>
              </a:rPr>
              <a:t>Trabajadores más eficientes</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Compatibilidad de aplicaciones.</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Compatibilidad de periféricos.</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Aislamiento y seguridad.</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Ahorro de espacio en el Centro de Proceso de Datos.</a:t>
            </a:r>
          </a:p>
          <a:p>
            <a:pPr marL="342900" indent="-342900">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Administración centralizada de todas las máquinas.</a:t>
            </a:r>
          </a:p>
          <a:p>
            <a:endParaRPr lang="es-ES" sz="2000" dirty="0">
              <a:solidFill>
                <a:schemeClr val="bg1"/>
              </a:solidFill>
              <a:latin typeface="Arial" panose="020B0604020202020204" pitchFamily="34" charset="0"/>
              <a:cs typeface="Arial" panose="020B0604020202020204" pitchFamily="34" charset="0"/>
            </a:endParaRPr>
          </a:p>
          <a:p>
            <a:endParaRPr lang="es-ES" sz="20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52E9FE9-6CFF-4256-A9C9-0D4795101FB1}"/>
              </a:ext>
            </a:extLst>
          </p:cNvPr>
          <p:cNvSpPr/>
          <p:nvPr/>
        </p:nvSpPr>
        <p:spPr>
          <a:xfrm>
            <a:off x="6096000" y="1605640"/>
            <a:ext cx="5501981" cy="3847207"/>
          </a:xfrm>
          <a:prstGeom prst="rect">
            <a:avLst/>
          </a:prstGeom>
        </p:spPr>
        <p:txBody>
          <a:bodyPr wrap="square">
            <a:spAutoFit/>
          </a:bodyPr>
          <a:lstStyle/>
          <a:p>
            <a:r>
              <a:rPr lang="es-ES" sz="2000" b="1" dirty="0">
                <a:solidFill>
                  <a:schemeClr val="bg1"/>
                </a:solidFill>
                <a:latin typeface="Arial" panose="020B0604020202020204" pitchFamily="34" charset="0"/>
                <a:cs typeface="Arial" panose="020B0604020202020204" pitchFamily="34" charset="0"/>
              </a:rPr>
              <a:t>Desventaja </a:t>
            </a:r>
          </a:p>
          <a:p>
            <a:pPr>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Aumento de los costos iniciales. ...</a:t>
            </a:r>
          </a:p>
          <a:p>
            <a:pPr>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Necesidad de aprender a manejar el nuevo entorno   virtual. </a:t>
            </a:r>
          </a:p>
          <a:p>
            <a:pPr>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Menor rendimiento.</a:t>
            </a:r>
          </a:p>
          <a:p>
            <a:pPr algn="just">
              <a:buFont typeface="Arial" panose="020B0604020202020204" pitchFamily="34" charset="0"/>
              <a:buChar char="•"/>
            </a:pPr>
            <a:r>
              <a:rPr lang="es-ES" sz="2400" dirty="0">
                <a:solidFill>
                  <a:schemeClr val="bg1"/>
                </a:solidFill>
                <a:latin typeface="Arial" panose="020B0604020202020204" pitchFamily="34" charset="0"/>
                <a:cs typeface="Arial" panose="020B0604020202020204" pitchFamily="34" charset="0"/>
              </a:rPr>
              <a:t>Necesidad de hardware de altas prestaciones.</a:t>
            </a:r>
          </a:p>
          <a:p>
            <a:br>
              <a:rPr lang="es-ES" sz="2000" dirty="0"/>
            </a:br>
            <a:endParaRPr lang="es-ES" sz="2000" dirty="0">
              <a:solidFill>
                <a:srgbClr val="222222"/>
              </a:solidFill>
              <a:latin typeface="arial" panose="020B0604020202020204" pitchFamily="34" charset="0"/>
            </a:endParaRPr>
          </a:p>
          <a:p>
            <a:endParaRPr lang="es-ES" sz="2000" dirty="0">
              <a:solidFill>
                <a:schemeClr val="bg1"/>
              </a:solidFill>
              <a:latin typeface="Arial" panose="020B0604020202020204" pitchFamily="34" charset="0"/>
              <a:cs typeface="Arial" panose="020B0604020202020204" pitchFamily="34" charset="0"/>
            </a:endParaRPr>
          </a:p>
          <a:p>
            <a:endParaRPr lang="es-E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35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4D5F-86E3-4A1F-937D-0FEDA0730B8C}"/>
              </a:ext>
            </a:extLst>
          </p:cNvPr>
          <p:cNvSpPr>
            <a:spLocks noGrp="1"/>
          </p:cNvSpPr>
          <p:nvPr>
            <p:ph type="title"/>
          </p:nvPr>
        </p:nvSpPr>
        <p:spPr>
          <a:xfrm>
            <a:off x="450295" y="374942"/>
            <a:ext cx="8534400" cy="1095153"/>
          </a:xfrm>
        </p:spPr>
        <p:txBody>
          <a:bodyPr>
            <a:normAutofit fontScale="90000"/>
          </a:bodyPr>
          <a:lstStyle/>
          <a:p>
            <a:r>
              <a:rPr lang="es-ES" b="1" cap="none" dirty="0"/>
              <a:t>¿Por qué utilizar nuestras maquina virtuales?</a:t>
            </a:r>
            <a:br>
              <a:rPr lang="es-ES" dirty="0"/>
            </a:br>
            <a:endParaRPr lang="es-ES" dirty="0"/>
          </a:p>
        </p:txBody>
      </p:sp>
      <p:sp>
        <p:nvSpPr>
          <p:cNvPr id="3" name="Rectangle 2">
            <a:extLst>
              <a:ext uri="{FF2B5EF4-FFF2-40B4-BE49-F238E27FC236}">
                <a16:creationId xmlns:a16="http://schemas.microsoft.com/office/drawing/2014/main" id="{8E2C7E0A-DA45-459D-A1AD-FCD8F768194E}"/>
              </a:ext>
            </a:extLst>
          </p:cNvPr>
          <p:cNvSpPr/>
          <p:nvPr/>
        </p:nvSpPr>
        <p:spPr>
          <a:xfrm>
            <a:off x="450295" y="1193650"/>
            <a:ext cx="9671900" cy="5968942"/>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Mas economía para su empresa.</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Ahorro de energía para su empresa.  </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Centralización de servicio a la hora de tener varios servicios en una maquina.</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Mayor seguridad.</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Mantenimiento inmediato a la hora que estas lo requieran.</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Generaría que sus empleados le sean mas eficiente a la hora de trabajar. </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Arial" panose="020B0604020202020204" pitchFamily="34" charset="0"/>
                <a:ea typeface="Calibri" panose="020F0502020204030204" pitchFamily="34" charset="0"/>
                <a:cs typeface="Arial" panose="020B0604020202020204" pitchFamily="34" charset="0"/>
              </a:rPr>
              <a:t>Le ahorraría un gran espacio en su empresa ya que no tendrá que tener tantos equipo de manera separada si no que en una maquina tendría varios equipos de manera virtual y esta fucionarias como si fuesen física usando los recursos de una sola maquina </a:t>
            </a:r>
            <a:r>
              <a:rPr lang="es-E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E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Somos una empresa altamente calificada a la hora de trabajar con máquinas virtuales para brindarle esta servicio a nuestro clientes.</a:t>
            </a:r>
            <a:endParaRPr lang="es-E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2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414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2845-77D7-46D8-8464-8A1534709207}"/>
              </a:ext>
            </a:extLst>
          </p:cNvPr>
          <p:cNvSpPr>
            <a:spLocks noGrp="1"/>
          </p:cNvSpPr>
          <p:nvPr>
            <p:ph type="title"/>
          </p:nvPr>
        </p:nvSpPr>
        <p:spPr>
          <a:xfrm>
            <a:off x="631049" y="393797"/>
            <a:ext cx="8534400" cy="1507067"/>
          </a:xfrm>
        </p:spPr>
        <p:txBody>
          <a:bodyPr/>
          <a:lstStyle/>
          <a:p>
            <a:r>
              <a:rPr lang="es-ES" b="1" cap="none" dirty="0"/>
              <a:t>Software que utilizamos para realizar las virtualización </a:t>
            </a:r>
          </a:p>
        </p:txBody>
      </p:sp>
      <p:pic>
        <p:nvPicPr>
          <p:cNvPr id="7" name="Picture 6">
            <a:extLst>
              <a:ext uri="{FF2B5EF4-FFF2-40B4-BE49-F238E27FC236}">
                <a16:creationId xmlns:a16="http://schemas.microsoft.com/office/drawing/2014/main" id="{DDC3E9CD-7688-4CB9-86D0-9AA151109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609" y="1381975"/>
            <a:ext cx="3001261" cy="2002234"/>
          </a:xfrm>
          <a:prstGeom prst="rect">
            <a:avLst/>
          </a:prstGeom>
        </p:spPr>
      </p:pic>
      <p:pic>
        <p:nvPicPr>
          <p:cNvPr id="9" name="Picture 8">
            <a:extLst>
              <a:ext uri="{FF2B5EF4-FFF2-40B4-BE49-F238E27FC236}">
                <a16:creationId xmlns:a16="http://schemas.microsoft.com/office/drawing/2014/main" id="{72FB18AD-3B4F-4C87-89AF-45D8BA967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573" y="3881592"/>
            <a:ext cx="4011173" cy="2002234"/>
          </a:xfrm>
          <a:prstGeom prst="rect">
            <a:avLst/>
          </a:prstGeom>
        </p:spPr>
      </p:pic>
      <p:pic>
        <p:nvPicPr>
          <p:cNvPr id="11" name="Picture 10">
            <a:extLst>
              <a:ext uri="{FF2B5EF4-FFF2-40B4-BE49-F238E27FC236}">
                <a16:creationId xmlns:a16="http://schemas.microsoft.com/office/drawing/2014/main" id="{8A329802-C9E6-44BD-AB35-97B3F253A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2870" y="3712729"/>
            <a:ext cx="2212460" cy="2212460"/>
          </a:xfrm>
          <a:prstGeom prst="rect">
            <a:avLst/>
          </a:prstGeom>
        </p:spPr>
      </p:pic>
      <p:sp>
        <p:nvSpPr>
          <p:cNvPr id="12" name="Rectangle 11">
            <a:extLst>
              <a:ext uri="{FF2B5EF4-FFF2-40B4-BE49-F238E27FC236}">
                <a16:creationId xmlns:a16="http://schemas.microsoft.com/office/drawing/2014/main" id="{69F180F9-CF36-4B58-BB60-EA7C8827BC5F}"/>
              </a:ext>
            </a:extLst>
          </p:cNvPr>
          <p:cNvSpPr/>
          <p:nvPr/>
        </p:nvSpPr>
        <p:spPr>
          <a:xfrm>
            <a:off x="631049" y="1975121"/>
            <a:ext cx="2621256" cy="2157898"/>
          </a:xfrm>
          <a:prstGeom prst="rect">
            <a:avLst/>
          </a:prstGeom>
        </p:spPr>
        <p:txBody>
          <a:bodyPr wrap="square">
            <a:spAutoFit/>
          </a:bodyPr>
          <a:lstStyle/>
          <a:p>
            <a:pPr>
              <a:lnSpc>
                <a:spcPct val="107000"/>
              </a:lnSpc>
              <a:spcAft>
                <a:spcPts val="800"/>
              </a:spcAft>
            </a:pPr>
            <a:endParaRPr lang="es-E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s-E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Virtual Box</a:t>
            </a:r>
          </a:p>
          <a:p>
            <a:pPr marL="342900" indent="-342900">
              <a:lnSpc>
                <a:spcPct val="107000"/>
              </a:lnSpc>
              <a:spcAft>
                <a:spcPts val="800"/>
              </a:spcAft>
              <a:buFont typeface="Arial" panose="020B0604020202020204" pitchFamily="34" charset="0"/>
              <a:buChar char="•"/>
            </a:pPr>
            <a:r>
              <a:rPr lang="es-E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VMware</a:t>
            </a:r>
          </a:p>
          <a:p>
            <a:pPr marL="342900" indent="-342900">
              <a:lnSpc>
                <a:spcPct val="107000"/>
              </a:lnSpc>
              <a:spcAft>
                <a:spcPts val="800"/>
              </a:spcAft>
              <a:buFont typeface="Arial" panose="020B0604020202020204" pitchFamily="34" charset="0"/>
              <a:buChar char="•"/>
            </a:pPr>
            <a:r>
              <a:rPr lang="es-E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Hyper V </a:t>
            </a:r>
          </a:p>
        </p:txBody>
      </p:sp>
    </p:spTree>
    <p:extLst>
      <p:ext uri="{BB962C8B-B14F-4D97-AF65-F5344CB8AC3E}">
        <p14:creationId xmlns:p14="http://schemas.microsoft.com/office/powerpoint/2010/main" val="10006549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359</TotalTime>
  <Words>601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Century Gothic</vt:lpstr>
      <vt:lpstr>Wingdings 3</vt:lpstr>
      <vt:lpstr>Slice</vt:lpstr>
      <vt:lpstr>                  Virtutools                    Virtualizaciones y mas </vt:lpstr>
      <vt:lpstr>Historia </vt:lpstr>
      <vt:lpstr>Misión  </vt:lpstr>
      <vt:lpstr>Valores </vt:lpstr>
      <vt:lpstr>Servicios que ofrecemos </vt:lpstr>
      <vt:lpstr>Que es la virtualización</vt:lpstr>
      <vt:lpstr>Ventaja y desventaja de la virtualización  </vt:lpstr>
      <vt:lpstr>¿Por qué utilizar nuestras maquina virtuales? </vt:lpstr>
      <vt:lpstr>Software que utilizamos para realizar las virtualización </vt:lpstr>
      <vt:lpstr>Ejemplo de maquinas virtuales con algunos sistemas operativos</vt:lpstr>
      <vt:lpstr>Costo </vt:lpstr>
      <vt:lpstr>Información de contacto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Virtutools                    Virtualizaciones y mas</dc:title>
  <dc:creator>ESTUDIANTE</dc:creator>
  <cp:lastModifiedBy>ESTUDIANTE</cp:lastModifiedBy>
  <cp:revision>35</cp:revision>
  <dcterms:created xsi:type="dcterms:W3CDTF">2019-07-23T21:22:07Z</dcterms:created>
  <dcterms:modified xsi:type="dcterms:W3CDTF">2019-07-26T20:17:19Z</dcterms:modified>
</cp:coreProperties>
</file>