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notesMasterIdLst>
    <p:notesMasterId r:id="rId13"/>
  </p:notesMasterIdLst>
  <p:sldIdLst>
    <p:sldId id="256" r:id="rId2"/>
    <p:sldId id="258" r:id="rId3"/>
    <p:sldId id="259" r:id="rId4"/>
    <p:sldId id="260" r:id="rId5"/>
    <p:sldId id="261" r:id="rId6"/>
    <p:sldId id="262" r:id="rId7"/>
    <p:sldId id="265" r:id="rId8"/>
    <p:sldId id="268" r:id="rId9"/>
    <p:sldId id="271" r:id="rId10"/>
    <p:sldId id="276" r:id="rId11"/>
    <p:sldId id="277"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70" autoAdjust="0"/>
    <p:restoredTop sz="90828" autoAdjust="0"/>
  </p:normalViewPr>
  <p:slideViewPr>
    <p:cSldViewPr snapToGrid="0">
      <p:cViewPr varScale="1">
        <p:scale>
          <a:sx n="74" d="100"/>
          <a:sy n="74" d="100"/>
        </p:scale>
        <p:origin x="54" y="750"/>
      </p:cViewPr>
      <p:guideLst/>
    </p:cSldViewPr>
  </p:slideViewPr>
  <p:notesTextViewPr>
    <p:cViewPr>
      <p:scale>
        <a:sx n="1" d="1"/>
        <a:sy n="1" d="1"/>
      </p:scale>
      <p:origin x="0" y="0"/>
    </p:cViewPr>
  </p:notesTextViewPr>
  <p:sorterViewPr>
    <p:cViewPr varScale="1">
      <p:scale>
        <a:sx n="100" d="100"/>
        <a:sy n="100" d="100"/>
      </p:scale>
      <p:origin x="0" y="-33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9EC02-D458-4700-B9DD-58E37B9FACD6}" type="datetimeFigureOut">
              <a:rPr lang="es-ES" smtClean="0"/>
              <a:t>05/05/2021</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C61F5-5D30-476E-A96E-518CFA3E4448}" type="slidenum">
              <a:rPr lang="es-ES" smtClean="0"/>
              <a:t>‹#›</a:t>
            </a:fld>
            <a:endParaRPr lang="es-ES"/>
          </a:p>
        </p:txBody>
      </p:sp>
    </p:spTree>
    <p:extLst>
      <p:ext uri="{BB962C8B-B14F-4D97-AF65-F5344CB8AC3E}">
        <p14:creationId xmlns:p14="http://schemas.microsoft.com/office/powerpoint/2010/main" val="4126511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49AC61F5-5D30-476E-A96E-518CFA3E4448}" type="slidenum">
              <a:rPr lang="es-ES" smtClean="0"/>
              <a:t>1</a:t>
            </a:fld>
            <a:endParaRPr lang="es-ES"/>
          </a:p>
        </p:txBody>
      </p:sp>
    </p:spTree>
    <p:extLst>
      <p:ext uri="{BB962C8B-B14F-4D97-AF65-F5344CB8AC3E}">
        <p14:creationId xmlns:p14="http://schemas.microsoft.com/office/powerpoint/2010/main" val="89136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98C021E-3C8F-4702-A006-2C244B06B6EE}" type="datetimeFigureOut">
              <a:rPr lang="es-ES" smtClean="0"/>
              <a:t>05/05/2021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2581954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98C021E-3C8F-4702-A006-2C244B06B6EE}" type="datetimeFigureOut">
              <a:rPr lang="es-ES" smtClean="0"/>
              <a:t>05/05/2021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18104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98C021E-3C8F-4702-A006-2C244B06B6EE}" type="datetimeFigureOut">
              <a:rPr lang="es-ES" smtClean="0"/>
              <a:t>05/05/2021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1168673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98C021E-3C8F-4702-A006-2C244B06B6EE}" type="datetimeFigureOut">
              <a:rPr lang="es-ES" smtClean="0"/>
              <a:t>05/05/2021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713C906-1C12-4C4B-BA40-E37F136EAAAC}" type="slidenum">
              <a:rPr lang="es-ES" smtClean="0"/>
              <a:t>‹#›</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6714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98C021E-3C8F-4702-A006-2C244B06B6EE}" type="datetimeFigureOut">
              <a:rPr lang="es-ES" smtClean="0"/>
              <a:t>05/05/2021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3923553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8C021E-3C8F-4702-A006-2C244B06B6EE}" type="datetimeFigureOut">
              <a:rPr lang="es-ES" smtClean="0"/>
              <a:t>05/05/2021</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4102998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8C021E-3C8F-4702-A006-2C244B06B6EE}" type="datetimeFigureOut">
              <a:rPr lang="es-ES" smtClean="0"/>
              <a:t>05/05/2021</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3538568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98C021E-3C8F-4702-A006-2C244B06B6EE}" type="datetimeFigureOut">
              <a:rPr lang="es-ES" smtClean="0"/>
              <a:t>05/05/2021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1069430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98C021E-3C8F-4702-A006-2C244B06B6EE}" type="datetimeFigureOut">
              <a:rPr lang="es-ES" smtClean="0"/>
              <a:t>05/05/2021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174905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F98C021E-3C8F-4702-A006-2C244B06B6EE}" type="datetimeFigureOut">
              <a:rPr lang="es-ES" smtClean="0"/>
              <a:t>05/05/2021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3754063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98C021E-3C8F-4702-A006-2C244B06B6EE}" type="datetimeFigureOut">
              <a:rPr lang="es-ES" smtClean="0"/>
              <a:t>05/05/2021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17342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98C021E-3C8F-4702-A006-2C244B06B6EE}" type="datetimeFigureOut">
              <a:rPr lang="es-ES" smtClean="0"/>
              <a:t>05/05/2021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397430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98C021E-3C8F-4702-A006-2C244B06B6EE}" type="datetimeFigureOut">
              <a:rPr lang="es-ES" smtClean="0"/>
              <a:t>05/05/2021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3032808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F98C021E-3C8F-4702-A006-2C244B06B6EE}" type="datetimeFigureOut">
              <a:rPr lang="es-ES" smtClean="0"/>
              <a:t>05/05/2021</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187308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8C021E-3C8F-4702-A006-2C244B06B6EE}" type="datetimeFigureOut">
              <a:rPr lang="es-ES" smtClean="0"/>
              <a:t>05/05/2021</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326760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F98C021E-3C8F-4702-A006-2C244B06B6EE}" type="datetimeFigureOut">
              <a:rPr lang="es-ES" smtClean="0"/>
              <a:t>05/05/2021</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322494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98C021E-3C8F-4702-A006-2C244B06B6EE}" type="datetimeFigureOut">
              <a:rPr lang="es-ES" smtClean="0"/>
              <a:t>05/05/2021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713C906-1C12-4C4B-BA40-E37F136EAAAC}" type="slidenum">
              <a:rPr lang="es-ES" smtClean="0"/>
              <a:t>‹#›</a:t>
            </a:fld>
            <a:endParaRPr lang="es-ES"/>
          </a:p>
        </p:txBody>
      </p:sp>
    </p:spTree>
    <p:extLst>
      <p:ext uri="{BB962C8B-B14F-4D97-AF65-F5344CB8AC3E}">
        <p14:creationId xmlns:p14="http://schemas.microsoft.com/office/powerpoint/2010/main" val="156616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8C021E-3C8F-4702-A006-2C244B06B6EE}" type="datetimeFigureOut">
              <a:rPr lang="es-ES" smtClean="0"/>
              <a:t>05/05/2021</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13C906-1C12-4C4B-BA40-E37F136EAAAC}" type="slidenum">
              <a:rPr lang="es-ES" smtClean="0"/>
              <a:t>‹#›</a:t>
            </a:fld>
            <a:endParaRPr lang="es-ES"/>
          </a:p>
        </p:txBody>
      </p:sp>
    </p:spTree>
    <p:extLst>
      <p:ext uri="{BB962C8B-B14F-4D97-AF65-F5344CB8AC3E}">
        <p14:creationId xmlns:p14="http://schemas.microsoft.com/office/powerpoint/2010/main" val="2131397228"/>
      </p:ext>
    </p:extLst>
  </p:cSld>
  <p:clrMap bg1="dk1" tx1="lt1" bg2="dk2" tx2="lt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Smart"/>
          <p:cNvPicPr>
            <a:picLocks noChangeAspect="1" noChangeArrowheads="1"/>
          </p:cNvPicPr>
          <p:nvPr/>
        </p:nvPicPr>
        <p:blipFill>
          <a:blip r:embed="rId3">
            <a:extLst>
              <a:ext uri="{28A0092B-C50C-407E-A947-70E740481C1C}">
                <a14:useLocalDpi xmlns:a14="http://schemas.microsoft.com/office/drawing/2010/main" val="0"/>
              </a:ext>
            </a:extLst>
          </a:blip>
          <a:srcRect l="17886" r="18959"/>
          <a:stretch>
            <a:fillRect/>
          </a:stretch>
        </p:blipFill>
        <p:spPr bwMode="auto">
          <a:xfrm>
            <a:off x="3371313" y="156682"/>
            <a:ext cx="4896387" cy="36573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870EAB-9FF8-4085-AD0F-9AA0E2C95A88}"/>
              </a:ext>
            </a:extLst>
          </p:cNvPr>
          <p:cNvSpPr>
            <a:spLocks noGrp="1"/>
          </p:cNvSpPr>
          <p:nvPr>
            <p:ph type="title"/>
          </p:nvPr>
        </p:nvSpPr>
        <p:spPr>
          <a:xfrm>
            <a:off x="645130" y="3892214"/>
            <a:ext cx="9404723" cy="575508"/>
          </a:xfrm>
        </p:spPr>
        <p:txBody>
          <a:bodyPr/>
          <a:lstStyle/>
          <a:p>
            <a:r>
              <a:rPr lang="es-ES" sz="3600" b="1" dirty="0">
                <a:latin typeface="Arial Narrow" panose="020B0606020202030204" pitchFamily="34" charset="0"/>
              </a:rPr>
              <a:t>Presentado por:</a:t>
            </a:r>
            <a:br>
              <a:rPr lang="es-ES" dirty="0"/>
            </a:br>
            <a:endParaRPr lang="es-ES" dirty="0"/>
          </a:p>
        </p:txBody>
      </p:sp>
      <p:sp>
        <p:nvSpPr>
          <p:cNvPr id="3" name="Content Placeholder 2">
            <a:extLst>
              <a:ext uri="{FF2B5EF4-FFF2-40B4-BE49-F238E27FC236}">
                <a16:creationId xmlns:a16="http://schemas.microsoft.com/office/drawing/2014/main" id="{89FE4639-F188-43F1-AB35-8F1BB96FB51E}"/>
              </a:ext>
            </a:extLst>
          </p:cNvPr>
          <p:cNvSpPr>
            <a:spLocks noGrp="1"/>
          </p:cNvSpPr>
          <p:nvPr>
            <p:ph idx="1"/>
          </p:nvPr>
        </p:nvSpPr>
        <p:spPr>
          <a:xfrm>
            <a:off x="645130" y="4768513"/>
            <a:ext cx="8946541" cy="1352549"/>
          </a:xfrm>
        </p:spPr>
        <p:txBody>
          <a:bodyPr/>
          <a:lstStyle/>
          <a:p>
            <a:r>
              <a:rPr lang="es-ES" dirty="0"/>
              <a:t>Jean Carlos Turby 19-EIIN-1-073</a:t>
            </a:r>
          </a:p>
          <a:p>
            <a:r>
              <a:rPr lang="es-ES" dirty="0"/>
              <a:t>José Montero Morillo  19-SIIN-1-112</a:t>
            </a:r>
          </a:p>
          <a:p>
            <a:r>
              <a:rPr lang="es-ES" dirty="0"/>
              <a:t>Nidia Zulemi Diaz Roa   19-MIIN-1 121</a:t>
            </a:r>
          </a:p>
        </p:txBody>
      </p:sp>
    </p:spTree>
    <p:extLst>
      <p:ext uri="{BB962C8B-B14F-4D97-AF65-F5344CB8AC3E}">
        <p14:creationId xmlns:p14="http://schemas.microsoft.com/office/powerpoint/2010/main" val="78603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938200"/>
          </a:xfrm>
        </p:spPr>
        <p:txBody>
          <a:bodyPr/>
          <a:lstStyle/>
          <a:p>
            <a:pPr algn="ctr"/>
            <a:br>
              <a:rPr lang="es-ES" sz="2400" dirty="0"/>
            </a:br>
            <a:r>
              <a:rPr lang="es-ES" sz="2400" dirty="0"/>
              <a:t>Estrategia de Promoción de Ventas</a:t>
            </a:r>
            <a:br>
              <a:rPr lang="es-ES" dirty="0"/>
            </a:br>
            <a:endParaRPr lang="es-ES" dirty="0"/>
          </a:p>
        </p:txBody>
      </p:sp>
      <p:sp>
        <p:nvSpPr>
          <p:cNvPr id="3" name="Marcador de contenido 2"/>
          <p:cNvSpPr>
            <a:spLocks noGrp="1"/>
          </p:cNvSpPr>
          <p:nvPr>
            <p:ph idx="1"/>
          </p:nvPr>
        </p:nvSpPr>
        <p:spPr>
          <a:xfrm>
            <a:off x="1103312" y="1493950"/>
            <a:ext cx="8946541" cy="4754450"/>
          </a:xfrm>
        </p:spPr>
        <p:txBody>
          <a:bodyPr>
            <a:normAutofit/>
          </a:bodyPr>
          <a:lstStyle/>
          <a:p>
            <a:r>
              <a:rPr lang="es-ES" sz="1100" dirty="0"/>
              <a:t>Etapa persuasiva</a:t>
            </a:r>
          </a:p>
          <a:p>
            <a:pPr marL="0" indent="0">
              <a:buNone/>
            </a:pPr>
            <a:endParaRPr lang="es-ES" sz="1100" dirty="0"/>
          </a:p>
        </p:txBody>
      </p:sp>
      <p:pic>
        <p:nvPicPr>
          <p:cNvPr id="4" name="Imagen 3"/>
          <p:cNvPicPr>
            <a:picLocks noChangeAspect="1"/>
          </p:cNvPicPr>
          <p:nvPr/>
        </p:nvPicPr>
        <p:blipFill>
          <a:blip r:embed="rId2"/>
          <a:stretch>
            <a:fillRect/>
          </a:stretch>
        </p:blipFill>
        <p:spPr>
          <a:xfrm>
            <a:off x="1103312" y="2067631"/>
            <a:ext cx="10045521" cy="4064860"/>
          </a:xfrm>
          <a:prstGeom prst="rect">
            <a:avLst/>
          </a:prstGeom>
        </p:spPr>
      </p:pic>
    </p:spTree>
    <p:extLst>
      <p:ext uri="{BB962C8B-B14F-4D97-AF65-F5344CB8AC3E}">
        <p14:creationId xmlns:p14="http://schemas.microsoft.com/office/powerpoint/2010/main" val="3429652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0688" y="646090"/>
            <a:ext cx="10740980" cy="5565819"/>
          </a:xfrm>
        </p:spPr>
        <p:txBody>
          <a:bodyPr/>
          <a:lstStyle/>
          <a:p>
            <a:pPr algn="ctr"/>
            <a:r>
              <a:rPr lang="es-ES" sz="1400" dirty="0"/>
              <a:t>Presupuesto:</a:t>
            </a:r>
          </a:p>
          <a:p>
            <a:pPr marL="0" indent="0">
              <a:buNone/>
            </a:pPr>
            <a:r>
              <a:rPr lang="es-ES" sz="1100" dirty="0"/>
              <a:t>•	 DESARROLLO DEL PRESUPUESTO PROMOCIONAL</a:t>
            </a:r>
          </a:p>
          <a:p>
            <a:r>
              <a:rPr lang="es-ES" sz="1100" dirty="0"/>
              <a:t>El presupuesto se determina con la finalidad de llevar al máximo la rentabilidad y recuperar la inversión. En el presente diseño se utilizara una técnica bastante sencilla para calcular el presupuesto de promoción el cual se basa en la cantidad de dinero que la empresa puede gastar. Quedando el presupuesto de la siguiente manera:</a:t>
            </a:r>
          </a:p>
          <a:p>
            <a:r>
              <a:rPr lang="es-ES" sz="1100" dirty="0"/>
              <a:t>Etapa informativa</a:t>
            </a:r>
          </a:p>
          <a:p>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3915266302"/>
              </p:ext>
            </p:extLst>
          </p:nvPr>
        </p:nvGraphicFramePr>
        <p:xfrm>
          <a:off x="2588654" y="2150773"/>
          <a:ext cx="4559121" cy="953036"/>
        </p:xfrm>
        <a:graphic>
          <a:graphicData uri="http://schemas.openxmlformats.org/drawingml/2006/table">
            <a:tbl>
              <a:tblPr firstRow="1" firstCol="1" bandRow="1">
                <a:tableStyleId>{5C22544A-7EE6-4342-B048-85BDC9FD1C3A}</a:tableStyleId>
              </a:tblPr>
              <a:tblGrid>
                <a:gridCol w="2233969">
                  <a:extLst>
                    <a:ext uri="{9D8B030D-6E8A-4147-A177-3AD203B41FA5}">
                      <a16:colId xmlns:a16="http://schemas.microsoft.com/office/drawing/2014/main" val="20000"/>
                    </a:ext>
                  </a:extLst>
                </a:gridCol>
                <a:gridCol w="2325152">
                  <a:extLst>
                    <a:ext uri="{9D8B030D-6E8A-4147-A177-3AD203B41FA5}">
                      <a16:colId xmlns:a16="http://schemas.microsoft.com/office/drawing/2014/main" val="20001"/>
                    </a:ext>
                  </a:extLst>
                </a:gridCol>
              </a:tblGrid>
              <a:tr h="384289">
                <a:tc>
                  <a:txBody>
                    <a:bodyPr/>
                    <a:lstStyle/>
                    <a:p>
                      <a:pPr algn="ctr">
                        <a:lnSpc>
                          <a:spcPts val="1200"/>
                        </a:lnSpc>
                        <a:spcBef>
                          <a:spcPts val="675"/>
                        </a:spcBef>
                        <a:spcAft>
                          <a:spcPts val="675"/>
                        </a:spcAft>
                      </a:pPr>
                      <a:r>
                        <a:rPr lang="es-DO" sz="1100" dirty="0">
                          <a:effectLst/>
                        </a:rPr>
                        <a:t>ESTRATEGIA</a:t>
                      </a:r>
                      <a:endParaRPr lang="es-ES"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a:effectLst/>
                        </a:rPr>
                        <a:t>COSTO</a:t>
                      </a:r>
                      <a:endParaRPr lang="es-ES" sz="110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4289">
                <a:tc>
                  <a:txBody>
                    <a:bodyPr/>
                    <a:lstStyle/>
                    <a:p>
                      <a:pPr algn="ctr">
                        <a:lnSpc>
                          <a:spcPts val="1200"/>
                        </a:lnSpc>
                        <a:spcBef>
                          <a:spcPts val="675"/>
                        </a:spcBef>
                        <a:spcAft>
                          <a:spcPts val="675"/>
                        </a:spcAft>
                      </a:pPr>
                      <a:r>
                        <a:rPr lang="es-DO" sz="1100" dirty="0">
                          <a:effectLst/>
                        </a:rPr>
                        <a:t>PUBLICIDAD</a:t>
                      </a:r>
                      <a:endParaRPr lang="es-ES"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dirty="0">
                          <a:effectLst/>
                          <a:latin typeface="+mn-lt"/>
                          <a:ea typeface="+mn-ea"/>
                        </a:rPr>
                        <a:t>23,175</a:t>
                      </a:r>
                      <a:endParaRPr lang="es-ES"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84458">
                <a:tc>
                  <a:txBody>
                    <a:bodyPr/>
                    <a:lstStyle/>
                    <a:p>
                      <a:endParaRPr lang="es-ES" sz="1100">
                        <a:effectLst/>
                        <a:latin typeface="Calibri" panose="020F0502020204030204" pitchFamily="34" charset="0"/>
                      </a:endParaRPr>
                    </a:p>
                  </a:txBody>
                  <a:tcPr marL="68580" marR="68580" marT="0" marB="0"/>
                </a:tc>
                <a:tc>
                  <a:txBody>
                    <a:bodyPr/>
                    <a:lstStyle/>
                    <a:p>
                      <a:endParaRPr lang="es-ES" sz="1100" dirty="0">
                        <a:effectLst/>
                        <a:latin typeface="Calibri" panose="020F0502020204030204" pitchFamily="34" charset="0"/>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767410024"/>
              </p:ext>
            </p:extLst>
          </p:nvPr>
        </p:nvGraphicFramePr>
        <p:xfrm>
          <a:off x="1546196" y="3352800"/>
          <a:ext cx="8936273" cy="1989931"/>
        </p:xfrm>
        <a:graphic>
          <a:graphicData uri="http://schemas.openxmlformats.org/drawingml/2006/table">
            <a:tbl>
              <a:tblPr firstRow="1" firstCol="1" bandRow="1">
                <a:tableStyleId>{5C22544A-7EE6-4342-B048-85BDC9FD1C3A}</a:tableStyleId>
              </a:tblPr>
              <a:tblGrid>
                <a:gridCol w="2770244">
                  <a:extLst>
                    <a:ext uri="{9D8B030D-6E8A-4147-A177-3AD203B41FA5}">
                      <a16:colId xmlns:a16="http://schemas.microsoft.com/office/drawing/2014/main" val="20000"/>
                    </a:ext>
                  </a:extLst>
                </a:gridCol>
                <a:gridCol w="3038333">
                  <a:extLst>
                    <a:ext uri="{9D8B030D-6E8A-4147-A177-3AD203B41FA5}">
                      <a16:colId xmlns:a16="http://schemas.microsoft.com/office/drawing/2014/main" val="20001"/>
                    </a:ext>
                  </a:extLst>
                </a:gridCol>
                <a:gridCol w="3127696">
                  <a:extLst>
                    <a:ext uri="{9D8B030D-6E8A-4147-A177-3AD203B41FA5}">
                      <a16:colId xmlns:a16="http://schemas.microsoft.com/office/drawing/2014/main" val="20002"/>
                    </a:ext>
                  </a:extLst>
                </a:gridCol>
              </a:tblGrid>
              <a:tr h="281929">
                <a:tc>
                  <a:txBody>
                    <a:bodyPr/>
                    <a:lstStyle/>
                    <a:p>
                      <a:pPr algn="ctr">
                        <a:lnSpc>
                          <a:spcPts val="1200"/>
                        </a:lnSpc>
                        <a:spcBef>
                          <a:spcPts val="675"/>
                        </a:spcBef>
                        <a:spcAft>
                          <a:spcPts val="675"/>
                        </a:spcAft>
                      </a:pPr>
                      <a:r>
                        <a:rPr lang="es-DO" sz="1100" dirty="0">
                          <a:effectLst/>
                        </a:rPr>
                        <a:t>TACTICAS</a:t>
                      </a:r>
                      <a:endParaRPr lang="es-ES"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a:effectLst/>
                        </a:rPr>
                        <a:t>CANTIDAD</a:t>
                      </a:r>
                      <a:endParaRPr lang="es-ES" sz="110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a:effectLst/>
                        </a:rPr>
                        <a:t>COSTO</a:t>
                      </a:r>
                      <a:endParaRPr lang="es-ES" sz="110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81929">
                <a:tc>
                  <a:txBody>
                    <a:bodyPr/>
                    <a:lstStyle/>
                    <a:p>
                      <a:pPr algn="ctr">
                        <a:lnSpc>
                          <a:spcPts val="1200"/>
                        </a:lnSpc>
                        <a:spcBef>
                          <a:spcPts val="675"/>
                        </a:spcBef>
                        <a:spcAft>
                          <a:spcPts val="675"/>
                        </a:spcAft>
                      </a:pPr>
                      <a:r>
                        <a:rPr lang="es-DO" sz="1100">
                          <a:effectLst/>
                        </a:rPr>
                        <a:t>Volantes</a:t>
                      </a:r>
                      <a:endParaRPr lang="es-ES" sz="110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a:effectLst/>
                        </a:rPr>
                        <a:t>1000</a:t>
                      </a:r>
                      <a:endParaRPr lang="es-ES" sz="110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dirty="0">
                          <a:effectLst/>
                        </a:rPr>
                        <a:t>2,875                  </a:t>
                      </a:r>
                      <a:endParaRPr lang="es-ES"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1929">
                <a:tc>
                  <a:txBody>
                    <a:bodyPr/>
                    <a:lstStyle/>
                    <a:p>
                      <a:pPr algn="ctr">
                        <a:lnSpc>
                          <a:spcPts val="1200"/>
                        </a:lnSpc>
                        <a:spcBef>
                          <a:spcPts val="675"/>
                        </a:spcBef>
                        <a:spcAft>
                          <a:spcPts val="675"/>
                        </a:spcAft>
                      </a:pPr>
                      <a:r>
                        <a:rPr lang="es-DO" sz="1100">
                          <a:effectLst/>
                        </a:rPr>
                        <a:t>Gorras</a:t>
                      </a:r>
                      <a:endParaRPr lang="es-ES" sz="110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a:effectLst/>
                        </a:rPr>
                        <a:t>4</a:t>
                      </a:r>
                      <a:endParaRPr lang="es-ES" sz="110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a:effectLst/>
                        </a:rPr>
                        <a:t>2,500</a:t>
                      </a:r>
                      <a:endParaRPr lang="es-ES" sz="110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81929">
                <a:tc>
                  <a:txBody>
                    <a:bodyPr/>
                    <a:lstStyle/>
                    <a:p>
                      <a:pPr algn="ctr">
                        <a:lnSpc>
                          <a:spcPts val="1200"/>
                        </a:lnSpc>
                        <a:spcBef>
                          <a:spcPts val="675"/>
                        </a:spcBef>
                        <a:spcAft>
                          <a:spcPts val="675"/>
                        </a:spcAft>
                      </a:pPr>
                      <a:r>
                        <a:rPr lang="es-DO" sz="1100">
                          <a:effectLst/>
                        </a:rPr>
                        <a:t>Franelas</a:t>
                      </a:r>
                      <a:endParaRPr lang="es-ES" sz="110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a:effectLst/>
                        </a:rPr>
                        <a:t>4</a:t>
                      </a:r>
                      <a:endParaRPr lang="es-ES" sz="110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dirty="0">
                          <a:effectLst/>
                        </a:rPr>
                        <a:t>2,800</a:t>
                      </a:r>
                      <a:endParaRPr lang="es-ES"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81929">
                <a:tc>
                  <a:txBody>
                    <a:bodyPr/>
                    <a:lstStyle/>
                    <a:p>
                      <a:pPr algn="ctr">
                        <a:lnSpc>
                          <a:spcPts val="1200"/>
                        </a:lnSpc>
                        <a:spcBef>
                          <a:spcPts val="675"/>
                        </a:spcBef>
                        <a:spcAft>
                          <a:spcPts val="675"/>
                        </a:spcAft>
                      </a:pPr>
                      <a:r>
                        <a:rPr lang="es-DO" sz="1100">
                          <a:effectLst/>
                        </a:rPr>
                        <a:t>Folletos</a:t>
                      </a:r>
                      <a:endParaRPr lang="es-ES" sz="110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a:effectLst/>
                        </a:rPr>
                        <a:t>500</a:t>
                      </a:r>
                      <a:endParaRPr lang="es-ES" sz="110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dirty="0">
                          <a:effectLst/>
                          <a:latin typeface="+mn-lt"/>
                          <a:ea typeface="+mn-ea"/>
                        </a:rPr>
                        <a:t>5,000</a:t>
                      </a:r>
                      <a:endParaRPr lang="es-ES"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81929">
                <a:tc>
                  <a:txBody>
                    <a:bodyPr/>
                    <a:lstStyle/>
                    <a:p>
                      <a:pPr algn="ctr">
                        <a:lnSpc>
                          <a:spcPts val="1200"/>
                        </a:lnSpc>
                        <a:spcBef>
                          <a:spcPts val="675"/>
                        </a:spcBef>
                        <a:spcAft>
                          <a:spcPts val="675"/>
                        </a:spcAft>
                      </a:pPr>
                      <a:r>
                        <a:rPr lang="es-DO" sz="1100">
                          <a:effectLst/>
                        </a:rPr>
                        <a:t>Cartelera</a:t>
                      </a:r>
                      <a:endParaRPr lang="es-ES" sz="110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a:effectLst/>
                        </a:rPr>
                        <a:t>1</a:t>
                      </a:r>
                      <a:endParaRPr lang="es-ES" sz="110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a:effectLst/>
                        </a:rPr>
                        <a:t>10.000</a:t>
                      </a:r>
                      <a:endParaRPr lang="es-ES" sz="110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98357">
                <a:tc>
                  <a:txBody>
                    <a:bodyPr/>
                    <a:lstStyle/>
                    <a:p>
                      <a:pPr algn="ctr">
                        <a:lnSpc>
                          <a:spcPts val="1200"/>
                        </a:lnSpc>
                        <a:spcBef>
                          <a:spcPts val="675"/>
                        </a:spcBef>
                        <a:spcAft>
                          <a:spcPts val="675"/>
                        </a:spcAft>
                      </a:pPr>
                      <a:r>
                        <a:rPr lang="es-DO" sz="1100">
                          <a:effectLst/>
                        </a:rPr>
                        <a:t>TOTAL</a:t>
                      </a:r>
                      <a:endParaRPr lang="es-ES" sz="110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ct val="115000"/>
                        </a:lnSpc>
                        <a:spcAft>
                          <a:spcPts val="0"/>
                        </a:spcAft>
                      </a:pPr>
                      <a:r>
                        <a:rPr lang="es-DO" sz="1200">
                          <a:effectLst/>
                        </a:rPr>
                        <a:t>TOTAL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dirty="0">
                          <a:effectLst/>
                          <a:latin typeface="+mn-lt"/>
                          <a:ea typeface="+mn-ea"/>
                        </a:rPr>
                        <a:t>23,175</a:t>
                      </a:r>
                      <a:endParaRPr lang="es-ES"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329479234"/>
              </p:ext>
            </p:extLst>
          </p:nvPr>
        </p:nvGraphicFramePr>
        <p:xfrm>
          <a:off x="2588654" y="5591719"/>
          <a:ext cx="5854901" cy="905670"/>
        </p:xfrm>
        <a:graphic>
          <a:graphicData uri="http://schemas.openxmlformats.org/drawingml/2006/table">
            <a:tbl>
              <a:tblPr firstRow="1" firstCol="1" bandRow="1">
                <a:tableStyleId>{5C22544A-7EE6-4342-B048-85BDC9FD1C3A}</a:tableStyleId>
              </a:tblPr>
              <a:tblGrid>
                <a:gridCol w="2868902">
                  <a:extLst>
                    <a:ext uri="{9D8B030D-6E8A-4147-A177-3AD203B41FA5}">
                      <a16:colId xmlns:a16="http://schemas.microsoft.com/office/drawing/2014/main" val="20000"/>
                    </a:ext>
                  </a:extLst>
                </a:gridCol>
                <a:gridCol w="2985999">
                  <a:extLst>
                    <a:ext uri="{9D8B030D-6E8A-4147-A177-3AD203B41FA5}">
                      <a16:colId xmlns:a16="http://schemas.microsoft.com/office/drawing/2014/main" val="20001"/>
                    </a:ext>
                  </a:extLst>
                </a:gridCol>
              </a:tblGrid>
              <a:tr h="452835">
                <a:tc>
                  <a:txBody>
                    <a:bodyPr/>
                    <a:lstStyle/>
                    <a:p>
                      <a:pPr algn="ctr">
                        <a:lnSpc>
                          <a:spcPts val="1200"/>
                        </a:lnSpc>
                        <a:spcBef>
                          <a:spcPts val="675"/>
                        </a:spcBef>
                        <a:spcAft>
                          <a:spcPts val="675"/>
                        </a:spcAft>
                      </a:pPr>
                      <a:r>
                        <a:rPr lang="es-DO" sz="1100" dirty="0">
                          <a:effectLst/>
                        </a:rPr>
                        <a:t>ESTRATEGIA</a:t>
                      </a:r>
                      <a:endParaRPr lang="es-ES"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dirty="0">
                          <a:effectLst/>
                        </a:rPr>
                        <a:t>COSTO</a:t>
                      </a:r>
                      <a:endParaRPr lang="es-ES"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52835">
                <a:tc>
                  <a:txBody>
                    <a:bodyPr/>
                    <a:lstStyle/>
                    <a:p>
                      <a:pPr algn="ctr">
                        <a:lnSpc>
                          <a:spcPts val="1200"/>
                        </a:lnSpc>
                        <a:spcBef>
                          <a:spcPts val="675"/>
                        </a:spcBef>
                        <a:spcAft>
                          <a:spcPts val="675"/>
                        </a:spcAft>
                      </a:pPr>
                      <a:r>
                        <a:rPr lang="es-DO" sz="1100" dirty="0">
                          <a:effectLst/>
                        </a:rPr>
                        <a:t>PUBLICIDAD</a:t>
                      </a:r>
                      <a:endParaRPr lang="es-ES"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ts val="1200"/>
                        </a:lnSpc>
                        <a:spcBef>
                          <a:spcPts val="675"/>
                        </a:spcBef>
                        <a:spcAft>
                          <a:spcPts val="675"/>
                        </a:spcAft>
                      </a:pPr>
                      <a:r>
                        <a:rPr lang="es-DO" sz="1100" dirty="0">
                          <a:effectLst/>
                          <a:latin typeface="+mn-lt"/>
                          <a:ea typeface="+mn-ea"/>
                        </a:rPr>
                        <a:t>29,375</a:t>
                      </a:r>
                      <a:endParaRPr lang="es-ES"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9" name="Rectangle 1"/>
          <p:cNvSpPr>
            <a:spLocks noChangeArrowheads="1"/>
          </p:cNvSpPr>
          <p:nvPr/>
        </p:nvSpPr>
        <p:spPr bwMode="auto">
          <a:xfrm>
            <a:off x="2709863" y="3805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09533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DO" dirty="0"/>
              <a:t>Smart inSurance</a:t>
            </a:r>
            <a:br>
              <a:rPr lang="es-ES" dirty="0"/>
            </a:br>
            <a:endParaRPr lang="es-ES" dirty="0"/>
          </a:p>
        </p:txBody>
      </p:sp>
      <p:sp>
        <p:nvSpPr>
          <p:cNvPr id="3" name="Marcador de contenido 2"/>
          <p:cNvSpPr>
            <a:spLocks noGrp="1"/>
          </p:cNvSpPr>
          <p:nvPr>
            <p:ph idx="1"/>
          </p:nvPr>
        </p:nvSpPr>
        <p:spPr>
          <a:xfrm>
            <a:off x="1103312" y="1596980"/>
            <a:ext cx="8946541" cy="3593206"/>
          </a:xfrm>
        </p:spPr>
        <p:txBody>
          <a:bodyPr/>
          <a:lstStyle/>
          <a:p>
            <a:pPr marL="0" indent="0">
              <a:buNone/>
            </a:pPr>
            <a:endParaRPr lang="es-ES" dirty="0"/>
          </a:p>
          <a:p>
            <a:pPr marL="0" indent="0" algn="just">
              <a:buNone/>
            </a:pPr>
            <a:r>
              <a:rPr lang="es-ES" dirty="0"/>
              <a:t> Es una empresa que nace mediante la necesidad de la población en general al momento de proteger su inversión, es por esto que cuando una persona obtiene un dispositivo inteligente, la alta tasa de inseguridad y la delincuencia son los motivos suficientes para la creación de </a:t>
            </a:r>
            <a:r>
              <a:rPr lang="es-ES" b="1" dirty="0"/>
              <a:t>Smart inSurance</a:t>
            </a:r>
            <a:r>
              <a:rPr lang="es-ES" dirty="0"/>
              <a:t> seguridad con inteligencia.</a:t>
            </a:r>
          </a:p>
          <a:p>
            <a:endParaRPr lang="es-ES" dirty="0"/>
          </a:p>
        </p:txBody>
      </p:sp>
    </p:spTree>
    <p:extLst>
      <p:ext uri="{BB962C8B-B14F-4D97-AF65-F5344CB8AC3E}">
        <p14:creationId xmlns:p14="http://schemas.microsoft.com/office/powerpoint/2010/main" val="4350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2" y="347730"/>
            <a:ext cx="9985398" cy="5383369"/>
          </a:xfrm>
        </p:spPr>
        <p:txBody>
          <a:bodyPr>
            <a:normAutofit fontScale="85000" lnSpcReduction="10000"/>
          </a:bodyPr>
          <a:lstStyle/>
          <a:p>
            <a:pPr marL="0" indent="0" algn="ctr">
              <a:buNone/>
            </a:pPr>
            <a:r>
              <a:rPr lang="es-ES" b="1" dirty="0"/>
              <a:t>Visión</a:t>
            </a:r>
            <a:endParaRPr lang="es-ES" dirty="0"/>
          </a:p>
          <a:p>
            <a:pPr marL="0" indent="0" algn="just">
              <a:buNone/>
            </a:pPr>
            <a:r>
              <a:rPr lang="es-DO" dirty="0"/>
              <a:t>     Ser los primeros en la excelencia administrativa de  riegos en dispositivos inteligentes, con reconocimiento internacional, logrando un alto impacto social y elevado a nivel de compromiso con nuestros afiliados y asociados.</a:t>
            </a:r>
            <a:endParaRPr lang="es-ES" dirty="0"/>
          </a:p>
          <a:p>
            <a:pPr marL="0" indent="0" algn="ctr">
              <a:buNone/>
            </a:pPr>
            <a:r>
              <a:rPr lang="es-ES" b="1" dirty="0"/>
              <a:t>Misión</a:t>
            </a:r>
            <a:endParaRPr lang="es-ES" dirty="0"/>
          </a:p>
          <a:p>
            <a:pPr marL="0" indent="0" algn="just">
              <a:buNone/>
            </a:pPr>
            <a:r>
              <a:rPr lang="es-ES" dirty="0"/>
              <a:t>      Ser una empresa comprometida con mejorar la calidad de vida de nuestros abonados, garantizando la calidad y seguridad de los equipos, con transparencia.</a:t>
            </a:r>
          </a:p>
          <a:p>
            <a:pPr marL="0" indent="0" algn="ctr">
              <a:buNone/>
            </a:pPr>
            <a:r>
              <a:rPr lang="es-ES" b="1" dirty="0"/>
              <a:t>Valores</a:t>
            </a:r>
            <a:endParaRPr lang="es-ES" dirty="0"/>
          </a:p>
          <a:p>
            <a:pPr lvl="0" algn="just"/>
            <a:r>
              <a:rPr lang="es-ES" b="1" dirty="0"/>
              <a:t>Trato humano</a:t>
            </a:r>
            <a:r>
              <a:rPr lang="es-ES" dirty="0"/>
              <a:t>: ofrecer un servicio de forma personal, empática, digna de nuestros afiliados/as, colaboradores/as, y asociados/as.</a:t>
            </a:r>
          </a:p>
          <a:p>
            <a:pPr lvl="0" algn="just"/>
            <a:r>
              <a:rPr lang="es-ES" b="1" dirty="0"/>
              <a:t>Equidad</a:t>
            </a:r>
            <a:r>
              <a:rPr lang="es-ES" dirty="0"/>
              <a:t>: ofrecer nuestros servicios a nuestros clientes y usuarios  sin discriminación.</a:t>
            </a:r>
          </a:p>
          <a:p>
            <a:pPr lvl="0" algn="just"/>
            <a:r>
              <a:rPr lang="es-ES" b="1" dirty="0"/>
              <a:t>Transparencia</a:t>
            </a:r>
            <a:r>
              <a:rPr lang="es-ES" dirty="0"/>
              <a:t>: ofrecer la seguridad de nuestros servicios comprometiéndonos con todos los estatutos y estándares de calidad que nuestros clientes necesitan.</a:t>
            </a:r>
          </a:p>
          <a:p>
            <a:pPr lvl="0" algn="just"/>
            <a:r>
              <a:rPr lang="es-ES" b="1" dirty="0"/>
              <a:t>Integridad</a:t>
            </a:r>
            <a:r>
              <a:rPr lang="es-ES" dirty="0"/>
              <a:t>: actuar que esta sea nuestro sello de identidad al momento de establecer de forma coherente con valores y principios manteniendo las políticas de nuestra empresa.</a:t>
            </a:r>
          </a:p>
          <a:p>
            <a:pPr lvl="0" algn="just"/>
            <a:r>
              <a:rPr lang="es-ES" b="1" dirty="0"/>
              <a:t>Responsabilidad:  </a:t>
            </a:r>
            <a:r>
              <a:rPr lang="es-ES" dirty="0"/>
              <a:t>que esta sea nuestro sello de identidad, al momento de brindar un servicio.</a:t>
            </a:r>
          </a:p>
          <a:p>
            <a:pPr lvl="0" algn="just"/>
            <a:endParaRPr lang="es-ES" dirty="0"/>
          </a:p>
          <a:p>
            <a:pPr marL="0" indent="0">
              <a:buNone/>
            </a:pPr>
            <a:endParaRPr lang="es-ES" dirty="0"/>
          </a:p>
        </p:txBody>
      </p:sp>
    </p:spTree>
    <p:extLst>
      <p:ext uri="{BB962C8B-B14F-4D97-AF65-F5344CB8AC3E}">
        <p14:creationId xmlns:p14="http://schemas.microsoft.com/office/powerpoint/2010/main" val="421423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86685"/>
          </a:xfrm>
        </p:spPr>
        <p:txBody>
          <a:bodyPr/>
          <a:lstStyle/>
          <a:p>
            <a:pPr algn="ctr"/>
            <a:r>
              <a:rPr lang="es-ES" dirty="0"/>
              <a:t>Objetivos </a:t>
            </a:r>
          </a:p>
        </p:txBody>
      </p:sp>
      <p:sp>
        <p:nvSpPr>
          <p:cNvPr id="3" name="Marcador de contenido 2"/>
          <p:cNvSpPr>
            <a:spLocks noGrp="1"/>
          </p:cNvSpPr>
          <p:nvPr>
            <p:ph idx="1"/>
          </p:nvPr>
        </p:nvSpPr>
        <p:spPr>
          <a:xfrm>
            <a:off x="1103312" y="1223493"/>
            <a:ext cx="9650547" cy="5024907"/>
          </a:xfrm>
        </p:spPr>
        <p:txBody>
          <a:bodyPr>
            <a:normAutofit fontScale="92500" lnSpcReduction="20000"/>
          </a:bodyPr>
          <a:lstStyle/>
          <a:p>
            <a:r>
              <a:rPr lang="es-ES" b="1" dirty="0"/>
              <a:t>General:</a:t>
            </a:r>
            <a:endParaRPr lang="es-ES" dirty="0"/>
          </a:p>
          <a:p>
            <a:pPr marL="0" indent="0">
              <a:buNone/>
            </a:pPr>
            <a:r>
              <a:rPr lang="es-ES" dirty="0"/>
              <a:t> Satisfacer la necesidad existente en los usuarios de dispositivos SMART y de otras categorías, permitiéndoles confiar en nuestros servicios a la hora de responder un caso en particular  de forma rápida y eficiente.</a:t>
            </a:r>
          </a:p>
          <a:p>
            <a:r>
              <a:rPr lang="es-ES" b="1" dirty="0"/>
              <a:t>Específicos:</a:t>
            </a:r>
            <a:endParaRPr lang="es-ES" dirty="0"/>
          </a:p>
          <a:p>
            <a:pPr marL="0" indent="0">
              <a:buNone/>
            </a:pPr>
            <a:r>
              <a:rPr lang="es-ES" dirty="0"/>
              <a:t>Que se pueda contactar en nuestros puntos autorizados o contratar a nuestros  agentes desde cualquier lugar vía telefónica.</a:t>
            </a:r>
          </a:p>
          <a:p>
            <a:pPr marL="0" lvl="0" indent="0">
              <a:buNone/>
            </a:pPr>
            <a:r>
              <a:rPr lang="es-ES" b="1" dirty="0"/>
              <a:t>Límite de los siniestros</a:t>
            </a:r>
            <a:r>
              <a:rPr lang="es-ES" dirty="0"/>
              <a:t>:  Dos en un periodo de 12 meses consecutivos</a:t>
            </a:r>
          </a:p>
          <a:p>
            <a:pPr marL="0" lvl="0" indent="0">
              <a:buNone/>
            </a:pPr>
            <a:r>
              <a:rPr lang="es-ES" b="1" dirty="0"/>
              <a:t>Dispositivos de remplazo</a:t>
            </a:r>
            <a:r>
              <a:rPr lang="es-ES" dirty="0"/>
              <a:t>: será un modelo igual al que sufrió el daño físico accidental, falla o robo.</a:t>
            </a:r>
          </a:p>
          <a:p>
            <a:pPr marL="0" lvl="0" indent="0">
              <a:buNone/>
            </a:pPr>
            <a:r>
              <a:rPr lang="es-ES" b="1" dirty="0"/>
              <a:t>Dispositivos móviles cubiertos</a:t>
            </a:r>
            <a:r>
              <a:rPr lang="es-ES" dirty="0"/>
              <a:t>: solo el equipo terminal asociados.</a:t>
            </a:r>
          </a:p>
          <a:p>
            <a:pPr marL="0" lvl="0" indent="0">
              <a:buNone/>
            </a:pPr>
            <a:r>
              <a:rPr lang="es-ES" b="1" dirty="0"/>
              <a:t>Cancelación: </a:t>
            </a:r>
            <a:r>
              <a:rPr lang="es-ES" dirty="0"/>
              <a:t>la cancelación puede ser efectuada en cualquier momento luego de haber cubierto un plazo de un año de haber sido contratado el servicio.</a:t>
            </a:r>
          </a:p>
          <a:p>
            <a:pPr marL="0" lvl="0" indent="0">
              <a:buNone/>
            </a:pPr>
            <a:r>
              <a:rPr lang="es-ES" dirty="0"/>
              <a:t>   La cobertura y protección terminar con la cancelación del plan tarifario mensual o de manera automática. Con el retraso en pagos mensuales.</a:t>
            </a:r>
          </a:p>
          <a:p>
            <a:endParaRPr lang="es-ES" dirty="0"/>
          </a:p>
        </p:txBody>
      </p:sp>
    </p:spTree>
    <p:extLst>
      <p:ext uri="{BB962C8B-B14F-4D97-AF65-F5344CB8AC3E}">
        <p14:creationId xmlns:p14="http://schemas.microsoft.com/office/powerpoint/2010/main" val="131960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2" y="772732"/>
            <a:ext cx="8946541" cy="5475667"/>
          </a:xfrm>
        </p:spPr>
        <p:txBody>
          <a:bodyPr/>
          <a:lstStyle/>
          <a:p>
            <a:pPr algn="ctr"/>
            <a:endParaRPr lang="es-ES" b="1" dirty="0"/>
          </a:p>
          <a:p>
            <a:pPr algn="ctr"/>
            <a:r>
              <a:rPr lang="es-ES" b="1" dirty="0"/>
              <a:t>Producto</a:t>
            </a:r>
            <a:endParaRPr lang="es-ES" dirty="0"/>
          </a:p>
          <a:p>
            <a:pPr marL="0" indent="0">
              <a:buNone/>
            </a:pPr>
            <a:r>
              <a:rPr lang="es-ES" dirty="0"/>
              <a:t>     Smart Insurence es una póliza de seguro, que protege y salva guarda la inversión de nuestros clientes aplicados a sus dispositivos móviles inteligentes.</a:t>
            </a:r>
          </a:p>
          <a:p>
            <a:pPr marL="0" indent="0" algn="ctr">
              <a:buNone/>
            </a:pPr>
            <a:r>
              <a:rPr lang="es-ES" b="1" dirty="0"/>
              <a:t>Función:</a:t>
            </a:r>
            <a:endParaRPr lang="es-ES" dirty="0"/>
          </a:p>
          <a:p>
            <a:pPr marL="0" indent="0">
              <a:buNone/>
            </a:pPr>
            <a:endParaRPr lang="es-ES" dirty="0"/>
          </a:p>
          <a:p>
            <a:pPr marL="0" indent="0">
              <a:buNone/>
            </a:pPr>
            <a:r>
              <a:rPr lang="es-ES" b="1" dirty="0"/>
              <a:t>      </a:t>
            </a:r>
            <a:r>
              <a:rPr lang="es-ES" dirty="0"/>
              <a:t>Protege su equipo terminal (teléfono, laptop o Tablet) contra daño físico, falla mecánica o eléctrica (una vez que expire la garantía del fabricante), sujeto al pago de un deducible sobre el precio al público del modelo del dispositivo al momento del siniestro.</a:t>
            </a:r>
          </a:p>
          <a:p>
            <a:pPr marL="0" indent="0">
              <a:buNone/>
            </a:pPr>
            <a:r>
              <a:rPr lang="es-DO" dirty="0"/>
              <a:t> </a:t>
            </a:r>
            <a:endParaRPr lang="es-ES" dirty="0"/>
          </a:p>
          <a:p>
            <a:endParaRPr lang="es-ES" dirty="0"/>
          </a:p>
        </p:txBody>
      </p:sp>
    </p:spTree>
    <p:extLst>
      <p:ext uri="{BB962C8B-B14F-4D97-AF65-F5344CB8AC3E}">
        <p14:creationId xmlns:p14="http://schemas.microsoft.com/office/powerpoint/2010/main" val="361746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b="1" dirty="0"/>
              <a:t>Características</a:t>
            </a:r>
            <a:br>
              <a:rPr lang="es-ES" dirty="0"/>
            </a:br>
            <a:endParaRPr lang="es-ES" dirty="0"/>
          </a:p>
        </p:txBody>
      </p:sp>
      <p:sp>
        <p:nvSpPr>
          <p:cNvPr id="3" name="Marcador de contenido 2"/>
          <p:cNvSpPr>
            <a:spLocks noGrp="1"/>
          </p:cNvSpPr>
          <p:nvPr>
            <p:ph idx="1"/>
          </p:nvPr>
        </p:nvSpPr>
        <p:spPr>
          <a:xfrm>
            <a:off x="1103312" y="1455314"/>
            <a:ext cx="8946541" cy="4793086"/>
          </a:xfrm>
        </p:spPr>
        <p:txBody>
          <a:bodyPr>
            <a:normAutofit/>
          </a:bodyPr>
          <a:lstStyle/>
          <a:p>
            <a:pPr marL="0" indent="0" algn="ctr">
              <a:buNone/>
            </a:pPr>
            <a:endParaRPr lang="es-ES" dirty="0"/>
          </a:p>
          <a:p>
            <a:pPr marL="0" indent="0" algn="ctr">
              <a:buNone/>
            </a:pPr>
            <a:r>
              <a:rPr lang="es-ES" b="1" dirty="0"/>
              <a:t>Tipos de planes:</a:t>
            </a:r>
            <a:endParaRPr lang="es-ES" dirty="0"/>
          </a:p>
          <a:p>
            <a:pPr lvl="0"/>
            <a:r>
              <a:rPr lang="es-ES" b="1" dirty="0"/>
              <a:t>Básico</a:t>
            </a:r>
            <a:r>
              <a:rPr lang="es-ES" dirty="0"/>
              <a:t>: Este plan tiene una renta de RD$145, cobertura de RD$4,500  y 1 reposición por año.</a:t>
            </a:r>
          </a:p>
          <a:p>
            <a:pPr marL="0" lvl="0" indent="0">
              <a:buNone/>
            </a:pPr>
            <a:endParaRPr lang="es-ES" dirty="0"/>
          </a:p>
          <a:p>
            <a:pPr lvl="0"/>
            <a:r>
              <a:rPr lang="es-ES" b="1" dirty="0"/>
              <a:t>Premium: </a:t>
            </a:r>
            <a:r>
              <a:rPr lang="es-ES" dirty="0"/>
              <a:t>Este plan tiene una renta de RD$185, cobertura de RD$6,500 y 1 reposición por año.</a:t>
            </a:r>
          </a:p>
          <a:p>
            <a:pPr marL="0" lvl="0" indent="0">
              <a:buNone/>
            </a:pPr>
            <a:endParaRPr lang="es-ES" dirty="0"/>
          </a:p>
          <a:p>
            <a:pPr lvl="0"/>
            <a:r>
              <a:rPr lang="es-ES" b="1" dirty="0" err="1"/>
              <a:t>Platinum</a:t>
            </a:r>
            <a:r>
              <a:rPr lang="es-ES" b="1" dirty="0"/>
              <a:t>: </a:t>
            </a:r>
            <a:r>
              <a:rPr lang="es-ES" dirty="0"/>
              <a:t>Este plan tiene una renta de RD$290, cobertura de RD$10,000 y 1 reposición por año.</a:t>
            </a:r>
          </a:p>
          <a:p>
            <a:pPr marL="0" indent="0">
              <a:buNone/>
            </a:pPr>
            <a:r>
              <a:rPr lang="es-DO" dirty="0"/>
              <a:t> </a:t>
            </a:r>
            <a:endParaRPr lang="es-ES" dirty="0"/>
          </a:p>
          <a:p>
            <a:endParaRPr lang="es-ES" dirty="0"/>
          </a:p>
        </p:txBody>
      </p:sp>
    </p:spTree>
    <p:extLst>
      <p:ext uri="{BB962C8B-B14F-4D97-AF65-F5344CB8AC3E}">
        <p14:creationId xmlns:p14="http://schemas.microsoft.com/office/powerpoint/2010/main" val="101347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3792" y="515156"/>
            <a:ext cx="11050073" cy="5733244"/>
          </a:xfrm>
        </p:spPr>
        <p:txBody>
          <a:bodyPr>
            <a:normAutofit/>
          </a:bodyPr>
          <a:lstStyle/>
          <a:p>
            <a:pPr marL="0" indent="0">
              <a:buNone/>
            </a:pPr>
            <a:endParaRPr lang="es-ES" dirty="0"/>
          </a:p>
          <a:p>
            <a:pPr marL="0" indent="0">
              <a:buNone/>
            </a:pPr>
            <a:r>
              <a:rPr lang="es-ES" b="1" dirty="0"/>
              <a:t>Debilidad</a:t>
            </a:r>
          </a:p>
          <a:p>
            <a:pPr marL="0" indent="0">
              <a:buNone/>
            </a:pPr>
            <a:r>
              <a:rPr lang="es-ES" dirty="0"/>
              <a:t>•	Posee una debilidad de publicidad ya que no es conocido.</a:t>
            </a:r>
          </a:p>
          <a:p>
            <a:pPr marL="0" indent="0">
              <a:buNone/>
            </a:pPr>
            <a:r>
              <a:rPr lang="es-ES" dirty="0"/>
              <a:t>•	La competencia es vieja en el mercado de las telecomunicaciones y servicios de planes para productos Smart fon.</a:t>
            </a:r>
          </a:p>
          <a:p>
            <a:pPr marL="0" indent="0">
              <a:buNone/>
            </a:pPr>
            <a:r>
              <a:rPr lang="es-ES" dirty="0"/>
              <a:t>•	Somos una empresa nueva en el mercado.</a:t>
            </a:r>
          </a:p>
          <a:p>
            <a:pPr marL="0" indent="0">
              <a:buNone/>
            </a:pPr>
            <a:endParaRPr lang="es-ES" dirty="0"/>
          </a:p>
          <a:p>
            <a:pPr marL="0" indent="0">
              <a:buNone/>
            </a:pPr>
            <a:r>
              <a:rPr lang="es-ES" b="1" dirty="0"/>
              <a:t>Amenazas</a:t>
            </a:r>
          </a:p>
          <a:p>
            <a:pPr marL="0" indent="0">
              <a:buNone/>
            </a:pPr>
            <a:r>
              <a:rPr lang="es-ES" dirty="0"/>
              <a:t>•	Entrada de nuevos competidores.</a:t>
            </a:r>
          </a:p>
          <a:p>
            <a:pPr marL="0" indent="0">
              <a:buNone/>
            </a:pPr>
            <a:r>
              <a:rPr lang="es-ES" dirty="0"/>
              <a:t>•	Competidor existente.</a:t>
            </a:r>
          </a:p>
          <a:p>
            <a:pPr marL="0" indent="0">
              <a:buNone/>
            </a:pPr>
            <a:r>
              <a:rPr lang="es-ES" dirty="0"/>
              <a:t>•	Aumento de los impuestos internos. </a:t>
            </a:r>
          </a:p>
          <a:p>
            <a:pPr marL="0" indent="0">
              <a:buNone/>
            </a:pPr>
            <a:r>
              <a:rPr lang="es-ES" dirty="0"/>
              <a:t>•	Desequilibrio en la economía del país. </a:t>
            </a:r>
          </a:p>
          <a:p>
            <a:pPr marL="0" indent="0">
              <a:buNone/>
            </a:pPr>
            <a:r>
              <a:rPr lang="es-ES" dirty="0"/>
              <a:t>•	Que el producto no sea aceptado.</a:t>
            </a:r>
          </a:p>
          <a:p>
            <a:endParaRPr lang="es-ES" dirty="0"/>
          </a:p>
        </p:txBody>
      </p:sp>
    </p:spTree>
    <p:extLst>
      <p:ext uri="{BB962C8B-B14F-4D97-AF65-F5344CB8AC3E}">
        <p14:creationId xmlns:p14="http://schemas.microsoft.com/office/powerpoint/2010/main" val="169922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59854" y="772732"/>
            <a:ext cx="10921284" cy="5475667"/>
          </a:xfrm>
        </p:spPr>
        <p:txBody>
          <a:bodyPr>
            <a:normAutofit/>
          </a:bodyPr>
          <a:lstStyle/>
          <a:p>
            <a:pPr algn="ctr"/>
            <a:r>
              <a:rPr lang="es-ES" dirty="0"/>
              <a:t>PLAN DE VENTAS</a:t>
            </a:r>
          </a:p>
          <a:p>
            <a:r>
              <a:rPr lang="es-ES" sz="1500" dirty="0"/>
              <a:t>Promoción de ventas para la fuerza de venta</a:t>
            </a:r>
          </a:p>
          <a:p>
            <a:pPr marL="0" indent="0">
              <a:buNone/>
            </a:pPr>
            <a:r>
              <a:rPr lang="es-ES" sz="1500" dirty="0"/>
              <a:t>•	Objetivo</a:t>
            </a:r>
          </a:p>
          <a:p>
            <a:r>
              <a:rPr lang="es-ES" sz="1500" dirty="0"/>
              <a:t>     Lograr que el 95% de la fuerza de venta de sistema de seguros contribuya a los esfuerzos por medio de la presentación a más intermediarios del nuevo producto durante el trimestre -Agosto-Septiembre-Octubre del 2018.</a:t>
            </a:r>
          </a:p>
          <a:p>
            <a:endParaRPr lang="es-ES" sz="1500" dirty="0"/>
          </a:p>
          <a:p>
            <a:r>
              <a:rPr lang="es-ES" sz="1500" dirty="0"/>
              <a:t>	Estrategia</a:t>
            </a:r>
          </a:p>
          <a:p>
            <a:pPr marL="0" indent="0">
              <a:buNone/>
            </a:pPr>
            <a:r>
              <a:rPr lang="es-ES" sz="1500" dirty="0"/>
              <a:t>     Incentivos Económicos.</a:t>
            </a:r>
          </a:p>
          <a:p>
            <a:r>
              <a:rPr lang="es-ES" sz="1500" dirty="0"/>
              <a:t>	Táctica</a:t>
            </a:r>
          </a:p>
          <a:p>
            <a:pPr marL="0" indent="0">
              <a:buNone/>
            </a:pPr>
            <a:r>
              <a:rPr lang="es-ES" sz="1500" dirty="0"/>
              <a:t>     Se les otorgará un incentivo de $00,000 pesos cada mes, a los que logren acuerdos para la colocación del Sistema a nivel empresarial. </a:t>
            </a:r>
          </a:p>
          <a:p>
            <a:r>
              <a:rPr lang="es-ES" sz="1500" dirty="0"/>
              <a:t>1ºTiempo</a:t>
            </a:r>
          </a:p>
          <a:p>
            <a:pPr marL="0" indent="0">
              <a:buNone/>
            </a:pPr>
            <a:r>
              <a:rPr lang="es-ES" sz="1500" dirty="0"/>
              <a:t>    A partir del 1 de agosto hasta el 31 de Octubre  del 2018. </a:t>
            </a:r>
          </a:p>
          <a:p>
            <a:r>
              <a:rPr lang="es-ES" sz="1500" b="1" dirty="0"/>
              <a:t>Alcance</a:t>
            </a:r>
          </a:p>
          <a:p>
            <a:pPr marL="0" indent="0">
              <a:buNone/>
            </a:pPr>
            <a:r>
              <a:rPr lang="es-ES" sz="1500" dirty="0"/>
              <a:t>   Toda la fuerza de venta del sistema de seguridad de Security Smart.</a:t>
            </a:r>
          </a:p>
          <a:p>
            <a:endParaRPr lang="es-ES" dirty="0"/>
          </a:p>
          <a:p>
            <a:endParaRPr lang="es-ES" dirty="0"/>
          </a:p>
        </p:txBody>
      </p:sp>
    </p:spTree>
    <p:extLst>
      <p:ext uri="{BB962C8B-B14F-4D97-AF65-F5344CB8AC3E}">
        <p14:creationId xmlns:p14="http://schemas.microsoft.com/office/powerpoint/2010/main" val="360743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4096" y="154546"/>
            <a:ext cx="10921284" cy="6093853"/>
          </a:xfrm>
        </p:spPr>
        <p:txBody>
          <a:bodyPr>
            <a:normAutofit/>
          </a:bodyPr>
          <a:lstStyle/>
          <a:p>
            <a:pPr marL="0" indent="0" algn="ctr">
              <a:buNone/>
            </a:pPr>
            <a:endParaRPr lang="es-ES" sz="1100" b="1" dirty="0"/>
          </a:p>
          <a:p>
            <a:pPr algn="ctr"/>
            <a:r>
              <a:rPr lang="es-ES" sz="1400" b="1" dirty="0"/>
              <a:t>ESTRATEGIAS DEL MERCADO</a:t>
            </a:r>
          </a:p>
          <a:p>
            <a:endParaRPr lang="es-ES" sz="1400" dirty="0"/>
          </a:p>
          <a:p>
            <a:pPr marL="0" indent="0">
              <a:buNone/>
            </a:pPr>
            <a:r>
              <a:rPr lang="es-ES" sz="1400" dirty="0"/>
              <a:t>•	Servicio con  Precios similares al de la competencia pero con mayor garantía y confiabilidad. </a:t>
            </a:r>
          </a:p>
          <a:p>
            <a:pPr marL="0" indent="0">
              <a:buNone/>
            </a:pPr>
            <a:r>
              <a:rPr lang="es-ES" sz="1400" dirty="0"/>
              <a:t>•	Campaña agresiva en las redes sociales para la percepción directa del cliente que apoyen directamente el Marketing 3.0</a:t>
            </a:r>
          </a:p>
          <a:p>
            <a:pPr marL="0" indent="0">
              <a:buNone/>
            </a:pPr>
            <a:r>
              <a:rPr lang="es-ES" sz="1400" dirty="0"/>
              <a:t>•	Establecer campañas promocionales con diferentes artículos POP  tales como:  </a:t>
            </a:r>
          </a:p>
          <a:p>
            <a:pPr marL="0" indent="0">
              <a:buNone/>
            </a:pPr>
            <a:r>
              <a:rPr lang="es-ES" sz="1400" dirty="0"/>
              <a:t>•	Brochur, carteles, accesorios de oficinas, otros.</a:t>
            </a:r>
          </a:p>
          <a:p>
            <a:pPr marL="0" indent="0">
              <a:buNone/>
            </a:pPr>
            <a:r>
              <a:rPr lang="es-ES" sz="1400" dirty="0"/>
              <a:t>•	Presentaciones de orientación al manejo y funcionamiento del servicio.</a:t>
            </a:r>
          </a:p>
          <a:p>
            <a:endParaRPr lang="es-ES" dirty="0"/>
          </a:p>
          <a:p>
            <a:pPr marL="0" indent="0">
              <a:buNone/>
            </a:pPr>
            <a:endParaRPr lang="es-ES" dirty="0"/>
          </a:p>
        </p:txBody>
      </p:sp>
      <p:pic>
        <p:nvPicPr>
          <p:cNvPr id="4" name="Imagen 3"/>
          <p:cNvPicPr>
            <a:picLocks noChangeAspect="1"/>
          </p:cNvPicPr>
          <p:nvPr/>
        </p:nvPicPr>
        <p:blipFill>
          <a:blip r:embed="rId2"/>
          <a:stretch>
            <a:fillRect/>
          </a:stretch>
        </p:blipFill>
        <p:spPr>
          <a:xfrm>
            <a:off x="1275009" y="3271234"/>
            <a:ext cx="9994006" cy="3284112"/>
          </a:xfrm>
          <a:prstGeom prst="rect">
            <a:avLst/>
          </a:prstGeom>
        </p:spPr>
      </p:pic>
    </p:spTree>
    <p:extLst>
      <p:ext uri="{BB962C8B-B14F-4D97-AF65-F5344CB8AC3E}">
        <p14:creationId xmlns:p14="http://schemas.microsoft.com/office/powerpoint/2010/main" val="3787153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944</Words>
  <Application>Microsoft Office PowerPoint</Application>
  <PresentationFormat>Widescreen</PresentationFormat>
  <Paragraphs>112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Narrow</vt:lpstr>
      <vt:lpstr>Calibri</vt:lpstr>
      <vt:lpstr>Century Gothic</vt:lpstr>
      <vt:lpstr>Wingdings 3</vt:lpstr>
      <vt:lpstr>Ion</vt:lpstr>
      <vt:lpstr>Presentado por: </vt:lpstr>
      <vt:lpstr>Smart inSurance </vt:lpstr>
      <vt:lpstr>PowerPoint Presentation</vt:lpstr>
      <vt:lpstr>Objetivos </vt:lpstr>
      <vt:lpstr>PowerPoint Presentation</vt:lpstr>
      <vt:lpstr>Características </vt:lpstr>
      <vt:lpstr>PowerPoint Presentation</vt:lpstr>
      <vt:lpstr>PowerPoint Presentation</vt:lpstr>
      <vt:lpstr>PowerPoint Presentation</vt:lpstr>
      <vt:lpstr> Estrategia de Promoción de Ventas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Engels Yavonett Adames Roa</dc:creator>
  <cp:lastModifiedBy>Engels Yavonett Adames Roa</cp:lastModifiedBy>
  <cp:revision>7</cp:revision>
  <dcterms:modified xsi:type="dcterms:W3CDTF">2021-05-05T14:30:22Z</dcterms:modified>
</cp:coreProperties>
</file>