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20" r:id="rId1"/>
  </p:sldMasterIdLst>
  <p:notesMasterIdLst>
    <p:notesMasterId r:id="rId22"/>
  </p:notesMasterIdLst>
  <p:sldIdLst>
    <p:sldId id="267" r:id="rId2"/>
    <p:sldId id="1335" r:id="rId3"/>
    <p:sldId id="1334" r:id="rId4"/>
    <p:sldId id="1327" r:id="rId5"/>
    <p:sldId id="1328" r:id="rId6"/>
    <p:sldId id="1325" r:id="rId7"/>
    <p:sldId id="1315" r:id="rId8"/>
    <p:sldId id="1314" r:id="rId9"/>
    <p:sldId id="1316" r:id="rId10"/>
    <p:sldId id="1317" r:id="rId11"/>
    <p:sldId id="1318" r:id="rId12"/>
    <p:sldId id="1319" r:id="rId13"/>
    <p:sldId id="1320" r:id="rId14"/>
    <p:sldId id="1321" r:id="rId15"/>
    <p:sldId id="1322" r:id="rId16"/>
    <p:sldId id="1323" r:id="rId17"/>
    <p:sldId id="1324" r:id="rId18"/>
    <p:sldId id="1326" r:id="rId19"/>
    <p:sldId id="277" r:id="rId20"/>
    <p:sldId id="1330" r:id="rId21"/>
  </p:sldIdLst>
  <p:sldSz cx="12192000" cy="6858000"/>
  <p:notesSz cx="7315200" cy="96012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8" userDrawn="1">
          <p15:clr>
            <a:srgbClr val="A4A3A4"/>
          </p15:clr>
        </p15:guide>
        <p15:guide id="2" pos="3840" userDrawn="1">
          <p15:clr>
            <a:srgbClr val="A4A3A4"/>
          </p15:clr>
        </p15:guide>
        <p15:guide id="3" pos="416" userDrawn="1">
          <p15:clr>
            <a:srgbClr val="A4A3A4"/>
          </p15:clr>
        </p15:guide>
        <p15:guide id="4" pos="7256" userDrawn="1">
          <p15:clr>
            <a:srgbClr val="A4A3A4"/>
          </p15:clr>
        </p15:guide>
        <p15:guide id="5" orient="horz" pos="648" userDrawn="1">
          <p15:clr>
            <a:srgbClr val="A4A3A4"/>
          </p15:clr>
        </p15:guide>
        <p15:guide id="6" orient="horz" pos="712" userDrawn="1">
          <p15:clr>
            <a:srgbClr val="A4A3A4"/>
          </p15:clr>
        </p15:guide>
        <p15:guide id="7" orient="horz" pos="3928" userDrawn="1">
          <p15:clr>
            <a:srgbClr val="A4A3A4"/>
          </p15:clr>
        </p15:guide>
        <p15:guide id="8" orient="horz" pos="3864"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ang Lu" initials="XL" lastIdx="1" clrIdx="0">
    <p:extLst>
      <p:ext uri="{19B8F6BF-5375-455C-9EA6-DF929625EA0E}">
        <p15:presenceInfo xmlns:p15="http://schemas.microsoft.com/office/powerpoint/2012/main" userId="fb17bed6e15bc6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6BC25"/>
    <a:srgbClr val="009A43"/>
    <a:srgbClr val="2B5233"/>
    <a:srgbClr val="D0D0CE"/>
    <a:srgbClr val="D2ECA0"/>
    <a:srgbClr val="F3F3F3"/>
    <a:srgbClr val="EBEDEF"/>
    <a:srgbClr val="EEF5E8"/>
    <a:srgbClr val="DAE7CD"/>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82" autoAdjust="0"/>
    <p:restoredTop sz="95338" autoAdjust="0"/>
  </p:normalViewPr>
  <p:slideViewPr>
    <p:cSldViewPr snapToGrid="0">
      <p:cViewPr varScale="1">
        <p:scale>
          <a:sx n="102" d="100"/>
          <a:sy n="102" d="100"/>
        </p:scale>
        <p:origin x="704" y="184"/>
      </p:cViewPr>
      <p:guideLst>
        <p:guide orient="horz" pos="2288"/>
        <p:guide pos="3840"/>
        <p:guide pos="416"/>
        <p:guide pos="7256"/>
        <p:guide orient="horz" pos="648"/>
        <p:guide orient="horz" pos="712"/>
        <p:guide orient="horz" pos="3928"/>
        <p:guide orient="horz" pos="3864"/>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66" d="100"/>
          <a:sy n="66" d="100"/>
        </p:scale>
        <p:origin x="0" y="0"/>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91832B5E-35F9-4077-BF98-1993FED55FAA}" type="datetimeFigureOut">
              <a:rPr lang="en-US" smtClean="0"/>
              <a:t>11/13/19</a:t>
            </a:fld>
            <a:endParaRPr 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0B5A0A4A-565D-4F20-B78F-DA51125CFE2A}" type="slidenum">
              <a:rPr lang="en-US" smtClean="0"/>
              <a:t>‹#›</a:t>
            </a:fld>
            <a:endParaRPr lang="en-US"/>
          </a:p>
        </p:txBody>
      </p:sp>
    </p:spTree>
    <p:extLst>
      <p:ext uri="{BB962C8B-B14F-4D97-AF65-F5344CB8AC3E}">
        <p14:creationId xmlns:p14="http://schemas.microsoft.com/office/powerpoint/2010/main" val="356804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967667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C0F4A2C8-6C88-4E71-83EE-698B9D4FE22F}" type="slidenum">
              <a:rPr lang="en-US" smtClean="0"/>
              <a:pPr/>
              <a:t>19</a:t>
            </a:fld>
            <a:endParaRPr lang="en-US" dirty="0"/>
          </a:p>
        </p:txBody>
      </p:sp>
    </p:spTree>
    <p:extLst>
      <p:ext uri="{BB962C8B-B14F-4D97-AF65-F5344CB8AC3E}">
        <p14:creationId xmlns:p14="http://schemas.microsoft.com/office/powerpoint/2010/main" val="2748782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C-cover-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1"/>
          </p:nvPr>
        </p:nvSpPr>
        <p:spPr>
          <a:xfrm>
            <a:off x="3404356" y="727200"/>
            <a:ext cx="5400000" cy="5400000"/>
          </a:xfrm>
          <a:prstGeom prst="rect">
            <a:avLst/>
          </a:prstGeom>
        </p:spPr>
        <p:txBody>
          <a:bodyPr/>
          <a:lstStyle>
            <a:lvl1pPr algn="ctr">
              <a:defRPr>
                <a:solidFill>
                  <a:schemeClr val="bg1"/>
                </a:solidFill>
                <a:latin typeface="+mn-lt"/>
                <a:ea typeface="微软雅黑" panose="020B0503020204020204" pitchFamily="34" charset="-122"/>
              </a:defRPr>
            </a:lvl1pPr>
          </a:lstStyle>
          <a:p>
            <a:r>
              <a:rPr lang="zh-CN" altLang="en-US" noProof="0" dirty="0"/>
              <a:t>单击图标添加图片</a:t>
            </a:r>
            <a:endParaRPr lang="en-US" noProof="0" dirty="0"/>
          </a:p>
        </p:txBody>
      </p:sp>
      <p:sp>
        <p:nvSpPr>
          <p:cNvPr id="2" name="Title 1"/>
          <p:cNvSpPr>
            <a:spLocks noGrp="1"/>
          </p:cNvSpPr>
          <p:nvPr>
            <p:ph type="ctrTitle" hasCustomPrompt="1"/>
          </p:nvPr>
        </p:nvSpPr>
        <p:spPr bwMode="gray">
          <a:xfrm>
            <a:off x="503989" y="5549440"/>
            <a:ext cx="5592012" cy="324000"/>
          </a:xfrm>
        </p:spPr>
        <p:txBody>
          <a:bodyPr anchor="t" anchorCtr="0">
            <a:noAutofit/>
          </a:bodyPr>
          <a:lstStyle>
            <a:lvl1pPr algn="l">
              <a:lnSpc>
                <a:spcPct val="100000"/>
              </a:lnSpc>
              <a:defRPr sz="180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点击输入演示文稿标题</a:t>
            </a:r>
            <a:endParaRPr lang="en-US" noProof="0" dirty="0"/>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dirty="0"/>
              <a:t>点击输入演示文稿副标题</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latin typeface="+mn-lt"/>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单击此处编辑母版文本样式</a:t>
            </a:r>
          </a:p>
        </p:txBody>
      </p:sp>
      <p:pic>
        <p:nvPicPr>
          <p:cNvPr id="10" name="图片 9">
            <a:extLst>
              <a:ext uri="{FF2B5EF4-FFF2-40B4-BE49-F238E27FC236}">
                <a16:creationId xmlns:a16="http://schemas.microsoft.com/office/drawing/2014/main" id="{A0A11CDA-30C7-43BC-AF21-97390759E3C3}"/>
              </a:ext>
            </a:extLst>
          </p:cNvPr>
          <p:cNvPicPr>
            <a:picLocks noChangeAspect="1"/>
          </p:cNvPicPr>
          <p:nvPr userDrawn="1"/>
        </p:nvPicPr>
        <p:blipFill>
          <a:blip r:embed="rId3"/>
          <a:stretch>
            <a:fillRect/>
          </a:stretch>
        </p:blipFill>
        <p:spPr>
          <a:xfrm>
            <a:off x="378016" y="378000"/>
            <a:ext cx="1623600" cy="309257"/>
          </a:xfrm>
          <a:prstGeom prst="rect">
            <a:avLst/>
          </a:prstGeom>
        </p:spPr>
      </p:pic>
      <p:pic>
        <p:nvPicPr>
          <p:cNvPr id="6" name="图片 5">
            <a:extLst>
              <a:ext uri="{FF2B5EF4-FFF2-40B4-BE49-F238E27FC236}">
                <a16:creationId xmlns:a16="http://schemas.microsoft.com/office/drawing/2014/main" id="{56DA6C9D-139A-4319-8196-9C236974C19F}"/>
              </a:ext>
            </a:extLst>
          </p:cNvPr>
          <p:cNvPicPr>
            <a:picLocks noChangeAspect="1"/>
          </p:cNvPicPr>
          <p:nvPr userDrawn="1"/>
        </p:nvPicPr>
        <p:blipFill>
          <a:blip r:embed="rId4"/>
          <a:stretch>
            <a:fillRect/>
          </a:stretch>
        </p:blipFill>
        <p:spPr>
          <a:xfrm>
            <a:off x="10930411" y="196890"/>
            <a:ext cx="883573" cy="722079"/>
          </a:xfrm>
          <a:prstGeom prst="rect">
            <a:avLst/>
          </a:prstGeom>
        </p:spPr>
      </p:pic>
    </p:spTree>
    <p:extLst>
      <p:ext uri="{BB962C8B-B14F-4D97-AF65-F5344CB8AC3E}">
        <p14:creationId xmlns:p14="http://schemas.microsoft.com/office/powerpoint/2010/main" val="2154792380"/>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C-Divider-white">
    <p:bg bwMode="gray">
      <p:bgPr>
        <a:solidFill>
          <a:schemeClr val="bg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tx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5"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tx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Tree>
    <p:extLst>
      <p:ext uri="{BB962C8B-B14F-4D97-AF65-F5344CB8AC3E}">
        <p14:creationId xmlns:p14="http://schemas.microsoft.com/office/powerpoint/2010/main" val="412320290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C-Key statement dark green">
    <p:bg>
      <p:bgPr>
        <a:solidFill>
          <a:srgbClr val="046A38"/>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01652" y="1628775"/>
            <a:ext cx="9152369" cy="4752975"/>
          </a:xfrm>
          <a:prstGeom prst="rect">
            <a:avLst/>
          </a:prstGeom>
        </p:spPr>
        <p:txBody>
          <a:bodyPr>
            <a:normAutofit/>
          </a:bodyPr>
          <a:lstStyle>
            <a:lvl1pPr>
              <a:spcBef>
                <a:spcPts val="3600"/>
              </a:spcBef>
              <a:defRPr sz="2800">
                <a:solidFill>
                  <a:schemeClr val="bg1"/>
                </a:solidFill>
                <a:latin typeface="+mn-lt"/>
                <a:ea typeface="微软雅黑" panose="020B0503020204020204" pitchFamily="34" charset="-122"/>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zh-CN" altLang="en-US" noProof="0" dirty="0"/>
              <a:t>点击输入关键幻灯片内容</a:t>
            </a:r>
          </a:p>
        </p:txBody>
      </p:sp>
      <p:sp>
        <p:nvSpPr>
          <p:cNvPr id="10" name="TextBox 9"/>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11" name="TextBox 10"/>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12"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393509540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C-Key statement dark blue">
    <p:bg>
      <p:bgPr>
        <a:solidFill>
          <a:schemeClr val="accent4"/>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01652" y="1628775"/>
            <a:ext cx="9152369" cy="4752975"/>
          </a:xfrm>
          <a:prstGeom prst="rect">
            <a:avLst/>
          </a:prstGeom>
        </p:spPr>
        <p:txBody>
          <a:bodyPr>
            <a:normAutofit/>
          </a:bodyPr>
          <a:lstStyle>
            <a:lvl1pPr>
              <a:spcBef>
                <a:spcPts val="3600"/>
              </a:spcBef>
              <a:defRPr sz="2800">
                <a:solidFill>
                  <a:schemeClr val="bg1"/>
                </a:solidFill>
                <a:latin typeface="+mn-lt"/>
                <a:ea typeface="微软雅黑" panose="020B0503020204020204" pitchFamily="34" charset="-122"/>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zh-CN" altLang="en-US" noProof="0" dirty="0"/>
              <a:t>点击输入关键幻灯片内容</a:t>
            </a:r>
          </a:p>
        </p:txBody>
      </p:sp>
      <p:sp>
        <p:nvSpPr>
          <p:cNvPr id="7" name="TextBox 9"/>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8" name="TextBox 10"/>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9"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32070272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C-Key statement teal">
    <p:bg>
      <p:bgPr>
        <a:solidFill>
          <a:schemeClr val="accent5"/>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hasCustomPrompt="1"/>
          </p:nvPr>
        </p:nvSpPr>
        <p:spPr>
          <a:xfrm>
            <a:off x="501652" y="1628775"/>
            <a:ext cx="9152369" cy="4752975"/>
          </a:xfrm>
          <a:prstGeom prst="rect">
            <a:avLst/>
          </a:prstGeom>
        </p:spPr>
        <p:txBody>
          <a:bodyPr>
            <a:normAutofit/>
          </a:bodyPr>
          <a:lstStyle>
            <a:lvl1pPr>
              <a:spcBef>
                <a:spcPts val="3600"/>
              </a:spcBef>
              <a:defRPr sz="2800">
                <a:solidFill>
                  <a:schemeClr val="bg1"/>
                </a:solidFill>
                <a:latin typeface="+mn-lt"/>
                <a:ea typeface="微软雅黑" panose="020B0503020204020204" pitchFamily="34" charset="-122"/>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zh-CN" altLang="en-US" noProof="0" dirty="0"/>
              <a:t>点击输入关键幻灯片内容</a:t>
            </a:r>
          </a:p>
        </p:txBody>
      </p:sp>
      <p:sp>
        <p:nvSpPr>
          <p:cNvPr id="14" name="TextBox 9"/>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15" name="TextBox 10"/>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16"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427341650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C-Key statement black">
    <p:bg>
      <p:bgPr>
        <a:solidFill>
          <a:schemeClr val="tx1"/>
        </a:solidFill>
        <a:effectLst/>
      </p:bgPr>
    </p:bg>
    <p:spTree>
      <p:nvGrpSpPr>
        <p:cNvPr id="1" name=""/>
        <p:cNvGrpSpPr/>
        <p:nvPr/>
      </p:nvGrpSpPr>
      <p:grpSpPr>
        <a:xfrm>
          <a:off x="0" y="0"/>
          <a:ext cx="0" cy="0"/>
          <a:chOff x="0" y="0"/>
          <a:chExt cx="0" cy="0"/>
        </a:xfrm>
      </p:grpSpPr>
      <p:sp>
        <p:nvSpPr>
          <p:cNvPr id="6" name="Text Placeholder 3"/>
          <p:cNvSpPr>
            <a:spLocks noGrp="1"/>
          </p:cNvSpPr>
          <p:nvPr>
            <p:ph type="body" sz="quarter" idx="10" hasCustomPrompt="1"/>
          </p:nvPr>
        </p:nvSpPr>
        <p:spPr>
          <a:xfrm>
            <a:off x="501652" y="1628775"/>
            <a:ext cx="9152369" cy="4752975"/>
          </a:xfrm>
          <a:prstGeom prst="rect">
            <a:avLst/>
          </a:prstGeom>
        </p:spPr>
        <p:txBody>
          <a:bodyPr>
            <a:normAutofit/>
          </a:bodyPr>
          <a:lstStyle>
            <a:lvl1pPr>
              <a:spcBef>
                <a:spcPts val="3600"/>
              </a:spcBef>
              <a:defRPr sz="2800">
                <a:solidFill>
                  <a:schemeClr val="bg1"/>
                </a:solidFill>
                <a:latin typeface="+mn-lt"/>
                <a:ea typeface="微软雅黑" panose="020B0503020204020204" pitchFamily="34" charset="-122"/>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zh-CN" altLang="en-US" noProof="0" dirty="0"/>
              <a:t>点击输入关键幻灯片内容</a:t>
            </a:r>
          </a:p>
        </p:txBody>
      </p:sp>
      <p:sp>
        <p:nvSpPr>
          <p:cNvPr id="7" name="TextBox 9"/>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8" name="TextBox 10"/>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9"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94100163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C-Title &amp; 1 column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1651" y="317501"/>
            <a:ext cx="11188700" cy="698500"/>
          </a:xfrm>
        </p:spPr>
        <p:txBody>
          <a:bodyPr/>
          <a:lstStyle>
            <a:lvl1pPr>
              <a:defRPr>
                <a:latin typeface="+mj-lt"/>
                <a:ea typeface="微软雅黑" panose="020B0503020204020204" pitchFamily="34" charset="-122"/>
              </a:defRPr>
            </a:lvl1pPr>
          </a:lstStyle>
          <a:p>
            <a:r>
              <a:rPr lang="zh-CN" altLang="en-US" noProof="0" dirty="0"/>
              <a:t>点击输入标题</a:t>
            </a:r>
            <a:endParaRPr lang="en-US" noProof="0" dirty="0"/>
          </a:p>
        </p:txBody>
      </p:sp>
      <p:sp>
        <p:nvSpPr>
          <p:cNvPr id="14" name="Text Placeholder 18"/>
          <p:cNvSpPr>
            <a:spLocks noGrp="1"/>
          </p:cNvSpPr>
          <p:nvPr>
            <p:ph idx="1" hasCustomPrompt="1"/>
          </p:nvPr>
        </p:nvSpPr>
        <p:spPr>
          <a:xfrm>
            <a:off x="501651" y="1665289"/>
            <a:ext cx="11165416" cy="4716463"/>
          </a:xfrm>
          <a:prstGeom prst="rect">
            <a:avLst/>
          </a:prstGeom>
        </p:spPr>
        <p:txBody>
          <a:bodyPr vert="horz" lIns="0" tIns="0" rIns="0" bIns="0" rtlCol="0">
            <a:normAutofit/>
          </a:bodyPr>
          <a:lstStyle>
            <a:lvl1pPr>
              <a:defRPr lang="zh-CN" altLang="en-US" noProof="0" dirty="0" smtClean="0"/>
            </a:lvl1pPr>
            <a:lvl2pPr>
              <a:defRPr lang="zh-CN" altLang="en-US" noProof="0" dirty="0" smtClean="0"/>
            </a:lvl2pPr>
            <a:lvl3pPr>
              <a:defRPr lang="zh-CN" altLang="en-US" noProof="0" dirty="0" smtClean="0"/>
            </a:lvl3pPr>
            <a:lvl4pPr>
              <a:defRPr lang="zh-CN" altLang="en-US" noProof="0" dirty="0" smtClean="0"/>
            </a:lvl4pPr>
            <a:lvl5pPr>
              <a:defRPr lang="en-US" noProof="0" dirty="0"/>
            </a:lvl5pPr>
          </a:lstStyle>
          <a:p>
            <a:pPr lvl="0"/>
            <a:r>
              <a:rPr lang="zh-CN" altLang="en-US" noProof="0" dirty="0"/>
              <a:t>点击输入内文</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endParaRPr lang="en-US" noProof="0" dirty="0"/>
          </a:p>
        </p:txBody>
      </p:sp>
    </p:spTree>
    <p:extLst>
      <p:ext uri="{BB962C8B-B14F-4D97-AF65-F5344CB8AC3E}">
        <p14:creationId xmlns:p14="http://schemas.microsoft.com/office/powerpoint/2010/main" val="59705592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C-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400" b="1">
                <a:solidFill>
                  <a:srgbClr val="575757"/>
                </a:solidFill>
                <a:latin typeface="+mj-lt"/>
                <a:ea typeface="微软雅黑" panose="020B0503020204020204" pitchFamily="34" charset="-122"/>
              </a:defRPr>
            </a:lvl1pPr>
          </a:lstStyle>
          <a:p>
            <a:pPr lvl="0"/>
            <a:r>
              <a:rPr lang="zh-CN" altLang="en-US" noProof="0" dirty="0"/>
              <a:t>点击输入副标题</a:t>
            </a:r>
            <a:endParaRPr lang="en-US" noProof="0" dirty="0"/>
          </a:p>
        </p:txBody>
      </p:sp>
      <p:sp>
        <p:nvSpPr>
          <p:cNvPr id="14" name="Title Placeholder 1"/>
          <p:cNvSpPr>
            <a:spLocks noGrp="1"/>
          </p:cNvSpPr>
          <p:nvPr>
            <p:ph type="title" hasCustomPrompt="1"/>
          </p:nvPr>
        </p:nvSpPr>
        <p:spPr>
          <a:xfrm>
            <a:off x="501651" y="317500"/>
            <a:ext cx="11162349" cy="698501"/>
          </a:xfrm>
          <a:prstGeom prst="rect">
            <a:avLst/>
          </a:prstGeom>
        </p:spPr>
        <p:txBody>
          <a:bodyPr vert="horz" lIns="0" tIns="0" rIns="0" bIns="0" rtlCol="0" anchor="t" anchorCtr="0">
            <a:noAutofit/>
          </a:bodyPr>
          <a:lstStyle>
            <a:lvl1pPr>
              <a:defRPr lang="en-US" noProof="0" dirty="0"/>
            </a:lvl1pPr>
          </a:lstStyle>
          <a:p>
            <a:pPr lvl="0"/>
            <a:r>
              <a:rPr lang="zh-CN" altLang="en-US" noProof="0" dirty="0"/>
              <a:t>点击输入标题</a:t>
            </a:r>
            <a:endParaRPr lang="en-US" noProof="0" dirty="0"/>
          </a:p>
        </p:txBody>
      </p:sp>
      <p:sp>
        <p:nvSpPr>
          <p:cNvPr id="8" name="Text Placeholder 18"/>
          <p:cNvSpPr>
            <a:spLocks noGrp="1"/>
          </p:cNvSpPr>
          <p:nvPr>
            <p:ph idx="1" hasCustomPrompt="1"/>
          </p:nvPr>
        </p:nvSpPr>
        <p:spPr>
          <a:xfrm>
            <a:off x="501651" y="1700213"/>
            <a:ext cx="11165416" cy="4678986"/>
          </a:xfrm>
          <a:prstGeom prst="rect">
            <a:avLst/>
          </a:prstGeom>
        </p:spPr>
        <p:txBody>
          <a:bodyPr vert="horz" lIns="0" tIns="0" rIns="0" bIns="0" rtlCol="0">
            <a:normAutofit/>
          </a:bodyPr>
          <a:lstStyle>
            <a:lvl1pPr>
              <a:defRPr>
                <a:latin typeface="+mn-lt"/>
                <a:ea typeface="微软雅黑" panose="020B0503020204020204" pitchFamily="34" charset="-122"/>
              </a:defRPr>
            </a:lvl1pPr>
            <a:lvl2pPr>
              <a:defRPr>
                <a:latin typeface="+mn-lt"/>
                <a:ea typeface="微软雅黑" panose="020B0503020204020204" pitchFamily="34" charset="-122"/>
              </a:defRPr>
            </a:lvl2pPr>
            <a:lvl3pPr>
              <a:defRPr>
                <a:latin typeface="+mn-lt"/>
                <a:ea typeface="微软雅黑" panose="020B0503020204020204" pitchFamily="34" charset="-122"/>
              </a:defRPr>
            </a:lvl3pPr>
            <a:lvl4pPr>
              <a:defRPr>
                <a:latin typeface="+mn-lt"/>
                <a:ea typeface="微软雅黑" panose="020B0503020204020204" pitchFamily="34" charset="-122"/>
              </a:defRPr>
            </a:lvl4pPr>
            <a:lvl5pPr>
              <a:defRPr>
                <a:latin typeface="+mn-lt"/>
                <a:ea typeface="微软雅黑" panose="020B0503020204020204" pitchFamily="34" charset="-122"/>
              </a:defRPr>
            </a:lvl5pPr>
          </a:lstStyle>
          <a:p>
            <a:pPr lvl="0"/>
            <a:r>
              <a:rPr lang="zh-CN" altLang="en-US" noProof="0" dirty="0"/>
              <a:t>点击输入内文</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endParaRPr lang="en-US" noProof="0" dirty="0"/>
          </a:p>
        </p:txBody>
      </p:sp>
    </p:spTree>
    <p:extLst>
      <p:ext uri="{BB962C8B-B14F-4D97-AF65-F5344CB8AC3E}">
        <p14:creationId xmlns:p14="http://schemas.microsoft.com/office/powerpoint/2010/main" val="384715988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C-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188700" cy="698501"/>
          </a:xfrm>
          <a:prstGeom prst="rect">
            <a:avLst/>
          </a:prstGeom>
        </p:spPr>
        <p:txBody>
          <a:bodyPr vert="horz" lIns="0" tIns="0" rIns="0" bIns="0" rtlCol="0" anchor="t" anchorCtr="0">
            <a:noAutofit/>
          </a:bodyPr>
          <a:lstStyle>
            <a:lvl1pPr>
              <a:defRPr lang="en-US" noProof="0" dirty="0"/>
            </a:lvl1pPr>
          </a:lstStyle>
          <a:p>
            <a:pPr lvl="0"/>
            <a:r>
              <a:rPr lang="zh-CN" altLang="en-US" noProof="0" dirty="0"/>
              <a:t>点击输入标题</a:t>
            </a:r>
            <a:endParaRPr lang="en-US" noProof="0" dirty="0"/>
          </a:p>
        </p:txBody>
      </p:sp>
      <p:sp>
        <p:nvSpPr>
          <p:cNvPr id="9" name="Text Placeholder 8"/>
          <p:cNvSpPr>
            <a:spLocks noGrp="1"/>
          </p:cNvSpPr>
          <p:nvPr>
            <p:ph type="body" sz="quarter" idx="13" hasCustomPrompt="1"/>
          </p:nvPr>
        </p:nvSpPr>
        <p:spPr>
          <a:xfrm>
            <a:off x="501651" y="651600"/>
            <a:ext cx="11188700" cy="757255"/>
          </a:xfrm>
          <a:prstGeom prst="rect">
            <a:avLst/>
          </a:prstGeom>
        </p:spPr>
        <p:txBody>
          <a:bodyPr vert="horz" lIns="0" tIns="0" rIns="0" bIns="0" rtlCol="0">
            <a:noAutofit/>
          </a:bodyPr>
          <a:lstStyle>
            <a:lvl1pPr>
              <a:defRPr lang="en-US" sz="2400" b="1" noProof="0" dirty="0">
                <a:solidFill>
                  <a:srgbClr val="575757"/>
                </a:solidFill>
                <a:latin typeface="+mj-lt"/>
                <a:ea typeface="微软雅黑" panose="020B0503020204020204" pitchFamily="34" charset="-122"/>
              </a:defRPr>
            </a:lvl1pPr>
          </a:lstStyle>
          <a:p>
            <a:pPr lvl="0"/>
            <a:r>
              <a:rPr lang="zh-CN" altLang="en-US" noProof="0" dirty="0"/>
              <a:t>点击输入副标题</a:t>
            </a:r>
            <a:endParaRPr lang="en-US" noProof="0" dirty="0"/>
          </a:p>
        </p:txBody>
      </p:sp>
      <p:sp>
        <p:nvSpPr>
          <p:cNvPr id="13" name="Content Placeholder 3"/>
          <p:cNvSpPr>
            <a:spLocks noGrp="1"/>
          </p:cNvSpPr>
          <p:nvPr>
            <p:ph sz="quarter" idx="10" hasCustomPrompt="1"/>
          </p:nvPr>
        </p:nvSpPr>
        <p:spPr>
          <a:xfrm>
            <a:off x="501651" y="1665289"/>
            <a:ext cx="5305579" cy="4716461"/>
          </a:xfrm>
          <a:prstGeom prst="rect">
            <a:avLst/>
          </a:prstGeom>
        </p:spPr>
        <p:txBody>
          <a:bodyPr/>
          <a:lstStyle>
            <a:lvl1pPr>
              <a:tabLst>
                <a:tab pos="5029200" algn="r"/>
              </a:tabLst>
              <a:defRPr>
                <a:latin typeface="+mn-lt"/>
                <a:ea typeface="微软雅黑" panose="020B0503020204020204" pitchFamily="34" charset="-122"/>
              </a:defRPr>
            </a:lvl1pPr>
            <a:lvl2pPr>
              <a:tabLst>
                <a:tab pos="5029200" algn="r"/>
              </a:tabLst>
              <a:defRPr>
                <a:latin typeface="+mn-lt"/>
                <a:ea typeface="微软雅黑" panose="020B0503020204020204" pitchFamily="34" charset="-122"/>
              </a:defRPr>
            </a:lvl2pPr>
            <a:lvl3pPr>
              <a:tabLst>
                <a:tab pos="5029200" algn="r"/>
              </a:tabLst>
              <a:defRPr>
                <a:latin typeface="+mn-lt"/>
                <a:ea typeface="微软雅黑" panose="020B0503020204020204" pitchFamily="34" charset="-122"/>
              </a:defRPr>
            </a:lvl3pPr>
            <a:lvl4pPr>
              <a:tabLst>
                <a:tab pos="5029200" algn="r"/>
              </a:tabLst>
              <a:defRPr>
                <a:latin typeface="+mn-lt"/>
                <a:ea typeface="微软雅黑" panose="020B0503020204020204" pitchFamily="34" charset="-122"/>
              </a:defRPr>
            </a:lvl4pPr>
            <a:lvl5pPr>
              <a:tabLst>
                <a:tab pos="5029200" algn="r"/>
              </a:tabLst>
              <a:defRPr baseline="0">
                <a:latin typeface="+mn-lt"/>
                <a:ea typeface="微软雅黑" panose="020B0503020204020204" pitchFamily="34" charset="-122"/>
              </a:defRPr>
            </a:lvl5pPr>
          </a:lstStyle>
          <a:p>
            <a:pPr lvl="0"/>
            <a:r>
              <a:rPr lang="zh-CN" altLang="en-US" noProof="0" dirty="0"/>
              <a:t>点击输入内文</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endParaRPr lang="en-US" noProof="0" dirty="0"/>
          </a:p>
        </p:txBody>
      </p:sp>
      <p:sp>
        <p:nvSpPr>
          <p:cNvPr id="15" name="Content Placeholder 3"/>
          <p:cNvSpPr>
            <a:spLocks noGrp="1"/>
          </p:cNvSpPr>
          <p:nvPr>
            <p:ph sz="quarter" idx="20" hasCustomPrompt="1"/>
          </p:nvPr>
        </p:nvSpPr>
        <p:spPr>
          <a:xfrm>
            <a:off x="6381539" y="1665289"/>
            <a:ext cx="5322781" cy="4716461"/>
          </a:xfrm>
          <a:prstGeom prst="rect">
            <a:avLst/>
          </a:prstGeom>
        </p:spPr>
        <p:txBody>
          <a:bodyPr/>
          <a:lstStyle>
            <a:lvl1pPr>
              <a:tabLst>
                <a:tab pos="5029200" algn="r"/>
              </a:tabLst>
              <a:defRPr>
                <a:latin typeface="+mn-lt"/>
                <a:ea typeface="微软雅黑" panose="020B0503020204020204" pitchFamily="34" charset="-122"/>
              </a:defRPr>
            </a:lvl1pPr>
            <a:lvl2pPr>
              <a:tabLst>
                <a:tab pos="5029200" algn="r"/>
              </a:tabLst>
              <a:defRPr>
                <a:latin typeface="+mn-lt"/>
                <a:ea typeface="微软雅黑" panose="020B0503020204020204" pitchFamily="34" charset="-122"/>
              </a:defRPr>
            </a:lvl2pPr>
            <a:lvl3pPr>
              <a:tabLst>
                <a:tab pos="5029200" algn="r"/>
              </a:tabLst>
              <a:defRPr>
                <a:latin typeface="+mn-lt"/>
                <a:ea typeface="微软雅黑" panose="020B0503020204020204" pitchFamily="34" charset="-122"/>
              </a:defRPr>
            </a:lvl3pPr>
            <a:lvl4pPr>
              <a:tabLst>
                <a:tab pos="5029200" algn="r"/>
              </a:tabLst>
              <a:defRPr>
                <a:latin typeface="+mn-lt"/>
                <a:ea typeface="微软雅黑" panose="020B0503020204020204" pitchFamily="34" charset="-122"/>
              </a:defRPr>
            </a:lvl4pPr>
            <a:lvl5pPr>
              <a:tabLst>
                <a:tab pos="5029200" algn="r"/>
              </a:tabLst>
              <a:defRPr baseline="0">
                <a:latin typeface="+mn-lt"/>
                <a:ea typeface="微软雅黑" panose="020B0503020204020204" pitchFamily="34" charset="-122"/>
              </a:defRPr>
            </a:lvl5pPr>
          </a:lstStyle>
          <a:p>
            <a:pPr lvl="0"/>
            <a:r>
              <a:rPr lang="zh-CN" altLang="en-US" noProof="0" dirty="0"/>
              <a:t>点击输入内文</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endParaRPr lang="en-US" noProof="0" dirty="0"/>
          </a:p>
        </p:txBody>
      </p:sp>
    </p:spTree>
    <p:extLst>
      <p:ext uri="{BB962C8B-B14F-4D97-AF65-F5344CB8AC3E}">
        <p14:creationId xmlns:p14="http://schemas.microsoft.com/office/powerpoint/2010/main" val="249195026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C-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lang="en-US" noProof="0" dirty="0"/>
            </a:lvl1pPr>
          </a:lstStyle>
          <a:p>
            <a:pPr lvl="0"/>
            <a:r>
              <a:rPr lang="zh-CN" altLang="en-US" noProof="0" dirty="0"/>
              <a:t>点击输入标题</a:t>
            </a:r>
            <a:endParaRPr lang="en-US" noProof="0" dirty="0"/>
          </a:p>
        </p:txBody>
      </p:sp>
      <p:sp>
        <p:nvSpPr>
          <p:cNvPr id="6" name="Content Placeholder 3"/>
          <p:cNvSpPr>
            <a:spLocks noGrp="1"/>
          </p:cNvSpPr>
          <p:nvPr>
            <p:ph sz="quarter" idx="10" hasCustomPrompt="1"/>
          </p:nvPr>
        </p:nvSpPr>
        <p:spPr>
          <a:xfrm>
            <a:off x="7577882" y="1658680"/>
            <a:ext cx="4112468" cy="4723072"/>
          </a:xfrm>
          <a:prstGeom prst="rect">
            <a:avLst/>
          </a:prstGeom>
        </p:spPr>
        <p:txBody>
          <a:bodyPr>
            <a:normAutofit/>
          </a:bodyPr>
          <a:lstStyle>
            <a:lvl1pPr>
              <a:tabLst>
                <a:tab pos="5029200" algn="r"/>
              </a:tabLst>
              <a:defRPr sz="2400">
                <a:solidFill>
                  <a:schemeClr val="accent3"/>
                </a:solidFill>
                <a:latin typeface="+mn-lt"/>
                <a:ea typeface="微软雅黑" panose="020B0503020204020204" pitchFamily="34" charset="-122"/>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zh-CN" altLang="en-US" noProof="0" dirty="0"/>
              <a:t>点击输入引言</a:t>
            </a:r>
          </a:p>
        </p:txBody>
      </p:sp>
      <p:sp>
        <p:nvSpPr>
          <p:cNvPr id="8" name="Content Placeholder 3"/>
          <p:cNvSpPr>
            <a:spLocks noGrp="1"/>
          </p:cNvSpPr>
          <p:nvPr>
            <p:ph sz="quarter" idx="16" hasCustomPrompt="1"/>
          </p:nvPr>
        </p:nvSpPr>
        <p:spPr>
          <a:xfrm>
            <a:off x="501651" y="1665288"/>
            <a:ext cx="6506348" cy="4716462"/>
          </a:xfrm>
          <a:prstGeom prst="rect">
            <a:avLst/>
          </a:prstGeom>
        </p:spPr>
        <p:txBody>
          <a:bodyPr vert="horz" lIns="0" tIns="0" rIns="0" bIns="0" rtlCol="0">
            <a:normAutofit/>
          </a:bodyPr>
          <a:lstStyle>
            <a:lvl1pPr>
              <a:defRPr lang="zh-CN" altLang="en-US" noProof="0" dirty="0" smtClean="0"/>
            </a:lvl1pPr>
            <a:lvl2pPr>
              <a:defRPr lang="zh-CN" altLang="en-US" noProof="0" dirty="0" smtClean="0"/>
            </a:lvl2pPr>
            <a:lvl3pPr>
              <a:defRPr lang="zh-CN" altLang="en-US" noProof="0" dirty="0" smtClean="0"/>
            </a:lvl3pPr>
            <a:lvl4pPr>
              <a:defRPr lang="zh-CN" altLang="en-US" noProof="0" dirty="0" smtClean="0"/>
            </a:lvl4pPr>
            <a:lvl5pPr>
              <a:defRPr lang="en-US" noProof="0" dirty="0"/>
            </a:lvl5pPr>
          </a:lstStyle>
          <a:p>
            <a:pPr lvl="0">
              <a:tabLst>
                <a:tab pos="5029200" algn="r"/>
              </a:tabLst>
            </a:pPr>
            <a:r>
              <a:rPr lang="zh-CN" altLang="en-US" noProof="0" dirty="0"/>
              <a:t>点击输入内文</a:t>
            </a:r>
          </a:p>
          <a:p>
            <a:pPr lvl="1">
              <a:tabLst>
                <a:tab pos="5029200" algn="r"/>
              </a:tabLst>
            </a:pPr>
            <a:r>
              <a:rPr lang="zh-CN" altLang="en-US" noProof="0" dirty="0"/>
              <a:t>第二级</a:t>
            </a:r>
          </a:p>
          <a:p>
            <a:pPr lvl="2">
              <a:tabLst>
                <a:tab pos="5029200" algn="r"/>
              </a:tabLst>
            </a:pPr>
            <a:r>
              <a:rPr lang="zh-CN" altLang="en-US" noProof="0" dirty="0"/>
              <a:t>第三级</a:t>
            </a:r>
          </a:p>
          <a:p>
            <a:pPr lvl="3">
              <a:tabLst>
                <a:tab pos="5029200" algn="r"/>
              </a:tabLst>
            </a:pPr>
            <a:r>
              <a:rPr lang="zh-CN" altLang="en-US" noProof="0" dirty="0"/>
              <a:t>第四级</a:t>
            </a:r>
          </a:p>
          <a:p>
            <a:pPr lvl="4">
              <a:tabLst>
                <a:tab pos="5029200" algn="r"/>
              </a:tabLst>
            </a:pPr>
            <a:r>
              <a:rPr lang="zh-CN" altLang="en-US" noProof="0" dirty="0"/>
              <a:t>第五级</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vert="horz" lIns="0" tIns="0" rIns="0" bIns="0" rtlCol="0">
            <a:noAutofit/>
          </a:bodyPr>
          <a:lstStyle>
            <a:lvl1pPr>
              <a:defRPr lang="en-US" sz="2400" b="1" noProof="0" dirty="0">
                <a:solidFill>
                  <a:srgbClr val="575757"/>
                </a:solidFill>
                <a:latin typeface="+mj-lt"/>
                <a:ea typeface="微软雅黑" panose="020B0503020204020204" pitchFamily="34" charset="-122"/>
              </a:defRPr>
            </a:lvl1pPr>
          </a:lstStyle>
          <a:p>
            <a:pPr lvl="0"/>
            <a:r>
              <a:rPr lang="zh-CN" altLang="en-US" noProof="0" dirty="0"/>
              <a:t>点击输入副标题</a:t>
            </a:r>
            <a:endParaRPr lang="en-US" noProof="0" dirty="0"/>
          </a:p>
        </p:txBody>
      </p:sp>
    </p:spTree>
    <p:extLst>
      <p:ext uri="{BB962C8B-B14F-4D97-AF65-F5344CB8AC3E}">
        <p14:creationId xmlns:p14="http://schemas.microsoft.com/office/powerpoint/2010/main" val="170370756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C-End slide">
    <p:spTree>
      <p:nvGrpSpPr>
        <p:cNvPr id="1" name=""/>
        <p:cNvGrpSpPr/>
        <p:nvPr/>
      </p:nvGrpSpPr>
      <p:grpSpPr>
        <a:xfrm>
          <a:off x="0" y="0"/>
          <a:ext cx="0" cy="0"/>
          <a:chOff x="0" y="0"/>
          <a:chExt cx="0" cy="0"/>
        </a:xfrm>
      </p:grpSpPr>
      <p:sp>
        <p:nvSpPr>
          <p:cNvPr id="6" name="Text Placeholder 5"/>
          <p:cNvSpPr>
            <a:spLocks noGrp="1"/>
          </p:cNvSpPr>
          <p:nvPr>
            <p:ph type="body" sz="quarter" idx="13" hasCustomPrompt="1"/>
          </p:nvPr>
        </p:nvSpPr>
        <p:spPr>
          <a:xfrm>
            <a:off x="501652" y="4211955"/>
            <a:ext cx="8528936" cy="2169796"/>
          </a:xfrm>
        </p:spPr>
        <p:txBody>
          <a:bodyPr anchor="b" anchorCtr="0"/>
          <a:lstStyle>
            <a:lvl1pPr>
              <a:lnSpc>
                <a:spcPct val="100000"/>
              </a:lnSpc>
              <a:spcAft>
                <a:spcPts val="600"/>
              </a:spcAft>
              <a:defRPr sz="900">
                <a:latin typeface="+mn-lt"/>
                <a:ea typeface="微软雅黑" panose="020B0503020204020204" pitchFamily="34" charset="-122"/>
              </a:defRPr>
            </a:lvl1pPr>
          </a:lstStyle>
          <a:p>
            <a:pPr lvl="0"/>
            <a:r>
              <a:rPr lang="zh-CN" altLang="en-US" noProof="0" dirty="0"/>
              <a:t>点击输入内容</a:t>
            </a:r>
          </a:p>
        </p:txBody>
      </p:sp>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latin typeface="+mn-lt"/>
                <a:ea typeface="微软雅黑" panose="020B0503020204020204" pitchFamily="34" charset="-122"/>
              </a:defRPr>
            </a:lvl1pPr>
          </a:lstStyle>
          <a:p>
            <a:r>
              <a:rPr lang="zh-CN" altLang="en-US" sz="900" noProof="0" dirty="0"/>
              <a:t>点击此处添加赞助商标识</a:t>
            </a:r>
            <a:endParaRPr lang="en-US" noProof="0" dirty="0"/>
          </a:p>
        </p:txBody>
      </p:sp>
      <p:sp>
        <p:nvSpPr>
          <p:cNvPr id="8" name="Text Placeholder 7"/>
          <p:cNvSpPr>
            <a:spLocks noGrp="1"/>
          </p:cNvSpPr>
          <p:nvPr>
            <p:ph type="body" sz="quarter" idx="15" hasCustomPrompt="1"/>
          </p:nvPr>
        </p:nvSpPr>
        <p:spPr>
          <a:xfrm>
            <a:off x="9370850" y="6018028"/>
            <a:ext cx="2319501" cy="363722"/>
          </a:xfrm>
        </p:spPr>
        <p:txBody>
          <a:bodyPr anchor="b" anchorCtr="0"/>
          <a:lstStyle>
            <a:lvl1pPr>
              <a:lnSpc>
                <a:spcPct val="100000"/>
              </a:lnSpc>
              <a:defRPr sz="950">
                <a:latin typeface="+mn-lt"/>
                <a:ea typeface="微软雅黑" panose="020B0503020204020204" pitchFamily="34" charset="-122"/>
              </a:defRPr>
            </a:lvl1pPr>
          </a:lstStyle>
          <a:p>
            <a:pPr lvl="0"/>
            <a:r>
              <a:rPr lang="zh-CN" altLang="en-US" noProof="0" dirty="0"/>
              <a:t>点击输入内容</a:t>
            </a:r>
          </a:p>
        </p:txBody>
      </p:sp>
      <p:grpSp>
        <p:nvGrpSpPr>
          <p:cNvPr id="20" name="Group 6">
            <a:extLst>
              <a:ext uri="{FF2B5EF4-FFF2-40B4-BE49-F238E27FC236}">
                <a16:creationId xmlns:a16="http://schemas.microsoft.com/office/drawing/2014/main" id="{7D23D69A-8F79-49CF-9038-2846DFB428C1}"/>
              </a:ext>
            </a:extLst>
          </p:cNvPr>
          <p:cNvGrpSpPr/>
          <p:nvPr userDrawn="1"/>
        </p:nvGrpSpPr>
        <p:grpSpPr>
          <a:xfrm>
            <a:off x="377991" y="378000"/>
            <a:ext cx="1620000" cy="307976"/>
            <a:chOff x="398463" y="404813"/>
            <a:chExt cx="1627187" cy="307976"/>
          </a:xfrm>
          <a:solidFill>
            <a:schemeClr val="tx1"/>
          </a:solidFill>
        </p:grpSpPr>
        <p:sp>
          <p:nvSpPr>
            <p:cNvPr id="21" name="Oval 5">
              <a:extLst>
                <a:ext uri="{FF2B5EF4-FFF2-40B4-BE49-F238E27FC236}">
                  <a16:creationId xmlns:a16="http://schemas.microsoft.com/office/drawing/2014/main" id="{CC1BF14C-CDC8-41A6-AC23-27AA5F386ABD}"/>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2" name="Freeform 6">
              <a:extLst>
                <a:ext uri="{FF2B5EF4-FFF2-40B4-BE49-F238E27FC236}">
                  <a16:creationId xmlns:a16="http://schemas.microsoft.com/office/drawing/2014/main" id="{BEC0A47A-42A0-438C-91B7-7787C2910ED0}"/>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3" name="Rectangle 7">
              <a:extLst>
                <a:ext uri="{FF2B5EF4-FFF2-40B4-BE49-F238E27FC236}">
                  <a16:creationId xmlns:a16="http://schemas.microsoft.com/office/drawing/2014/main" id="{06D72E07-1DD2-45EE-85EC-F075205AF020}"/>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4" name="Freeform 8">
              <a:extLst>
                <a:ext uri="{FF2B5EF4-FFF2-40B4-BE49-F238E27FC236}">
                  <a16:creationId xmlns:a16="http://schemas.microsoft.com/office/drawing/2014/main" id="{4184F4A0-7515-4B44-835D-4668652FA8FC}"/>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5" name="Rectangle 9">
              <a:extLst>
                <a:ext uri="{FF2B5EF4-FFF2-40B4-BE49-F238E27FC236}">
                  <a16:creationId xmlns:a16="http://schemas.microsoft.com/office/drawing/2014/main" id="{7D08645B-8F9A-45EB-A123-FB94EDEDC8B7}"/>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6" name="Rectangle 10">
              <a:extLst>
                <a:ext uri="{FF2B5EF4-FFF2-40B4-BE49-F238E27FC236}">
                  <a16:creationId xmlns:a16="http://schemas.microsoft.com/office/drawing/2014/main" id="{1A11A0C8-964B-43D2-8544-A19972310291}"/>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7" name="Freeform 11">
              <a:extLst>
                <a:ext uri="{FF2B5EF4-FFF2-40B4-BE49-F238E27FC236}">
                  <a16:creationId xmlns:a16="http://schemas.microsoft.com/office/drawing/2014/main" id="{5FE70F6E-27B4-4A27-82BA-D5757F4E2048}"/>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8" name="Freeform 12">
              <a:extLst>
                <a:ext uri="{FF2B5EF4-FFF2-40B4-BE49-F238E27FC236}">
                  <a16:creationId xmlns:a16="http://schemas.microsoft.com/office/drawing/2014/main" id="{9285FB14-3C06-4175-9661-312FF97ED208}"/>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9" name="Freeform 13">
              <a:extLst>
                <a:ext uri="{FF2B5EF4-FFF2-40B4-BE49-F238E27FC236}">
                  <a16:creationId xmlns:a16="http://schemas.microsoft.com/office/drawing/2014/main" id="{F860C180-FAAB-41CD-BBC8-334DBF482727}"/>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0" name="Freeform 14">
              <a:extLst>
                <a:ext uri="{FF2B5EF4-FFF2-40B4-BE49-F238E27FC236}">
                  <a16:creationId xmlns:a16="http://schemas.microsoft.com/office/drawing/2014/main" id="{B112275C-1532-4221-9F04-7B8DA8D75BEA}"/>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grpSp>
      <p:pic>
        <p:nvPicPr>
          <p:cNvPr id="31" name="图片 30">
            <a:extLst>
              <a:ext uri="{FF2B5EF4-FFF2-40B4-BE49-F238E27FC236}">
                <a16:creationId xmlns:a16="http://schemas.microsoft.com/office/drawing/2014/main" id="{5DF12A67-9BFF-4C74-A96D-1C6985CE32BA}"/>
              </a:ext>
            </a:extLst>
          </p:cNvPr>
          <p:cNvPicPr>
            <a:picLocks noChangeAspect="1"/>
          </p:cNvPicPr>
          <p:nvPr userDrawn="1"/>
        </p:nvPicPr>
        <p:blipFill>
          <a:blip r:embed="rId2"/>
          <a:stretch>
            <a:fillRect/>
          </a:stretch>
        </p:blipFill>
        <p:spPr>
          <a:xfrm>
            <a:off x="11066911" y="378000"/>
            <a:ext cx="623441" cy="309600"/>
          </a:xfrm>
          <a:prstGeom prst="rect">
            <a:avLst/>
          </a:prstGeom>
        </p:spPr>
      </p:pic>
    </p:spTree>
    <p:extLst>
      <p:ext uri="{BB962C8B-B14F-4D97-AF65-F5344CB8AC3E}">
        <p14:creationId xmlns:p14="http://schemas.microsoft.com/office/powerpoint/2010/main" val="2562357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C-cover-White">
    <p:bg bwMode="gray">
      <p:bgPr>
        <a:solidFill>
          <a:schemeClr val="bg1"/>
        </a:solidFill>
        <a:effectLst/>
      </p:bgPr>
    </p:bg>
    <p:spTree>
      <p:nvGrpSpPr>
        <p:cNvPr id="1" name=""/>
        <p:cNvGrpSpPr/>
        <p:nvPr/>
      </p:nvGrpSpPr>
      <p:grpSpPr>
        <a:xfrm>
          <a:off x="0" y="0"/>
          <a:ext cx="0" cy="0"/>
          <a:chOff x="0" y="0"/>
          <a:chExt cx="0" cy="0"/>
        </a:xfrm>
      </p:grpSpPr>
      <p:sp>
        <p:nvSpPr>
          <p:cNvPr id="21" name="Title 1"/>
          <p:cNvSpPr>
            <a:spLocks noGrp="1"/>
          </p:cNvSpPr>
          <p:nvPr>
            <p:ph type="ctrTitle" hasCustomPrompt="1"/>
          </p:nvPr>
        </p:nvSpPr>
        <p:spPr bwMode="gray">
          <a:xfrm>
            <a:off x="503989" y="5549440"/>
            <a:ext cx="5592012" cy="324000"/>
          </a:xfrm>
        </p:spPr>
        <p:txBody>
          <a:bodyPr anchor="t" anchorCtr="0">
            <a:noAutofit/>
          </a:bodyPr>
          <a:lstStyle>
            <a:lvl1pPr algn="l">
              <a:lnSpc>
                <a:spcPct val="100000"/>
              </a:lnSpc>
              <a:defRPr sz="1800" b="1">
                <a:solidFill>
                  <a:schemeClr val="tx1"/>
                </a:solidFill>
                <a:latin typeface="+mj-lt"/>
                <a:ea typeface="微软雅黑" panose="020B0503020204020204" pitchFamily="34" charset="-122"/>
                <a:cs typeface="Open Sans" panose="020B0606030504020204" pitchFamily="34" charset="0"/>
              </a:defRPr>
            </a:lvl1pPr>
          </a:lstStyle>
          <a:p>
            <a:r>
              <a:rPr lang="zh-CN" altLang="en-US" noProof="0" dirty="0"/>
              <a:t>点击输入演示文稿标题</a:t>
            </a:r>
            <a:endParaRPr lang="en-US" noProof="0" dirty="0"/>
          </a:p>
        </p:txBody>
      </p:sp>
      <p:sp>
        <p:nvSpPr>
          <p:cNvPr id="22" name="Subtitle 2"/>
          <p:cNvSpPr>
            <a:spLocks noGrp="1"/>
          </p:cNvSpPr>
          <p:nvPr>
            <p:ph type="subTitle" idx="1" hasCustomPrompt="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dirty="0"/>
              <a:t>点击输入演示文稿副标题</a:t>
            </a:r>
            <a:endParaRPr lang="en-US" noProof="0" dirty="0"/>
          </a:p>
        </p:txBody>
      </p:sp>
      <p:sp>
        <p:nvSpPr>
          <p:cNvPr id="23"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latin typeface="+mn-lt"/>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单击此处编辑母版文本样式</a:t>
            </a:r>
          </a:p>
        </p:txBody>
      </p:sp>
      <p:sp>
        <p:nvSpPr>
          <p:cNvPr id="19" name="Picture Placeholder 8">
            <a:extLst>
              <a:ext uri="{FF2B5EF4-FFF2-40B4-BE49-F238E27FC236}">
                <a16:creationId xmlns:a16="http://schemas.microsoft.com/office/drawing/2014/main" id="{22DFF265-ED9E-4E8E-B125-CE5B929D3357}"/>
              </a:ext>
            </a:extLst>
          </p:cNvPr>
          <p:cNvSpPr>
            <a:spLocks noGrp="1"/>
          </p:cNvSpPr>
          <p:nvPr>
            <p:ph type="pic" sz="quarter" idx="11"/>
          </p:nvPr>
        </p:nvSpPr>
        <p:spPr>
          <a:xfrm>
            <a:off x="3404356" y="727200"/>
            <a:ext cx="5400000" cy="5400000"/>
          </a:xfrm>
          <a:prstGeom prst="rect">
            <a:avLst/>
          </a:prstGeom>
        </p:spPr>
        <p:txBody>
          <a:bodyPr/>
          <a:lstStyle>
            <a:lvl1pPr algn="ctr">
              <a:defRPr>
                <a:solidFill>
                  <a:schemeClr val="bg1"/>
                </a:solidFill>
                <a:latin typeface="+mn-lt"/>
                <a:ea typeface="微软雅黑" panose="020B0503020204020204" pitchFamily="34" charset="-122"/>
              </a:defRPr>
            </a:lvl1pPr>
          </a:lstStyle>
          <a:p>
            <a:r>
              <a:rPr lang="zh-CN" altLang="en-US" noProof="0" dirty="0"/>
              <a:t>单击图标添加图片</a:t>
            </a:r>
            <a:endParaRPr lang="en-US" noProof="0" dirty="0"/>
          </a:p>
        </p:txBody>
      </p:sp>
      <p:grpSp>
        <p:nvGrpSpPr>
          <p:cNvPr id="24" name="Group 6">
            <a:extLst>
              <a:ext uri="{FF2B5EF4-FFF2-40B4-BE49-F238E27FC236}">
                <a16:creationId xmlns:a16="http://schemas.microsoft.com/office/drawing/2014/main" id="{386F7AF6-93C2-402F-A96C-EEB5D7153CB7}"/>
              </a:ext>
            </a:extLst>
          </p:cNvPr>
          <p:cNvGrpSpPr/>
          <p:nvPr userDrawn="1"/>
        </p:nvGrpSpPr>
        <p:grpSpPr>
          <a:xfrm>
            <a:off x="377991" y="378000"/>
            <a:ext cx="1620000" cy="307976"/>
            <a:chOff x="398463" y="404813"/>
            <a:chExt cx="1627187" cy="307976"/>
          </a:xfrm>
          <a:solidFill>
            <a:schemeClr val="tx1"/>
          </a:solidFill>
        </p:grpSpPr>
        <p:sp>
          <p:nvSpPr>
            <p:cNvPr id="25" name="Oval 5">
              <a:extLst>
                <a:ext uri="{FF2B5EF4-FFF2-40B4-BE49-F238E27FC236}">
                  <a16:creationId xmlns:a16="http://schemas.microsoft.com/office/drawing/2014/main" id="{2AF8A495-F005-4C88-9BFD-B6F27097656D}"/>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6" name="Freeform 6">
              <a:extLst>
                <a:ext uri="{FF2B5EF4-FFF2-40B4-BE49-F238E27FC236}">
                  <a16:creationId xmlns:a16="http://schemas.microsoft.com/office/drawing/2014/main" id="{443E22EE-7543-425A-9442-37E8D109B180}"/>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7" name="Rectangle 7">
              <a:extLst>
                <a:ext uri="{FF2B5EF4-FFF2-40B4-BE49-F238E27FC236}">
                  <a16:creationId xmlns:a16="http://schemas.microsoft.com/office/drawing/2014/main" id="{90DB0C74-6452-4960-B98D-27750EAED809}"/>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8" name="Freeform 8">
              <a:extLst>
                <a:ext uri="{FF2B5EF4-FFF2-40B4-BE49-F238E27FC236}">
                  <a16:creationId xmlns:a16="http://schemas.microsoft.com/office/drawing/2014/main" id="{1B00B69A-47D2-4CE4-9A8D-A5484AB94AB1}"/>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29" name="Rectangle 9">
              <a:extLst>
                <a:ext uri="{FF2B5EF4-FFF2-40B4-BE49-F238E27FC236}">
                  <a16:creationId xmlns:a16="http://schemas.microsoft.com/office/drawing/2014/main" id="{A055B69B-4A1E-4859-BE4B-A0254681478B}"/>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0" name="Rectangle 10">
              <a:extLst>
                <a:ext uri="{FF2B5EF4-FFF2-40B4-BE49-F238E27FC236}">
                  <a16:creationId xmlns:a16="http://schemas.microsoft.com/office/drawing/2014/main" id="{3B03AAA6-FD65-4B83-810B-12F5B57CA2F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1" name="Freeform 11">
              <a:extLst>
                <a:ext uri="{FF2B5EF4-FFF2-40B4-BE49-F238E27FC236}">
                  <a16:creationId xmlns:a16="http://schemas.microsoft.com/office/drawing/2014/main" id="{F70D1C8C-1CE7-4C32-8E0D-892C52F6A32C}"/>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2" name="Freeform 12">
              <a:extLst>
                <a:ext uri="{FF2B5EF4-FFF2-40B4-BE49-F238E27FC236}">
                  <a16:creationId xmlns:a16="http://schemas.microsoft.com/office/drawing/2014/main" id="{B5FB5485-EB54-4AAE-8E6E-B9F1CB55CAB6}"/>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3" name="Freeform 13">
              <a:extLst>
                <a:ext uri="{FF2B5EF4-FFF2-40B4-BE49-F238E27FC236}">
                  <a16:creationId xmlns:a16="http://schemas.microsoft.com/office/drawing/2014/main" id="{2C1CCF95-E0B3-410B-B44E-B483B52FAE56}"/>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4" name="Freeform 14">
              <a:extLst>
                <a:ext uri="{FF2B5EF4-FFF2-40B4-BE49-F238E27FC236}">
                  <a16:creationId xmlns:a16="http://schemas.microsoft.com/office/drawing/2014/main" id="{2DC2A6F0-70B7-475C-B0C6-90736BA33802}"/>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grpSp>
      <p:pic>
        <p:nvPicPr>
          <p:cNvPr id="35" name="图片 34">
            <a:extLst>
              <a:ext uri="{FF2B5EF4-FFF2-40B4-BE49-F238E27FC236}">
                <a16:creationId xmlns:a16="http://schemas.microsoft.com/office/drawing/2014/main" id="{73AF2EA7-AE4E-4DCA-AF83-36B468459BA1}"/>
              </a:ext>
            </a:extLst>
          </p:cNvPr>
          <p:cNvPicPr>
            <a:picLocks noChangeAspect="1"/>
          </p:cNvPicPr>
          <p:nvPr userDrawn="1"/>
        </p:nvPicPr>
        <p:blipFill>
          <a:blip r:embed="rId2"/>
          <a:stretch>
            <a:fillRect/>
          </a:stretch>
        </p:blipFill>
        <p:spPr>
          <a:xfrm>
            <a:off x="11066911" y="378000"/>
            <a:ext cx="623441" cy="309600"/>
          </a:xfrm>
          <a:prstGeom prst="rect">
            <a:avLst/>
          </a:prstGeom>
        </p:spPr>
      </p:pic>
    </p:spTree>
    <p:extLst>
      <p:ext uri="{BB962C8B-B14F-4D97-AF65-F5344CB8AC3E}">
        <p14:creationId xmlns:p14="http://schemas.microsoft.com/office/powerpoint/2010/main" val="2458605862"/>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160726_blank">
    <p:bg>
      <p:bgPr>
        <a:solidFill>
          <a:schemeClr val="tx1"/>
        </a:solidFill>
        <a:effectLst/>
      </p:bgPr>
    </p:bg>
    <p:spTree>
      <p:nvGrpSpPr>
        <p:cNvPr id="1" name=""/>
        <p:cNvGrpSpPr/>
        <p:nvPr/>
      </p:nvGrpSpPr>
      <p:grpSpPr>
        <a:xfrm>
          <a:off x="0" y="0"/>
          <a:ext cx="0" cy="0"/>
          <a:chOff x="0" y="0"/>
          <a:chExt cx="0" cy="0"/>
        </a:xfrm>
      </p:grpSpPr>
      <p:sp>
        <p:nvSpPr>
          <p:cNvPr id="5" name="TextBox 9"/>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6" name="TextBox 10"/>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7" name="TextBox 11"/>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3118099905"/>
      </p:ext>
    </p:extLst>
  </p:cSld>
  <p:clrMapOvr>
    <a:masterClrMapping/>
  </p:clrMapOvr>
  <p:transition>
    <p:fade/>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6072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8726378"/>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F02001-7F84-4C1E-89A8-6D956678DBB2}"/>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574935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51826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C-cover-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026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点击输入演示文稿标题</a:t>
            </a:r>
            <a:endParaRPr lang="en-US" noProof="0" dirty="0"/>
          </a:p>
        </p:txBody>
      </p:sp>
      <p:sp>
        <p:nvSpPr>
          <p:cNvPr id="3" name="Subtitle 2"/>
          <p:cNvSpPr>
            <a:spLocks noGrp="1"/>
          </p:cNvSpPr>
          <p:nvPr>
            <p:ph type="subTitle" idx="1" hasCustomPrompt="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bg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dirty="0"/>
              <a:t>点击输入演示文稿副标题</a:t>
            </a:r>
            <a:endParaRPr lang="en-US" noProof="0" dirty="0"/>
          </a:p>
        </p:txBody>
      </p:sp>
      <p:sp>
        <p:nvSpPr>
          <p:cNvPr id="5"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bg1"/>
                </a:solidFill>
                <a:latin typeface="+mn-lt"/>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单击此处编辑母版文本样式</a:t>
            </a:r>
          </a:p>
        </p:txBody>
      </p:sp>
      <p:pic>
        <p:nvPicPr>
          <p:cNvPr id="8" name="图片 7">
            <a:extLst>
              <a:ext uri="{FF2B5EF4-FFF2-40B4-BE49-F238E27FC236}">
                <a16:creationId xmlns:a16="http://schemas.microsoft.com/office/drawing/2014/main" id="{FC040DCD-0AD1-49CA-A474-43168C7E09E4}"/>
              </a:ext>
            </a:extLst>
          </p:cNvPr>
          <p:cNvPicPr>
            <a:picLocks noChangeAspect="1"/>
          </p:cNvPicPr>
          <p:nvPr userDrawn="1"/>
        </p:nvPicPr>
        <p:blipFill>
          <a:blip r:embed="rId3"/>
          <a:stretch>
            <a:fillRect/>
          </a:stretch>
        </p:blipFill>
        <p:spPr>
          <a:xfrm>
            <a:off x="378016" y="378000"/>
            <a:ext cx="1623600" cy="309257"/>
          </a:xfrm>
          <a:prstGeom prst="rect">
            <a:avLst/>
          </a:prstGeom>
        </p:spPr>
      </p:pic>
      <p:pic>
        <p:nvPicPr>
          <p:cNvPr id="7" name="图片 6">
            <a:extLst>
              <a:ext uri="{FF2B5EF4-FFF2-40B4-BE49-F238E27FC236}">
                <a16:creationId xmlns:a16="http://schemas.microsoft.com/office/drawing/2014/main" id="{61E4CF44-770A-433D-8EC9-0CACDEF6FD9A}"/>
              </a:ext>
            </a:extLst>
          </p:cNvPr>
          <p:cNvPicPr>
            <a:picLocks noChangeAspect="1"/>
          </p:cNvPicPr>
          <p:nvPr userDrawn="1"/>
        </p:nvPicPr>
        <p:blipFill>
          <a:blip r:embed="rId4"/>
          <a:stretch>
            <a:fillRect/>
          </a:stretch>
        </p:blipFill>
        <p:spPr>
          <a:xfrm>
            <a:off x="10930411" y="196890"/>
            <a:ext cx="883573" cy="722079"/>
          </a:xfrm>
          <a:prstGeom prst="rect">
            <a:avLst/>
          </a:prstGeom>
        </p:spPr>
      </p:pic>
    </p:spTree>
    <p:extLst>
      <p:ext uri="{BB962C8B-B14F-4D97-AF65-F5344CB8AC3E}">
        <p14:creationId xmlns:p14="http://schemas.microsoft.com/office/powerpoint/2010/main" val="2751781274"/>
      </p:ext>
    </p:extLst>
  </p:cSld>
  <p:clrMapOvr>
    <a:overrideClrMapping bg1="lt1" tx1="dk1" bg2="lt2" tx2="dk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C-cover-Circle White">
    <p:bg bwMode="gray">
      <p:bgPr>
        <a:solidFill>
          <a:schemeClr val="bg1"/>
        </a:solidFill>
        <a:effectLst/>
      </p:bgPr>
    </p:bg>
    <p:spTree>
      <p:nvGrpSpPr>
        <p:cNvPr id="1" name=""/>
        <p:cNvGrpSpPr/>
        <p:nvPr/>
      </p:nvGrpSpPr>
      <p:grpSpPr>
        <a:xfrm>
          <a:off x="0" y="0"/>
          <a:ext cx="0" cy="0"/>
          <a:chOff x="0" y="0"/>
          <a:chExt cx="0" cy="0"/>
        </a:xfrm>
      </p:grpSpPr>
      <p:sp>
        <p:nvSpPr>
          <p:cNvPr id="18" name="Title 1"/>
          <p:cNvSpPr>
            <a:spLocks noGrp="1"/>
          </p:cNvSpPr>
          <p:nvPr>
            <p:ph type="ctrTitle" hasCustomPrompt="1"/>
          </p:nvPr>
        </p:nvSpPr>
        <p:spPr bwMode="gray">
          <a:xfrm>
            <a:off x="4026000" y="1368000"/>
            <a:ext cx="4140000" cy="4140000"/>
          </a:xfrm>
          <a:prstGeom prst="ellipse">
            <a:avLst/>
          </a:prstGeom>
          <a:ln w="25400">
            <a:solidFill>
              <a:schemeClr val="accent1"/>
            </a:solidFill>
          </a:ln>
        </p:spPr>
        <p:txBody>
          <a:bodyPr lIns="108000" tIns="108000" rIns="108000" bIns="108000" anchor="ctr" anchorCtr="0">
            <a:normAutofit/>
          </a:bodyPr>
          <a:lstStyle>
            <a:lvl1pPr algn="ctr">
              <a:lnSpc>
                <a:spcPts val="4200"/>
              </a:lnSpc>
              <a:defRPr sz="3600" b="0">
                <a:solidFill>
                  <a:schemeClr val="tx1"/>
                </a:solidFill>
                <a:latin typeface="+mj-lt"/>
                <a:ea typeface="微软雅黑" panose="020B0503020204020204" pitchFamily="34" charset="-122"/>
                <a:cs typeface="Open Sans" panose="020B0606030504020204" pitchFamily="34" charset="0"/>
              </a:defRPr>
            </a:lvl1pPr>
          </a:lstStyle>
          <a:p>
            <a:r>
              <a:rPr lang="zh-CN" altLang="en-US" noProof="0" dirty="0"/>
              <a:t>点击输入演示文稿标题</a:t>
            </a:r>
            <a:endParaRPr lang="en-US" noProof="0" dirty="0"/>
          </a:p>
        </p:txBody>
      </p:sp>
      <p:sp>
        <p:nvSpPr>
          <p:cNvPr id="19" name="Subtitle 2"/>
          <p:cNvSpPr>
            <a:spLocks noGrp="1"/>
          </p:cNvSpPr>
          <p:nvPr>
            <p:ph type="subTitle" idx="1" hasCustomPrompt="1"/>
          </p:nvPr>
        </p:nvSpPr>
        <p:spPr bwMode="gray">
          <a:xfrm>
            <a:off x="503989" y="5864230"/>
            <a:ext cx="5592011" cy="505645"/>
          </a:xfrm>
          <a:prstGeom prst="rect">
            <a:avLst/>
          </a:prstGeom>
        </p:spPr>
        <p:txBody>
          <a:bodyPr lIns="0" tIns="0" rIns="0" bIns="0">
            <a:noAutofit/>
          </a:bodyPr>
          <a:lstStyle>
            <a:lvl1pPr marL="0" indent="0" algn="l">
              <a:lnSpc>
                <a:spcPct val="100000"/>
              </a:lnSpc>
              <a:spcAft>
                <a:spcPts val="0"/>
              </a:spcAft>
              <a:buNone/>
              <a:defRPr sz="1600">
                <a:solidFill>
                  <a:schemeClr val="tx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0" dirty="0"/>
              <a:t>点击输入演示文稿副标题</a:t>
            </a:r>
            <a:endParaRPr lang="en-US" noProof="0" dirty="0"/>
          </a:p>
        </p:txBody>
      </p:sp>
      <p:sp>
        <p:nvSpPr>
          <p:cNvPr id="20" name="Text Placeholder 4"/>
          <p:cNvSpPr>
            <a:spLocks noGrp="1"/>
          </p:cNvSpPr>
          <p:nvPr>
            <p:ph type="body" sz="quarter" idx="10"/>
          </p:nvPr>
        </p:nvSpPr>
        <p:spPr>
          <a:xfrm>
            <a:off x="501651" y="6381750"/>
            <a:ext cx="5594349" cy="298450"/>
          </a:xfrm>
          <a:prstGeom prst="rect">
            <a:avLst/>
          </a:prstGeom>
        </p:spPr>
        <p:txBody>
          <a:bodyPr/>
          <a:lstStyle>
            <a:lvl1pPr>
              <a:spcAft>
                <a:spcPts val="0"/>
              </a:spcAft>
              <a:defRPr sz="1000">
                <a:solidFill>
                  <a:schemeClr val="tx1"/>
                </a:solidFill>
                <a:latin typeface="+mn-lt"/>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noProof="0" dirty="0"/>
              <a:t>单击此处编辑母版文本样式</a:t>
            </a:r>
          </a:p>
        </p:txBody>
      </p:sp>
      <p:grpSp>
        <p:nvGrpSpPr>
          <p:cNvPr id="33" name="Group 6">
            <a:extLst>
              <a:ext uri="{FF2B5EF4-FFF2-40B4-BE49-F238E27FC236}">
                <a16:creationId xmlns:a16="http://schemas.microsoft.com/office/drawing/2014/main" id="{E1D5045E-9170-49DA-A38C-91306C16F10A}"/>
              </a:ext>
            </a:extLst>
          </p:cNvPr>
          <p:cNvGrpSpPr/>
          <p:nvPr userDrawn="1"/>
        </p:nvGrpSpPr>
        <p:grpSpPr>
          <a:xfrm>
            <a:off x="377991" y="378000"/>
            <a:ext cx="1620000" cy="307976"/>
            <a:chOff x="398463" y="404813"/>
            <a:chExt cx="1627187" cy="307976"/>
          </a:xfrm>
          <a:solidFill>
            <a:schemeClr val="tx1"/>
          </a:solidFill>
        </p:grpSpPr>
        <p:sp>
          <p:nvSpPr>
            <p:cNvPr id="34" name="Oval 5">
              <a:extLst>
                <a:ext uri="{FF2B5EF4-FFF2-40B4-BE49-F238E27FC236}">
                  <a16:creationId xmlns:a16="http://schemas.microsoft.com/office/drawing/2014/main" id="{FC41BA57-3E68-49AB-A40D-5CEAC95E1E1D}"/>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5" name="Freeform 6">
              <a:extLst>
                <a:ext uri="{FF2B5EF4-FFF2-40B4-BE49-F238E27FC236}">
                  <a16:creationId xmlns:a16="http://schemas.microsoft.com/office/drawing/2014/main" id="{3FC8965B-E019-4917-B2FD-E1E436CBFA16}"/>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6" name="Rectangle 7">
              <a:extLst>
                <a:ext uri="{FF2B5EF4-FFF2-40B4-BE49-F238E27FC236}">
                  <a16:creationId xmlns:a16="http://schemas.microsoft.com/office/drawing/2014/main" id="{2B446609-8B63-433E-BA01-C313D71F1035}"/>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7" name="Freeform 8">
              <a:extLst>
                <a:ext uri="{FF2B5EF4-FFF2-40B4-BE49-F238E27FC236}">
                  <a16:creationId xmlns:a16="http://schemas.microsoft.com/office/drawing/2014/main" id="{4DC30662-8050-4A91-9F18-0DF532FE5592}"/>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8" name="Rectangle 9">
              <a:extLst>
                <a:ext uri="{FF2B5EF4-FFF2-40B4-BE49-F238E27FC236}">
                  <a16:creationId xmlns:a16="http://schemas.microsoft.com/office/drawing/2014/main" id="{8B0E7A07-7FF6-400F-87FE-348C4FD0273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39" name="Rectangle 10">
              <a:extLst>
                <a:ext uri="{FF2B5EF4-FFF2-40B4-BE49-F238E27FC236}">
                  <a16:creationId xmlns:a16="http://schemas.microsoft.com/office/drawing/2014/main" id="{A7F1FC70-FD24-4D03-98EA-B3A34F34A715}"/>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40" name="Freeform 11">
              <a:extLst>
                <a:ext uri="{FF2B5EF4-FFF2-40B4-BE49-F238E27FC236}">
                  <a16:creationId xmlns:a16="http://schemas.microsoft.com/office/drawing/2014/main" id="{D94C04B6-B298-4083-A07C-9091FBC8DE01}"/>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41" name="Freeform 12">
              <a:extLst>
                <a:ext uri="{FF2B5EF4-FFF2-40B4-BE49-F238E27FC236}">
                  <a16:creationId xmlns:a16="http://schemas.microsoft.com/office/drawing/2014/main" id="{15D9FA11-36DC-47FE-A943-D53D25A7BBBB}"/>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42" name="Freeform 13">
              <a:extLst>
                <a:ext uri="{FF2B5EF4-FFF2-40B4-BE49-F238E27FC236}">
                  <a16:creationId xmlns:a16="http://schemas.microsoft.com/office/drawing/2014/main" id="{D1E87CBF-2D0F-4220-A57B-3C92FDFBF3E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sp>
          <p:nvSpPr>
            <p:cNvPr id="43" name="Freeform 14">
              <a:extLst>
                <a:ext uri="{FF2B5EF4-FFF2-40B4-BE49-F238E27FC236}">
                  <a16:creationId xmlns:a16="http://schemas.microsoft.com/office/drawing/2014/main" id="{DD85896F-09CE-436B-AEED-D7138CFBA3F5}"/>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chemeClr val="bg1"/>
                </a:solidFill>
                <a:ea typeface="微软雅黑" panose="020B0503020204020204" pitchFamily="34" charset="-122"/>
              </a:endParaRPr>
            </a:p>
          </p:txBody>
        </p:sp>
      </p:grpSp>
      <p:pic>
        <p:nvPicPr>
          <p:cNvPr id="44" name="图片 43">
            <a:extLst>
              <a:ext uri="{FF2B5EF4-FFF2-40B4-BE49-F238E27FC236}">
                <a16:creationId xmlns:a16="http://schemas.microsoft.com/office/drawing/2014/main" id="{68FA7E75-5994-4E8D-B47B-18BF1138B6D9}"/>
              </a:ext>
            </a:extLst>
          </p:cNvPr>
          <p:cNvPicPr>
            <a:picLocks noChangeAspect="1"/>
          </p:cNvPicPr>
          <p:nvPr userDrawn="1"/>
        </p:nvPicPr>
        <p:blipFill>
          <a:blip r:embed="rId2"/>
          <a:stretch>
            <a:fillRect/>
          </a:stretch>
        </p:blipFill>
        <p:spPr>
          <a:xfrm>
            <a:off x="11066911" y="378000"/>
            <a:ext cx="623441" cy="309600"/>
          </a:xfrm>
          <a:prstGeom prst="rect">
            <a:avLst/>
          </a:prstGeom>
        </p:spPr>
      </p:pic>
    </p:spTree>
    <p:extLst>
      <p:ext uri="{BB962C8B-B14F-4D97-AF65-F5344CB8AC3E}">
        <p14:creationId xmlns:p14="http://schemas.microsoft.com/office/powerpoint/2010/main" val="2788705210"/>
      </p:ext>
    </p:extLst>
  </p:cSld>
  <p:clrMapOvr>
    <a:masterClrMapping/>
  </p:clrMapOvr>
  <p:transition>
    <p:fade/>
  </p:transition>
  <p:extLst mod="1">
    <p:ext uri="{DCECCB84-F9BA-43D5-87BE-67443E8EF086}">
      <p15:sldGuideLst xmlns:p15="http://schemas.microsoft.com/office/powerpoint/2012/main">
        <p15:guide id="1" orient="horz" pos="408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C-Divider-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3"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
        <p:nvSpPr>
          <p:cNvPr id="5" name="TextBox 4"/>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7" name="TextBox 6"/>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8"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58609134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C-Divider-dark green">
    <p:bg bwMode="gray">
      <p:bgPr>
        <a:solidFill>
          <a:srgbClr val="046A38"/>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8"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
        <p:nvSpPr>
          <p:cNvPr id="9" name="TextBox 4"/>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10" name="TextBox 6"/>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11"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2604230827"/>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C-Divider-blue">
    <p:bg bwMode="gray">
      <p:bgPr>
        <a:solidFill>
          <a:srgbClr val="62B5E5"/>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8"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
        <p:nvSpPr>
          <p:cNvPr id="9" name="TextBox 4"/>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13" name="TextBox 6"/>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14"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1564880555"/>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C-Divider-dark blue">
    <p:bg bwMode="gray">
      <p:bgPr>
        <a:solidFill>
          <a:schemeClr val="accent4"/>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8"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
        <p:nvSpPr>
          <p:cNvPr id="9" name="TextBox 4"/>
          <p:cNvSpPr txBox="1"/>
          <p:nvPr userDrawn="1"/>
        </p:nvSpPr>
        <p:spPr>
          <a:xfrm>
            <a:off x="6335184" y="6477001"/>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zh-CN" altLang="en-US" sz="650" noProof="0" dirty="0">
                <a:solidFill>
                  <a:schemeClr val="bg1"/>
                </a:solidFill>
                <a:latin typeface="+mn-lt"/>
                <a:ea typeface="微软雅黑" panose="020B0503020204020204" pitchFamily="34" charset="-122"/>
              </a:rPr>
              <a:t>演示文稿标题</a:t>
            </a:r>
            <a:endParaRPr lang="en-US" sz="650" noProof="0" dirty="0">
              <a:solidFill>
                <a:schemeClr val="bg1"/>
              </a:solidFill>
              <a:latin typeface="+mn-lt"/>
              <a:ea typeface="微软雅黑" panose="020B0503020204020204" pitchFamily="34" charset="-122"/>
            </a:endParaRPr>
          </a:p>
        </p:txBody>
      </p:sp>
      <p:sp>
        <p:nvSpPr>
          <p:cNvPr id="13" name="TextBox 6"/>
          <p:cNvSpPr txBox="1"/>
          <p:nvPr userDrawn="1"/>
        </p:nvSpPr>
        <p:spPr>
          <a:xfrm>
            <a:off x="501651" y="6477001"/>
            <a:ext cx="5355167" cy="10002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600"/>
              </a:spcBef>
              <a:spcAft>
                <a:spcPts val="0"/>
              </a:spcAft>
              <a:buClrTx/>
              <a:buSzPct val="100000"/>
              <a:buFont typeface="Arial"/>
              <a:buNone/>
              <a:tabLst/>
              <a:defRPr/>
            </a:pPr>
            <a:r>
              <a:rPr lang="en-US" altLang="zh-CN" sz="650" noProof="0" dirty="0">
                <a:solidFill>
                  <a:schemeClr val="bg1"/>
                </a:solidFill>
                <a:latin typeface="+mn-lt"/>
                <a:ea typeface="微软雅黑" panose="020B0503020204020204" pitchFamily="34" charset="-122"/>
              </a:rPr>
              <a:t>© 2018</a:t>
            </a:r>
            <a:r>
              <a:rPr lang="zh-CN" altLang="en-US" sz="650" noProof="0" dirty="0">
                <a:solidFill>
                  <a:schemeClr val="bg1"/>
                </a:solidFill>
                <a:latin typeface="+mn-lt"/>
                <a:ea typeface="微软雅黑" panose="020B0503020204020204" pitchFamily="34" charset="-122"/>
              </a:rPr>
              <a:t>。欲了解更多信息，请联系德勤中国。</a:t>
            </a:r>
            <a:endParaRPr lang="en-US" sz="650" noProof="0" dirty="0">
              <a:solidFill>
                <a:schemeClr val="bg1"/>
              </a:solidFill>
              <a:latin typeface="+mn-lt"/>
              <a:ea typeface="微软雅黑" panose="020B0503020204020204" pitchFamily="34" charset="-122"/>
            </a:endParaRPr>
          </a:p>
        </p:txBody>
      </p:sp>
      <p:sp>
        <p:nvSpPr>
          <p:cNvPr id="14"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3741136851"/>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C-Divider-black">
    <p:bg bwMode="gray">
      <p:bgPr>
        <a:solidFill>
          <a:schemeClr val="tx1"/>
        </a:solid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bwMode="gray">
          <a:xfrm>
            <a:off x="501651" y="1705670"/>
            <a:ext cx="10541000" cy="1592403"/>
          </a:xfrm>
        </p:spPr>
        <p:txBody>
          <a:bodyPr anchor="b"/>
          <a:lstStyle>
            <a:lvl1pPr>
              <a:lnSpc>
                <a:spcPct val="95000"/>
              </a:lnSpc>
              <a:defRPr sz="3850" b="1">
                <a:solidFill>
                  <a:schemeClr val="bg1"/>
                </a:solidFill>
                <a:latin typeface="+mj-lt"/>
                <a:ea typeface="微软雅黑" panose="020B0503020204020204" pitchFamily="34" charset="-122"/>
                <a:cs typeface="Open Sans" panose="020B0606030504020204" pitchFamily="34" charset="0"/>
              </a:defRPr>
            </a:lvl1pPr>
          </a:lstStyle>
          <a:p>
            <a:r>
              <a:rPr lang="zh-CN" altLang="en-US" noProof="0" dirty="0"/>
              <a:t>点击输入分隔幻灯片标题</a:t>
            </a:r>
            <a:endParaRPr lang="en-US" noProof="0" dirty="0"/>
          </a:p>
        </p:txBody>
      </p:sp>
      <p:sp>
        <p:nvSpPr>
          <p:cNvPr id="8" name="Text Placeholder 2"/>
          <p:cNvSpPr>
            <a:spLocks noGrp="1"/>
          </p:cNvSpPr>
          <p:nvPr>
            <p:ph type="body" idx="1" hasCustomPrompt="1"/>
          </p:nvPr>
        </p:nvSpPr>
        <p:spPr bwMode="gray">
          <a:xfrm>
            <a:off x="501651" y="3429000"/>
            <a:ext cx="10541000" cy="1566532"/>
          </a:xfrm>
        </p:spPr>
        <p:txBody>
          <a:bodyPr lIns="0" tIns="0" rIns="0" bIns="0">
            <a:noAutofit/>
          </a:bodyPr>
          <a:lstStyle>
            <a:lvl1pPr marL="0" indent="0">
              <a:lnSpc>
                <a:spcPct val="95000"/>
              </a:lnSpc>
              <a:spcAft>
                <a:spcPts val="0"/>
              </a:spcAft>
              <a:buNone/>
              <a:defRPr sz="3850">
                <a:solidFill>
                  <a:schemeClr val="bg1"/>
                </a:solidFill>
                <a:latin typeface="+mn-lt"/>
                <a:ea typeface="微软雅黑" panose="020B0503020204020204"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0" dirty="0"/>
              <a:t>点击输入分隔幻灯片副标题</a:t>
            </a:r>
          </a:p>
        </p:txBody>
      </p:sp>
      <p:sp>
        <p:nvSpPr>
          <p:cNvPr id="14" name="TextBox 7"/>
          <p:cNvSpPr txBox="1"/>
          <p:nvPr userDrawn="1"/>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bg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bg1"/>
              </a:solidFill>
              <a:latin typeface="+mn-lt"/>
              <a:ea typeface="微软雅黑" panose="020B0503020204020204" pitchFamily="34" charset="-122"/>
            </a:endParaRPr>
          </a:p>
        </p:txBody>
      </p:sp>
    </p:spTree>
    <p:extLst>
      <p:ext uri="{BB962C8B-B14F-4D97-AF65-F5344CB8AC3E}">
        <p14:creationId xmlns:p14="http://schemas.microsoft.com/office/powerpoint/2010/main" val="2839399833"/>
      </p:ext>
    </p:extLst>
  </p:cSld>
  <p:clrMapOvr>
    <a:masterClrMapping/>
  </p:clrMapOvr>
  <p:transition>
    <p:fade/>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6"/>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170" name="think-cell Slide" r:id="rId27" imgW="270" imgH="270" progId="TCLayout.ActiveDocument.1">
                  <p:embed/>
                </p:oleObj>
              </mc:Choice>
              <mc:Fallback>
                <p:oleObj name="think-cell Slide" r:id="rId27" imgW="270" imgH="270" progId="TCLayout.ActiveDocument.1">
                  <p:embed/>
                  <p:pic>
                    <p:nvPicPr>
                      <p:cNvPr id="0" name=""/>
                      <p:cNvPicPr/>
                      <p:nvPr/>
                    </p:nvPicPr>
                    <p:blipFill>
                      <a:blip r:embed="rId28"/>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692150"/>
          </a:xfrm>
          <a:prstGeom prst="rect">
            <a:avLst/>
          </a:prstGeom>
        </p:spPr>
        <p:txBody>
          <a:bodyPr vert="horz" lIns="0" tIns="0" rIns="0" bIns="0" rtlCol="0" anchor="t" anchorCtr="0">
            <a:noAutofit/>
          </a:bodyPr>
          <a:lstStyle/>
          <a:p>
            <a:r>
              <a:rPr lang="zh-CN" altLang="en-US" noProof="0" dirty="0"/>
              <a:t>点击输入标题</a:t>
            </a:r>
            <a:endParaRPr lang="en-US" noProof="0" dirty="0"/>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zh-CN" altLang="en-US" noProof="0" dirty="0"/>
              <a:t>点击输入内文</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endParaRPr lang="en-US" noProof="0" dirty="0"/>
          </a:p>
        </p:txBody>
      </p:sp>
      <p:sp>
        <p:nvSpPr>
          <p:cNvPr id="3" name="TextBox 2"/>
          <p:cNvSpPr txBox="1"/>
          <p:nvPr/>
        </p:nvSpPr>
        <p:spPr>
          <a:xfrm>
            <a:off x="11382377" y="6477001"/>
            <a:ext cx="307975" cy="100027"/>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650" noProof="0" smtClean="0">
                <a:solidFill>
                  <a:schemeClr val="tx1"/>
                </a:solidFill>
                <a:latin typeface="+mn-lt"/>
                <a:ea typeface="微软雅黑" panose="020B0503020204020204" pitchFamily="34" charset="-122"/>
              </a:rPr>
              <a:pPr marL="0" indent="0" algn="r">
                <a:spcBef>
                  <a:spcPts val="600"/>
                </a:spcBef>
                <a:buSzPct val="100000"/>
                <a:buFont typeface="Arial"/>
                <a:buNone/>
              </a:pPr>
              <a:t>‹#›</a:t>
            </a:fld>
            <a:endParaRPr lang="en-US" sz="650" noProof="0" dirty="0">
              <a:solidFill>
                <a:schemeClr val="tx1"/>
              </a:solidFill>
              <a:latin typeface="+mn-lt"/>
              <a:ea typeface="微软雅黑" panose="020B0503020204020204" pitchFamily="34" charset="-122"/>
            </a:endParaRPr>
          </a:p>
        </p:txBody>
      </p:sp>
    </p:spTree>
    <p:extLst>
      <p:ext uri="{BB962C8B-B14F-4D97-AF65-F5344CB8AC3E}">
        <p14:creationId xmlns:p14="http://schemas.microsoft.com/office/powerpoint/2010/main" val="3680846455"/>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 id="2147483858" r:id="rId19"/>
    <p:sldLayoutId id="2147483861" r:id="rId20"/>
    <p:sldLayoutId id="2147483862" r:id="rId21"/>
    <p:sldLayoutId id="2147483865" r:id="rId22"/>
    <p:sldLayoutId id="2147483866" r:id="rId23"/>
  </p:sldLayoutIdLst>
  <p:transition>
    <p:fade/>
  </p:transition>
  <p:hf hdr="0" dt="0"/>
  <p:txStyles>
    <p:titleStyle>
      <a:lvl1pPr algn="l" defTabSz="914400" rtl="0" eaLnBrk="1" latinLnBrk="0" hangingPunct="1">
        <a:spcBef>
          <a:spcPct val="0"/>
        </a:spcBef>
        <a:buNone/>
        <a:defRPr sz="2400" b="1" kern="1200">
          <a:solidFill>
            <a:schemeClr val="tx1"/>
          </a:solidFill>
          <a:latin typeface="+mj-lt"/>
          <a:ea typeface="微软雅黑" panose="020B0503020204020204" pitchFamily="34" charset="-122"/>
          <a:cs typeface="+mj-cs"/>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400" b="0" kern="1200">
          <a:solidFill>
            <a:schemeClr val="tx1"/>
          </a:solidFill>
          <a:latin typeface="+mn-lt"/>
          <a:ea typeface="微软雅黑" panose="020B0503020204020204" pitchFamily="34" charset="-122"/>
          <a:cs typeface="+mn-cs"/>
        </a:defRPr>
      </a:lvl1pPr>
      <a:lvl2pPr marL="0" indent="0" algn="l" defTabSz="914400" rtl="0" eaLnBrk="1" latinLnBrk="0" hangingPunct="1">
        <a:spcBef>
          <a:spcPts val="0"/>
        </a:spcBef>
        <a:spcAft>
          <a:spcPts val="1000"/>
        </a:spcAft>
        <a:buClrTx/>
        <a:buSzPct val="100000"/>
        <a:buFont typeface="Arial"/>
        <a:buNone/>
        <a:defRPr lang="en-US" sz="1400" b="1" kern="1200" dirty="0" smtClean="0">
          <a:solidFill>
            <a:schemeClr val="tx1"/>
          </a:solidFill>
          <a:latin typeface="+mn-lt"/>
          <a:ea typeface="微软雅黑" panose="020B0503020204020204" pitchFamily="34" charset="-122"/>
          <a:cs typeface="+mn-cs"/>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400" b="0" kern="1200" dirty="0" smtClean="0">
          <a:solidFill>
            <a:schemeClr val="tx1"/>
          </a:solidFill>
          <a:latin typeface="+mn-lt"/>
          <a:ea typeface="微软雅黑" panose="020B0503020204020204" pitchFamily="34" charset="-122"/>
          <a:cs typeface="+mn-cs"/>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400" b="0" kern="1200" baseline="0" dirty="0" smtClean="0">
          <a:solidFill>
            <a:schemeClr val="tx1"/>
          </a:solidFill>
          <a:latin typeface="+mn-lt"/>
          <a:ea typeface="微软雅黑" panose="020B0503020204020204" pitchFamily="34" charset="-122"/>
          <a:cs typeface="+mn-cs"/>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400" b="0" kern="1200" baseline="0" dirty="0" smtClean="0">
          <a:solidFill>
            <a:schemeClr val="tx1"/>
          </a:solidFill>
          <a:latin typeface="+mn-lt"/>
          <a:ea typeface="微软雅黑" panose="020B0503020204020204" pitchFamily="34" charset="-122"/>
          <a:cs typeface="+mn-cs"/>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288" userDrawn="1">
          <p15:clr>
            <a:srgbClr val="F26B43"/>
          </p15:clr>
        </p15:guide>
        <p15:guide id="2" pos="3840" userDrawn="1">
          <p15:clr>
            <a:srgbClr val="F26B43"/>
          </p15:clr>
        </p15:guide>
        <p15:guide id="3" pos="416" userDrawn="1">
          <p15:clr>
            <a:srgbClr val="F26B43"/>
          </p15:clr>
        </p15:guide>
        <p15:guide id="4" pos="7256" userDrawn="1">
          <p15:clr>
            <a:srgbClr val="F26B43"/>
          </p15:clr>
        </p15:guide>
        <p15:guide id="5" orient="horz" pos="648" userDrawn="1">
          <p15:clr>
            <a:srgbClr val="F26B43"/>
          </p15:clr>
        </p15:guide>
        <p15:guide id="6" orient="horz" pos="712" userDrawn="1">
          <p15:clr>
            <a:srgbClr val="F26B43"/>
          </p15:clr>
        </p15:guide>
        <p15:guide id="7" orient="horz" pos="3928" userDrawn="1">
          <p15:clr>
            <a:srgbClr val="F26B43"/>
          </p15:clr>
        </p15:guide>
        <p15:guide id="8"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5.xml"/><Relationship Id="rId4" Type="http://schemas.openxmlformats.org/officeDocument/2006/relationships/image" Target="../media/image1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19.emf"/><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slideLayout" Target="../slideLayouts/slideLayout1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tags" Target="../tags/tag13.xml"/><Relationship Id="rId5" Type="http://schemas.openxmlformats.org/officeDocument/2006/relationships/tags" Target="../tags/tag7.xml"/><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2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tags" Target="../tags/tag14.xml"/></Relationships>
</file>

<file path=ppt/slides/_rels/slide17.xml.rels><?xml version="1.0" encoding="UTF-8" standalone="yes"?>
<Relationships xmlns="http://schemas.openxmlformats.org/package/2006/relationships"><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9" Type="http://schemas.openxmlformats.org/officeDocument/2006/relationships/tags" Target="../tags/tag53.xml"/><Relationship Id="rId21" Type="http://schemas.openxmlformats.org/officeDocument/2006/relationships/tags" Target="../tags/tag35.xml"/><Relationship Id="rId34" Type="http://schemas.openxmlformats.org/officeDocument/2006/relationships/tags" Target="../tags/tag48.xml"/><Relationship Id="rId7" Type="http://schemas.openxmlformats.org/officeDocument/2006/relationships/tags" Target="../tags/tag21.xml"/><Relationship Id="rId2" Type="http://schemas.openxmlformats.org/officeDocument/2006/relationships/tags" Target="../tags/tag16.xml"/><Relationship Id="rId16" Type="http://schemas.openxmlformats.org/officeDocument/2006/relationships/tags" Target="../tags/tag30.xml"/><Relationship Id="rId20" Type="http://schemas.openxmlformats.org/officeDocument/2006/relationships/tags" Target="../tags/tag34.xml"/><Relationship Id="rId29" Type="http://schemas.openxmlformats.org/officeDocument/2006/relationships/tags" Target="../tags/tag43.xml"/><Relationship Id="rId41" Type="http://schemas.openxmlformats.org/officeDocument/2006/relationships/slideLayout" Target="../slideLayouts/slideLayout15.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tags" Target="../tags/tag54.xml"/><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 Id="rId8" Type="http://schemas.openxmlformats.org/officeDocument/2006/relationships/tags" Target="../tags/tag22.xml"/><Relationship Id="rId3" Type="http://schemas.openxmlformats.org/officeDocument/2006/relationships/tags" Target="../tags/tag17.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t>湖南中烟营销场景建设项目</a:t>
            </a:r>
            <a:endParaRPr lang="en-US" altLang="zh-CN" dirty="0"/>
          </a:p>
        </p:txBody>
      </p:sp>
      <p:sp>
        <p:nvSpPr>
          <p:cNvPr id="12" name="Text Placeholder 11"/>
          <p:cNvSpPr>
            <a:spLocks noGrp="1"/>
          </p:cNvSpPr>
          <p:nvPr>
            <p:ph type="body" sz="quarter" idx="10"/>
          </p:nvPr>
        </p:nvSpPr>
        <p:spPr/>
        <p:txBody>
          <a:bodyPr/>
          <a:lstStyle/>
          <a:p>
            <a:r>
              <a:rPr lang="en-US" altLang="zh-CN" dirty="0"/>
              <a:t>2019</a:t>
            </a:r>
            <a:r>
              <a:rPr lang="zh-CN" altLang="en-US" dirty="0"/>
              <a:t>年</a:t>
            </a:r>
            <a:r>
              <a:rPr lang="en-US" altLang="zh-CN" dirty="0"/>
              <a:t>11</a:t>
            </a:r>
            <a:r>
              <a:rPr lang="zh-CN" altLang="en-US" dirty="0"/>
              <a:t>月 </a:t>
            </a:r>
            <a:r>
              <a:rPr lang="en-US" altLang="zh-CN" dirty="0"/>
              <a:t>· </a:t>
            </a:r>
            <a:r>
              <a:rPr lang="zh-CN" altLang="en-US" dirty="0"/>
              <a:t>湖南长沙</a:t>
            </a:r>
            <a:endParaRPr lang="en-US" dirty="0"/>
          </a:p>
        </p:txBody>
      </p:sp>
      <p:pic>
        <p:nvPicPr>
          <p:cNvPr id="8" name="Picture 18">
            <a:extLst>
              <a:ext uri="{FF2B5EF4-FFF2-40B4-BE49-F238E27FC236}">
                <a16:creationId xmlns:a16="http://schemas.microsoft.com/office/drawing/2014/main" id="{21871968-849A-471A-B8E9-AC3AC2182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300" y="712606"/>
            <a:ext cx="4849400" cy="4849400"/>
          </a:xfrm>
          <a:prstGeom prst="rect">
            <a:avLst/>
          </a:prstGeom>
        </p:spPr>
      </p:pic>
      <p:sp>
        <p:nvSpPr>
          <p:cNvPr id="4" name="副标题 3">
            <a:extLst>
              <a:ext uri="{FF2B5EF4-FFF2-40B4-BE49-F238E27FC236}">
                <a16:creationId xmlns:a16="http://schemas.microsoft.com/office/drawing/2014/main" id="{1C364E47-4CE4-C149-8261-6F8D3A6E09C6}"/>
              </a:ext>
            </a:extLst>
          </p:cNvPr>
          <p:cNvSpPr>
            <a:spLocks noGrp="1"/>
          </p:cNvSpPr>
          <p:nvPr>
            <p:ph type="subTitle" idx="1"/>
          </p:nvPr>
        </p:nvSpPr>
        <p:spPr/>
        <p:txBody>
          <a:bodyPr/>
          <a:lstStyle/>
          <a:p>
            <a:r>
              <a:rPr lang="en-US" altLang="zh-CN" dirty="0"/>
              <a:t>——</a:t>
            </a:r>
            <a:r>
              <a:rPr lang="zh-CN" altLang="en-US" dirty="0"/>
              <a:t>活动定制与营销研发场景落地思路</a:t>
            </a:r>
          </a:p>
        </p:txBody>
      </p:sp>
    </p:spTree>
    <p:extLst>
      <p:ext uri="{BB962C8B-B14F-4D97-AF65-F5344CB8AC3E}">
        <p14:creationId xmlns:p14="http://schemas.microsoft.com/office/powerpoint/2010/main" val="369320812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3818C9-02A5-754C-BCB5-2D38A702740E}"/>
              </a:ext>
            </a:extLst>
          </p:cNvPr>
          <p:cNvSpPr>
            <a:spLocks noGrp="1"/>
          </p:cNvSpPr>
          <p:nvPr>
            <p:ph type="title"/>
          </p:nvPr>
        </p:nvSpPr>
        <p:spPr/>
        <p:txBody>
          <a:bodyPr/>
          <a:lstStyle/>
          <a:p>
            <a:r>
              <a:rPr kumimoji="1" lang="en-US" altLang="zh-CN" dirty="0"/>
              <a:t>3.</a:t>
            </a:r>
            <a:r>
              <a:rPr kumimoji="1" lang="zh-CN" altLang="en-US" dirty="0"/>
              <a:t>量化打分：针对每一项数据指标，进行</a:t>
            </a:r>
            <a:r>
              <a:rPr kumimoji="1" lang="en-US" altLang="zh-CN" dirty="0"/>
              <a:t>0-10</a:t>
            </a:r>
            <a:r>
              <a:rPr kumimoji="1" lang="zh-CN" altLang="en-US" dirty="0"/>
              <a:t>分标准化量化打分，最终分别得到各规格的销售现状、增长趋势、市场整体潜力的定量分析结果</a:t>
            </a:r>
          </a:p>
        </p:txBody>
      </p:sp>
      <p:grpSp>
        <p:nvGrpSpPr>
          <p:cNvPr id="24" name="组合 23">
            <a:extLst>
              <a:ext uri="{FF2B5EF4-FFF2-40B4-BE49-F238E27FC236}">
                <a16:creationId xmlns:a16="http://schemas.microsoft.com/office/drawing/2014/main" id="{85EF9900-31E3-6740-A8C2-5213A6548A42}"/>
              </a:ext>
            </a:extLst>
          </p:cNvPr>
          <p:cNvGrpSpPr/>
          <p:nvPr/>
        </p:nvGrpSpPr>
        <p:grpSpPr>
          <a:xfrm>
            <a:off x="654530" y="1717401"/>
            <a:ext cx="10643947" cy="4597560"/>
            <a:chOff x="366431" y="1717401"/>
            <a:chExt cx="8912179" cy="3849538"/>
          </a:xfrm>
        </p:grpSpPr>
        <p:pic>
          <p:nvPicPr>
            <p:cNvPr id="14" name="Picture 40">
              <a:extLst>
                <a:ext uri="{FF2B5EF4-FFF2-40B4-BE49-F238E27FC236}">
                  <a16:creationId xmlns:a16="http://schemas.microsoft.com/office/drawing/2014/main" id="{9835F516-04A0-274D-B4A4-C17921CE011F}"/>
                </a:ext>
              </a:extLst>
            </p:cNvPr>
            <p:cNvPicPr>
              <a:picLocks noChangeAspect="1"/>
            </p:cNvPicPr>
            <p:nvPr/>
          </p:nvPicPr>
          <p:blipFill>
            <a:blip r:embed="rId2"/>
            <a:stretch>
              <a:fillRect/>
            </a:stretch>
          </p:blipFill>
          <p:spPr>
            <a:xfrm>
              <a:off x="366431" y="3119912"/>
              <a:ext cx="556263" cy="2067249"/>
            </a:xfrm>
            <a:prstGeom prst="rect">
              <a:avLst/>
            </a:prstGeom>
          </p:spPr>
        </p:pic>
        <p:pic>
          <p:nvPicPr>
            <p:cNvPr id="15" name="Picture 44">
              <a:extLst>
                <a:ext uri="{FF2B5EF4-FFF2-40B4-BE49-F238E27FC236}">
                  <a16:creationId xmlns:a16="http://schemas.microsoft.com/office/drawing/2014/main" id="{8AA564E1-826F-3440-B6CF-677A809776B5}"/>
                </a:ext>
              </a:extLst>
            </p:cNvPr>
            <p:cNvPicPr>
              <a:picLocks noChangeAspect="1"/>
            </p:cNvPicPr>
            <p:nvPr/>
          </p:nvPicPr>
          <p:blipFill>
            <a:blip r:embed="rId3"/>
            <a:stretch>
              <a:fillRect/>
            </a:stretch>
          </p:blipFill>
          <p:spPr>
            <a:xfrm>
              <a:off x="4237069" y="2754003"/>
              <a:ext cx="5041541" cy="2433157"/>
            </a:xfrm>
            <a:prstGeom prst="rect">
              <a:avLst/>
            </a:prstGeom>
          </p:spPr>
        </p:pic>
        <p:sp>
          <p:nvSpPr>
            <p:cNvPr id="16" name="Line Callout 1 45">
              <a:extLst>
                <a:ext uri="{FF2B5EF4-FFF2-40B4-BE49-F238E27FC236}">
                  <a16:creationId xmlns:a16="http://schemas.microsoft.com/office/drawing/2014/main" id="{36806198-6CDA-6F4A-B7CD-0E0B4484D71F}"/>
                </a:ext>
              </a:extLst>
            </p:cNvPr>
            <p:cNvSpPr/>
            <p:nvPr/>
          </p:nvSpPr>
          <p:spPr bwMode="auto">
            <a:xfrm rot="16200000">
              <a:off x="1055208" y="1517539"/>
              <a:ext cx="592428" cy="992152"/>
            </a:xfrm>
            <a:prstGeom prst="borderCallout1">
              <a:avLst>
                <a:gd name="adj1" fmla="val 18750"/>
                <a:gd name="adj2" fmla="val -8333"/>
                <a:gd name="adj3" fmla="val 70512"/>
                <a:gd name="adj4" fmla="val -66594"/>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绿底色为数据粘贴区</a:t>
              </a:r>
            </a:p>
          </p:txBody>
        </p:sp>
        <p:sp>
          <p:nvSpPr>
            <p:cNvPr id="17" name="Line Callout 1 51">
              <a:extLst>
                <a:ext uri="{FF2B5EF4-FFF2-40B4-BE49-F238E27FC236}">
                  <a16:creationId xmlns:a16="http://schemas.microsoft.com/office/drawing/2014/main" id="{559B887B-C1F7-0E45-8B48-E866BCFEF67C}"/>
                </a:ext>
              </a:extLst>
            </p:cNvPr>
            <p:cNvSpPr/>
            <p:nvPr/>
          </p:nvSpPr>
          <p:spPr bwMode="auto">
            <a:xfrm rot="16200000">
              <a:off x="2115769" y="1673700"/>
              <a:ext cx="592428" cy="679829"/>
            </a:xfrm>
            <a:prstGeom prst="borderCallout1">
              <a:avLst>
                <a:gd name="adj1" fmla="val 18750"/>
                <a:gd name="adj2" fmla="val -8333"/>
                <a:gd name="adj3" fmla="val 50372"/>
                <a:gd name="adj4" fmla="val -66592"/>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量化打分</a:t>
              </a:r>
            </a:p>
          </p:txBody>
        </p:sp>
        <p:sp>
          <p:nvSpPr>
            <p:cNvPr id="18" name="Line Callout 1 52">
              <a:extLst>
                <a:ext uri="{FF2B5EF4-FFF2-40B4-BE49-F238E27FC236}">
                  <a16:creationId xmlns:a16="http://schemas.microsoft.com/office/drawing/2014/main" id="{2F778225-7B55-384A-9009-0D7E157FBA3C}"/>
                </a:ext>
              </a:extLst>
            </p:cNvPr>
            <p:cNvSpPr/>
            <p:nvPr/>
          </p:nvSpPr>
          <p:spPr bwMode="auto">
            <a:xfrm rot="16200000">
              <a:off x="3200556" y="1493312"/>
              <a:ext cx="592428" cy="1040606"/>
            </a:xfrm>
            <a:prstGeom prst="borderCallout1">
              <a:avLst>
                <a:gd name="adj1" fmla="val 18750"/>
                <a:gd name="adj2" fmla="val -8333"/>
                <a:gd name="adj3" fmla="val 22027"/>
                <a:gd name="adj4" fmla="val -66593"/>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白底色为公式自动计算区</a:t>
              </a:r>
            </a:p>
          </p:txBody>
        </p:sp>
        <p:sp>
          <p:nvSpPr>
            <p:cNvPr id="19" name="Line Callout 1 54">
              <a:extLst>
                <a:ext uri="{FF2B5EF4-FFF2-40B4-BE49-F238E27FC236}">
                  <a16:creationId xmlns:a16="http://schemas.microsoft.com/office/drawing/2014/main" id="{968CD58F-DB49-114A-92FA-942CDA7C2B21}"/>
                </a:ext>
              </a:extLst>
            </p:cNvPr>
            <p:cNvSpPr/>
            <p:nvPr/>
          </p:nvSpPr>
          <p:spPr bwMode="auto">
            <a:xfrm rot="16200000">
              <a:off x="7894131" y="976866"/>
              <a:ext cx="592428" cy="2073497"/>
            </a:xfrm>
            <a:prstGeom prst="borderCallout1">
              <a:avLst>
                <a:gd name="adj1" fmla="val 18750"/>
                <a:gd name="adj2" fmla="val -8333"/>
                <a:gd name="adj3" fmla="val 73070"/>
                <a:gd name="adj4" fmla="val -57898"/>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在量化市场竞争态势时，由规格销量占比除以市场第一占比</a:t>
              </a:r>
              <a:r>
                <a:rPr kumimoji="0" lang="en-US" altLang="zh-CN"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当规格第一时除以市场第二占比</a:t>
              </a:r>
              <a:r>
                <a:rPr kumimoji="0" lang="en-US" altLang="zh-CN"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endPar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Line Callout 1 55">
              <a:extLst>
                <a:ext uri="{FF2B5EF4-FFF2-40B4-BE49-F238E27FC236}">
                  <a16:creationId xmlns:a16="http://schemas.microsoft.com/office/drawing/2014/main" id="{581E5555-F096-484E-BD56-375347FADB87}"/>
                </a:ext>
              </a:extLst>
            </p:cNvPr>
            <p:cNvSpPr/>
            <p:nvPr/>
          </p:nvSpPr>
          <p:spPr bwMode="auto">
            <a:xfrm rot="16200000">
              <a:off x="6207812" y="1588612"/>
              <a:ext cx="592428" cy="850005"/>
            </a:xfrm>
            <a:prstGeom prst="borderCallout1">
              <a:avLst>
                <a:gd name="adj1" fmla="val 18750"/>
                <a:gd name="adj2" fmla="val -8333"/>
                <a:gd name="adj3" fmla="val 44318"/>
                <a:gd name="adj4" fmla="val -51377"/>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rPr>
                <a:t>绿底色为数据粘贴区</a:t>
              </a:r>
              <a:endPar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1" name="Line Callout 1 56">
              <a:extLst>
                <a:ext uri="{FF2B5EF4-FFF2-40B4-BE49-F238E27FC236}">
                  <a16:creationId xmlns:a16="http://schemas.microsoft.com/office/drawing/2014/main" id="{CF6ECA9E-A9C0-1049-8322-B5ACA4F483B0}"/>
                </a:ext>
              </a:extLst>
            </p:cNvPr>
            <p:cNvSpPr/>
            <p:nvPr/>
          </p:nvSpPr>
          <p:spPr bwMode="auto">
            <a:xfrm rot="16200000">
              <a:off x="4751834" y="1207210"/>
              <a:ext cx="592428" cy="1612810"/>
            </a:xfrm>
            <a:prstGeom prst="borderCallout1">
              <a:avLst>
                <a:gd name="adj1" fmla="val 18750"/>
                <a:gd name="adj2" fmla="val -8333"/>
                <a:gd name="adj3" fmla="val -11801"/>
                <a:gd name="adj4" fmla="val -60071"/>
              </a:avLst>
            </a:prstGeom>
            <a:solidFill>
              <a:srgbClr val="D6E4F0"/>
            </a:solidFill>
            <a:ln w="12700" cap="flat" cmpd="sng" algn="ctr">
              <a:solidFill>
                <a:srgbClr val="2E506B"/>
              </a:solidFill>
              <a:prstDash val="solid"/>
              <a:round/>
              <a:headEnd type="none" w="med" len="med"/>
              <a:tailEnd type="none" w="med" len="med"/>
            </a:ln>
            <a:effectLst/>
          </p:spPr>
          <p:txBody>
            <a:bodyPr vert="eaVert"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销量与份额的平均量化打分结果即为市场销售现状的综合打分结果</a:t>
              </a:r>
            </a:p>
          </p:txBody>
        </p:sp>
        <p:sp>
          <p:nvSpPr>
            <p:cNvPr id="22" name="TextBox 68">
              <a:extLst>
                <a:ext uri="{FF2B5EF4-FFF2-40B4-BE49-F238E27FC236}">
                  <a16:creationId xmlns:a16="http://schemas.microsoft.com/office/drawing/2014/main" id="{51CF7674-A5BC-4349-91C8-D77CEA288C58}"/>
                </a:ext>
              </a:extLst>
            </p:cNvPr>
            <p:cNvSpPr txBox="1"/>
            <p:nvPr/>
          </p:nvSpPr>
          <p:spPr>
            <a:xfrm>
              <a:off x="1005593" y="5305329"/>
              <a:ext cx="7077546" cy="261610"/>
            </a:xfrm>
            <a:prstGeom prst="rect">
              <a:avLst/>
            </a:prstGeom>
            <a:noFill/>
            <a:ln w="28575">
              <a:noFill/>
            </a:ln>
          </p:spPr>
          <p:txBody>
            <a:bodyPr wrap="square" rtlCol="0">
              <a:spAutoFit/>
            </a:bodyPr>
            <a:lstStyle/>
            <a:p>
              <a:pPr fontAlgn="base">
                <a:spcBef>
                  <a:spcPct val="0"/>
                </a:spcBef>
                <a:spcAft>
                  <a:spcPct val="0"/>
                </a:spcAft>
              </a:pPr>
              <a:r>
                <a:rPr lang="zh-CN" altLang="en-US" sz="1050" dirty="0">
                  <a:solidFill>
                    <a:srgbClr val="000000"/>
                  </a:solidFill>
                  <a:latin typeface="微软雅黑" panose="020B0503020204020204" pitchFamily="34" charset="-122"/>
                  <a:ea typeface="微软雅黑" panose="020B0503020204020204" pitchFamily="34" charset="-122"/>
                </a:rPr>
                <a:t>*数据样本为</a:t>
              </a:r>
              <a:r>
                <a:rPr lang="en-US" altLang="zh-CN" sz="1050" dirty="0">
                  <a:solidFill>
                    <a:srgbClr val="000000"/>
                  </a:solidFill>
                  <a:latin typeface="微软雅黑" panose="020B0503020204020204" pitchFamily="34" charset="-122"/>
                  <a:ea typeface="微软雅黑" panose="020B0503020204020204" pitchFamily="34" charset="-122"/>
                </a:rPr>
                <a:t>1</a:t>
              </a:r>
              <a:r>
                <a:rPr lang="zh-CN" altLang="en-US" sz="1050" dirty="0">
                  <a:solidFill>
                    <a:srgbClr val="000000"/>
                  </a:solidFill>
                  <a:latin typeface="微软雅黑" panose="020B0503020204020204" pitchFamily="34" charset="-122"/>
                  <a:ea typeface="微软雅黑" panose="020B0503020204020204" pitchFamily="34" charset="-122"/>
                </a:rPr>
                <a:t>号工程数据库里的</a:t>
              </a:r>
              <a:r>
                <a:rPr lang="en-US" altLang="zh-CN" sz="1050" dirty="0">
                  <a:solidFill>
                    <a:srgbClr val="000000"/>
                  </a:solidFill>
                  <a:latin typeface="微软雅黑" panose="020B0503020204020204" pitchFamily="34" charset="-122"/>
                  <a:ea typeface="微软雅黑" panose="020B0503020204020204" pitchFamily="34" charset="-122"/>
                </a:rPr>
                <a:t>2014</a:t>
              </a:r>
              <a:r>
                <a:rPr lang="zh-CN" altLang="en-US" sz="1050" dirty="0">
                  <a:solidFill>
                    <a:srgbClr val="000000"/>
                  </a:solidFill>
                  <a:latin typeface="微软雅黑" panose="020B0503020204020204" pitchFamily="34" charset="-122"/>
                  <a:ea typeface="微软雅黑" panose="020B0503020204020204" pitchFamily="34" charset="-122"/>
                </a:rPr>
                <a:t>年</a:t>
              </a:r>
              <a:r>
                <a:rPr lang="en-US" altLang="zh-CN" sz="1050" dirty="0">
                  <a:solidFill>
                    <a:srgbClr val="000000"/>
                  </a:solidFill>
                  <a:latin typeface="微软雅黑" panose="020B0503020204020204" pitchFamily="34" charset="-122"/>
                  <a:ea typeface="微软雅黑" panose="020B0503020204020204" pitchFamily="34" charset="-122"/>
                </a:rPr>
                <a:t>1-12</a:t>
              </a:r>
              <a:r>
                <a:rPr lang="zh-CN" altLang="en-US" sz="1050" dirty="0">
                  <a:solidFill>
                    <a:srgbClr val="000000"/>
                  </a:solidFill>
                  <a:latin typeface="微软雅黑" panose="020B0503020204020204" pitchFamily="34" charset="-122"/>
                  <a:ea typeface="微软雅黑" panose="020B0503020204020204" pitchFamily="34" charset="-122"/>
                </a:rPr>
                <a:t>月白沙</a:t>
              </a:r>
              <a:r>
                <a:rPr lang="en-US" altLang="zh-CN" sz="1050" dirty="0">
                  <a:solidFill>
                    <a:srgbClr val="000000"/>
                  </a:solidFill>
                  <a:latin typeface="微软雅黑" panose="020B0503020204020204" pitchFamily="34" charset="-122"/>
                  <a:ea typeface="微软雅黑" panose="020B0503020204020204" pitchFamily="34" charset="-122"/>
                </a:rPr>
                <a:t>(</a:t>
              </a:r>
              <a:r>
                <a:rPr lang="zh-CN" altLang="en-US" sz="1050" dirty="0">
                  <a:solidFill>
                    <a:srgbClr val="000000"/>
                  </a:solidFill>
                  <a:latin typeface="微软雅黑" panose="020B0503020204020204" pitchFamily="34" charset="-122"/>
                  <a:ea typeface="微软雅黑" panose="020B0503020204020204" pitchFamily="34" charset="-122"/>
                </a:rPr>
                <a:t>和天下</a:t>
              </a:r>
              <a:r>
                <a:rPr lang="en-US" altLang="zh-CN" sz="1050" dirty="0">
                  <a:solidFill>
                    <a:srgbClr val="000000"/>
                  </a:solidFill>
                  <a:latin typeface="微软雅黑" panose="020B0503020204020204" pitchFamily="34" charset="-122"/>
                  <a:ea typeface="微软雅黑" panose="020B0503020204020204" pitchFamily="34" charset="-122"/>
                </a:rPr>
                <a:t>)</a:t>
              </a:r>
              <a:r>
                <a:rPr lang="zh-CN" altLang="en-US" sz="1050" dirty="0">
                  <a:solidFill>
                    <a:srgbClr val="000000"/>
                  </a:solidFill>
                  <a:latin typeface="微软雅黑" panose="020B0503020204020204" pitchFamily="34" charset="-122"/>
                  <a:ea typeface="微软雅黑" panose="020B0503020204020204" pitchFamily="34" charset="-122"/>
                </a:rPr>
                <a:t>销量数据</a:t>
              </a:r>
            </a:p>
          </p:txBody>
        </p:sp>
        <p:pic>
          <p:nvPicPr>
            <p:cNvPr id="23" name="Picture 6">
              <a:extLst>
                <a:ext uri="{FF2B5EF4-FFF2-40B4-BE49-F238E27FC236}">
                  <a16:creationId xmlns:a16="http://schemas.microsoft.com/office/drawing/2014/main" id="{F1A58CFC-410A-1542-85AE-9BF6C5726C05}"/>
                </a:ext>
              </a:extLst>
            </p:cNvPr>
            <p:cNvPicPr>
              <a:picLocks noChangeAspect="1"/>
            </p:cNvPicPr>
            <p:nvPr/>
          </p:nvPicPr>
          <p:blipFill>
            <a:blip r:embed="rId4"/>
            <a:stretch>
              <a:fillRect/>
            </a:stretch>
          </p:blipFill>
          <p:spPr>
            <a:xfrm>
              <a:off x="1035653" y="2754002"/>
              <a:ext cx="3088457" cy="2433157"/>
            </a:xfrm>
            <a:prstGeom prst="rect">
              <a:avLst/>
            </a:prstGeom>
          </p:spPr>
        </p:pic>
      </p:grpSp>
    </p:spTree>
    <p:extLst>
      <p:ext uri="{BB962C8B-B14F-4D97-AF65-F5344CB8AC3E}">
        <p14:creationId xmlns:p14="http://schemas.microsoft.com/office/powerpoint/2010/main" val="68696199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C3023-3AB1-B94E-B2CB-7391E5E88D41}"/>
              </a:ext>
            </a:extLst>
          </p:cNvPr>
          <p:cNvSpPr>
            <a:spLocks noGrp="1"/>
          </p:cNvSpPr>
          <p:nvPr>
            <p:ph type="title"/>
          </p:nvPr>
        </p:nvSpPr>
        <p:spPr/>
        <p:txBody>
          <a:bodyPr/>
          <a:lstStyle/>
          <a:p>
            <a:r>
              <a:rPr kumimoji="1" lang="en-US" altLang="zh-CN" dirty="0"/>
              <a:t>4.</a:t>
            </a:r>
            <a:r>
              <a:rPr kumimoji="1" lang="zh-CN" altLang="en-US" dirty="0"/>
              <a:t>市场定位：按照品牌在区域市场的销售状况、增长趋势、整体潜力三方面表现，从市场发展策略和品牌生命周期两个维度对市场进行分类</a:t>
            </a:r>
          </a:p>
        </p:txBody>
      </p:sp>
      <p:sp>
        <p:nvSpPr>
          <p:cNvPr id="34" name="Freeform 169">
            <a:extLst>
              <a:ext uri="{FF2B5EF4-FFF2-40B4-BE49-F238E27FC236}">
                <a16:creationId xmlns:a16="http://schemas.microsoft.com/office/drawing/2014/main" id="{DB129627-2EAE-8748-922E-DC510CC05D73}"/>
              </a:ext>
            </a:extLst>
          </p:cNvPr>
          <p:cNvSpPr/>
          <p:nvPr/>
        </p:nvSpPr>
        <p:spPr>
          <a:xfrm>
            <a:off x="1885832" y="1840126"/>
            <a:ext cx="3840196" cy="4160890"/>
          </a:xfrm>
          <a:custGeom>
            <a:avLst/>
            <a:gdLst>
              <a:gd name="connsiteX0" fmla="*/ 0 w 8153400"/>
              <a:gd name="connsiteY0" fmla="*/ 0 h 850500"/>
              <a:gd name="connsiteX1" fmla="*/ 8153400 w 8153400"/>
              <a:gd name="connsiteY1" fmla="*/ 0 h 850500"/>
              <a:gd name="connsiteX2" fmla="*/ 8153400 w 8153400"/>
              <a:gd name="connsiteY2" fmla="*/ 850500 h 850500"/>
              <a:gd name="connsiteX3" fmla="*/ 0 w 8153400"/>
              <a:gd name="connsiteY3" fmla="*/ 850500 h 850500"/>
              <a:gd name="connsiteX4" fmla="*/ 0 w 8153400"/>
              <a:gd name="connsiteY4" fmla="*/ 0 h 85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3400" h="850500">
                <a:moveTo>
                  <a:pt x="0" y="0"/>
                </a:moveTo>
                <a:lnTo>
                  <a:pt x="8153400" y="0"/>
                </a:lnTo>
                <a:lnTo>
                  <a:pt x="8153400" y="850500"/>
                </a:lnTo>
                <a:lnTo>
                  <a:pt x="0" y="850500"/>
                </a:lnTo>
                <a:lnTo>
                  <a:pt x="0" y="0"/>
                </a:lnTo>
                <a:close/>
              </a:path>
            </a:pathLst>
          </a:custGeom>
          <a:solidFill>
            <a:srgbClr val="FFFFFF">
              <a:alpha val="90000"/>
              <a:hueOff val="0"/>
              <a:satOff val="0"/>
              <a:lumOff val="0"/>
              <a:alphaOff val="0"/>
            </a:srgbClr>
          </a:solidFill>
          <a:ln w="25400" cap="flat" cmpd="sng" algn="ctr">
            <a:solidFill>
              <a:srgbClr val="489E83"/>
            </a:solidFill>
            <a:prstDash val="sysDot"/>
          </a:ln>
          <a:effectLst/>
        </p:spPr>
        <p:txBody>
          <a:bodyPr spcFirstLastPara="0" vert="horz" wrap="square" lIns="0" tIns="249936" rIns="0" bIns="113792" numCol="1" spcCol="1270" anchor="t" anchorCtr="0">
            <a:noAutofit/>
          </a:bodyPr>
          <a:lstStyle/>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战略市场：销售状况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 、整体潜力</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核心市场：销售状况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 、整体潜力</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潜力市场：销售状况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 、整体潜力</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边缘市场：销售状况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 、整体潜力</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p:txBody>
      </p:sp>
      <p:sp>
        <p:nvSpPr>
          <p:cNvPr id="35" name="Freeform 170">
            <a:extLst>
              <a:ext uri="{FF2B5EF4-FFF2-40B4-BE49-F238E27FC236}">
                <a16:creationId xmlns:a16="http://schemas.microsoft.com/office/drawing/2014/main" id="{7DBB868C-18C6-2D46-9D48-4B4AFE68055D}"/>
              </a:ext>
            </a:extLst>
          </p:cNvPr>
          <p:cNvSpPr/>
          <p:nvPr/>
        </p:nvSpPr>
        <p:spPr>
          <a:xfrm>
            <a:off x="2217914" y="1676347"/>
            <a:ext cx="1426438" cy="327558"/>
          </a:xfrm>
          <a:custGeom>
            <a:avLst/>
            <a:gdLst>
              <a:gd name="connsiteX0" fmla="*/ 0 w 5707380"/>
              <a:gd name="connsiteY0" fmla="*/ 59041 h 354240"/>
              <a:gd name="connsiteX1" fmla="*/ 17293 w 5707380"/>
              <a:gd name="connsiteY1" fmla="*/ 17293 h 354240"/>
              <a:gd name="connsiteX2" fmla="*/ 59041 w 5707380"/>
              <a:gd name="connsiteY2" fmla="*/ 0 h 354240"/>
              <a:gd name="connsiteX3" fmla="*/ 5648339 w 5707380"/>
              <a:gd name="connsiteY3" fmla="*/ 0 h 354240"/>
              <a:gd name="connsiteX4" fmla="*/ 5690087 w 5707380"/>
              <a:gd name="connsiteY4" fmla="*/ 17293 h 354240"/>
              <a:gd name="connsiteX5" fmla="*/ 5707380 w 5707380"/>
              <a:gd name="connsiteY5" fmla="*/ 59041 h 354240"/>
              <a:gd name="connsiteX6" fmla="*/ 5707380 w 5707380"/>
              <a:gd name="connsiteY6" fmla="*/ 295199 h 354240"/>
              <a:gd name="connsiteX7" fmla="*/ 5690087 w 5707380"/>
              <a:gd name="connsiteY7" fmla="*/ 336947 h 354240"/>
              <a:gd name="connsiteX8" fmla="*/ 5648339 w 5707380"/>
              <a:gd name="connsiteY8" fmla="*/ 354240 h 354240"/>
              <a:gd name="connsiteX9" fmla="*/ 59041 w 5707380"/>
              <a:gd name="connsiteY9" fmla="*/ 354240 h 354240"/>
              <a:gd name="connsiteX10" fmla="*/ 17293 w 5707380"/>
              <a:gd name="connsiteY10" fmla="*/ 336947 h 354240"/>
              <a:gd name="connsiteX11" fmla="*/ 0 w 5707380"/>
              <a:gd name="connsiteY11" fmla="*/ 295199 h 354240"/>
              <a:gd name="connsiteX12" fmla="*/ 0 w 5707380"/>
              <a:gd name="connsiteY12"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7380" h="354240">
                <a:moveTo>
                  <a:pt x="0" y="59041"/>
                </a:moveTo>
                <a:cubicBezTo>
                  <a:pt x="0" y="43382"/>
                  <a:pt x="6220" y="28365"/>
                  <a:pt x="17293" y="17293"/>
                </a:cubicBezTo>
                <a:cubicBezTo>
                  <a:pt x="28365" y="6221"/>
                  <a:pt x="43383" y="0"/>
                  <a:pt x="59041" y="0"/>
                </a:cubicBezTo>
                <a:lnTo>
                  <a:pt x="5648339" y="0"/>
                </a:lnTo>
                <a:cubicBezTo>
                  <a:pt x="5663998" y="0"/>
                  <a:pt x="5679015" y="6220"/>
                  <a:pt x="5690087" y="17293"/>
                </a:cubicBezTo>
                <a:cubicBezTo>
                  <a:pt x="5701159" y="28365"/>
                  <a:pt x="5707380" y="43383"/>
                  <a:pt x="5707380" y="59041"/>
                </a:cubicBezTo>
                <a:lnTo>
                  <a:pt x="5707380" y="295199"/>
                </a:lnTo>
                <a:cubicBezTo>
                  <a:pt x="5707380" y="310858"/>
                  <a:pt x="5701160" y="325875"/>
                  <a:pt x="5690087" y="336947"/>
                </a:cubicBezTo>
                <a:cubicBezTo>
                  <a:pt x="5679015" y="348019"/>
                  <a:pt x="5663997" y="354240"/>
                  <a:pt x="5648339" y="354240"/>
                </a:cubicBezTo>
                <a:lnTo>
                  <a:pt x="59041" y="354240"/>
                </a:lnTo>
                <a:cubicBezTo>
                  <a:pt x="43382" y="354240"/>
                  <a:pt x="28365" y="348020"/>
                  <a:pt x="17293" y="336947"/>
                </a:cubicBezTo>
                <a:cubicBezTo>
                  <a:pt x="6221" y="325875"/>
                  <a:pt x="0" y="310857"/>
                  <a:pt x="0" y="295199"/>
                </a:cubicBezTo>
                <a:lnTo>
                  <a:pt x="0" y="59041"/>
                </a:lnTo>
                <a:close/>
              </a:path>
            </a:pathLst>
          </a:custGeom>
          <a:solidFill>
            <a:srgbClr val="46987F"/>
          </a:solidFill>
          <a:ln w="25400" cap="flat" cmpd="sng" algn="ctr">
            <a:noFill/>
            <a:prstDash val="solid"/>
          </a:ln>
          <a:effectLst/>
        </p:spPr>
        <p:txBody>
          <a:bodyPr spcFirstLastPara="0" vert="horz" wrap="square" lIns="233018" tIns="17293" rIns="233018" bIns="17293" numCol="1" spcCol="1270" anchor="ctr" anchorCtr="0">
            <a:noAutofit/>
          </a:bodyPr>
          <a:lstStyle/>
          <a:p>
            <a:pPr marL="0" marR="0" lvl="0" indent="0" defTabSz="711200" eaLnBrk="1" fontAlgn="base" latinLnBrk="0" hangingPunct="1">
              <a:lnSpc>
                <a:spcPct val="90000"/>
              </a:lnSpc>
              <a:spcBef>
                <a:spcPct val="0"/>
              </a:spcBef>
              <a:spcAft>
                <a:spcPct val="3500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市场发展策略</a:t>
            </a:r>
            <a:endParaRPr kumimoji="0" 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36" name="Freeform 172">
            <a:extLst>
              <a:ext uri="{FF2B5EF4-FFF2-40B4-BE49-F238E27FC236}">
                <a16:creationId xmlns:a16="http://schemas.microsoft.com/office/drawing/2014/main" id="{75D7158D-9418-7E43-A4A9-5AFB86557BCA}"/>
              </a:ext>
            </a:extLst>
          </p:cNvPr>
          <p:cNvSpPr/>
          <p:nvPr/>
        </p:nvSpPr>
        <p:spPr>
          <a:xfrm>
            <a:off x="6255499" y="1831461"/>
            <a:ext cx="3840196" cy="4169555"/>
          </a:xfrm>
          <a:custGeom>
            <a:avLst/>
            <a:gdLst>
              <a:gd name="connsiteX0" fmla="*/ 0 w 8153400"/>
              <a:gd name="connsiteY0" fmla="*/ 0 h 850500"/>
              <a:gd name="connsiteX1" fmla="*/ 8153400 w 8153400"/>
              <a:gd name="connsiteY1" fmla="*/ 0 h 850500"/>
              <a:gd name="connsiteX2" fmla="*/ 8153400 w 8153400"/>
              <a:gd name="connsiteY2" fmla="*/ 850500 h 850500"/>
              <a:gd name="connsiteX3" fmla="*/ 0 w 8153400"/>
              <a:gd name="connsiteY3" fmla="*/ 850500 h 850500"/>
              <a:gd name="connsiteX4" fmla="*/ 0 w 8153400"/>
              <a:gd name="connsiteY4" fmla="*/ 0 h 85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53400" h="850500">
                <a:moveTo>
                  <a:pt x="0" y="0"/>
                </a:moveTo>
                <a:lnTo>
                  <a:pt x="8153400" y="0"/>
                </a:lnTo>
                <a:lnTo>
                  <a:pt x="8153400" y="850500"/>
                </a:lnTo>
                <a:lnTo>
                  <a:pt x="0" y="850500"/>
                </a:lnTo>
                <a:lnTo>
                  <a:pt x="0" y="0"/>
                </a:lnTo>
                <a:close/>
              </a:path>
            </a:pathLst>
          </a:custGeom>
          <a:noFill/>
          <a:ln w="25400" cap="flat" cmpd="sng" algn="ctr">
            <a:solidFill>
              <a:srgbClr val="EAAF08"/>
            </a:solidFill>
            <a:prstDash val="sysDot"/>
          </a:ln>
          <a:effectLst/>
        </p:spPr>
        <p:txBody>
          <a:bodyPr spcFirstLastPara="0" vert="horz" wrap="square" lIns="0" tIns="249936" rIns="0" bIns="113792" numCol="1" spcCol="1270" anchor="t" anchorCtr="0">
            <a:noAutofit/>
          </a:bodyPr>
          <a:lstStyle/>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成长型市场：销售状况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 </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、潜长趋势</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成熟型市场：销售状况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 </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、增长趋势</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导入型市场：销售状况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 </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、潜长趋势</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弱势型市场：销售状况</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 </a:t>
            </a:r>
            <a:r>
              <a:rPr kumimoji="1" lang="zh-CN" altLang="en-US"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rPr>
              <a:t>、潜长趋势</a:t>
            </a:r>
            <a:r>
              <a:rPr kumimoji="1" lang="zh-CN" altLang="en-US" sz="1200" b="1" i="0" u="none" strike="noStrike" kern="0" cap="none" spc="0" normalizeH="0" baseline="0" noProof="0" dirty="0">
                <a:ln>
                  <a:noFill/>
                </a:ln>
                <a:solidFill>
                  <a:srgbClr val="000000">
                    <a:lumMod val="65000"/>
                    <a:lumOff val="35000"/>
                  </a:srgbClr>
                </a:solidFill>
                <a:effectLst/>
                <a:uLnTx/>
                <a:uFillTx/>
                <a:latin typeface="Calibri" panose="020F0502020204030204" pitchFamily="34" charset="0"/>
                <a:ea typeface="微软雅黑" panose="020B0503020204020204" pitchFamily="34" charset="-122"/>
                <a:cs typeface="+mn-cs"/>
              </a:rPr>
              <a:t>↓</a:t>
            </a:r>
            <a:endParaRPr kumimoji="1" lang="en-US" altLang="zh-CN" sz="1200" b="1" i="0" u="none" strike="noStrike" kern="0" cap="none" spc="0" normalizeH="0" baseline="0" noProof="0" dirty="0">
              <a:ln>
                <a:noFill/>
              </a:ln>
              <a:solidFill>
                <a:srgbClr val="000000">
                  <a:lumMod val="65000"/>
                  <a:lumOff val="35000"/>
                </a:srgbClr>
              </a:solidFill>
              <a:effectLst/>
              <a:uLnTx/>
              <a:uFillTx/>
              <a:latin typeface="微软雅黑" panose="020B0503020204020204" pitchFamily="34" charset="-122"/>
              <a:ea typeface="微软雅黑" panose="020B0503020204020204" pitchFamily="34" charset="-122"/>
              <a:cs typeface="+mn-cs"/>
            </a:endParaRPr>
          </a:p>
          <a:p>
            <a:pPr marL="171450" marR="0" lvl="1" indent="-171450" defTabSz="711200" eaLnBrk="1" fontAlgn="base" latinLnBrk="0" hangingPunct="1">
              <a:lnSpc>
                <a:spcPct val="90000"/>
              </a:lnSpc>
              <a:spcBef>
                <a:spcPct val="0"/>
              </a:spcBef>
              <a:spcAft>
                <a:spcPct val="15000"/>
              </a:spcAft>
              <a:buClrTx/>
              <a:buSzTx/>
              <a:buFontTx/>
              <a:buChar char="••"/>
              <a:tabLst/>
              <a:defRPr/>
            </a:pPr>
            <a:endParaRPr kumimoji="1" lang="en-US"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37" name="Freeform 173">
            <a:extLst>
              <a:ext uri="{FF2B5EF4-FFF2-40B4-BE49-F238E27FC236}">
                <a16:creationId xmlns:a16="http://schemas.microsoft.com/office/drawing/2014/main" id="{4D89DE5F-A51D-D847-BBF6-3AD5543F4B84}"/>
              </a:ext>
            </a:extLst>
          </p:cNvPr>
          <p:cNvSpPr/>
          <p:nvPr/>
        </p:nvSpPr>
        <p:spPr>
          <a:xfrm>
            <a:off x="6587581" y="1676347"/>
            <a:ext cx="1426438" cy="310229"/>
          </a:xfrm>
          <a:custGeom>
            <a:avLst/>
            <a:gdLst>
              <a:gd name="connsiteX0" fmla="*/ 0 w 5707380"/>
              <a:gd name="connsiteY0" fmla="*/ 59041 h 354240"/>
              <a:gd name="connsiteX1" fmla="*/ 17293 w 5707380"/>
              <a:gd name="connsiteY1" fmla="*/ 17293 h 354240"/>
              <a:gd name="connsiteX2" fmla="*/ 59041 w 5707380"/>
              <a:gd name="connsiteY2" fmla="*/ 0 h 354240"/>
              <a:gd name="connsiteX3" fmla="*/ 5648339 w 5707380"/>
              <a:gd name="connsiteY3" fmla="*/ 0 h 354240"/>
              <a:gd name="connsiteX4" fmla="*/ 5690087 w 5707380"/>
              <a:gd name="connsiteY4" fmla="*/ 17293 h 354240"/>
              <a:gd name="connsiteX5" fmla="*/ 5707380 w 5707380"/>
              <a:gd name="connsiteY5" fmla="*/ 59041 h 354240"/>
              <a:gd name="connsiteX6" fmla="*/ 5707380 w 5707380"/>
              <a:gd name="connsiteY6" fmla="*/ 295199 h 354240"/>
              <a:gd name="connsiteX7" fmla="*/ 5690087 w 5707380"/>
              <a:gd name="connsiteY7" fmla="*/ 336947 h 354240"/>
              <a:gd name="connsiteX8" fmla="*/ 5648339 w 5707380"/>
              <a:gd name="connsiteY8" fmla="*/ 354240 h 354240"/>
              <a:gd name="connsiteX9" fmla="*/ 59041 w 5707380"/>
              <a:gd name="connsiteY9" fmla="*/ 354240 h 354240"/>
              <a:gd name="connsiteX10" fmla="*/ 17293 w 5707380"/>
              <a:gd name="connsiteY10" fmla="*/ 336947 h 354240"/>
              <a:gd name="connsiteX11" fmla="*/ 0 w 5707380"/>
              <a:gd name="connsiteY11" fmla="*/ 295199 h 354240"/>
              <a:gd name="connsiteX12" fmla="*/ 0 w 5707380"/>
              <a:gd name="connsiteY12" fmla="*/ 59041 h 354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07380" h="354240">
                <a:moveTo>
                  <a:pt x="0" y="59041"/>
                </a:moveTo>
                <a:cubicBezTo>
                  <a:pt x="0" y="43382"/>
                  <a:pt x="6220" y="28365"/>
                  <a:pt x="17293" y="17293"/>
                </a:cubicBezTo>
                <a:cubicBezTo>
                  <a:pt x="28365" y="6221"/>
                  <a:pt x="43383" y="0"/>
                  <a:pt x="59041" y="0"/>
                </a:cubicBezTo>
                <a:lnTo>
                  <a:pt x="5648339" y="0"/>
                </a:lnTo>
                <a:cubicBezTo>
                  <a:pt x="5663998" y="0"/>
                  <a:pt x="5679015" y="6220"/>
                  <a:pt x="5690087" y="17293"/>
                </a:cubicBezTo>
                <a:cubicBezTo>
                  <a:pt x="5701159" y="28365"/>
                  <a:pt x="5707380" y="43383"/>
                  <a:pt x="5707380" y="59041"/>
                </a:cubicBezTo>
                <a:lnTo>
                  <a:pt x="5707380" y="295199"/>
                </a:lnTo>
                <a:cubicBezTo>
                  <a:pt x="5707380" y="310858"/>
                  <a:pt x="5701160" y="325875"/>
                  <a:pt x="5690087" y="336947"/>
                </a:cubicBezTo>
                <a:cubicBezTo>
                  <a:pt x="5679015" y="348019"/>
                  <a:pt x="5663997" y="354240"/>
                  <a:pt x="5648339" y="354240"/>
                </a:cubicBezTo>
                <a:lnTo>
                  <a:pt x="59041" y="354240"/>
                </a:lnTo>
                <a:cubicBezTo>
                  <a:pt x="43382" y="354240"/>
                  <a:pt x="28365" y="348020"/>
                  <a:pt x="17293" y="336947"/>
                </a:cubicBezTo>
                <a:cubicBezTo>
                  <a:pt x="6221" y="325875"/>
                  <a:pt x="0" y="310857"/>
                  <a:pt x="0" y="295199"/>
                </a:cubicBezTo>
                <a:lnTo>
                  <a:pt x="0" y="59041"/>
                </a:lnTo>
                <a:close/>
              </a:path>
            </a:pathLst>
          </a:custGeom>
          <a:solidFill>
            <a:srgbClr val="EAAF08"/>
          </a:solidFill>
          <a:ln w="25400" cap="flat" cmpd="sng" algn="ctr">
            <a:noFill/>
            <a:prstDash val="solid"/>
          </a:ln>
          <a:effectLst/>
        </p:spPr>
        <p:txBody>
          <a:bodyPr spcFirstLastPara="0" vert="horz" wrap="square" lIns="233018" tIns="17293" rIns="233018" bIns="17293" numCol="1" spcCol="1270" anchor="ctr" anchorCtr="0">
            <a:noAutofit/>
          </a:bodyPr>
          <a:lstStyle/>
          <a:p>
            <a:pPr marL="0" marR="0" lvl="0" indent="0" defTabSz="711200" eaLnBrk="1" fontAlgn="base" latinLnBrk="0" hangingPunct="1">
              <a:lnSpc>
                <a:spcPct val="90000"/>
              </a:lnSpc>
              <a:spcBef>
                <a:spcPct val="0"/>
              </a:spcBef>
              <a:spcAft>
                <a:spcPct val="35000"/>
              </a:spcAft>
              <a:buClrTx/>
              <a:buSzTx/>
              <a:buFontTx/>
              <a:buNone/>
              <a:tabLst/>
              <a:defRPr/>
            </a:pPr>
            <a:r>
              <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品牌生命周期</a:t>
            </a:r>
            <a:endParaRPr kumimoji="0" 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38" name="Group 11">
            <a:extLst>
              <a:ext uri="{FF2B5EF4-FFF2-40B4-BE49-F238E27FC236}">
                <a16:creationId xmlns:a16="http://schemas.microsoft.com/office/drawing/2014/main" id="{F0985354-092D-784E-AD22-E5FC7D8E7470}"/>
              </a:ext>
            </a:extLst>
          </p:cNvPr>
          <p:cNvGrpSpPr/>
          <p:nvPr/>
        </p:nvGrpSpPr>
        <p:grpSpPr>
          <a:xfrm>
            <a:off x="2381869" y="2858561"/>
            <a:ext cx="3013324" cy="3113422"/>
            <a:chOff x="1066637" y="2794519"/>
            <a:chExt cx="3013324" cy="3113422"/>
          </a:xfrm>
        </p:grpSpPr>
        <p:sp>
          <p:nvSpPr>
            <p:cNvPr id="39" name="TextBox 111">
              <a:extLst>
                <a:ext uri="{FF2B5EF4-FFF2-40B4-BE49-F238E27FC236}">
                  <a16:creationId xmlns:a16="http://schemas.microsoft.com/office/drawing/2014/main" id="{E12908C0-EE88-D140-9E12-A601359080EC}"/>
                </a:ext>
              </a:extLst>
            </p:cNvPr>
            <p:cNvSpPr txBox="1"/>
            <p:nvPr/>
          </p:nvSpPr>
          <p:spPr>
            <a:xfrm>
              <a:off x="1149747" y="2892486"/>
              <a:ext cx="726675" cy="184666"/>
            </a:xfrm>
            <a:prstGeom prst="rect">
              <a:avLst/>
            </a:prstGeom>
            <a:noFill/>
            <a:ln>
              <a:noFill/>
            </a:ln>
          </p:spPr>
          <p:txBody>
            <a:bodyPr wrap="square" lIns="36000" tIns="0" rIns="3600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B3CFE6">
                      <a:lumMod val="50000"/>
                    </a:srgbClr>
                  </a:solidFill>
                  <a:effectLst/>
                  <a:uLnTx/>
                  <a:uFillTx/>
                  <a:latin typeface="微软雅黑" pitchFamily="34" charset="-122"/>
                  <a:ea typeface="微软雅黑" pitchFamily="34" charset="-122"/>
                </a:rPr>
                <a:t>销售状况</a:t>
              </a:r>
            </a:p>
          </p:txBody>
        </p:sp>
        <p:sp>
          <p:nvSpPr>
            <p:cNvPr id="40" name="TextBox 112">
              <a:extLst>
                <a:ext uri="{FF2B5EF4-FFF2-40B4-BE49-F238E27FC236}">
                  <a16:creationId xmlns:a16="http://schemas.microsoft.com/office/drawing/2014/main" id="{09681DD3-F1F8-EB49-BD72-87959559280B}"/>
                </a:ext>
              </a:extLst>
            </p:cNvPr>
            <p:cNvSpPr txBox="1"/>
            <p:nvPr/>
          </p:nvSpPr>
          <p:spPr>
            <a:xfrm>
              <a:off x="3347690" y="5723275"/>
              <a:ext cx="732271" cy="184666"/>
            </a:xfrm>
            <a:prstGeom prst="rect">
              <a:avLst/>
            </a:prstGeom>
            <a:noFill/>
            <a:ln>
              <a:noFill/>
            </a:ln>
          </p:spPr>
          <p:txBody>
            <a:bodyPr wrap="square" lIns="36000" tIns="0" rIns="3600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B3CFE6">
                      <a:lumMod val="50000"/>
                    </a:srgbClr>
                  </a:solidFill>
                  <a:effectLst/>
                  <a:uLnTx/>
                  <a:uFillTx/>
                  <a:latin typeface="微软雅黑" pitchFamily="34" charset="-122"/>
                  <a:ea typeface="微软雅黑" pitchFamily="34" charset="-122"/>
                </a:rPr>
                <a:t>整体潜力</a:t>
              </a:r>
            </a:p>
          </p:txBody>
        </p:sp>
        <p:cxnSp>
          <p:nvCxnSpPr>
            <p:cNvPr id="41" name="Straight Arrow Connector 6">
              <a:extLst>
                <a:ext uri="{FF2B5EF4-FFF2-40B4-BE49-F238E27FC236}">
                  <a16:creationId xmlns:a16="http://schemas.microsoft.com/office/drawing/2014/main" id="{59B5929A-B2F1-4849-B739-C845ECF0EDBC}"/>
                </a:ext>
              </a:extLst>
            </p:cNvPr>
            <p:cNvCxnSpPr/>
            <p:nvPr/>
          </p:nvCxnSpPr>
          <p:spPr bwMode="auto">
            <a:xfrm flipV="1">
              <a:off x="1066637" y="2794519"/>
              <a:ext cx="0" cy="2880000"/>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42" name="Straight Arrow Connector 148">
              <a:extLst>
                <a:ext uri="{FF2B5EF4-FFF2-40B4-BE49-F238E27FC236}">
                  <a16:creationId xmlns:a16="http://schemas.microsoft.com/office/drawing/2014/main" id="{1CB1E2F0-6489-AD4C-B31B-6FEBBCAB6E2E}"/>
                </a:ext>
              </a:extLst>
            </p:cNvPr>
            <p:cNvCxnSpPr/>
            <p:nvPr/>
          </p:nvCxnSpPr>
          <p:spPr bwMode="auto">
            <a:xfrm flipV="1">
              <a:off x="1067636" y="5660468"/>
              <a:ext cx="2916000" cy="0"/>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43" name="Straight Connector 7">
              <a:extLst>
                <a:ext uri="{FF2B5EF4-FFF2-40B4-BE49-F238E27FC236}">
                  <a16:creationId xmlns:a16="http://schemas.microsoft.com/office/drawing/2014/main" id="{B24EEA26-09D2-5A47-85E8-FDE4E01DBA56}"/>
                </a:ext>
              </a:extLst>
            </p:cNvPr>
            <p:cNvCxnSpPr/>
            <p:nvPr/>
          </p:nvCxnSpPr>
          <p:spPr bwMode="auto">
            <a:xfrm>
              <a:off x="1066637" y="3163108"/>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44" name="Straight Connector 62">
              <a:extLst>
                <a:ext uri="{FF2B5EF4-FFF2-40B4-BE49-F238E27FC236}">
                  <a16:creationId xmlns:a16="http://schemas.microsoft.com/office/drawing/2014/main" id="{2AF06031-5B41-6441-9DE7-FE0A6381C806}"/>
                </a:ext>
              </a:extLst>
            </p:cNvPr>
            <p:cNvCxnSpPr/>
            <p:nvPr/>
          </p:nvCxnSpPr>
          <p:spPr bwMode="auto">
            <a:xfrm>
              <a:off x="1066637" y="4411788"/>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45" name="Straight Connector 63">
              <a:extLst>
                <a:ext uri="{FF2B5EF4-FFF2-40B4-BE49-F238E27FC236}">
                  <a16:creationId xmlns:a16="http://schemas.microsoft.com/office/drawing/2014/main" id="{17E0C6E1-4BC8-9F47-8E20-42E21DB3DB35}"/>
                </a:ext>
              </a:extLst>
            </p:cNvPr>
            <p:cNvCxnSpPr/>
            <p:nvPr/>
          </p:nvCxnSpPr>
          <p:spPr bwMode="auto">
            <a:xfrm rot="5400000">
              <a:off x="2323482" y="4407074"/>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46" name="Straight Connector 64">
              <a:extLst>
                <a:ext uri="{FF2B5EF4-FFF2-40B4-BE49-F238E27FC236}">
                  <a16:creationId xmlns:a16="http://schemas.microsoft.com/office/drawing/2014/main" id="{9CE50C55-F779-AF42-87C7-BAEE02D6D8CB}"/>
                </a:ext>
              </a:extLst>
            </p:cNvPr>
            <p:cNvCxnSpPr/>
            <p:nvPr/>
          </p:nvCxnSpPr>
          <p:spPr bwMode="auto">
            <a:xfrm rot="5400000">
              <a:off x="1066637" y="4407074"/>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sp>
          <p:nvSpPr>
            <p:cNvPr id="47" name="TextBox 9">
              <a:extLst>
                <a:ext uri="{FF2B5EF4-FFF2-40B4-BE49-F238E27FC236}">
                  <a16:creationId xmlns:a16="http://schemas.microsoft.com/office/drawing/2014/main" id="{80E5C39D-930D-6344-B83F-5A062D76D45A}"/>
                </a:ext>
              </a:extLst>
            </p:cNvPr>
            <p:cNvSpPr txBox="1"/>
            <p:nvPr/>
          </p:nvSpPr>
          <p:spPr>
            <a:xfrm>
              <a:off x="1245932" y="3616924"/>
              <a:ext cx="929114"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核心市场</a:t>
              </a:r>
            </a:p>
          </p:txBody>
        </p:sp>
        <p:sp>
          <p:nvSpPr>
            <p:cNvPr id="48" name="TextBox 95">
              <a:extLst>
                <a:ext uri="{FF2B5EF4-FFF2-40B4-BE49-F238E27FC236}">
                  <a16:creationId xmlns:a16="http://schemas.microsoft.com/office/drawing/2014/main" id="{D237187C-9938-D045-9856-3BD232FEE075}"/>
                </a:ext>
              </a:extLst>
            </p:cNvPr>
            <p:cNvSpPr txBox="1"/>
            <p:nvPr/>
          </p:nvSpPr>
          <p:spPr>
            <a:xfrm>
              <a:off x="2473675" y="3612572"/>
              <a:ext cx="929114"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战略市场</a:t>
              </a:r>
            </a:p>
          </p:txBody>
        </p:sp>
        <p:sp>
          <p:nvSpPr>
            <p:cNvPr id="49" name="TextBox 106">
              <a:extLst>
                <a:ext uri="{FF2B5EF4-FFF2-40B4-BE49-F238E27FC236}">
                  <a16:creationId xmlns:a16="http://schemas.microsoft.com/office/drawing/2014/main" id="{D4FEFFC1-1C5D-1441-A52E-3651DC23D263}"/>
                </a:ext>
              </a:extLst>
            </p:cNvPr>
            <p:cNvSpPr txBox="1"/>
            <p:nvPr/>
          </p:nvSpPr>
          <p:spPr>
            <a:xfrm>
              <a:off x="1244054" y="4865603"/>
              <a:ext cx="929114"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边缘市场</a:t>
              </a:r>
            </a:p>
          </p:txBody>
        </p:sp>
        <p:sp>
          <p:nvSpPr>
            <p:cNvPr id="50" name="TextBox 107">
              <a:extLst>
                <a:ext uri="{FF2B5EF4-FFF2-40B4-BE49-F238E27FC236}">
                  <a16:creationId xmlns:a16="http://schemas.microsoft.com/office/drawing/2014/main" id="{00616CE0-2F2E-0240-84F6-64DBEA901818}"/>
                </a:ext>
              </a:extLst>
            </p:cNvPr>
            <p:cNvSpPr txBox="1"/>
            <p:nvPr/>
          </p:nvSpPr>
          <p:spPr>
            <a:xfrm>
              <a:off x="2471919" y="4861251"/>
              <a:ext cx="929114"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潜力市场</a:t>
              </a:r>
            </a:p>
          </p:txBody>
        </p:sp>
      </p:grpSp>
      <p:grpSp>
        <p:nvGrpSpPr>
          <p:cNvPr id="51" name="Group 12">
            <a:extLst>
              <a:ext uri="{FF2B5EF4-FFF2-40B4-BE49-F238E27FC236}">
                <a16:creationId xmlns:a16="http://schemas.microsoft.com/office/drawing/2014/main" id="{9F0E08F6-24AB-1940-8C64-0A7C2232E780}"/>
              </a:ext>
            </a:extLst>
          </p:cNvPr>
          <p:cNvGrpSpPr/>
          <p:nvPr/>
        </p:nvGrpSpPr>
        <p:grpSpPr>
          <a:xfrm>
            <a:off x="6774556" y="2858561"/>
            <a:ext cx="3025870" cy="3113422"/>
            <a:chOff x="5459324" y="2794519"/>
            <a:chExt cx="3025870" cy="3113422"/>
          </a:xfrm>
        </p:grpSpPr>
        <p:cxnSp>
          <p:nvCxnSpPr>
            <p:cNvPr id="52" name="Straight Arrow Connector 80">
              <a:extLst>
                <a:ext uri="{FF2B5EF4-FFF2-40B4-BE49-F238E27FC236}">
                  <a16:creationId xmlns:a16="http://schemas.microsoft.com/office/drawing/2014/main" id="{ACAF5FE2-A067-4142-BCA8-7FF9CC19B7D1}"/>
                </a:ext>
              </a:extLst>
            </p:cNvPr>
            <p:cNvCxnSpPr/>
            <p:nvPr/>
          </p:nvCxnSpPr>
          <p:spPr bwMode="auto">
            <a:xfrm flipV="1">
              <a:off x="5459324" y="2794519"/>
              <a:ext cx="0" cy="2880000"/>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53" name="Straight Arrow Connector 81">
              <a:extLst>
                <a:ext uri="{FF2B5EF4-FFF2-40B4-BE49-F238E27FC236}">
                  <a16:creationId xmlns:a16="http://schemas.microsoft.com/office/drawing/2014/main" id="{64582CE9-E742-D446-BCB1-7978C1184B28}"/>
                </a:ext>
              </a:extLst>
            </p:cNvPr>
            <p:cNvCxnSpPr/>
            <p:nvPr/>
          </p:nvCxnSpPr>
          <p:spPr bwMode="auto">
            <a:xfrm flipV="1">
              <a:off x="5460323" y="5660468"/>
              <a:ext cx="2916000" cy="0"/>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54" name="Straight Connector 82">
              <a:extLst>
                <a:ext uri="{FF2B5EF4-FFF2-40B4-BE49-F238E27FC236}">
                  <a16:creationId xmlns:a16="http://schemas.microsoft.com/office/drawing/2014/main" id="{26A9A692-F304-D246-A578-7FFDFE733214}"/>
                </a:ext>
              </a:extLst>
            </p:cNvPr>
            <p:cNvCxnSpPr/>
            <p:nvPr/>
          </p:nvCxnSpPr>
          <p:spPr bwMode="auto">
            <a:xfrm>
              <a:off x="5459324" y="3163108"/>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55" name="Straight Connector 83">
              <a:extLst>
                <a:ext uri="{FF2B5EF4-FFF2-40B4-BE49-F238E27FC236}">
                  <a16:creationId xmlns:a16="http://schemas.microsoft.com/office/drawing/2014/main" id="{275D8521-2AA9-BA4F-A306-AC4F7234FCFF}"/>
                </a:ext>
              </a:extLst>
            </p:cNvPr>
            <p:cNvCxnSpPr/>
            <p:nvPr/>
          </p:nvCxnSpPr>
          <p:spPr bwMode="auto">
            <a:xfrm>
              <a:off x="5459324" y="4411788"/>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56" name="Straight Connector 87">
              <a:extLst>
                <a:ext uri="{FF2B5EF4-FFF2-40B4-BE49-F238E27FC236}">
                  <a16:creationId xmlns:a16="http://schemas.microsoft.com/office/drawing/2014/main" id="{2ED87994-97B4-2847-81E9-A73FC0A40195}"/>
                </a:ext>
              </a:extLst>
            </p:cNvPr>
            <p:cNvCxnSpPr/>
            <p:nvPr/>
          </p:nvCxnSpPr>
          <p:spPr bwMode="auto">
            <a:xfrm rot="5400000">
              <a:off x="6716169" y="4407074"/>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cxnSp>
          <p:nvCxnSpPr>
            <p:cNvPr id="57" name="Straight Connector 92">
              <a:extLst>
                <a:ext uri="{FF2B5EF4-FFF2-40B4-BE49-F238E27FC236}">
                  <a16:creationId xmlns:a16="http://schemas.microsoft.com/office/drawing/2014/main" id="{D1F6D5AB-0330-A04E-AB31-E2BCE01F4F2E}"/>
                </a:ext>
              </a:extLst>
            </p:cNvPr>
            <p:cNvCxnSpPr/>
            <p:nvPr/>
          </p:nvCxnSpPr>
          <p:spPr bwMode="auto">
            <a:xfrm rot="5400000">
              <a:off x="5459324" y="4407074"/>
              <a:ext cx="2513690" cy="0"/>
            </a:xfrm>
            <a:prstGeom prst="line">
              <a:avLst/>
            </a:prstGeom>
            <a:solidFill>
              <a:srgbClr val="B3CFE6"/>
            </a:solidFill>
            <a:ln w="19050" cap="flat" cmpd="sng" algn="ctr">
              <a:solidFill>
                <a:srgbClr val="B3CFE6">
                  <a:lumMod val="50000"/>
                </a:srgbClr>
              </a:solidFill>
              <a:prstDash val="solid"/>
              <a:round/>
              <a:headEnd type="none" w="med" len="med"/>
              <a:tailEnd type="none" w="med" len="med"/>
            </a:ln>
            <a:effectLst/>
          </p:spPr>
        </p:cxnSp>
        <p:sp>
          <p:nvSpPr>
            <p:cNvPr id="58" name="TextBox 93">
              <a:extLst>
                <a:ext uri="{FF2B5EF4-FFF2-40B4-BE49-F238E27FC236}">
                  <a16:creationId xmlns:a16="http://schemas.microsoft.com/office/drawing/2014/main" id="{6408A5DC-DC20-F443-A81D-6B7F963CC8BA}"/>
                </a:ext>
              </a:extLst>
            </p:cNvPr>
            <p:cNvSpPr txBox="1"/>
            <p:nvPr/>
          </p:nvSpPr>
          <p:spPr>
            <a:xfrm>
              <a:off x="5554980" y="2892486"/>
              <a:ext cx="726675" cy="184666"/>
            </a:xfrm>
            <a:prstGeom prst="rect">
              <a:avLst/>
            </a:prstGeom>
            <a:noFill/>
            <a:ln>
              <a:noFill/>
            </a:ln>
          </p:spPr>
          <p:txBody>
            <a:bodyPr wrap="square" lIns="36000" tIns="0" rIns="3600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B3CFE6">
                      <a:lumMod val="50000"/>
                    </a:srgbClr>
                  </a:solidFill>
                  <a:effectLst/>
                  <a:uLnTx/>
                  <a:uFillTx/>
                  <a:latin typeface="微软雅黑" pitchFamily="34" charset="-122"/>
                  <a:ea typeface="微软雅黑" pitchFamily="34" charset="-122"/>
                </a:rPr>
                <a:t>销售状况</a:t>
              </a:r>
            </a:p>
          </p:txBody>
        </p:sp>
        <p:sp>
          <p:nvSpPr>
            <p:cNvPr id="59" name="TextBox 94">
              <a:extLst>
                <a:ext uri="{FF2B5EF4-FFF2-40B4-BE49-F238E27FC236}">
                  <a16:creationId xmlns:a16="http://schemas.microsoft.com/office/drawing/2014/main" id="{AFE0F6E0-4484-F844-9F3F-221F3AD3FFBF}"/>
                </a:ext>
              </a:extLst>
            </p:cNvPr>
            <p:cNvSpPr txBox="1"/>
            <p:nvPr/>
          </p:nvSpPr>
          <p:spPr>
            <a:xfrm>
              <a:off x="7752923" y="5723275"/>
              <a:ext cx="732271" cy="184666"/>
            </a:xfrm>
            <a:prstGeom prst="rect">
              <a:avLst/>
            </a:prstGeom>
            <a:noFill/>
            <a:ln>
              <a:noFill/>
            </a:ln>
          </p:spPr>
          <p:txBody>
            <a:bodyPr wrap="square" lIns="36000" tIns="0" rIns="36000" bIns="0"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B3CFE6">
                      <a:lumMod val="50000"/>
                    </a:srgbClr>
                  </a:solidFill>
                  <a:effectLst/>
                  <a:uLnTx/>
                  <a:uFillTx/>
                  <a:latin typeface="微软雅黑" pitchFamily="34" charset="-122"/>
                  <a:ea typeface="微软雅黑" pitchFamily="34" charset="-122"/>
                </a:rPr>
                <a:t>增长趋势</a:t>
              </a:r>
            </a:p>
          </p:txBody>
        </p:sp>
        <p:sp>
          <p:nvSpPr>
            <p:cNvPr id="60" name="TextBox 96">
              <a:extLst>
                <a:ext uri="{FF2B5EF4-FFF2-40B4-BE49-F238E27FC236}">
                  <a16:creationId xmlns:a16="http://schemas.microsoft.com/office/drawing/2014/main" id="{4C80E726-9F46-FA4D-A7A0-546F3E23867A}"/>
                </a:ext>
              </a:extLst>
            </p:cNvPr>
            <p:cNvSpPr txBox="1"/>
            <p:nvPr/>
          </p:nvSpPr>
          <p:spPr>
            <a:xfrm>
              <a:off x="5571554" y="3614669"/>
              <a:ext cx="1076552"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成熟型市场</a:t>
              </a:r>
            </a:p>
          </p:txBody>
        </p:sp>
        <p:sp>
          <p:nvSpPr>
            <p:cNvPr id="61" name="TextBox 105">
              <a:extLst>
                <a:ext uri="{FF2B5EF4-FFF2-40B4-BE49-F238E27FC236}">
                  <a16:creationId xmlns:a16="http://schemas.microsoft.com/office/drawing/2014/main" id="{FE564581-F9C4-F245-93BD-372F60494072}"/>
                </a:ext>
              </a:extLst>
            </p:cNvPr>
            <p:cNvSpPr txBox="1"/>
            <p:nvPr/>
          </p:nvSpPr>
          <p:spPr>
            <a:xfrm>
              <a:off x="6815952" y="3612571"/>
              <a:ext cx="1076552"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成长型市场</a:t>
              </a:r>
            </a:p>
          </p:txBody>
        </p:sp>
        <p:sp>
          <p:nvSpPr>
            <p:cNvPr id="62" name="TextBox 108">
              <a:extLst>
                <a:ext uri="{FF2B5EF4-FFF2-40B4-BE49-F238E27FC236}">
                  <a16:creationId xmlns:a16="http://schemas.microsoft.com/office/drawing/2014/main" id="{5B07F458-82A0-994B-9A9B-4DA59B903D7F}"/>
                </a:ext>
              </a:extLst>
            </p:cNvPr>
            <p:cNvSpPr txBox="1"/>
            <p:nvPr/>
          </p:nvSpPr>
          <p:spPr>
            <a:xfrm>
              <a:off x="5572062" y="4861250"/>
              <a:ext cx="1076552"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弱势型市场</a:t>
              </a:r>
            </a:p>
          </p:txBody>
        </p:sp>
        <p:sp>
          <p:nvSpPr>
            <p:cNvPr id="63" name="TextBox 109">
              <a:extLst>
                <a:ext uri="{FF2B5EF4-FFF2-40B4-BE49-F238E27FC236}">
                  <a16:creationId xmlns:a16="http://schemas.microsoft.com/office/drawing/2014/main" id="{34BE3B5B-63FB-FE49-B45D-2A99D95BAD8E}"/>
                </a:ext>
              </a:extLst>
            </p:cNvPr>
            <p:cNvSpPr txBox="1"/>
            <p:nvPr/>
          </p:nvSpPr>
          <p:spPr>
            <a:xfrm>
              <a:off x="6820866" y="4861249"/>
              <a:ext cx="1076552" cy="307777"/>
            </a:xfrm>
            <a:prstGeom prst="rect">
              <a:avLst/>
            </a:prstGeom>
            <a:noFill/>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400" b="0" i="0" u="none" strike="noStrike" kern="0" cap="none" spc="0" normalizeH="0" baseline="0" noProof="0" dirty="0">
                  <a:ln>
                    <a:noFill/>
                  </a:ln>
                  <a:solidFill>
                    <a:srgbClr val="000000"/>
                  </a:solidFill>
                  <a:effectLst/>
                  <a:uLnTx/>
                  <a:uFillTx/>
                  <a:latin typeface="微软雅黑" pitchFamily="34" charset="-122"/>
                  <a:ea typeface="微软雅黑" pitchFamily="34" charset="-122"/>
                </a:rPr>
                <a:t>导入型市场</a:t>
              </a:r>
            </a:p>
          </p:txBody>
        </p:sp>
      </p:grpSp>
    </p:spTree>
    <p:extLst>
      <p:ext uri="{BB962C8B-B14F-4D97-AF65-F5344CB8AC3E}">
        <p14:creationId xmlns:p14="http://schemas.microsoft.com/office/powerpoint/2010/main" val="135448077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4BB63-7935-2547-9225-34773B3262D7}"/>
              </a:ext>
            </a:extLst>
          </p:cNvPr>
          <p:cNvSpPr>
            <a:spLocks noGrp="1"/>
          </p:cNvSpPr>
          <p:nvPr>
            <p:ph type="title"/>
          </p:nvPr>
        </p:nvSpPr>
        <p:spPr/>
        <p:txBody>
          <a:bodyPr/>
          <a:lstStyle/>
          <a:p>
            <a:r>
              <a:rPr kumimoji="1" lang="en-US" altLang="zh-CN" dirty="0"/>
              <a:t>4.</a:t>
            </a:r>
            <a:r>
              <a:rPr kumimoji="1" lang="zh-CN" altLang="en-US" dirty="0"/>
              <a:t>市场定位：结合市场发展策略和品牌生命周期可以将区域市场划分为如下八种市场类型</a:t>
            </a:r>
          </a:p>
        </p:txBody>
      </p:sp>
      <p:graphicFrame>
        <p:nvGraphicFramePr>
          <p:cNvPr id="31" name="Table 167">
            <a:extLst>
              <a:ext uri="{FF2B5EF4-FFF2-40B4-BE49-F238E27FC236}">
                <a16:creationId xmlns:a16="http://schemas.microsoft.com/office/drawing/2014/main" id="{AA1CC011-5CB5-CA4D-B29F-1D2D953544E6}"/>
              </a:ext>
            </a:extLst>
          </p:cNvPr>
          <p:cNvGraphicFramePr>
            <a:graphicFrameLocks noGrp="1"/>
          </p:cNvGraphicFramePr>
          <p:nvPr>
            <p:extLst>
              <p:ext uri="{D42A27DB-BD31-4B8C-83A1-F6EECF244321}">
                <p14:modId xmlns:p14="http://schemas.microsoft.com/office/powerpoint/2010/main" val="283874184"/>
              </p:ext>
            </p:extLst>
          </p:nvPr>
        </p:nvGraphicFramePr>
        <p:xfrm>
          <a:off x="4931903" y="1531860"/>
          <a:ext cx="6379099" cy="4441936"/>
        </p:xfrm>
        <a:graphic>
          <a:graphicData uri="http://schemas.openxmlformats.org/drawingml/2006/table">
            <a:tbl>
              <a:tblPr firstRow="1" bandRow="1"/>
              <a:tblGrid>
                <a:gridCol w="1389884">
                  <a:extLst>
                    <a:ext uri="{9D8B030D-6E8A-4147-A177-3AD203B41FA5}">
                      <a16:colId xmlns:a16="http://schemas.microsoft.com/office/drawing/2014/main" val="20000"/>
                    </a:ext>
                  </a:extLst>
                </a:gridCol>
                <a:gridCol w="423274">
                  <a:extLst>
                    <a:ext uri="{9D8B030D-6E8A-4147-A177-3AD203B41FA5}">
                      <a16:colId xmlns:a16="http://schemas.microsoft.com/office/drawing/2014/main" val="20001"/>
                    </a:ext>
                  </a:extLst>
                </a:gridCol>
                <a:gridCol w="393039">
                  <a:extLst>
                    <a:ext uri="{9D8B030D-6E8A-4147-A177-3AD203B41FA5}">
                      <a16:colId xmlns:a16="http://schemas.microsoft.com/office/drawing/2014/main" val="20002"/>
                    </a:ext>
                  </a:extLst>
                </a:gridCol>
                <a:gridCol w="438389">
                  <a:extLst>
                    <a:ext uri="{9D8B030D-6E8A-4147-A177-3AD203B41FA5}">
                      <a16:colId xmlns:a16="http://schemas.microsoft.com/office/drawing/2014/main" val="20003"/>
                    </a:ext>
                  </a:extLst>
                </a:gridCol>
                <a:gridCol w="3734513">
                  <a:extLst>
                    <a:ext uri="{9D8B030D-6E8A-4147-A177-3AD203B41FA5}">
                      <a16:colId xmlns:a16="http://schemas.microsoft.com/office/drawing/2014/main" val="20004"/>
                    </a:ext>
                  </a:extLst>
                </a:gridCol>
              </a:tblGrid>
              <a:tr h="432308">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a:r>
                        <a:rPr lang="zh-CN" altLang="en-US" sz="1200" b="1" dirty="0">
                          <a:solidFill>
                            <a:schemeClr val="bg1"/>
                          </a:solidFill>
                          <a:latin typeface="微软雅黑" panose="020B0503020204020204" pitchFamily="34" charset="-122"/>
                          <a:ea typeface="微软雅黑" panose="020B0503020204020204" pitchFamily="34" charset="-122"/>
                        </a:rPr>
                        <a:t>市场定位</a:t>
                      </a: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000" b="1" i="0" u="none" strike="noStrike" dirty="0">
                          <a:solidFill>
                            <a:schemeClr val="bg1"/>
                          </a:solidFill>
                          <a:effectLst/>
                          <a:latin typeface="微软雅黑" panose="020B0503020204020204" pitchFamily="34" charset="-122"/>
                          <a:ea typeface="微软雅黑" panose="020B0503020204020204" pitchFamily="34" charset="-122"/>
                        </a:rPr>
                        <a:t>销售状况</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000" b="1" i="0" u="none" strike="noStrike" dirty="0">
                          <a:solidFill>
                            <a:schemeClr val="bg1"/>
                          </a:solidFill>
                          <a:effectLst/>
                          <a:latin typeface="微软雅黑" panose="020B0503020204020204" pitchFamily="34" charset="-122"/>
                          <a:ea typeface="微软雅黑" panose="020B0503020204020204" pitchFamily="34" charset="-122"/>
                        </a:rPr>
                        <a:t>增长趋势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000" b="1" i="0" u="none" strike="noStrike" dirty="0">
                          <a:solidFill>
                            <a:schemeClr val="bg1"/>
                          </a:solidFill>
                          <a:effectLst/>
                          <a:latin typeface="微软雅黑" panose="020B0503020204020204" pitchFamily="34" charset="-122"/>
                          <a:ea typeface="微软雅黑" panose="020B0503020204020204" pitchFamily="34" charset="-122"/>
                        </a:rPr>
                        <a:t>整体潜力</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chemeClr val="bg1"/>
                          </a:solidFill>
                          <a:effectLst/>
                          <a:latin typeface="微软雅黑" panose="020B0503020204020204" pitchFamily="34" charset="-122"/>
                          <a:ea typeface="微软雅黑" panose="020B0503020204020204" pitchFamily="34" charset="-122"/>
                        </a:rPr>
                        <a:t>定义</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extLst>
                  <a:ext uri="{0D108BD9-81ED-4DB2-BD59-A6C34878D82A}">
                    <a16:rowId xmlns:a16="http://schemas.microsoft.com/office/drawing/2014/main" val="10000"/>
                  </a:ext>
                </a:extLst>
              </a:tr>
              <a:tr h="513366">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成长型战略市场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品牌在区域市场已经占据很大份额，处于市场领先地位，且销量仍保持快速增长，该市场可预期的发展空间与市场潜力也依然巨大</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成熟型战略市场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品牌在区域市场占据很大份额，处于市场领先地位，可预期的市场发展空间与潜力也非常大，但由于特定原因，销量增长较慢，具有待进一步开发的战略意义</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成长型核心市场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品牌在区域市场已经占据很大份额，处于市场领先地位，虽然现阶段增长率也很高，但是发展已接近顶点，可预期的市场潜力已经较低</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成熟型核心市场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品牌在区域市场已经占据很大份额，处于市场领先地位，但是市场已处于饱和状态，增长率很低，并且可预期的市场潜力也较低</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导入型潜力市场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品牌在区域市场中虽然份额不高，但正在快速发展，增长率很高，可预期的市场发展空间与潜力也巨大</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弱势型潜力市场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品牌在区域市场中份额不高，增长率也偏低，但是可预期的市场潜力巨大，极具战略意义</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1336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导入型边缘市场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品牌在区域市场份额较低，增长率虽然较高但可预期的市场潜力很低，品牌虽然有一定成长空间但是不大</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1606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弱势型边缘市场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kumimoji="1" lang="zh-CN" altLang="en-US" sz="1600" b="1" kern="1200" dirty="0">
                          <a:solidFill>
                            <a:schemeClr val="tx1">
                              <a:lumMod val="65000"/>
                              <a:lumOff val="35000"/>
                            </a:schemeClr>
                          </a:solidFill>
                          <a:latin typeface="Calibri" panose="020F0502020204030204" pitchFamily="34" charset="0"/>
                          <a:ea typeface="微软雅黑" panose="020B0503020204020204" pitchFamily="34" charset="-122"/>
                          <a:cs typeface="+mn-cs"/>
                        </a:rPr>
                        <a:t>↓</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zh-CN" altLang="en-US" sz="1000" b="0" i="0" u="none" strike="noStrike" dirty="0">
                          <a:solidFill>
                            <a:srgbClr val="000000"/>
                          </a:solidFill>
                          <a:effectLst/>
                          <a:latin typeface="微软雅黑" panose="020B0503020204020204" pitchFamily="34" charset="-122"/>
                          <a:ea typeface="微软雅黑" panose="020B0503020204020204" pitchFamily="34" charset="-122"/>
                        </a:rPr>
                        <a:t>品牌在区域市场的份额不大、增长率较低且可预期的市场潜力也很低</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32" name="TextBox 49">
            <a:extLst>
              <a:ext uri="{FF2B5EF4-FFF2-40B4-BE49-F238E27FC236}">
                <a16:creationId xmlns:a16="http://schemas.microsoft.com/office/drawing/2014/main" id="{6AAE7CA2-C6FA-EA43-A479-7248ED7BC207}"/>
              </a:ext>
            </a:extLst>
          </p:cNvPr>
          <p:cNvSpPr txBox="1"/>
          <p:nvPr/>
        </p:nvSpPr>
        <p:spPr>
          <a:xfrm>
            <a:off x="2705786" y="2135284"/>
            <a:ext cx="508436" cy="184666"/>
          </a:xfrm>
          <a:prstGeom prst="rect">
            <a:avLst/>
          </a:prstGeom>
          <a:noFill/>
          <a:ln>
            <a:noFill/>
          </a:ln>
        </p:spPr>
        <p:txBody>
          <a:bodyPr wrap="square" lIns="36000" tIns="0" rIns="36000" bIns="0" rtlCol="0">
            <a:spAutoFit/>
          </a:bodyPr>
          <a:lstStyle/>
          <a:p>
            <a:pPr fontAlgn="base">
              <a:spcBef>
                <a:spcPct val="0"/>
              </a:spcBef>
              <a:spcAft>
                <a:spcPct val="0"/>
              </a:spcAft>
            </a:pPr>
            <a:r>
              <a:rPr lang="zh-CN" altLang="en-US" sz="1200" b="1" dirty="0">
                <a:solidFill>
                  <a:srgbClr val="B3CFE6">
                    <a:lumMod val="50000"/>
                  </a:srgbClr>
                </a:solidFill>
                <a:latin typeface="微软雅黑" panose="020B0503020204020204" pitchFamily="34" charset="-122"/>
                <a:ea typeface="微软雅黑" panose="020B0503020204020204" pitchFamily="34" charset="-122"/>
              </a:rPr>
              <a:t>销量</a:t>
            </a:r>
          </a:p>
        </p:txBody>
      </p:sp>
      <p:sp>
        <p:nvSpPr>
          <p:cNvPr id="33" name="TextBox 50">
            <a:extLst>
              <a:ext uri="{FF2B5EF4-FFF2-40B4-BE49-F238E27FC236}">
                <a16:creationId xmlns:a16="http://schemas.microsoft.com/office/drawing/2014/main" id="{5A5FF610-7B58-9348-B825-AF6EBD83E96B}"/>
              </a:ext>
            </a:extLst>
          </p:cNvPr>
          <p:cNvSpPr txBox="1"/>
          <p:nvPr/>
        </p:nvSpPr>
        <p:spPr>
          <a:xfrm>
            <a:off x="3889607" y="3752828"/>
            <a:ext cx="508436" cy="184666"/>
          </a:xfrm>
          <a:prstGeom prst="rect">
            <a:avLst/>
          </a:prstGeom>
          <a:noFill/>
          <a:ln>
            <a:noFill/>
          </a:ln>
        </p:spPr>
        <p:txBody>
          <a:bodyPr wrap="square" lIns="36000" tIns="0" rIns="36000" bIns="0" rtlCol="0">
            <a:spAutoFit/>
          </a:bodyPr>
          <a:lstStyle/>
          <a:p>
            <a:pPr fontAlgn="base">
              <a:spcBef>
                <a:spcPct val="0"/>
              </a:spcBef>
              <a:spcAft>
                <a:spcPct val="0"/>
              </a:spcAft>
            </a:pPr>
            <a:r>
              <a:rPr lang="zh-CN" altLang="en-US" sz="1200" b="1" dirty="0">
                <a:solidFill>
                  <a:srgbClr val="B3CFE6">
                    <a:lumMod val="50000"/>
                  </a:srgbClr>
                </a:solidFill>
                <a:latin typeface="微软雅黑" panose="020B0503020204020204" pitchFamily="34" charset="-122"/>
                <a:ea typeface="微软雅黑" panose="020B0503020204020204" pitchFamily="34" charset="-122"/>
              </a:rPr>
              <a:t>增长</a:t>
            </a:r>
          </a:p>
        </p:txBody>
      </p:sp>
      <p:sp>
        <p:nvSpPr>
          <p:cNvPr id="34" name="TextBox 51">
            <a:extLst>
              <a:ext uri="{FF2B5EF4-FFF2-40B4-BE49-F238E27FC236}">
                <a16:creationId xmlns:a16="http://schemas.microsoft.com/office/drawing/2014/main" id="{48F06755-8045-5C45-A6EE-00E164D22094}"/>
              </a:ext>
            </a:extLst>
          </p:cNvPr>
          <p:cNvSpPr txBox="1"/>
          <p:nvPr/>
        </p:nvSpPr>
        <p:spPr>
          <a:xfrm>
            <a:off x="1393045" y="5152707"/>
            <a:ext cx="508436" cy="184666"/>
          </a:xfrm>
          <a:prstGeom prst="rect">
            <a:avLst/>
          </a:prstGeom>
          <a:noFill/>
          <a:ln>
            <a:noFill/>
          </a:ln>
        </p:spPr>
        <p:txBody>
          <a:bodyPr wrap="square" lIns="36000" tIns="0" rIns="36000" bIns="0" rtlCol="0">
            <a:spAutoFit/>
          </a:bodyPr>
          <a:lstStyle/>
          <a:p>
            <a:pPr fontAlgn="base">
              <a:spcBef>
                <a:spcPct val="0"/>
              </a:spcBef>
              <a:spcAft>
                <a:spcPct val="0"/>
              </a:spcAft>
            </a:pPr>
            <a:r>
              <a:rPr lang="zh-CN" altLang="en-US" sz="1200" b="1" dirty="0">
                <a:solidFill>
                  <a:srgbClr val="B3CFE6">
                    <a:lumMod val="50000"/>
                  </a:srgbClr>
                </a:solidFill>
                <a:latin typeface="微软雅黑" panose="020B0503020204020204" pitchFamily="34" charset="-122"/>
                <a:ea typeface="微软雅黑" panose="020B0503020204020204" pitchFamily="34" charset="-122"/>
              </a:rPr>
              <a:t>潜力</a:t>
            </a:r>
          </a:p>
        </p:txBody>
      </p:sp>
      <p:grpSp>
        <p:nvGrpSpPr>
          <p:cNvPr id="35" name="Group 52">
            <a:extLst>
              <a:ext uri="{FF2B5EF4-FFF2-40B4-BE49-F238E27FC236}">
                <a16:creationId xmlns:a16="http://schemas.microsoft.com/office/drawing/2014/main" id="{35CA134E-61AB-544D-95BE-D485D8DD3119}"/>
              </a:ext>
            </a:extLst>
          </p:cNvPr>
          <p:cNvGrpSpPr/>
          <p:nvPr/>
        </p:nvGrpSpPr>
        <p:grpSpPr>
          <a:xfrm>
            <a:off x="1438847" y="2529942"/>
            <a:ext cx="2386340" cy="2385093"/>
            <a:chOff x="-4241644" y="1128214"/>
            <a:chExt cx="3988365" cy="3986281"/>
          </a:xfrm>
        </p:grpSpPr>
        <p:sp>
          <p:nvSpPr>
            <p:cNvPr id="36" name="Cube 53">
              <a:extLst>
                <a:ext uri="{FF2B5EF4-FFF2-40B4-BE49-F238E27FC236}">
                  <a16:creationId xmlns:a16="http://schemas.microsoft.com/office/drawing/2014/main" id="{F8767A11-56D2-D240-961E-C0032B85C717}"/>
                </a:ext>
              </a:extLst>
            </p:cNvPr>
            <p:cNvSpPr/>
            <p:nvPr/>
          </p:nvSpPr>
          <p:spPr bwMode="auto">
            <a:xfrm>
              <a:off x="-3739194" y="2610078"/>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Cube 54">
              <a:extLst>
                <a:ext uri="{FF2B5EF4-FFF2-40B4-BE49-F238E27FC236}">
                  <a16:creationId xmlns:a16="http://schemas.microsoft.com/office/drawing/2014/main" id="{D5E159C2-48B4-124D-9865-73A9C1B8C2CA}"/>
                </a:ext>
              </a:extLst>
            </p:cNvPr>
            <p:cNvSpPr/>
            <p:nvPr/>
          </p:nvSpPr>
          <p:spPr bwMode="auto">
            <a:xfrm>
              <a:off x="-2246870" y="2610078"/>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8" name="Cube 55">
              <a:extLst>
                <a:ext uri="{FF2B5EF4-FFF2-40B4-BE49-F238E27FC236}">
                  <a16:creationId xmlns:a16="http://schemas.microsoft.com/office/drawing/2014/main" id="{0A8738E5-0D5B-6944-9599-CF70F2BD8C76}"/>
                </a:ext>
              </a:extLst>
            </p:cNvPr>
            <p:cNvSpPr/>
            <p:nvPr/>
          </p:nvSpPr>
          <p:spPr bwMode="auto">
            <a:xfrm>
              <a:off x="-3739194" y="1128214"/>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9" name="Cube 56">
              <a:extLst>
                <a:ext uri="{FF2B5EF4-FFF2-40B4-BE49-F238E27FC236}">
                  <a16:creationId xmlns:a16="http://schemas.microsoft.com/office/drawing/2014/main" id="{8104A1F9-80BB-A34F-8EB1-88A6E32F3175}"/>
                </a:ext>
              </a:extLst>
            </p:cNvPr>
            <p:cNvSpPr/>
            <p:nvPr/>
          </p:nvSpPr>
          <p:spPr bwMode="auto">
            <a:xfrm>
              <a:off x="-2246870" y="1128214"/>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0" name="Cube 57">
              <a:extLst>
                <a:ext uri="{FF2B5EF4-FFF2-40B4-BE49-F238E27FC236}">
                  <a16:creationId xmlns:a16="http://schemas.microsoft.com/office/drawing/2014/main" id="{09B0FD80-1BA5-E74C-AA61-9868D308F75B}"/>
                </a:ext>
              </a:extLst>
            </p:cNvPr>
            <p:cNvSpPr/>
            <p:nvPr/>
          </p:nvSpPr>
          <p:spPr bwMode="auto">
            <a:xfrm>
              <a:off x="-4241644" y="3120904"/>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1" name="Cube 58">
              <a:extLst>
                <a:ext uri="{FF2B5EF4-FFF2-40B4-BE49-F238E27FC236}">
                  <a16:creationId xmlns:a16="http://schemas.microsoft.com/office/drawing/2014/main" id="{000396D8-C7A9-5F46-AB4C-90BD9C0D68C3}"/>
                </a:ext>
              </a:extLst>
            </p:cNvPr>
            <p:cNvSpPr/>
            <p:nvPr/>
          </p:nvSpPr>
          <p:spPr bwMode="auto">
            <a:xfrm>
              <a:off x="-2749320" y="3120904"/>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2" name="Cube 59">
              <a:extLst>
                <a:ext uri="{FF2B5EF4-FFF2-40B4-BE49-F238E27FC236}">
                  <a16:creationId xmlns:a16="http://schemas.microsoft.com/office/drawing/2014/main" id="{EB87457E-26E0-534D-88FB-8D2C3B4FBBB9}"/>
                </a:ext>
              </a:extLst>
            </p:cNvPr>
            <p:cNvSpPr/>
            <p:nvPr/>
          </p:nvSpPr>
          <p:spPr bwMode="auto">
            <a:xfrm>
              <a:off x="-4241644" y="1626161"/>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43" name="Cube 60">
              <a:extLst>
                <a:ext uri="{FF2B5EF4-FFF2-40B4-BE49-F238E27FC236}">
                  <a16:creationId xmlns:a16="http://schemas.microsoft.com/office/drawing/2014/main" id="{EAF037D8-09D9-7B4C-8DB0-96A96FDCE1A1}"/>
                </a:ext>
              </a:extLst>
            </p:cNvPr>
            <p:cNvSpPr/>
            <p:nvPr/>
          </p:nvSpPr>
          <p:spPr bwMode="auto">
            <a:xfrm>
              <a:off x="-2749320" y="1626161"/>
              <a:ext cx="1993591" cy="1993591"/>
            </a:xfrm>
            <a:prstGeom prst="cube">
              <a:avLst/>
            </a:prstGeom>
            <a:solidFill>
              <a:srgbClr val="B3CFE6">
                <a:alpha val="32157"/>
              </a:srgbClr>
            </a:solidFill>
            <a:ln w="12700" cap="flat" cmpd="sng" algn="ctr">
              <a:solidFill>
                <a:srgbClr val="FFFFFF">
                  <a:lumMod val="65000"/>
                </a:srgb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1400" b="1" i="0" u="none" strike="noStrike" kern="0" cap="none" spc="0" normalizeH="0" baseline="0" noProof="0" dirty="0" err="1">
                <a:ln>
                  <a:noFill/>
                </a:ln>
                <a:solidFill>
                  <a:srgbClr val="000000"/>
                </a:solidFill>
                <a:effectLst/>
                <a:uLnTx/>
                <a:uFillTx/>
                <a:latin typeface="微软雅黑" panose="020B0503020204020204" pitchFamily="34" charset="-122"/>
                <a:ea typeface="微软雅黑" panose="020B0503020204020204" pitchFamily="34" charset="-122"/>
              </a:endParaRPr>
            </a:p>
          </p:txBody>
        </p:sp>
      </p:grpSp>
      <p:cxnSp>
        <p:nvCxnSpPr>
          <p:cNvPr id="44" name="Straight Arrow Connector 61">
            <a:extLst>
              <a:ext uri="{FF2B5EF4-FFF2-40B4-BE49-F238E27FC236}">
                <a16:creationId xmlns:a16="http://schemas.microsoft.com/office/drawing/2014/main" id="{D036F4A4-1577-154A-8813-888950B58C5F}"/>
              </a:ext>
            </a:extLst>
          </p:cNvPr>
          <p:cNvCxnSpPr/>
          <p:nvPr/>
        </p:nvCxnSpPr>
        <p:spPr bwMode="auto">
          <a:xfrm flipV="1">
            <a:off x="2631663" y="1991085"/>
            <a:ext cx="0" cy="3248615"/>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45" name="Straight Arrow Connector 62">
            <a:extLst>
              <a:ext uri="{FF2B5EF4-FFF2-40B4-BE49-F238E27FC236}">
                <a16:creationId xmlns:a16="http://schemas.microsoft.com/office/drawing/2014/main" id="{DFADB3C7-BD26-EF47-AC17-C4FE6C6C4584}"/>
              </a:ext>
            </a:extLst>
          </p:cNvPr>
          <p:cNvCxnSpPr/>
          <p:nvPr/>
        </p:nvCxnSpPr>
        <p:spPr bwMode="auto">
          <a:xfrm flipV="1">
            <a:off x="1153668" y="3720733"/>
            <a:ext cx="3012891" cy="32095"/>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46" name="Straight Arrow Connector 63">
            <a:extLst>
              <a:ext uri="{FF2B5EF4-FFF2-40B4-BE49-F238E27FC236}">
                <a16:creationId xmlns:a16="http://schemas.microsoft.com/office/drawing/2014/main" id="{1DBFB1F9-2206-FE43-9FFF-F793706D4908}"/>
              </a:ext>
            </a:extLst>
          </p:cNvPr>
          <p:cNvCxnSpPr/>
          <p:nvPr/>
        </p:nvCxnSpPr>
        <p:spPr bwMode="auto">
          <a:xfrm rot="10800000" flipV="1">
            <a:off x="1299794" y="2278867"/>
            <a:ext cx="2635037" cy="2934558"/>
          </a:xfrm>
          <a:prstGeom prst="straightConnector1">
            <a:avLst/>
          </a:prstGeom>
          <a:solidFill>
            <a:srgbClr val="B3CFE6"/>
          </a:solidFill>
          <a:ln w="25400" cap="flat" cmpd="sng" algn="ctr">
            <a:solidFill>
              <a:srgbClr val="B3CFE6">
                <a:lumMod val="50000"/>
              </a:srgbClr>
            </a:solidFill>
            <a:prstDash val="solid"/>
            <a:round/>
            <a:headEnd type="none" w="med" len="med"/>
            <a:tailEnd type="triangle"/>
          </a:ln>
          <a:effectLst/>
        </p:spPr>
      </p:cxnSp>
      <p:cxnSp>
        <p:nvCxnSpPr>
          <p:cNvPr id="47" name="Straight Connector 64">
            <a:extLst>
              <a:ext uri="{FF2B5EF4-FFF2-40B4-BE49-F238E27FC236}">
                <a16:creationId xmlns:a16="http://schemas.microsoft.com/office/drawing/2014/main" id="{FC4D1EEF-E3D1-5D4B-85B1-76573ED80841}"/>
              </a:ext>
            </a:extLst>
          </p:cNvPr>
          <p:cNvCxnSpPr/>
          <p:nvPr/>
        </p:nvCxnSpPr>
        <p:spPr bwMode="auto">
          <a:xfrm>
            <a:off x="2038586" y="2529942"/>
            <a:ext cx="0" cy="1773778"/>
          </a:xfrm>
          <a:prstGeom prst="line">
            <a:avLst/>
          </a:prstGeom>
          <a:solidFill>
            <a:srgbClr val="B3CFE6"/>
          </a:solidFill>
          <a:ln w="19050" cap="flat" cmpd="sng" algn="ctr">
            <a:solidFill>
              <a:srgbClr val="FFFFFF">
                <a:lumMod val="65000"/>
              </a:srgbClr>
            </a:solidFill>
            <a:prstDash val="solid"/>
            <a:round/>
            <a:headEnd type="none" w="med" len="med"/>
            <a:tailEnd type="none" w="med" len="med"/>
          </a:ln>
          <a:effectLst/>
        </p:spPr>
      </p:cxnSp>
      <p:cxnSp>
        <p:nvCxnSpPr>
          <p:cNvPr id="48" name="Straight Connector 65">
            <a:extLst>
              <a:ext uri="{FF2B5EF4-FFF2-40B4-BE49-F238E27FC236}">
                <a16:creationId xmlns:a16="http://schemas.microsoft.com/office/drawing/2014/main" id="{25249E9A-C2F7-9A47-8C91-9C03664CE5C2}"/>
              </a:ext>
            </a:extLst>
          </p:cNvPr>
          <p:cNvCxnSpPr/>
          <p:nvPr/>
        </p:nvCxnSpPr>
        <p:spPr bwMode="auto">
          <a:xfrm flipV="1">
            <a:off x="2053543" y="4303721"/>
            <a:ext cx="1771644" cy="5669"/>
          </a:xfrm>
          <a:prstGeom prst="line">
            <a:avLst/>
          </a:prstGeom>
          <a:solidFill>
            <a:srgbClr val="B3CFE6"/>
          </a:solidFill>
          <a:ln w="19050" cap="flat" cmpd="sng" algn="ctr">
            <a:solidFill>
              <a:srgbClr val="FFFFFF">
                <a:lumMod val="65000"/>
              </a:srgbClr>
            </a:solidFill>
            <a:prstDash val="solid"/>
            <a:round/>
            <a:headEnd type="none" w="med" len="med"/>
            <a:tailEnd type="none" w="med" len="med"/>
          </a:ln>
          <a:effectLst/>
        </p:spPr>
      </p:cxnSp>
      <p:cxnSp>
        <p:nvCxnSpPr>
          <p:cNvPr id="49" name="Straight Connector 66">
            <a:extLst>
              <a:ext uri="{FF2B5EF4-FFF2-40B4-BE49-F238E27FC236}">
                <a16:creationId xmlns:a16="http://schemas.microsoft.com/office/drawing/2014/main" id="{4C2FF451-ED84-DA44-ACC2-FF628EB6322F}"/>
              </a:ext>
            </a:extLst>
          </p:cNvPr>
          <p:cNvCxnSpPr/>
          <p:nvPr/>
        </p:nvCxnSpPr>
        <p:spPr bwMode="auto">
          <a:xfrm flipV="1">
            <a:off x="1457768" y="4288556"/>
            <a:ext cx="608084" cy="615176"/>
          </a:xfrm>
          <a:prstGeom prst="line">
            <a:avLst/>
          </a:prstGeom>
          <a:solidFill>
            <a:srgbClr val="B3CFE6"/>
          </a:solidFill>
          <a:ln w="19050" cap="flat" cmpd="sng" algn="ctr">
            <a:solidFill>
              <a:srgbClr val="FFFFFF">
                <a:lumMod val="65000"/>
              </a:srgbClr>
            </a:solidFill>
            <a:prstDash val="solid"/>
            <a:round/>
            <a:headEnd type="none" w="med" len="med"/>
            <a:tailEnd type="none" w="med" len="med"/>
          </a:ln>
          <a:effectLst/>
        </p:spPr>
      </p:cxnSp>
      <p:graphicFrame>
        <p:nvGraphicFramePr>
          <p:cNvPr id="50" name="Table 86">
            <a:extLst>
              <a:ext uri="{FF2B5EF4-FFF2-40B4-BE49-F238E27FC236}">
                <a16:creationId xmlns:a16="http://schemas.microsoft.com/office/drawing/2014/main" id="{13937875-AD02-B049-B475-4F809D64F896}"/>
              </a:ext>
            </a:extLst>
          </p:cNvPr>
          <p:cNvGraphicFramePr>
            <a:graphicFrameLocks noGrp="1"/>
          </p:cNvGraphicFramePr>
          <p:nvPr>
            <p:extLst>
              <p:ext uri="{D42A27DB-BD31-4B8C-83A1-F6EECF244321}">
                <p14:modId xmlns:p14="http://schemas.microsoft.com/office/powerpoint/2010/main" val="3188774077"/>
              </p:ext>
            </p:extLst>
          </p:nvPr>
        </p:nvGraphicFramePr>
        <p:xfrm>
          <a:off x="3871635" y="2592573"/>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成长型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核心</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1" name="Table 87">
            <a:extLst>
              <a:ext uri="{FF2B5EF4-FFF2-40B4-BE49-F238E27FC236}">
                <a16:creationId xmlns:a16="http://schemas.microsoft.com/office/drawing/2014/main" id="{F6D8903A-6D6C-7646-9FE1-762E525D8447}"/>
              </a:ext>
            </a:extLst>
          </p:cNvPr>
          <p:cNvGraphicFramePr>
            <a:graphicFrameLocks noGrp="1"/>
          </p:cNvGraphicFramePr>
          <p:nvPr>
            <p:extLst>
              <p:ext uri="{D42A27DB-BD31-4B8C-83A1-F6EECF244321}">
                <p14:modId xmlns:p14="http://schemas.microsoft.com/office/powerpoint/2010/main" val="2511155370"/>
              </p:ext>
            </p:extLst>
          </p:nvPr>
        </p:nvGraphicFramePr>
        <p:xfrm>
          <a:off x="1279323" y="2592573"/>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成熟型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核心</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2" name="Table 88">
            <a:extLst>
              <a:ext uri="{FF2B5EF4-FFF2-40B4-BE49-F238E27FC236}">
                <a16:creationId xmlns:a16="http://schemas.microsoft.com/office/drawing/2014/main" id="{33C15A53-83F8-4C41-9D73-B4670A48E55B}"/>
              </a:ext>
            </a:extLst>
          </p:cNvPr>
          <p:cNvGraphicFramePr>
            <a:graphicFrameLocks noGrp="1"/>
          </p:cNvGraphicFramePr>
          <p:nvPr>
            <p:extLst>
              <p:ext uri="{D42A27DB-BD31-4B8C-83A1-F6EECF244321}">
                <p14:modId xmlns:p14="http://schemas.microsoft.com/office/powerpoint/2010/main" val="3579732378"/>
              </p:ext>
            </p:extLst>
          </p:nvPr>
        </p:nvGraphicFramePr>
        <p:xfrm>
          <a:off x="789065" y="3167550"/>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成熟型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89E83"/>
                          </a:solidFill>
                          <a:latin typeface="微软雅黑" panose="020B0503020204020204" pitchFamily="34" charset="-122"/>
                          <a:ea typeface="微软雅黑" panose="020B0503020204020204" pitchFamily="34" charset="-122"/>
                        </a:rPr>
                        <a:t>战略</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3" name="Table 89">
            <a:extLst>
              <a:ext uri="{FF2B5EF4-FFF2-40B4-BE49-F238E27FC236}">
                <a16:creationId xmlns:a16="http://schemas.microsoft.com/office/drawing/2014/main" id="{04C79415-73EF-D34C-A4A0-E27929A22439}"/>
              </a:ext>
            </a:extLst>
          </p:cNvPr>
          <p:cNvGraphicFramePr>
            <a:graphicFrameLocks noGrp="1"/>
          </p:cNvGraphicFramePr>
          <p:nvPr>
            <p:extLst>
              <p:ext uri="{D42A27DB-BD31-4B8C-83A1-F6EECF244321}">
                <p14:modId xmlns:p14="http://schemas.microsoft.com/office/powerpoint/2010/main" val="443848389"/>
              </p:ext>
            </p:extLst>
          </p:nvPr>
        </p:nvGraphicFramePr>
        <p:xfrm>
          <a:off x="3272667" y="3164810"/>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成长型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战略</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4" name="Table 90">
            <a:extLst>
              <a:ext uri="{FF2B5EF4-FFF2-40B4-BE49-F238E27FC236}">
                <a16:creationId xmlns:a16="http://schemas.microsoft.com/office/drawing/2014/main" id="{46DC5CC1-28AA-B449-B4DC-31F71FEB4D22}"/>
              </a:ext>
            </a:extLst>
          </p:cNvPr>
          <p:cNvGraphicFramePr>
            <a:graphicFrameLocks noGrp="1"/>
          </p:cNvGraphicFramePr>
          <p:nvPr>
            <p:extLst>
              <p:ext uri="{D42A27DB-BD31-4B8C-83A1-F6EECF244321}">
                <p14:modId xmlns:p14="http://schemas.microsoft.com/office/powerpoint/2010/main" val="587006957"/>
              </p:ext>
            </p:extLst>
          </p:nvPr>
        </p:nvGraphicFramePr>
        <p:xfrm>
          <a:off x="3871635" y="4063465"/>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导入型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边缘</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5" name="Table 91">
            <a:extLst>
              <a:ext uri="{FF2B5EF4-FFF2-40B4-BE49-F238E27FC236}">
                <a16:creationId xmlns:a16="http://schemas.microsoft.com/office/drawing/2014/main" id="{B0E523EF-AE1C-A948-9A49-623F0B369D99}"/>
              </a:ext>
            </a:extLst>
          </p:cNvPr>
          <p:cNvGraphicFramePr>
            <a:graphicFrameLocks noGrp="1"/>
          </p:cNvGraphicFramePr>
          <p:nvPr>
            <p:extLst>
              <p:ext uri="{D42A27DB-BD31-4B8C-83A1-F6EECF244321}">
                <p14:modId xmlns:p14="http://schemas.microsoft.com/office/powerpoint/2010/main" val="382643125"/>
              </p:ext>
            </p:extLst>
          </p:nvPr>
        </p:nvGraphicFramePr>
        <p:xfrm>
          <a:off x="1279323" y="4114981"/>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弱势型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89E83"/>
                          </a:solidFill>
                          <a:latin typeface="微软雅黑" panose="020B0503020204020204" pitchFamily="34" charset="-122"/>
                          <a:ea typeface="微软雅黑" panose="020B0503020204020204" pitchFamily="34" charset="-122"/>
                        </a:rPr>
                        <a:t>边缘</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6" name="Table 92">
            <a:extLst>
              <a:ext uri="{FF2B5EF4-FFF2-40B4-BE49-F238E27FC236}">
                <a16:creationId xmlns:a16="http://schemas.microsoft.com/office/drawing/2014/main" id="{B158F193-5C4A-584C-B082-92721E68B842}"/>
              </a:ext>
            </a:extLst>
          </p:cNvPr>
          <p:cNvGraphicFramePr>
            <a:graphicFrameLocks noGrp="1"/>
          </p:cNvGraphicFramePr>
          <p:nvPr>
            <p:extLst>
              <p:ext uri="{D42A27DB-BD31-4B8C-83A1-F6EECF244321}">
                <p14:modId xmlns:p14="http://schemas.microsoft.com/office/powerpoint/2010/main" val="1297938502"/>
              </p:ext>
            </p:extLst>
          </p:nvPr>
        </p:nvGraphicFramePr>
        <p:xfrm>
          <a:off x="789065" y="4793425"/>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弱势型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潜力</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57" name="Table 93">
            <a:extLst>
              <a:ext uri="{FF2B5EF4-FFF2-40B4-BE49-F238E27FC236}">
                <a16:creationId xmlns:a16="http://schemas.microsoft.com/office/drawing/2014/main" id="{472005AD-F14A-4942-8CC1-6A44719091DE}"/>
              </a:ext>
            </a:extLst>
          </p:cNvPr>
          <p:cNvGraphicFramePr>
            <a:graphicFrameLocks noGrp="1"/>
          </p:cNvGraphicFramePr>
          <p:nvPr>
            <p:extLst>
              <p:ext uri="{D42A27DB-BD31-4B8C-83A1-F6EECF244321}">
                <p14:modId xmlns:p14="http://schemas.microsoft.com/office/powerpoint/2010/main" val="2671941795"/>
              </p:ext>
            </p:extLst>
          </p:nvPr>
        </p:nvGraphicFramePr>
        <p:xfrm>
          <a:off x="3272667" y="4793425"/>
          <a:ext cx="735881" cy="184839"/>
        </p:xfrm>
        <a:graphic>
          <a:graphicData uri="http://schemas.openxmlformats.org/drawingml/2006/table">
            <a:tbl>
              <a:tblPr firstRow="1" bandRow="1"/>
              <a:tblGrid>
                <a:gridCol w="437098">
                  <a:extLst>
                    <a:ext uri="{9D8B030D-6E8A-4147-A177-3AD203B41FA5}">
                      <a16:colId xmlns:a16="http://schemas.microsoft.com/office/drawing/2014/main" val="20000"/>
                    </a:ext>
                  </a:extLst>
                </a:gridCol>
                <a:gridCol w="298783">
                  <a:extLst>
                    <a:ext uri="{9D8B030D-6E8A-4147-A177-3AD203B41FA5}">
                      <a16:colId xmlns:a16="http://schemas.microsoft.com/office/drawing/2014/main" val="20001"/>
                    </a:ext>
                  </a:extLst>
                </a:gridCol>
              </a:tblGrid>
              <a:tr h="184839">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EAAF08"/>
                          </a:solidFill>
                          <a:latin typeface="微软雅黑" panose="020B0503020204020204" pitchFamily="34" charset="-122"/>
                          <a:ea typeface="微软雅黑" panose="020B0503020204020204" pitchFamily="34" charset="-122"/>
                        </a:rPr>
                        <a:t>导入型</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lt1"/>
                          </a:solidFill>
                          <a:latin typeface="Arial"/>
                          <a:ea typeface="华文楷体"/>
                        </a:defRPr>
                      </a:lvl1pPr>
                      <a:lvl2pPr marL="457200" algn="l" defTabSz="914400" rtl="0" eaLnBrk="1" latinLnBrk="0" hangingPunct="1">
                        <a:defRPr sz="1800" b="1" kern="1200">
                          <a:solidFill>
                            <a:schemeClr val="lt1"/>
                          </a:solidFill>
                          <a:latin typeface="Arial"/>
                          <a:ea typeface="华文楷体"/>
                        </a:defRPr>
                      </a:lvl2pPr>
                      <a:lvl3pPr marL="914400" algn="l" defTabSz="914400" rtl="0" eaLnBrk="1" latinLnBrk="0" hangingPunct="1">
                        <a:defRPr sz="1800" b="1" kern="1200">
                          <a:solidFill>
                            <a:schemeClr val="lt1"/>
                          </a:solidFill>
                          <a:latin typeface="Arial"/>
                          <a:ea typeface="华文楷体"/>
                        </a:defRPr>
                      </a:lvl3pPr>
                      <a:lvl4pPr marL="1371600" algn="l" defTabSz="914400" rtl="0" eaLnBrk="1" latinLnBrk="0" hangingPunct="1">
                        <a:defRPr sz="1800" b="1" kern="1200">
                          <a:solidFill>
                            <a:schemeClr val="lt1"/>
                          </a:solidFill>
                          <a:latin typeface="Arial"/>
                          <a:ea typeface="华文楷体"/>
                        </a:defRPr>
                      </a:lvl4pPr>
                      <a:lvl5pPr marL="1828800" algn="l" defTabSz="914400" rtl="0" eaLnBrk="1" latinLnBrk="0" hangingPunct="1">
                        <a:defRPr sz="1800" b="1" kern="1200">
                          <a:solidFill>
                            <a:schemeClr val="lt1"/>
                          </a:solidFill>
                          <a:latin typeface="Arial"/>
                          <a:ea typeface="华文楷体"/>
                        </a:defRPr>
                      </a:lvl5pPr>
                      <a:lvl6pPr marL="2286000" algn="l" defTabSz="914400" rtl="0" eaLnBrk="1" latinLnBrk="0" hangingPunct="1">
                        <a:defRPr sz="1800" b="1" kern="1200">
                          <a:solidFill>
                            <a:schemeClr val="lt1"/>
                          </a:solidFill>
                          <a:latin typeface="Arial"/>
                          <a:ea typeface="华文楷体"/>
                        </a:defRPr>
                      </a:lvl6pPr>
                      <a:lvl7pPr marL="2743200" algn="l" defTabSz="914400" rtl="0" eaLnBrk="1" latinLnBrk="0" hangingPunct="1">
                        <a:defRPr sz="1800" b="1" kern="1200">
                          <a:solidFill>
                            <a:schemeClr val="lt1"/>
                          </a:solidFill>
                          <a:latin typeface="Arial"/>
                          <a:ea typeface="华文楷体"/>
                        </a:defRPr>
                      </a:lvl7pPr>
                      <a:lvl8pPr marL="3200400" algn="l" defTabSz="914400" rtl="0" eaLnBrk="1" latinLnBrk="0" hangingPunct="1">
                        <a:defRPr sz="1800" b="1" kern="1200">
                          <a:solidFill>
                            <a:schemeClr val="lt1"/>
                          </a:solidFill>
                          <a:latin typeface="Arial"/>
                          <a:ea typeface="华文楷体"/>
                        </a:defRPr>
                      </a:lvl8pPr>
                      <a:lvl9pPr marL="3657600" algn="l" defTabSz="914400" rtl="0" eaLnBrk="1" latinLnBrk="0" hangingPunct="1">
                        <a:defRPr sz="1800" b="1" kern="1200">
                          <a:solidFill>
                            <a:schemeClr val="lt1"/>
                          </a:solidFill>
                          <a:latin typeface="Arial"/>
                          <a:ea typeface="华文楷体"/>
                        </a:defRPr>
                      </a:lvl9pPr>
                    </a:lstStyle>
                    <a:p>
                      <a:pPr algn="ctr"/>
                      <a:r>
                        <a:rPr lang="zh-CN" altLang="en-US" sz="1000" dirty="0">
                          <a:solidFill>
                            <a:srgbClr val="46987F"/>
                          </a:solidFill>
                          <a:latin typeface="微软雅黑" panose="020B0503020204020204" pitchFamily="34" charset="-122"/>
                          <a:ea typeface="微软雅黑" panose="020B0503020204020204" pitchFamily="34" charset="-122"/>
                        </a:rPr>
                        <a:t>潜力</a:t>
                      </a:r>
                    </a:p>
                  </a:txBody>
                  <a:tcPr marL="0" marR="0" marT="0" marB="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2834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47103-B8A5-6349-94D8-FBDA1052F9B9}"/>
              </a:ext>
            </a:extLst>
          </p:cNvPr>
          <p:cNvSpPr>
            <a:spLocks noGrp="1"/>
          </p:cNvSpPr>
          <p:nvPr>
            <p:ph type="title"/>
          </p:nvPr>
        </p:nvSpPr>
        <p:spPr/>
        <p:txBody>
          <a:bodyPr/>
          <a:lstStyle/>
          <a:p>
            <a:r>
              <a:rPr kumimoji="1" lang="zh-CN" altLang="en-US" dirty="0"/>
              <a:t>通过品牌区域市场定位模型，可代入不同颗粒度级别的数据，得到单一规格在不同级别市场</a:t>
            </a:r>
            <a:r>
              <a:rPr kumimoji="1" lang="en-US" altLang="zh-CN" dirty="0"/>
              <a:t>(</a:t>
            </a:r>
            <a:r>
              <a:rPr kumimoji="1" lang="zh-CN" altLang="en-US" dirty="0"/>
              <a:t>地级市→省级→销售大区</a:t>
            </a:r>
            <a:r>
              <a:rPr kumimoji="1" lang="en-US" altLang="zh-CN" dirty="0"/>
              <a:t>)</a:t>
            </a:r>
            <a:r>
              <a:rPr kumimoji="1" lang="zh-CN" altLang="en-US" dirty="0"/>
              <a:t>的定位。也可对多品牌的定位打分结果进行加权平均，最终得到湖南中烟在各个细分市场的整体定位</a:t>
            </a:r>
          </a:p>
        </p:txBody>
      </p:sp>
      <p:grpSp>
        <p:nvGrpSpPr>
          <p:cNvPr id="26" name="Group 20">
            <a:extLst>
              <a:ext uri="{FF2B5EF4-FFF2-40B4-BE49-F238E27FC236}">
                <a16:creationId xmlns:a16="http://schemas.microsoft.com/office/drawing/2014/main" id="{9D827B7B-752A-7949-A8C9-6B5EAD0EBD07}"/>
              </a:ext>
            </a:extLst>
          </p:cNvPr>
          <p:cNvGrpSpPr/>
          <p:nvPr/>
        </p:nvGrpSpPr>
        <p:grpSpPr>
          <a:xfrm>
            <a:off x="846135" y="2287941"/>
            <a:ext cx="3940064" cy="3375756"/>
            <a:chOff x="1813756" y="1915801"/>
            <a:chExt cx="4598010" cy="3939470"/>
          </a:xfrm>
        </p:grpSpPr>
        <p:sp>
          <p:nvSpPr>
            <p:cNvPr id="27" name="Text Box 4">
              <a:extLst>
                <a:ext uri="{FF2B5EF4-FFF2-40B4-BE49-F238E27FC236}">
                  <a16:creationId xmlns:a16="http://schemas.microsoft.com/office/drawing/2014/main" id="{8A064BEF-9842-6540-BB34-6807E0424FED}"/>
                </a:ext>
              </a:extLst>
            </p:cNvPr>
            <p:cNvSpPr txBox="1">
              <a:spLocks noChangeArrowheads="1"/>
            </p:cNvSpPr>
            <p:nvPr>
              <p:custDataLst>
                <p:tags r:id="rId1"/>
              </p:custDataLst>
            </p:nvPr>
          </p:nvSpPr>
          <p:spPr bwMode="auto">
            <a:xfrm>
              <a:off x="1813756" y="3861511"/>
              <a:ext cx="811214" cy="255588"/>
            </a:xfrm>
            <a:prstGeom prst="rect">
              <a:avLst/>
            </a:prstGeom>
            <a:noFill/>
            <a:ln w="6350">
              <a:noFill/>
              <a:miter lim="800000"/>
              <a:headEnd/>
              <a:tailEnd/>
            </a:ln>
            <a:effectLst/>
          </p:spPr>
          <p:txBody>
            <a:bodyPr wrap="none" lIns="45720" rIns="45720"/>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省级市场</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8" name="Rectangle 15">
              <a:extLst>
                <a:ext uri="{FF2B5EF4-FFF2-40B4-BE49-F238E27FC236}">
                  <a16:creationId xmlns:a16="http://schemas.microsoft.com/office/drawing/2014/main" id="{937CD824-7F90-1B4E-B94C-E0AB33F11A7A}"/>
                </a:ext>
              </a:extLst>
            </p:cNvPr>
            <p:cNvSpPr>
              <a:spLocks noChangeArrowheads="1"/>
            </p:cNvSpPr>
            <p:nvPr>
              <p:custDataLst>
                <p:tags r:id="rId2"/>
              </p:custDataLst>
            </p:nvPr>
          </p:nvSpPr>
          <p:spPr bwMode="gray">
            <a:xfrm>
              <a:off x="2700986" y="2028514"/>
              <a:ext cx="3598862" cy="3598863"/>
            </a:xfrm>
            <a:prstGeom prst="rect">
              <a:avLst/>
            </a:prstGeom>
            <a:noFill/>
            <a:ln w="6350" algn="ctr">
              <a:noFill/>
              <a:miter lim="800000"/>
              <a:headEnd/>
              <a:tailEnd/>
            </a:ln>
            <a:effectLst/>
          </p:spPr>
          <p:txBody>
            <a:bodyPr wrap="none" lIns="72000" tIns="72000" rIns="72000" bIns="72000"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1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9" name="Freeform 5">
              <a:extLst>
                <a:ext uri="{FF2B5EF4-FFF2-40B4-BE49-F238E27FC236}">
                  <a16:creationId xmlns:a16="http://schemas.microsoft.com/office/drawing/2014/main" id="{B91F0048-13A1-1849-9364-BDC94C0704E1}"/>
                </a:ext>
              </a:extLst>
            </p:cNvPr>
            <p:cNvSpPr>
              <a:spLocks/>
            </p:cNvSpPr>
            <p:nvPr>
              <p:custDataLst>
                <p:tags r:id="rId3"/>
              </p:custDataLst>
            </p:nvPr>
          </p:nvSpPr>
          <p:spPr bwMode="auto">
            <a:xfrm flipH="1" flipV="1">
              <a:off x="2700986" y="2428071"/>
              <a:ext cx="3427718" cy="3199305"/>
            </a:xfrm>
            <a:custGeom>
              <a:avLst/>
              <a:gdLst/>
              <a:ahLst/>
              <a:cxnLst>
                <a:cxn ang="0">
                  <a:pos x="0" y="0"/>
                </a:cxn>
                <a:cxn ang="0">
                  <a:pos x="864" y="0"/>
                </a:cxn>
                <a:cxn ang="0">
                  <a:pos x="864" y="816"/>
                </a:cxn>
                <a:cxn ang="0">
                  <a:pos x="0" y="0"/>
                </a:cxn>
              </a:cxnLst>
              <a:rect l="0" t="0" r="r" b="b"/>
              <a:pathLst>
                <a:path w="864" h="822">
                  <a:moveTo>
                    <a:pt x="0" y="0"/>
                  </a:moveTo>
                  <a:cubicBezTo>
                    <a:pt x="432" y="0"/>
                    <a:pt x="864" y="0"/>
                    <a:pt x="864" y="0"/>
                  </a:cubicBezTo>
                  <a:cubicBezTo>
                    <a:pt x="864" y="0"/>
                    <a:pt x="864" y="408"/>
                    <a:pt x="864" y="816"/>
                  </a:cubicBezTo>
                  <a:cubicBezTo>
                    <a:pt x="864" y="816"/>
                    <a:pt x="0" y="822"/>
                    <a:pt x="0" y="0"/>
                  </a:cubicBezTo>
                  <a:close/>
                </a:path>
              </a:pathLst>
            </a:custGeom>
            <a:solidFill>
              <a:srgbClr val="B3CFE6">
                <a:lumMod val="50000"/>
              </a:srgbClr>
            </a:solidFill>
            <a:ln w="6350" cap="flat" cmpd="sng">
              <a:noFill/>
              <a:prstDash val="solid"/>
              <a:round/>
              <a:headEnd type="none" w="med" len="med"/>
              <a:tailEnd type="none" w="med" len="med"/>
            </a:ln>
            <a:effectLst/>
          </p:spPr>
          <p:txBody>
            <a:bodyPr lIns="45720" rIns="4572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1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0" name="Freeform 6">
              <a:extLst>
                <a:ext uri="{FF2B5EF4-FFF2-40B4-BE49-F238E27FC236}">
                  <a16:creationId xmlns:a16="http://schemas.microsoft.com/office/drawing/2014/main" id="{D4C9E45D-9DB4-7C45-A378-8BC35C49C4F4}"/>
                </a:ext>
              </a:extLst>
            </p:cNvPr>
            <p:cNvSpPr>
              <a:spLocks/>
            </p:cNvSpPr>
            <p:nvPr>
              <p:custDataLst>
                <p:tags r:id="rId4"/>
              </p:custDataLst>
            </p:nvPr>
          </p:nvSpPr>
          <p:spPr bwMode="auto">
            <a:xfrm flipH="1" flipV="1">
              <a:off x="2700985" y="4039868"/>
              <a:ext cx="1718189" cy="1587507"/>
            </a:xfrm>
            <a:custGeom>
              <a:avLst/>
              <a:gdLst/>
              <a:ahLst/>
              <a:cxnLst>
                <a:cxn ang="0">
                  <a:pos x="0" y="0"/>
                </a:cxn>
                <a:cxn ang="0">
                  <a:pos x="864" y="0"/>
                </a:cxn>
                <a:cxn ang="0">
                  <a:pos x="864" y="816"/>
                </a:cxn>
                <a:cxn ang="0">
                  <a:pos x="0" y="0"/>
                </a:cxn>
              </a:cxnLst>
              <a:rect l="0" t="0" r="r" b="b"/>
              <a:pathLst>
                <a:path w="864" h="822">
                  <a:moveTo>
                    <a:pt x="0" y="0"/>
                  </a:moveTo>
                  <a:cubicBezTo>
                    <a:pt x="432" y="0"/>
                    <a:pt x="864" y="0"/>
                    <a:pt x="864" y="0"/>
                  </a:cubicBezTo>
                  <a:cubicBezTo>
                    <a:pt x="864" y="0"/>
                    <a:pt x="864" y="408"/>
                    <a:pt x="864" y="816"/>
                  </a:cubicBezTo>
                  <a:cubicBezTo>
                    <a:pt x="864" y="816"/>
                    <a:pt x="0" y="822"/>
                    <a:pt x="0" y="0"/>
                  </a:cubicBezTo>
                  <a:close/>
                </a:path>
              </a:pathLst>
            </a:custGeom>
            <a:solidFill>
              <a:srgbClr val="B3CFE6"/>
            </a:solidFill>
            <a:ln w="6350" cap="flat" cmpd="sng">
              <a:noFill/>
              <a:prstDash val="solid"/>
              <a:round/>
              <a:headEnd type="none" w="med" len="med"/>
              <a:tailEnd type="none" w="med" len="med"/>
            </a:ln>
            <a:effectLst/>
          </p:spPr>
          <p:txBody>
            <a:bodyPr lIns="45720" rIns="4572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1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1" name="Line 12">
              <a:extLst>
                <a:ext uri="{FF2B5EF4-FFF2-40B4-BE49-F238E27FC236}">
                  <a16:creationId xmlns:a16="http://schemas.microsoft.com/office/drawing/2014/main" id="{3071036B-5382-7749-B7DD-2E7D38C31BB2}"/>
                </a:ext>
              </a:extLst>
            </p:cNvPr>
            <p:cNvSpPr>
              <a:spLocks noChangeShapeType="1"/>
            </p:cNvSpPr>
            <p:nvPr>
              <p:custDataLst>
                <p:tags r:id="rId5"/>
              </p:custDataLst>
            </p:nvPr>
          </p:nvSpPr>
          <p:spPr bwMode="auto">
            <a:xfrm flipV="1">
              <a:off x="2700986" y="1915801"/>
              <a:ext cx="0" cy="3711574"/>
            </a:xfrm>
            <a:prstGeom prst="line">
              <a:avLst/>
            </a:prstGeom>
            <a:noFill/>
            <a:ln w="6350">
              <a:solidFill>
                <a:srgbClr val="000000"/>
              </a:solidFill>
              <a:round/>
              <a:headEnd/>
              <a:tailEnd type="triangle" w="med" len="med"/>
            </a:ln>
            <a:effectLst/>
          </p:spPr>
          <p:txBody>
            <a:bodyPr wrap="none" lIns="45720" rIns="4572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1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2" name="Line 13">
              <a:extLst>
                <a:ext uri="{FF2B5EF4-FFF2-40B4-BE49-F238E27FC236}">
                  <a16:creationId xmlns:a16="http://schemas.microsoft.com/office/drawing/2014/main" id="{32C38B6E-ECE0-8C48-8D6A-F850F69EBF5E}"/>
                </a:ext>
              </a:extLst>
            </p:cNvPr>
            <p:cNvSpPr>
              <a:spLocks noChangeShapeType="1"/>
            </p:cNvSpPr>
            <p:nvPr>
              <p:custDataLst>
                <p:tags r:id="rId6"/>
              </p:custDataLst>
            </p:nvPr>
          </p:nvSpPr>
          <p:spPr bwMode="auto">
            <a:xfrm rot="5400000" flipV="1">
              <a:off x="4559948" y="3775558"/>
              <a:ext cx="0" cy="3703637"/>
            </a:xfrm>
            <a:prstGeom prst="line">
              <a:avLst/>
            </a:prstGeom>
            <a:noFill/>
            <a:ln w="6350">
              <a:solidFill>
                <a:srgbClr val="000000"/>
              </a:solidFill>
              <a:round/>
              <a:headEnd/>
              <a:tailEnd type="triangle" w="med" len="med"/>
            </a:ln>
            <a:effectLst/>
          </p:spPr>
          <p:txBody>
            <a:bodyPr wrap="none" lIns="45720" rIns="45720"/>
            <a:lstStyle/>
            <a:p>
              <a:pPr marL="0" marR="0" lvl="0" indent="0" defTabSz="914400" eaLnBrk="1" fontAlgn="base" latinLnBrk="0" hangingPunct="1">
                <a:lnSpc>
                  <a:spcPct val="100000"/>
                </a:lnSpc>
                <a:spcBef>
                  <a:spcPct val="0"/>
                </a:spcBef>
                <a:spcAft>
                  <a:spcPct val="0"/>
                </a:spcAft>
                <a:buClrTx/>
                <a:buSzTx/>
                <a:buFontTx/>
                <a:buNone/>
                <a:tabLst/>
                <a:defRPr/>
              </a:pPr>
              <a:endParaRPr kumimoji="0" lang="de-DE" sz="1400" b="1" i="0" u="none" strike="noStrike" kern="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3" name="Text Box 4">
              <a:extLst>
                <a:ext uri="{FF2B5EF4-FFF2-40B4-BE49-F238E27FC236}">
                  <a16:creationId xmlns:a16="http://schemas.microsoft.com/office/drawing/2014/main" id="{C7ECE3E1-DB10-414A-B186-A2F4F17848DB}"/>
                </a:ext>
              </a:extLst>
            </p:cNvPr>
            <p:cNvSpPr txBox="1">
              <a:spLocks noChangeArrowheads="1"/>
            </p:cNvSpPr>
            <p:nvPr>
              <p:custDataLst>
                <p:tags r:id="rId7"/>
              </p:custDataLst>
            </p:nvPr>
          </p:nvSpPr>
          <p:spPr bwMode="auto">
            <a:xfrm>
              <a:off x="1828043" y="2340891"/>
              <a:ext cx="811212" cy="255588"/>
            </a:xfrm>
            <a:prstGeom prst="rect">
              <a:avLst/>
            </a:prstGeom>
            <a:noFill/>
            <a:ln w="6350">
              <a:noFill/>
              <a:miter lim="800000"/>
              <a:headEnd/>
              <a:tailEnd/>
            </a:ln>
            <a:effectLst/>
          </p:spPr>
          <p:txBody>
            <a:bodyPr wrap="none" lIns="45720" rIns="45720"/>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销售大区</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4" name="Text Box 4">
              <a:extLst>
                <a:ext uri="{FF2B5EF4-FFF2-40B4-BE49-F238E27FC236}">
                  <a16:creationId xmlns:a16="http://schemas.microsoft.com/office/drawing/2014/main" id="{9A42E246-F7F5-5F4A-9F00-774393CDF86E}"/>
                </a:ext>
              </a:extLst>
            </p:cNvPr>
            <p:cNvSpPr txBox="1">
              <a:spLocks noChangeArrowheads="1"/>
            </p:cNvSpPr>
            <p:nvPr>
              <p:custDataLst>
                <p:tags r:id="rId8"/>
              </p:custDataLst>
            </p:nvPr>
          </p:nvSpPr>
          <p:spPr bwMode="auto">
            <a:xfrm>
              <a:off x="1828040" y="5382132"/>
              <a:ext cx="811212" cy="255588"/>
            </a:xfrm>
            <a:prstGeom prst="rect">
              <a:avLst/>
            </a:prstGeom>
            <a:noFill/>
            <a:ln w="6350">
              <a:noFill/>
              <a:miter lim="800000"/>
              <a:headEnd/>
              <a:tailEnd/>
            </a:ln>
            <a:effectLst/>
          </p:spPr>
          <p:txBody>
            <a:bodyPr wrap="none" lIns="45720" rIns="45720"/>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地级市</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5" name="Text Box 4">
              <a:extLst>
                <a:ext uri="{FF2B5EF4-FFF2-40B4-BE49-F238E27FC236}">
                  <a16:creationId xmlns:a16="http://schemas.microsoft.com/office/drawing/2014/main" id="{766069A7-C7DF-1E46-930C-FC9227CE78E6}"/>
                </a:ext>
              </a:extLst>
            </p:cNvPr>
            <p:cNvSpPr txBox="1">
              <a:spLocks noChangeArrowheads="1"/>
            </p:cNvSpPr>
            <p:nvPr>
              <p:custDataLst>
                <p:tags r:id="rId9"/>
              </p:custDataLst>
            </p:nvPr>
          </p:nvSpPr>
          <p:spPr bwMode="auto">
            <a:xfrm>
              <a:off x="2700986" y="5599683"/>
              <a:ext cx="811213" cy="255588"/>
            </a:xfrm>
            <a:prstGeom prst="rect">
              <a:avLst/>
            </a:prstGeom>
            <a:noFill/>
            <a:ln w="6350">
              <a:noFill/>
              <a:miter lim="800000"/>
              <a:headEnd/>
              <a:tailEnd/>
            </a:ln>
            <a:effectLst/>
          </p:spPr>
          <p:txBody>
            <a:bodyPr wrap="none" lIns="45720" rIns="45720"/>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单一规格</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6" name="Text Box 4">
              <a:extLst>
                <a:ext uri="{FF2B5EF4-FFF2-40B4-BE49-F238E27FC236}">
                  <a16:creationId xmlns:a16="http://schemas.microsoft.com/office/drawing/2014/main" id="{828E37CD-5AD6-9842-885E-938338B7ACE2}"/>
                </a:ext>
              </a:extLst>
            </p:cNvPr>
            <p:cNvSpPr txBox="1">
              <a:spLocks noChangeArrowheads="1"/>
            </p:cNvSpPr>
            <p:nvPr>
              <p:custDataLst>
                <p:tags r:id="rId10"/>
              </p:custDataLst>
            </p:nvPr>
          </p:nvSpPr>
          <p:spPr bwMode="auto">
            <a:xfrm>
              <a:off x="4134319" y="5599683"/>
              <a:ext cx="811213" cy="255588"/>
            </a:xfrm>
            <a:prstGeom prst="rect">
              <a:avLst/>
            </a:prstGeom>
            <a:noFill/>
            <a:ln w="6350">
              <a:noFill/>
              <a:miter lim="800000"/>
              <a:headEnd/>
              <a:tailEnd/>
            </a:ln>
            <a:effectLst/>
          </p:spPr>
          <p:txBody>
            <a:bodyPr wrap="none" lIns="45720" rIns="45720"/>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单一品牌</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37" name="Text Box 4">
              <a:extLst>
                <a:ext uri="{FF2B5EF4-FFF2-40B4-BE49-F238E27FC236}">
                  <a16:creationId xmlns:a16="http://schemas.microsoft.com/office/drawing/2014/main" id="{94B5AB49-E3AD-7A4E-8073-9023BFC50000}"/>
                </a:ext>
              </a:extLst>
            </p:cNvPr>
            <p:cNvSpPr txBox="1">
              <a:spLocks noChangeArrowheads="1"/>
            </p:cNvSpPr>
            <p:nvPr>
              <p:custDataLst>
                <p:tags r:id="rId11"/>
              </p:custDataLst>
            </p:nvPr>
          </p:nvSpPr>
          <p:spPr bwMode="auto">
            <a:xfrm>
              <a:off x="5567652" y="5599683"/>
              <a:ext cx="811213" cy="255588"/>
            </a:xfrm>
            <a:prstGeom prst="rect">
              <a:avLst/>
            </a:prstGeom>
            <a:noFill/>
            <a:ln w="6350">
              <a:noFill/>
              <a:miter lim="800000"/>
              <a:headEnd/>
              <a:tailEnd/>
            </a:ln>
            <a:effectLst/>
          </p:spPr>
          <p:txBody>
            <a:bodyPr wrap="none" lIns="45720" rIns="45720"/>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湖南中烟整体</a:t>
              </a:r>
              <a:endParaRPr kumimoji="0" 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38" name="Straight Connector 14">
              <a:extLst>
                <a:ext uri="{FF2B5EF4-FFF2-40B4-BE49-F238E27FC236}">
                  <a16:creationId xmlns:a16="http://schemas.microsoft.com/office/drawing/2014/main" id="{EC66303C-B773-B142-8085-D37A48177623}"/>
                </a:ext>
              </a:extLst>
            </p:cNvPr>
            <p:cNvCxnSpPr/>
            <p:nvPr/>
          </p:nvCxnSpPr>
          <p:spPr bwMode="auto">
            <a:xfrm>
              <a:off x="2708129" y="4035921"/>
              <a:ext cx="3403033" cy="19318"/>
            </a:xfrm>
            <a:prstGeom prst="line">
              <a:avLst/>
            </a:prstGeom>
            <a:solidFill>
              <a:srgbClr val="B3CFE6"/>
            </a:solidFill>
            <a:ln w="12700" cap="flat" cmpd="sng" algn="ctr">
              <a:solidFill>
                <a:srgbClr val="000000">
                  <a:lumMod val="50000"/>
                  <a:lumOff val="50000"/>
                </a:srgbClr>
              </a:solidFill>
              <a:prstDash val="dash"/>
              <a:round/>
              <a:headEnd type="none" w="med" len="med"/>
              <a:tailEnd type="none" w="med" len="med"/>
            </a:ln>
            <a:effectLst/>
          </p:spPr>
        </p:cxnSp>
        <p:cxnSp>
          <p:nvCxnSpPr>
            <p:cNvPr id="39" name="Straight Connector 53">
              <a:extLst>
                <a:ext uri="{FF2B5EF4-FFF2-40B4-BE49-F238E27FC236}">
                  <a16:creationId xmlns:a16="http://schemas.microsoft.com/office/drawing/2014/main" id="{4AC84BF8-92E9-AA4D-858C-AD970A02621C}"/>
                </a:ext>
              </a:extLst>
            </p:cNvPr>
            <p:cNvCxnSpPr/>
            <p:nvPr/>
          </p:nvCxnSpPr>
          <p:spPr bwMode="auto">
            <a:xfrm>
              <a:off x="2708129" y="2444466"/>
              <a:ext cx="3403033" cy="22240"/>
            </a:xfrm>
            <a:prstGeom prst="line">
              <a:avLst/>
            </a:prstGeom>
            <a:solidFill>
              <a:srgbClr val="B3CFE6"/>
            </a:solidFill>
            <a:ln w="12700" cap="flat" cmpd="sng" algn="ctr">
              <a:solidFill>
                <a:srgbClr val="000000">
                  <a:lumMod val="50000"/>
                  <a:lumOff val="50000"/>
                </a:srgbClr>
              </a:solidFill>
              <a:prstDash val="dash"/>
              <a:round/>
              <a:headEnd type="none" w="med" len="med"/>
              <a:tailEnd type="none" w="med" len="med"/>
            </a:ln>
            <a:effectLst/>
          </p:spPr>
        </p:cxnSp>
        <p:cxnSp>
          <p:nvCxnSpPr>
            <p:cNvPr id="40" name="Straight Connector 61">
              <a:extLst>
                <a:ext uri="{FF2B5EF4-FFF2-40B4-BE49-F238E27FC236}">
                  <a16:creationId xmlns:a16="http://schemas.microsoft.com/office/drawing/2014/main" id="{EB61B6F8-3DDF-CA4A-A962-3F077178E73A}"/>
                </a:ext>
              </a:extLst>
            </p:cNvPr>
            <p:cNvCxnSpPr/>
            <p:nvPr/>
          </p:nvCxnSpPr>
          <p:spPr bwMode="auto">
            <a:xfrm flipH="1" flipV="1">
              <a:off x="4395217" y="2466706"/>
              <a:ext cx="21714" cy="3140960"/>
            </a:xfrm>
            <a:prstGeom prst="line">
              <a:avLst/>
            </a:prstGeom>
            <a:solidFill>
              <a:srgbClr val="B3CFE6"/>
            </a:solidFill>
            <a:ln w="12700" cap="flat" cmpd="sng" algn="ctr">
              <a:solidFill>
                <a:srgbClr val="000000">
                  <a:lumMod val="50000"/>
                  <a:lumOff val="50000"/>
                </a:srgbClr>
              </a:solidFill>
              <a:prstDash val="dash"/>
              <a:round/>
              <a:headEnd type="none" w="med" len="med"/>
              <a:tailEnd type="none" w="med" len="med"/>
            </a:ln>
            <a:effectLst/>
          </p:spPr>
        </p:cxnSp>
        <p:cxnSp>
          <p:nvCxnSpPr>
            <p:cNvPr id="41" name="Straight Connector 62">
              <a:extLst>
                <a:ext uri="{FF2B5EF4-FFF2-40B4-BE49-F238E27FC236}">
                  <a16:creationId xmlns:a16="http://schemas.microsoft.com/office/drawing/2014/main" id="{B3716494-2DD2-8E49-B5E6-0F2D9ED3198C}"/>
                </a:ext>
              </a:extLst>
            </p:cNvPr>
            <p:cNvCxnSpPr/>
            <p:nvPr/>
          </p:nvCxnSpPr>
          <p:spPr bwMode="auto">
            <a:xfrm flipH="1" flipV="1">
              <a:off x="6111162" y="2472160"/>
              <a:ext cx="21714" cy="3140960"/>
            </a:xfrm>
            <a:prstGeom prst="line">
              <a:avLst/>
            </a:prstGeom>
            <a:solidFill>
              <a:srgbClr val="B3CFE6"/>
            </a:solidFill>
            <a:ln w="12700" cap="flat" cmpd="sng" algn="ctr">
              <a:solidFill>
                <a:srgbClr val="000000">
                  <a:lumMod val="50000"/>
                  <a:lumOff val="50000"/>
                </a:srgbClr>
              </a:solidFill>
              <a:prstDash val="dash"/>
              <a:round/>
              <a:headEnd type="none" w="med" len="med"/>
              <a:tailEnd type="none" w="med" len="med"/>
            </a:ln>
            <a:effectLst/>
          </p:spPr>
        </p:cxnSp>
      </p:grpSp>
      <p:sp>
        <p:nvSpPr>
          <p:cNvPr id="42" name="TextBox 72">
            <a:extLst>
              <a:ext uri="{FF2B5EF4-FFF2-40B4-BE49-F238E27FC236}">
                <a16:creationId xmlns:a16="http://schemas.microsoft.com/office/drawing/2014/main" id="{85B809C8-3EED-9B40-90E1-87D0E62EB7FA}"/>
              </a:ext>
            </a:extLst>
          </p:cNvPr>
          <p:cNvSpPr txBox="1"/>
          <p:nvPr/>
        </p:nvSpPr>
        <p:spPr>
          <a:xfrm rot="2414609">
            <a:off x="9700065" y="3900969"/>
            <a:ext cx="583782" cy="523220"/>
          </a:xfrm>
          <a:prstGeom prst="rect">
            <a:avLst/>
          </a:prstGeom>
          <a:solidFill>
            <a:srgbClr val="FFFFFF"/>
          </a:solidFill>
          <a:ln w="28575">
            <a:solidFill>
              <a:srgbClr val="FF0000"/>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示例</a:t>
            </a:r>
            <a:r>
              <a:rPr kumimoji="0" lang="en-US" altLang="zh-CN"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2</a:t>
            </a:r>
            <a:endParaRPr kumimoji="0" 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43" name="TextBox 73">
            <a:extLst>
              <a:ext uri="{FF2B5EF4-FFF2-40B4-BE49-F238E27FC236}">
                <a16:creationId xmlns:a16="http://schemas.microsoft.com/office/drawing/2014/main" id="{B5F1ACA7-B2D1-F54D-974C-41DADA583205}"/>
              </a:ext>
            </a:extLst>
          </p:cNvPr>
          <p:cNvSpPr txBox="1"/>
          <p:nvPr/>
        </p:nvSpPr>
        <p:spPr>
          <a:xfrm rot="2414609">
            <a:off x="9700065" y="2085396"/>
            <a:ext cx="583782" cy="523220"/>
          </a:xfrm>
          <a:prstGeom prst="rect">
            <a:avLst/>
          </a:prstGeom>
          <a:solidFill>
            <a:srgbClr val="FFFFFF"/>
          </a:solidFill>
          <a:ln w="28575">
            <a:solidFill>
              <a:srgbClr val="FF0000"/>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示例</a:t>
            </a:r>
            <a:r>
              <a:rPr kumimoji="0" lang="en-US" altLang="zh-CN"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1</a:t>
            </a:r>
            <a:endParaRPr kumimoji="0" 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44" name="TextBox 81">
            <a:extLst>
              <a:ext uri="{FF2B5EF4-FFF2-40B4-BE49-F238E27FC236}">
                <a16:creationId xmlns:a16="http://schemas.microsoft.com/office/drawing/2014/main" id="{7488580D-65EA-FA4D-AEB0-6A6B943EBADF}"/>
              </a:ext>
            </a:extLst>
          </p:cNvPr>
          <p:cNvSpPr txBox="1"/>
          <p:nvPr/>
        </p:nvSpPr>
        <p:spPr>
          <a:xfrm>
            <a:off x="7057390" y="2313919"/>
            <a:ext cx="1973084" cy="307777"/>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itchFamily="34" charset="-122"/>
                <a:ea typeface="微软雅黑" pitchFamily="34" charset="-122"/>
              </a:rPr>
              <a:t>白沙</a:t>
            </a:r>
            <a:r>
              <a:rPr lang="en-US" altLang="zh-CN" sz="1400" b="1" dirty="0">
                <a:solidFill>
                  <a:srgbClr val="000000"/>
                </a:solidFill>
                <a:latin typeface="微软雅黑" pitchFamily="34" charset="-122"/>
                <a:ea typeface="微软雅黑" pitchFamily="34" charset="-122"/>
              </a:rPr>
              <a:t>(</a:t>
            </a:r>
            <a:r>
              <a:rPr lang="zh-CN" altLang="en-US" sz="1400" b="1" dirty="0">
                <a:solidFill>
                  <a:srgbClr val="000000"/>
                </a:solidFill>
                <a:latin typeface="微软雅黑" pitchFamily="34" charset="-122"/>
                <a:ea typeface="微软雅黑" pitchFamily="34" charset="-122"/>
              </a:rPr>
              <a:t>和天下</a:t>
            </a:r>
            <a:r>
              <a:rPr lang="en-US" altLang="zh-CN" sz="1400" b="1" dirty="0">
                <a:solidFill>
                  <a:srgbClr val="000000"/>
                </a:solidFill>
                <a:latin typeface="微软雅黑" pitchFamily="34" charset="-122"/>
                <a:ea typeface="微软雅黑" pitchFamily="34" charset="-122"/>
              </a:rPr>
              <a:t>)</a:t>
            </a:r>
            <a:r>
              <a:rPr lang="zh-CN" altLang="en-US" sz="1400" b="1" dirty="0">
                <a:solidFill>
                  <a:srgbClr val="000000"/>
                </a:solidFill>
                <a:latin typeface="微软雅黑" pitchFamily="34" charset="-122"/>
                <a:ea typeface="微软雅黑" pitchFamily="34" charset="-122"/>
              </a:rPr>
              <a:t>市场定位</a:t>
            </a:r>
          </a:p>
        </p:txBody>
      </p:sp>
      <p:sp>
        <p:nvSpPr>
          <p:cNvPr id="45" name="TextBox 82">
            <a:extLst>
              <a:ext uri="{FF2B5EF4-FFF2-40B4-BE49-F238E27FC236}">
                <a16:creationId xmlns:a16="http://schemas.microsoft.com/office/drawing/2014/main" id="{83CA608A-04AC-E44D-8DBB-4AD722D05169}"/>
              </a:ext>
            </a:extLst>
          </p:cNvPr>
          <p:cNvSpPr txBox="1"/>
          <p:nvPr/>
        </p:nvSpPr>
        <p:spPr>
          <a:xfrm>
            <a:off x="6538283" y="4143322"/>
            <a:ext cx="3011298" cy="307777"/>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湖南中烟区域市场定位综合得分</a:t>
            </a:r>
          </a:p>
        </p:txBody>
      </p:sp>
      <p:pic>
        <p:nvPicPr>
          <p:cNvPr id="46" name="Picture 7">
            <a:extLst>
              <a:ext uri="{FF2B5EF4-FFF2-40B4-BE49-F238E27FC236}">
                <a16:creationId xmlns:a16="http://schemas.microsoft.com/office/drawing/2014/main" id="{5174B472-F505-7448-B9C0-E5DA20E59755}"/>
              </a:ext>
            </a:extLst>
          </p:cNvPr>
          <p:cNvPicPr>
            <a:picLocks noChangeAspect="1"/>
          </p:cNvPicPr>
          <p:nvPr/>
        </p:nvPicPr>
        <p:blipFill>
          <a:blip r:embed="rId13"/>
          <a:stretch>
            <a:fillRect/>
          </a:stretch>
        </p:blipFill>
        <p:spPr>
          <a:xfrm>
            <a:off x="5799123" y="4428619"/>
            <a:ext cx="4489618" cy="1091845"/>
          </a:xfrm>
          <a:prstGeom prst="rect">
            <a:avLst/>
          </a:prstGeom>
        </p:spPr>
      </p:pic>
      <p:pic>
        <p:nvPicPr>
          <p:cNvPr id="47" name="Picture 11">
            <a:extLst>
              <a:ext uri="{FF2B5EF4-FFF2-40B4-BE49-F238E27FC236}">
                <a16:creationId xmlns:a16="http://schemas.microsoft.com/office/drawing/2014/main" id="{1B3B391C-8F43-A34C-9041-AB5265CAA104}"/>
              </a:ext>
            </a:extLst>
          </p:cNvPr>
          <p:cNvPicPr>
            <a:picLocks noChangeAspect="1"/>
          </p:cNvPicPr>
          <p:nvPr/>
        </p:nvPicPr>
        <p:blipFill>
          <a:blip r:embed="rId14"/>
          <a:stretch>
            <a:fillRect/>
          </a:stretch>
        </p:blipFill>
        <p:spPr>
          <a:xfrm>
            <a:off x="5799123" y="2624826"/>
            <a:ext cx="4489618" cy="1112323"/>
          </a:xfrm>
          <a:prstGeom prst="rect">
            <a:avLst/>
          </a:prstGeom>
        </p:spPr>
      </p:pic>
    </p:spTree>
    <p:extLst>
      <p:ext uri="{BB962C8B-B14F-4D97-AF65-F5344CB8AC3E}">
        <p14:creationId xmlns:p14="http://schemas.microsoft.com/office/powerpoint/2010/main" val="404641558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6339B0-12A7-5046-91C6-DDFDF070D33E}"/>
              </a:ext>
            </a:extLst>
          </p:cNvPr>
          <p:cNvSpPr>
            <a:spLocks noGrp="1"/>
          </p:cNvSpPr>
          <p:nvPr>
            <p:ph type="title"/>
          </p:nvPr>
        </p:nvSpPr>
        <p:spPr/>
        <p:txBody>
          <a:bodyPr/>
          <a:lstStyle/>
          <a:p>
            <a:r>
              <a:rPr kumimoji="1" lang="zh-CN" altLang="en-US" dirty="0"/>
              <a:t>经过与品牌、销管及大数据部的讨论，选取</a:t>
            </a:r>
            <a:r>
              <a:rPr kumimoji="1" lang="en-US" altLang="zh-CN" dirty="0"/>
              <a:t>8</a:t>
            </a:r>
            <a:r>
              <a:rPr kumimoji="1" lang="zh-CN" altLang="en-US" dirty="0"/>
              <a:t>个重点规格，根据以下权重计算方法，对品牌组结果进行加权计算</a:t>
            </a:r>
          </a:p>
        </p:txBody>
      </p:sp>
      <p:grpSp>
        <p:nvGrpSpPr>
          <p:cNvPr id="15" name="Group 11">
            <a:extLst>
              <a:ext uri="{FF2B5EF4-FFF2-40B4-BE49-F238E27FC236}">
                <a16:creationId xmlns:a16="http://schemas.microsoft.com/office/drawing/2014/main" id="{B5E51FF7-74C9-C04C-BEAA-3AD29E521B19}"/>
              </a:ext>
            </a:extLst>
          </p:cNvPr>
          <p:cNvGrpSpPr/>
          <p:nvPr/>
        </p:nvGrpSpPr>
        <p:grpSpPr>
          <a:xfrm>
            <a:off x="1574399" y="1928882"/>
            <a:ext cx="8767155" cy="1869483"/>
            <a:chOff x="273814" y="1498927"/>
            <a:chExt cx="8767155" cy="2047859"/>
          </a:xfrm>
        </p:grpSpPr>
        <p:sp>
          <p:nvSpPr>
            <p:cNvPr id="16" name="Text Box 4">
              <a:extLst>
                <a:ext uri="{FF2B5EF4-FFF2-40B4-BE49-F238E27FC236}">
                  <a16:creationId xmlns:a16="http://schemas.microsoft.com/office/drawing/2014/main" id="{123FDFE6-4BD3-FA41-8CB1-353FE452E5CD}"/>
                </a:ext>
              </a:extLst>
            </p:cNvPr>
            <p:cNvSpPr txBox="1">
              <a:spLocks noChangeArrowheads="1"/>
            </p:cNvSpPr>
            <p:nvPr/>
          </p:nvSpPr>
          <p:spPr bwMode="gray">
            <a:xfrm>
              <a:off x="803151" y="1498927"/>
              <a:ext cx="8237818" cy="2047859"/>
            </a:xfrm>
            <a:prstGeom prst="rect">
              <a:avLst/>
            </a:prstGeom>
            <a:solidFill>
              <a:srgbClr val="FFFFFF"/>
            </a:solidFill>
            <a:ln>
              <a:solidFill>
                <a:srgbClr val="C0C0C0">
                  <a:lumMod val="75000"/>
                </a:srgbClr>
              </a:solidFill>
            </a:ln>
            <a:effectLst/>
            <a:extLst/>
          </p:spPr>
          <p:txBody>
            <a:bodyPr wrap="square" lIns="72000" tIns="108000" rIns="72000" bIns="0" anchor="ctr" anchorCtr="0">
              <a:noAutofit/>
            </a:bodyPr>
            <a:lstStyle>
              <a:lvl1pPr marL="177800" indent="-177800">
                <a:defRPr sz="1600">
                  <a:solidFill>
                    <a:schemeClr val="tx1"/>
                  </a:solidFill>
                  <a:latin typeface="Arial" pitchFamily="34" charset="0"/>
                  <a:ea typeface="ＭＳ Ｐゴシック" pitchFamily="50" charset="-128"/>
                </a:defRPr>
              </a:lvl1pPr>
              <a:lvl2pPr marL="742950" indent="-285750">
                <a:defRPr sz="1600">
                  <a:solidFill>
                    <a:schemeClr val="tx1"/>
                  </a:solidFill>
                  <a:latin typeface="Arial" pitchFamily="34" charset="0"/>
                  <a:ea typeface="ＭＳ Ｐゴシック" pitchFamily="50" charset="-128"/>
                </a:defRPr>
              </a:lvl2pPr>
              <a:lvl3pPr marL="1143000" indent="-228600">
                <a:defRPr sz="1600">
                  <a:solidFill>
                    <a:schemeClr val="tx1"/>
                  </a:solidFill>
                  <a:latin typeface="Arial" pitchFamily="34" charset="0"/>
                  <a:ea typeface="ＭＳ Ｐゴシック" pitchFamily="50" charset="-128"/>
                </a:defRPr>
              </a:lvl3pPr>
              <a:lvl4pPr marL="1600200" indent="-228600">
                <a:defRPr sz="1600">
                  <a:solidFill>
                    <a:schemeClr val="tx1"/>
                  </a:solidFill>
                  <a:latin typeface="Arial" pitchFamily="34" charset="0"/>
                  <a:ea typeface="ＭＳ Ｐゴシック" pitchFamily="50" charset="-128"/>
                </a:defRPr>
              </a:lvl4pPr>
              <a:lvl5pPr marL="2057400" indent="-228600">
                <a:defRPr sz="1600">
                  <a:solidFill>
                    <a:schemeClr val="tx1"/>
                  </a:solidFill>
                  <a:latin typeface="Arial" pitchFamily="34" charset="0"/>
                  <a:ea typeface="ＭＳ Ｐゴシック" pitchFamily="50" charset="-128"/>
                </a:defRPr>
              </a:lvl5pPr>
              <a:lvl6pPr marL="25146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6pPr>
              <a:lvl7pPr marL="29718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7pPr>
              <a:lvl8pPr marL="34290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8pPr>
              <a:lvl9pPr marL="38862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
                  <a:srgbClr val="336699"/>
                </a:buClr>
                <a:buSzTx/>
                <a:buFontTx/>
                <a:buNone/>
                <a:tabLst/>
                <a:defRPr/>
              </a:pPr>
              <a:endParaRPr kumimoji="0" lang="en-US" altLang="ja-JP"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7" name="Text Box 6">
              <a:extLst>
                <a:ext uri="{FF2B5EF4-FFF2-40B4-BE49-F238E27FC236}">
                  <a16:creationId xmlns:a16="http://schemas.microsoft.com/office/drawing/2014/main" id="{41B7E1D9-B33F-6F49-9F91-1116B46E6B6A}"/>
                </a:ext>
              </a:extLst>
            </p:cNvPr>
            <p:cNvSpPr txBox="1">
              <a:spLocks noChangeArrowheads="1"/>
            </p:cNvSpPr>
            <p:nvPr/>
          </p:nvSpPr>
          <p:spPr bwMode="gray">
            <a:xfrm rot="10800000" flipV="1">
              <a:off x="273814" y="1498927"/>
              <a:ext cx="529331" cy="2047859"/>
            </a:xfrm>
            <a:prstGeom prst="rect">
              <a:avLst/>
            </a:prstGeom>
            <a:solidFill>
              <a:srgbClr val="B3CFE6">
                <a:lumMod val="50000"/>
              </a:srgbClr>
            </a:solidFill>
            <a:ln>
              <a:solidFill>
                <a:srgbClr val="C0C0C0">
                  <a:lumMod val="75000"/>
                </a:srgbClr>
              </a:solidFill>
            </a:ln>
            <a:effectLst/>
            <a:extLst/>
          </p:spPr>
          <p:txBody>
            <a:bodyPr vert="eaVert" wrap="none" lIns="0" tIns="0" rIns="0" bIns="0" anchor="ctr" anchorCtr="0">
              <a:noAutofit/>
            </a:bodyPr>
            <a:lstStyle>
              <a:defPPr>
                <a:defRPr lang="de-DE"/>
              </a:defPPr>
              <a:lvl1pPr algn="ctr">
                <a:lnSpc>
                  <a:spcPct val="100000"/>
                </a:lnSpc>
                <a:spcBef>
                  <a:spcPct val="20000"/>
                </a:spcBef>
                <a:defRPr sz="2400" b="1">
                  <a:solidFill>
                    <a:schemeClr val="bg1"/>
                  </a:solidFill>
                  <a:latin typeface="+mj-lt"/>
                  <a:ea typeface="+mj-ea"/>
                </a:defRPr>
              </a:lvl1pPr>
              <a:lvl2pPr marL="742950" indent="-285750">
                <a:defRPr sz="1600">
                  <a:latin typeface="Arial" pitchFamily="34" charset="0"/>
                  <a:ea typeface="ＭＳ Ｐゴシック" pitchFamily="50" charset="-128"/>
                </a:defRPr>
              </a:lvl2pPr>
              <a:lvl3pPr marL="1143000" indent="-228600">
                <a:defRPr sz="1600">
                  <a:latin typeface="Arial" pitchFamily="34" charset="0"/>
                  <a:ea typeface="ＭＳ Ｐゴシック" pitchFamily="50" charset="-128"/>
                </a:defRPr>
              </a:lvl3pPr>
              <a:lvl4pPr marL="1600200" indent="-228600">
                <a:defRPr sz="1600">
                  <a:latin typeface="Arial" pitchFamily="34" charset="0"/>
                  <a:ea typeface="ＭＳ Ｐゴシック" pitchFamily="50" charset="-128"/>
                </a:defRPr>
              </a:lvl4pPr>
              <a:lvl5pPr marL="2057400" indent="-228600">
                <a:defRPr sz="1600">
                  <a:latin typeface="Arial" pitchFamily="34" charset="0"/>
                  <a:ea typeface="ＭＳ Ｐゴシック" pitchFamily="50" charset="-128"/>
                </a:defRPr>
              </a:lvl5pPr>
              <a:lvl6pPr marL="25146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6pPr>
              <a:lvl7pPr marL="29718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7pPr>
              <a:lvl8pPr marL="34290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8pPr>
              <a:lvl9pPr marL="38862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现实权重</a:t>
              </a:r>
              <a:endParaRPr kumimoji="0" lang="ja-JP"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pSp>
        <p:nvGrpSpPr>
          <p:cNvPr id="18" name="Group 10">
            <a:extLst>
              <a:ext uri="{FF2B5EF4-FFF2-40B4-BE49-F238E27FC236}">
                <a16:creationId xmlns:a16="http://schemas.microsoft.com/office/drawing/2014/main" id="{19C0A4B8-311D-C14D-A170-BDE7A8582888}"/>
              </a:ext>
            </a:extLst>
          </p:cNvPr>
          <p:cNvGrpSpPr/>
          <p:nvPr/>
        </p:nvGrpSpPr>
        <p:grpSpPr>
          <a:xfrm>
            <a:off x="1574400" y="4321346"/>
            <a:ext cx="8767153" cy="1869484"/>
            <a:chOff x="273812" y="3902337"/>
            <a:chExt cx="8767153" cy="2339017"/>
          </a:xfrm>
        </p:grpSpPr>
        <p:sp>
          <p:nvSpPr>
            <p:cNvPr id="19" name="Text Box 4">
              <a:extLst>
                <a:ext uri="{FF2B5EF4-FFF2-40B4-BE49-F238E27FC236}">
                  <a16:creationId xmlns:a16="http://schemas.microsoft.com/office/drawing/2014/main" id="{DB0D6E2B-B1E4-3840-A5DF-136A5BA0CA9E}"/>
                </a:ext>
              </a:extLst>
            </p:cNvPr>
            <p:cNvSpPr txBox="1">
              <a:spLocks noChangeArrowheads="1"/>
            </p:cNvSpPr>
            <p:nvPr/>
          </p:nvSpPr>
          <p:spPr bwMode="gray">
            <a:xfrm>
              <a:off x="803147" y="3902338"/>
              <a:ext cx="8237818" cy="2339016"/>
            </a:xfrm>
            <a:prstGeom prst="rect">
              <a:avLst/>
            </a:prstGeom>
            <a:solidFill>
              <a:srgbClr val="FFFFFF"/>
            </a:solidFill>
            <a:ln>
              <a:solidFill>
                <a:srgbClr val="C0C0C0">
                  <a:lumMod val="75000"/>
                </a:srgbClr>
              </a:solidFill>
            </a:ln>
            <a:effectLst/>
            <a:extLst/>
          </p:spPr>
          <p:txBody>
            <a:bodyPr wrap="square" lIns="72000" tIns="108000" rIns="72000" bIns="0" anchor="ctr" anchorCtr="0">
              <a:noAutofit/>
            </a:bodyPr>
            <a:lstStyle>
              <a:lvl1pPr marL="177800" indent="-177800">
                <a:defRPr sz="1600">
                  <a:solidFill>
                    <a:schemeClr val="tx1"/>
                  </a:solidFill>
                  <a:latin typeface="Arial" pitchFamily="34" charset="0"/>
                  <a:ea typeface="ＭＳ Ｐゴシック" pitchFamily="50" charset="-128"/>
                </a:defRPr>
              </a:lvl1pPr>
              <a:lvl2pPr marL="742950" indent="-285750">
                <a:defRPr sz="1600">
                  <a:solidFill>
                    <a:schemeClr val="tx1"/>
                  </a:solidFill>
                  <a:latin typeface="Arial" pitchFamily="34" charset="0"/>
                  <a:ea typeface="ＭＳ Ｐゴシック" pitchFamily="50" charset="-128"/>
                </a:defRPr>
              </a:lvl2pPr>
              <a:lvl3pPr marL="1143000" indent="-228600">
                <a:defRPr sz="1600">
                  <a:solidFill>
                    <a:schemeClr val="tx1"/>
                  </a:solidFill>
                  <a:latin typeface="Arial" pitchFamily="34" charset="0"/>
                  <a:ea typeface="ＭＳ Ｐゴシック" pitchFamily="50" charset="-128"/>
                </a:defRPr>
              </a:lvl3pPr>
              <a:lvl4pPr marL="1600200" indent="-228600">
                <a:defRPr sz="1600">
                  <a:solidFill>
                    <a:schemeClr val="tx1"/>
                  </a:solidFill>
                  <a:latin typeface="Arial" pitchFamily="34" charset="0"/>
                  <a:ea typeface="ＭＳ Ｐゴシック" pitchFamily="50" charset="-128"/>
                </a:defRPr>
              </a:lvl4pPr>
              <a:lvl5pPr marL="2057400" indent="-228600">
                <a:defRPr sz="1600">
                  <a:solidFill>
                    <a:schemeClr val="tx1"/>
                  </a:solidFill>
                  <a:latin typeface="Arial" pitchFamily="34" charset="0"/>
                  <a:ea typeface="ＭＳ Ｐゴシック" pitchFamily="50" charset="-128"/>
                </a:defRPr>
              </a:lvl5pPr>
              <a:lvl6pPr marL="25146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6pPr>
              <a:lvl7pPr marL="29718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7pPr>
              <a:lvl8pPr marL="34290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8pPr>
              <a:lvl9pPr marL="3886200" indent="-228600" algn="ctr" eaLnBrk="0" fontAlgn="base" hangingPunct="0">
                <a:lnSpc>
                  <a:spcPct val="80000"/>
                </a:lnSpc>
                <a:spcBef>
                  <a:spcPct val="50000"/>
                </a:spcBef>
                <a:spcAft>
                  <a:spcPct val="0"/>
                </a:spcAft>
                <a:buSzPct val="100000"/>
                <a:buFont typeface="Wingdings" pitchFamily="2" charset="2"/>
                <a:defRPr sz="1600">
                  <a:solidFill>
                    <a:schemeClr val="tx1"/>
                  </a:solidFill>
                  <a:latin typeface="Arial" pitchFamily="34" charset="0"/>
                  <a:ea typeface="ＭＳ Ｐゴシック" pitchFamily="50" charset="-128"/>
                </a:defRPr>
              </a:lvl9pPr>
            </a:lstStyle>
            <a:p>
              <a:pPr marL="0" marR="0" lvl="0" indent="0" defTabSz="914400" eaLnBrk="1" fontAlgn="base" latinLnBrk="0" hangingPunct="1">
                <a:lnSpc>
                  <a:spcPct val="100000"/>
                </a:lnSpc>
                <a:spcBef>
                  <a:spcPct val="0"/>
                </a:spcBef>
                <a:spcAft>
                  <a:spcPct val="0"/>
                </a:spcAft>
                <a:buClr>
                  <a:srgbClr val="336699"/>
                </a:buClr>
                <a:buSzTx/>
                <a:buFontTx/>
                <a:buNone/>
                <a:tabLst/>
                <a:defRPr/>
              </a:pPr>
              <a:endParaRPr kumimoji="0" lang="en-US" altLang="ja-JP" sz="20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20" name="Text Box 6">
              <a:extLst>
                <a:ext uri="{FF2B5EF4-FFF2-40B4-BE49-F238E27FC236}">
                  <a16:creationId xmlns:a16="http://schemas.microsoft.com/office/drawing/2014/main" id="{A8DA385B-E1E5-C048-8CC9-3DF92B49DC80}"/>
                </a:ext>
              </a:extLst>
            </p:cNvPr>
            <p:cNvSpPr txBox="1">
              <a:spLocks noChangeArrowheads="1"/>
            </p:cNvSpPr>
            <p:nvPr/>
          </p:nvSpPr>
          <p:spPr bwMode="gray">
            <a:xfrm rot="10800000" flipV="1">
              <a:off x="273812" y="3902337"/>
              <a:ext cx="529330" cy="2339016"/>
            </a:xfrm>
            <a:prstGeom prst="rect">
              <a:avLst/>
            </a:prstGeom>
            <a:solidFill>
              <a:srgbClr val="B3CFE6">
                <a:lumMod val="50000"/>
              </a:srgbClr>
            </a:solidFill>
            <a:ln>
              <a:solidFill>
                <a:srgbClr val="C0C0C0">
                  <a:lumMod val="75000"/>
                </a:srgbClr>
              </a:solidFill>
            </a:ln>
            <a:effectLst/>
            <a:extLst/>
          </p:spPr>
          <p:txBody>
            <a:bodyPr vert="eaVert" wrap="none" lIns="0" tIns="0" rIns="0" bIns="0" anchor="ctr" anchorCtr="0">
              <a:noAutofit/>
            </a:bodyPr>
            <a:lstStyle>
              <a:defPPr>
                <a:defRPr lang="de-DE"/>
              </a:defPPr>
              <a:lvl1pPr algn="ctr">
                <a:lnSpc>
                  <a:spcPct val="100000"/>
                </a:lnSpc>
                <a:spcBef>
                  <a:spcPct val="20000"/>
                </a:spcBef>
                <a:defRPr sz="2400" b="1">
                  <a:solidFill>
                    <a:schemeClr val="bg1"/>
                  </a:solidFill>
                  <a:latin typeface="+mj-lt"/>
                  <a:ea typeface="+mj-ea"/>
                </a:defRPr>
              </a:lvl1pPr>
              <a:lvl2pPr marL="742950" indent="-285750">
                <a:defRPr sz="1600">
                  <a:latin typeface="Arial" pitchFamily="34" charset="0"/>
                  <a:ea typeface="ＭＳ Ｐゴシック" pitchFamily="50" charset="-128"/>
                </a:defRPr>
              </a:lvl2pPr>
              <a:lvl3pPr marL="1143000" indent="-228600">
                <a:defRPr sz="1600">
                  <a:latin typeface="Arial" pitchFamily="34" charset="0"/>
                  <a:ea typeface="ＭＳ Ｐゴシック" pitchFamily="50" charset="-128"/>
                </a:defRPr>
              </a:lvl3pPr>
              <a:lvl4pPr marL="1600200" indent="-228600">
                <a:defRPr sz="1600">
                  <a:latin typeface="Arial" pitchFamily="34" charset="0"/>
                  <a:ea typeface="ＭＳ Ｐゴシック" pitchFamily="50" charset="-128"/>
                </a:defRPr>
              </a:lvl4pPr>
              <a:lvl5pPr marL="2057400" indent="-228600">
                <a:defRPr sz="1600">
                  <a:latin typeface="Arial" pitchFamily="34" charset="0"/>
                  <a:ea typeface="ＭＳ Ｐゴシック" pitchFamily="50" charset="-128"/>
                </a:defRPr>
              </a:lvl5pPr>
              <a:lvl6pPr marL="25146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6pPr>
              <a:lvl7pPr marL="29718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7pPr>
              <a:lvl8pPr marL="34290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8pPr>
              <a:lvl9pPr marL="3886200" indent="-228600" algn="ctr" eaLnBrk="0" fontAlgn="base" hangingPunct="0">
                <a:lnSpc>
                  <a:spcPct val="80000"/>
                </a:lnSpc>
                <a:spcBef>
                  <a:spcPct val="50000"/>
                </a:spcBef>
                <a:spcAft>
                  <a:spcPct val="0"/>
                </a:spcAft>
                <a:buSzPct val="100000"/>
                <a:buFont typeface="Wingdings" pitchFamily="2" charset="2"/>
                <a:defRPr sz="1600">
                  <a:latin typeface="Arial" pitchFamily="34" charset="0"/>
                  <a:ea typeface="ＭＳ Ｐゴシック" pitchFamily="50" charset="-128"/>
                </a:defRPr>
              </a:lvl9pPr>
            </a:lstStyle>
            <a:p>
              <a:pPr marL="0" marR="0" lvl="0" indent="0" algn="ctr" defTabSz="914400" eaLnBrk="1" fontAlgn="base" latinLnBrk="0" hangingPunct="1">
                <a:lnSpc>
                  <a:spcPct val="100000"/>
                </a:lnSpc>
                <a:spcBef>
                  <a:spcPct val="20000"/>
                </a:spcBef>
                <a:spcAft>
                  <a:spcPct val="0"/>
                </a:spcAft>
                <a:buClrTx/>
                <a:buSzTx/>
                <a:buFontTx/>
                <a:buNone/>
                <a:tabLst/>
                <a:defRPr/>
              </a:pPr>
              <a:r>
                <a:rPr kumimoji="0" lang="zh-CN"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目标权重</a:t>
              </a:r>
              <a:endParaRPr kumimoji="0" lang="ja-JP" altLang="en-US" sz="20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graphicFrame>
        <p:nvGraphicFramePr>
          <p:cNvPr id="21" name="Table 2">
            <a:extLst>
              <a:ext uri="{FF2B5EF4-FFF2-40B4-BE49-F238E27FC236}">
                <a16:creationId xmlns:a16="http://schemas.microsoft.com/office/drawing/2014/main" id="{392ADFA6-959F-A649-A213-99CD5637EF5C}"/>
              </a:ext>
            </a:extLst>
          </p:cNvPr>
          <p:cNvGraphicFramePr>
            <a:graphicFrameLocks noGrp="1"/>
          </p:cNvGraphicFramePr>
          <p:nvPr>
            <p:extLst>
              <p:ext uri="{D42A27DB-BD31-4B8C-83A1-F6EECF244321}">
                <p14:modId xmlns:p14="http://schemas.microsoft.com/office/powerpoint/2010/main" val="3466295503"/>
              </p:ext>
            </p:extLst>
          </p:nvPr>
        </p:nvGraphicFramePr>
        <p:xfrm>
          <a:off x="2166018" y="2643576"/>
          <a:ext cx="8083409" cy="987963"/>
        </p:xfrm>
        <a:graphic>
          <a:graphicData uri="http://schemas.openxmlformats.org/drawingml/2006/table">
            <a:tbl>
              <a:tblPr/>
              <a:tblGrid>
                <a:gridCol w="860340">
                  <a:extLst>
                    <a:ext uri="{9D8B030D-6E8A-4147-A177-3AD203B41FA5}">
                      <a16:colId xmlns:a16="http://schemas.microsoft.com/office/drawing/2014/main" val="20000"/>
                    </a:ext>
                  </a:extLst>
                </a:gridCol>
                <a:gridCol w="850006">
                  <a:extLst>
                    <a:ext uri="{9D8B030D-6E8A-4147-A177-3AD203B41FA5}">
                      <a16:colId xmlns:a16="http://schemas.microsoft.com/office/drawing/2014/main" val="20001"/>
                    </a:ext>
                  </a:extLst>
                </a:gridCol>
                <a:gridCol w="901521">
                  <a:extLst>
                    <a:ext uri="{9D8B030D-6E8A-4147-A177-3AD203B41FA5}">
                      <a16:colId xmlns:a16="http://schemas.microsoft.com/office/drawing/2014/main" val="20002"/>
                    </a:ext>
                  </a:extLst>
                </a:gridCol>
                <a:gridCol w="888642">
                  <a:extLst>
                    <a:ext uri="{9D8B030D-6E8A-4147-A177-3AD203B41FA5}">
                      <a16:colId xmlns:a16="http://schemas.microsoft.com/office/drawing/2014/main" val="20003"/>
                    </a:ext>
                  </a:extLst>
                </a:gridCol>
                <a:gridCol w="1146220">
                  <a:extLst>
                    <a:ext uri="{9D8B030D-6E8A-4147-A177-3AD203B41FA5}">
                      <a16:colId xmlns:a16="http://schemas.microsoft.com/office/drawing/2014/main" val="20004"/>
                    </a:ext>
                  </a:extLst>
                </a:gridCol>
                <a:gridCol w="721217">
                  <a:extLst>
                    <a:ext uri="{9D8B030D-6E8A-4147-A177-3AD203B41FA5}">
                      <a16:colId xmlns:a16="http://schemas.microsoft.com/office/drawing/2014/main" val="20005"/>
                    </a:ext>
                  </a:extLst>
                </a:gridCol>
                <a:gridCol w="888642">
                  <a:extLst>
                    <a:ext uri="{9D8B030D-6E8A-4147-A177-3AD203B41FA5}">
                      <a16:colId xmlns:a16="http://schemas.microsoft.com/office/drawing/2014/main" val="20006"/>
                    </a:ext>
                  </a:extLst>
                </a:gridCol>
                <a:gridCol w="785611">
                  <a:extLst>
                    <a:ext uri="{9D8B030D-6E8A-4147-A177-3AD203B41FA5}">
                      <a16:colId xmlns:a16="http://schemas.microsoft.com/office/drawing/2014/main" val="20007"/>
                    </a:ext>
                  </a:extLst>
                </a:gridCol>
                <a:gridCol w="1041210">
                  <a:extLst>
                    <a:ext uri="{9D8B030D-6E8A-4147-A177-3AD203B41FA5}">
                      <a16:colId xmlns:a16="http://schemas.microsoft.com/office/drawing/2014/main" val="20008"/>
                    </a:ext>
                  </a:extLst>
                </a:gridCol>
              </a:tblGrid>
              <a:tr h="21740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和天下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软蓝</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和钻石</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蔚蓝星空</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蓝</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软黄</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硬</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硬蓝尚品</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85278">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chemeClr val="tx1"/>
                          </a:solidFill>
                          <a:effectLst/>
                          <a:latin typeface="微软雅黑" panose="020B0503020204020204" pitchFamily="34" charset="-122"/>
                          <a:ea typeface="微软雅黑" panose="020B0503020204020204" pitchFamily="34" charset="-122"/>
                        </a:rPr>
                        <a:t>商业销售额</a:t>
                      </a:r>
                      <a:br>
                        <a:rPr lang="zh-CN" altLang="en-US" sz="1100" b="1" i="0" u="none" strike="noStrike" dirty="0">
                          <a:solidFill>
                            <a:schemeClr val="tx1"/>
                          </a:solidFill>
                          <a:effectLst/>
                          <a:latin typeface="微软雅黑" panose="020B0503020204020204" pitchFamily="34" charset="-122"/>
                          <a:ea typeface="微软雅黑" panose="020B0503020204020204" pitchFamily="34" charset="-122"/>
                        </a:rPr>
                      </a:br>
                      <a:r>
                        <a:rPr lang="en-US" altLang="zh-CN" sz="1100" b="1" i="0" u="none" strike="noStrike" dirty="0">
                          <a:solidFill>
                            <a:schemeClr val="tx1"/>
                          </a:solidFill>
                          <a:effectLst/>
                          <a:latin typeface="微软雅黑" panose="020B0503020204020204" pitchFamily="34" charset="-122"/>
                          <a:ea typeface="微软雅黑" panose="020B0503020204020204" pitchFamily="34" charset="-122"/>
                        </a:rPr>
                        <a:t>(</a:t>
                      </a:r>
                      <a:r>
                        <a:rPr lang="zh-CN" altLang="en-US" sz="1100" b="1" i="0" u="none" strike="noStrike" dirty="0">
                          <a:solidFill>
                            <a:schemeClr val="tx1"/>
                          </a:solidFill>
                          <a:effectLst/>
                          <a:latin typeface="微软雅黑" panose="020B0503020204020204" pitchFamily="34" charset="-122"/>
                          <a:ea typeface="微软雅黑" panose="020B0503020204020204" pitchFamily="34" charset="-122"/>
                        </a:rPr>
                        <a:t>单位：亿元</a:t>
                      </a:r>
                      <a:r>
                        <a:rPr lang="en-US" altLang="zh-CN" sz="1100" b="1" i="0" u="none" strike="noStrike" dirty="0">
                          <a:solidFill>
                            <a:schemeClr val="tx1"/>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6E4F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73.43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38.19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17.31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2.54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112.81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4.89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860.16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a:solidFill>
                            <a:srgbClr val="000000"/>
                          </a:solidFill>
                          <a:effectLst/>
                          <a:latin typeface="微软雅黑" panose="020B0503020204020204" pitchFamily="34" charset="-122"/>
                          <a:ea typeface="微软雅黑" panose="020B0503020204020204" pitchFamily="34" charset="-122"/>
                        </a:rPr>
                        <a:t>8.45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385278">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chemeClr val="tx1"/>
                          </a:solidFill>
                          <a:effectLst/>
                          <a:latin typeface="微软雅黑" panose="020B0503020204020204" pitchFamily="34" charset="-122"/>
                          <a:ea typeface="微软雅黑" panose="020B0503020204020204" pitchFamily="34" charset="-122"/>
                        </a:rPr>
                        <a:t>权重</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6E4F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0.07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0.03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0.02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0.00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0.10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0.00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0.77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0.01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bl>
          </a:graphicData>
        </a:graphic>
      </p:graphicFrame>
      <p:sp>
        <p:nvSpPr>
          <p:cNvPr id="22" name="TextBox 8">
            <a:extLst>
              <a:ext uri="{FF2B5EF4-FFF2-40B4-BE49-F238E27FC236}">
                <a16:creationId xmlns:a16="http://schemas.microsoft.com/office/drawing/2014/main" id="{554C20A6-257A-9548-AF53-351A37995E44}"/>
              </a:ext>
            </a:extLst>
          </p:cNvPr>
          <p:cNvSpPr txBox="1"/>
          <p:nvPr/>
        </p:nvSpPr>
        <p:spPr>
          <a:xfrm>
            <a:off x="2217534" y="4536916"/>
            <a:ext cx="7158109" cy="307777"/>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结合公司或中心对品牌的未来发展侧重性战略上的要求，可进行手动调整权重</a:t>
            </a:r>
          </a:p>
        </p:txBody>
      </p:sp>
      <p:sp>
        <p:nvSpPr>
          <p:cNvPr id="23" name="TextBox 9">
            <a:extLst>
              <a:ext uri="{FF2B5EF4-FFF2-40B4-BE49-F238E27FC236}">
                <a16:creationId xmlns:a16="http://schemas.microsoft.com/office/drawing/2014/main" id="{48BE5BDC-7BDA-5C45-80C1-C9ECA50E0FF1}"/>
              </a:ext>
            </a:extLst>
          </p:cNvPr>
          <p:cNvSpPr txBox="1"/>
          <p:nvPr/>
        </p:nvSpPr>
        <p:spPr>
          <a:xfrm>
            <a:off x="2217533" y="2013753"/>
            <a:ext cx="8031893" cy="307777"/>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按照</a:t>
            </a:r>
            <a:r>
              <a:rPr lang="en-US" altLang="zh-CN" sz="1400" b="1" dirty="0">
                <a:solidFill>
                  <a:srgbClr val="000000"/>
                </a:solidFill>
                <a:latin typeface="微软雅黑" panose="020B0503020204020204" pitchFamily="34" charset="-122"/>
                <a:ea typeface="微软雅黑" panose="020B0503020204020204" pitchFamily="34" charset="-122"/>
              </a:rPr>
              <a:t>2014</a:t>
            </a:r>
            <a:r>
              <a:rPr lang="zh-CN" altLang="en-US" sz="1400" b="1" dirty="0">
                <a:solidFill>
                  <a:srgbClr val="000000"/>
                </a:solidFill>
                <a:latin typeface="微软雅黑" panose="020B0503020204020204" pitchFamily="34" charset="-122"/>
                <a:ea typeface="微软雅黑" panose="020B0503020204020204" pitchFamily="34" charset="-122"/>
              </a:rPr>
              <a:t>年的商业销售金额占比计算权重</a:t>
            </a:r>
            <a:endParaRPr lang="zh-CN" altLang="en-US" sz="1400" dirty="0">
              <a:solidFill>
                <a:srgbClr val="000000"/>
              </a:solidFill>
              <a:latin typeface="微软雅黑" pitchFamily="34" charset="-122"/>
              <a:ea typeface="微软雅黑" pitchFamily="34" charset="-122"/>
            </a:endParaRPr>
          </a:p>
        </p:txBody>
      </p:sp>
      <p:graphicFrame>
        <p:nvGraphicFramePr>
          <p:cNvPr id="24" name="Table 43">
            <a:extLst>
              <a:ext uri="{FF2B5EF4-FFF2-40B4-BE49-F238E27FC236}">
                <a16:creationId xmlns:a16="http://schemas.microsoft.com/office/drawing/2014/main" id="{9F79E224-F4C4-734F-B645-24C85518B60D}"/>
              </a:ext>
            </a:extLst>
          </p:cNvPr>
          <p:cNvGraphicFramePr>
            <a:graphicFrameLocks noGrp="1"/>
          </p:cNvGraphicFramePr>
          <p:nvPr>
            <p:extLst>
              <p:ext uri="{D42A27DB-BD31-4B8C-83A1-F6EECF244321}">
                <p14:modId xmlns:p14="http://schemas.microsoft.com/office/powerpoint/2010/main" val="2599224965"/>
              </p:ext>
            </p:extLst>
          </p:nvPr>
        </p:nvGraphicFramePr>
        <p:xfrm>
          <a:off x="2166019" y="5139211"/>
          <a:ext cx="8083410" cy="602685"/>
        </p:xfrm>
        <a:graphic>
          <a:graphicData uri="http://schemas.openxmlformats.org/drawingml/2006/table">
            <a:tbl>
              <a:tblPr/>
              <a:tblGrid>
                <a:gridCol w="886277">
                  <a:extLst>
                    <a:ext uri="{9D8B030D-6E8A-4147-A177-3AD203B41FA5}">
                      <a16:colId xmlns:a16="http://schemas.microsoft.com/office/drawing/2014/main" val="20000"/>
                    </a:ext>
                  </a:extLst>
                </a:gridCol>
                <a:gridCol w="840494">
                  <a:extLst>
                    <a:ext uri="{9D8B030D-6E8A-4147-A177-3AD203B41FA5}">
                      <a16:colId xmlns:a16="http://schemas.microsoft.com/office/drawing/2014/main" val="20001"/>
                    </a:ext>
                  </a:extLst>
                </a:gridCol>
                <a:gridCol w="877035">
                  <a:extLst>
                    <a:ext uri="{9D8B030D-6E8A-4147-A177-3AD203B41FA5}">
                      <a16:colId xmlns:a16="http://schemas.microsoft.com/office/drawing/2014/main" val="20002"/>
                    </a:ext>
                  </a:extLst>
                </a:gridCol>
                <a:gridCol w="877938">
                  <a:extLst>
                    <a:ext uri="{9D8B030D-6E8A-4147-A177-3AD203B41FA5}">
                      <a16:colId xmlns:a16="http://schemas.microsoft.com/office/drawing/2014/main" val="20003"/>
                    </a:ext>
                  </a:extLst>
                </a:gridCol>
                <a:gridCol w="1145020">
                  <a:extLst>
                    <a:ext uri="{9D8B030D-6E8A-4147-A177-3AD203B41FA5}">
                      <a16:colId xmlns:a16="http://schemas.microsoft.com/office/drawing/2014/main" val="20004"/>
                    </a:ext>
                  </a:extLst>
                </a:gridCol>
                <a:gridCol w="767407">
                  <a:extLst>
                    <a:ext uri="{9D8B030D-6E8A-4147-A177-3AD203B41FA5}">
                      <a16:colId xmlns:a16="http://schemas.microsoft.com/office/drawing/2014/main" val="20005"/>
                    </a:ext>
                  </a:extLst>
                </a:gridCol>
                <a:gridCol w="900496">
                  <a:extLst>
                    <a:ext uri="{9D8B030D-6E8A-4147-A177-3AD203B41FA5}">
                      <a16:colId xmlns:a16="http://schemas.microsoft.com/office/drawing/2014/main" val="20006"/>
                    </a:ext>
                  </a:extLst>
                </a:gridCol>
                <a:gridCol w="779588">
                  <a:extLst>
                    <a:ext uri="{9D8B030D-6E8A-4147-A177-3AD203B41FA5}">
                      <a16:colId xmlns:a16="http://schemas.microsoft.com/office/drawing/2014/main" val="20007"/>
                    </a:ext>
                  </a:extLst>
                </a:gridCol>
                <a:gridCol w="1009155">
                  <a:extLst>
                    <a:ext uri="{9D8B030D-6E8A-4147-A177-3AD203B41FA5}">
                      <a16:colId xmlns:a16="http://schemas.microsoft.com/office/drawing/2014/main" val="20008"/>
                    </a:ext>
                  </a:extLst>
                </a:gridCol>
              </a:tblGrid>
              <a:tr h="21740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和天下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软蓝</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和钻石</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蔚蓝星空</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蓝</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软黄</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芙蓉王</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硬</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白沙</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lang="zh-CN" altLang="en-US" sz="1100" b="1" i="0" u="none" strike="noStrike" dirty="0">
                          <a:solidFill>
                            <a:srgbClr val="000000"/>
                          </a:solidFill>
                          <a:effectLst/>
                          <a:latin typeface="微软雅黑" panose="020B0503020204020204" pitchFamily="34" charset="-122"/>
                          <a:ea typeface="微软雅黑" panose="020B0503020204020204" pitchFamily="34" charset="-122"/>
                        </a:rPr>
                        <a:t>硬蓝尚品</a:t>
                      </a:r>
                      <a:r>
                        <a:rPr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385278">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100" b="1" i="0" u="none" strike="noStrike" dirty="0">
                          <a:solidFill>
                            <a:schemeClr val="tx1"/>
                          </a:solidFill>
                          <a:effectLst/>
                          <a:latin typeface="微软雅黑" panose="020B0503020204020204" pitchFamily="34" charset="-122"/>
                          <a:ea typeface="微软雅黑" panose="020B0503020204020204" pitchFamily="34" charset="-122"/>
                        </a:rPr>
                        <a:t>期望权重</a:t>
                      </a: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6E4F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endParaRPr lang="en-US" altLang="zh-CN" sz="1100" b="1" i="0" u="none" strike="noStrike" dirty="0">
                        <a:solidFill>
                          <a:srgbClr val="000000"/>
                        </a:solidFill>
                        <a:effectLst/>
                        <a:latin typeface="微软雅黑" panose="020B0503020204020204" pitchFamily="34" charset="-122"/>
                        <a:ea typeface="微软雅黑" panose="020B0503020204020204" pitchFamily="34" charset="-122"/>
                      </a:endParaRPr>
                    </a:p>
                  </a:txBody>
                  <a:tcPr marL="6502" marR="6502" marT="650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bl>
          </a:graphicData>
        </a:graphic>
      </p:graphicFrame>
      <p:sp>
        <p:nvSpPr>
          <p:cNvPr id="25" name="二等辺三角形 42">
            <a:extLst>
              <a:ext uri="{FF2B5EF4-FFF2-40B4-BE49-F238E27FC236}">
                <a16:creationId xmlns:a16="http://schemas.microsoft.com/office/drawing/2014/main" id="{8A8F52A4-EF11-704D-BCDC-60AEA2467C4E}"/>
              </a:ext>
            </a:extLst>
          </p:cNvPr>
          <p:cNvSpPr/>
          <p:nvPr/>
        </p:nvSpPr>
        <p:spPr bwMode="gray">
          <a:xfrm rot="10800000">
            <a:off x="3133993" y="3887644"/>
            <a:ext cx="5647968" cy="344424"/>
          </a:xfrm>
          <a:prstGeom prst="triangle">
            <a:avLst/>
          </a:prstGeom>
          <a:solidFill>
            <a:srgbClr val="B3CFE6">
              <a:lumMod val="75000"/>
            </a:srgbClr>
          </a:solidFill>
          <a:ln w="6350">
            <a:solidFill>
              <a:srgbClr val="778888">
                <a:lumMod val="20000"/>
                <a:lumOff val="80000"/>
              </a:srgbClr>
            </a:solidFill>
            <a:miter lim="800000"/>
            <a:headEnd/>
            <a:tailEnd/>
          </a:ln>
          <a:effectLst/>
        </p:spPr>
        <p:txBody>
          <a:bodyPr vert="horz" wrap="square" lIns="72000" tIns="72000" rIns="72000" bIns="72000" numCol="1" rtlCol="0" anchor="t" anchorCtr="0" compatLnSpc="1">
            <a:prstTxWarp prst="textNoShape">
              <a:avLst/>
            </a:prstTxWarp>
            <a:noAutofit/>
          </a:bodyPr>
          <a:lstStyle/>
          <a:p>
            <a:pPr marL="0" marR="0" lvl="0" indent="0" defTabSz="914400" eaLnBrk="1" fontAlgn="base" latinLnBrk="0" hangingPunct="1">
              <a:lnSpc>
                <a:spcPct val="100000"/>
              </a:lnSpc>
              <a:spcBef>
                <a:spcPts val="0"/>
              </a:spcBef>
              <a:spcAft>
                <a:spcPts val="300"/>
              </a:spcAft>
              <a:buClrTx/>
              <a:buSzTx/>
              <a:buFontTx/>
              <a:buNone/>
              <a:tabLst/>
              <a:defRPr/>
            </a:pPr>
            <a:endParaRPr kumimoji="0" lang="ja-JP"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pitchFamily="34" charset="0"/>
            </a:endParaRPr>
          </a:p>
        </p:txBody>
      </p:sp>
    </p:spTree>
    <p:extLst>
      <p:ext uri="{BB962C8B-B14F-4D97-AF65-F5344CB8AC3E}">
        <p14:creationId xmlns:p14="http://schemas.microsoft.com/office/powerpoint/2010/main" val="109730064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B10E-3902-C447-BCDF-6400E4DC6FDA}"/>
              </a:ext>
            </a:extLst>
          </p:cNvPr>
          <p:cNvSpPr>
            <a:spLocks noGrp="1"/>
          </p:cNvSpPr>
          <p:nvPr>
            <p:ph type="title"/>
          </p:nvPr>
        </p:nvSpPr>
        <p:spPr/>
        <p:txBody>
          <a:bodyPr/>
          <a:lstStyle/>
          <a:p>
            <a:r>
              <a:rPr kumimoji="1" lang="zh-CN" altLang="en-US" dirty="0"/>
              <a:t>通过现实权重的加权计算，得到以下湖南中烟</a:t>
            </a:r>
            <a:r>
              <a:rPr kumimoji="1" lang="en-US" altLang="zh-CN" dirty="0"/>
              <a:t>2014</a:t>
            </a:r>
            <a:r>
              <a:rPr kumimoji="1" lang="zh-CN" altLang="en-US" dirty="0"/>
              <a:t>年整体市场定位结果</a:t>
            </a:r>
          </a:p>
        </p:txBody>
      </p:sp>
      <p:graphicFrame>
        <p:nvGraphicFramePr>
          <p:cNvPr id="5" name="Table 5">
            <a:extLst>
              <a:ext uri="{FF2B5EF4-FFF2-40B4-BE49-F238E27FC236}">
                <a16:creationId xmlns:a16="http://schemas.microsoft.com/office/drawing/2014/main" id="{34B68E57-2EAC-9F40-A1D1-3861CBBB49AF}"/>
              </a:ext>
            </a:extLst>
          </p:cNvPr>
          <p:cNvGraphicFramePr>
            <a:graphicFrameLocks noGrp="1"/>
          </p:cNvGraphicFramePr>
          <p:nvPr>
            <p:extLst>
              <p:ext uri="{D42A27DB-BD31-4B8C-83A1-F6EECF244321}">
                <p14:modId xmlns:p14="http://schemas.microsoft.com/office/powerpoint/2010/main" val="3298395030"/>
              </p:ext>
            </p:extLst>
          </p:nvPr>
        </p:nvGraphicFramePr>
        <p:xfrm>
          <a:off x="816409" y="1511135"/>
          <a:ext cx="10559182" cy="4664196"/>
        </p:xfrm>
        <a:graphic>
          <a:graphicData uri="http://schemas.openxmlformats.org/drawingml/2006/table">
            <a:tbl>
              <a:tblPr firstRow="1" bandRow="1"/>
              <a:tblGrid>
                <a:gridCol w="1810549">
                  <a:extLst>
                    <a:ext uri="{9D8B030D-6E8A-4147-A177-3AD203B41FA5}">
                      <a16:colId xmlns:a16="http://schemas.microsoft.com/office/drawing/2014/main" val="20000"/>
                    </a:ext>
                  </a:extLst>
                </a:gridCol>
                <a:gridCol w="1015777">
                  <a:extLst>
                    <a:ext uri="{9D8B030D-6E8A-4147-A177-3AD203B41FA5}">
                      <a16:colId xmlns:a16="http://schemas.microsoft.com/office/drawing/2014/main" val="20001"/>
                    </a:ext>
                  </a:extLst>
                </a:gridCol>
                <a:gridCol w="1015777">
                  <a:extLst>
                    <a:ext uri="{9D8B030D-6E8A-4147-A177-3AD203B41FA5}">
                      <a16:colId xmlns:a16="http://schemas.microsoft.com/office/drawing/2014/main" val="20002"/>
                    </a:ext>
                  </a:extLst>
                </a:gridCol>
                <a:gridCol w="1015777">
                  <a:extLst>
                    <a:ext uri="{9D8B030D-6E8A-4147-A177-3AD203B41FA5}">
                      <a16:colId xmlns:a16="http://schemas.microsoft.com/office/drawing/2014/main" val="20003"/>
                    </a:ext>
                  </a:extLst>
                </a:gridCol>
                <a:gridCol w="5701302">
                  <a:extLst>
                    <a:ext uri="{9D8B030D-6E8A-4147-A177-3AD203B41FA5}">
                      <a16:colId xmlns:a16="http://schemas.microsoft.com/office/drawing/2014/main" val="20004"/>
                    </a:ext>
                  </a:extLst>
                </a:gridCol>
              </a:tblGrid>
              <a:tr h="35290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市场定位</a:t>
                      </a: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mn-cs"/>
                        </a:rPr>
                        <a:t>销售状况</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mn-cs"/>
                        </a:rPr>
                        <a:t>增长趋势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lang="zh-CN" altLang="en-US" sz="1400" b="1" kern="1200" dirty="0">
                          <a:solidFill>
                            <a:schemeClr val="bg1"/>
                          </a:solidFill>
                          <a:latin typeface="微软雅黑" panose="020B0503020204020204" pitchFamily="34" charset="-122"/>
                          <a:ea typeface="微软雅黑" panose="020B0503020204020204" pitchFamily="34" charset="-122"/>
                          <a:cs typeface="+mn-cs"/>
                        </a:rPr>
                        <a:t>整体潜力</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400" b="1" i="0" u="none" strike="noStrike" dirty="0">
                          <a:solidFill>
                            <a:schemeClr val="bg1"/>
                          </a:solidFill>
                          <a:effectLst/>
                          <a:latin typeface="微软雅黑" panose="020B0503020204020204" pitchFamily="34" charset="-122"/>
                          <a:ea typeface="微软雅黑" panose="020B0503020204020204" pitchFamily="34" charset="-122"/>
                        </a:rPr>
                        <a:t>省份</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extLst>
                  <a:ext uri="{0D108BD9-81ED-4DB2-BD59-A6C34878D82A}">
                    <a16:rowId xmlns:a16="http://schemas.microsoft.com/office/drawing/2014/main" val="10000"/>
                  </a:ext>
                </a:extLst>
              </a:tr>
              <a:tr h="558769">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成长型战略市场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广东、广西、河南、湖南、山西、陕西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5877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成熟型战略市场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海南、宁夏、青海、深圳</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5877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成长型核心市场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江西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5877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成熟型核心市场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5877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导入型潜力市场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0" i="0" u="none" strike="noStrike" dirty="0">
                          <a:solidFill>
                            <a:srgbClr val="000000"/>
                          </a:solidFill>
                          <a:effectLst/>
                          <a:latin typeface="微软雅黑" panose="020B0503020204020204" pitchFamily="34" charset="-122"/>
                          <a:ea typeface="微软雅黑" panose="020B0503020204020204" pitchFamily="34" charset="-122"/>
                        </a:rPr>
                        <a:t>山东</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55877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弱势型潜力市场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北京、贵州、河北、上海</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505813">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导入型边缘市场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zh-CN" sz="1200" b="0" i="0" u="none" strike="noStrike" dirty="0">
                          <a:solidFill>
                            <a:srgbClr val="000000"/>
                          </a:solidFill>
                          <a:effectLst/>
                          <a:latin typeface="微软雅黑" panose="020B0503020204020204" pitchFamily="34" charset="-122"/>
                          <a:ea typeface="微软雅黑" panose="020B0503020204020204" pitchFamily="34" charset="-122"/>
                        </a:rPr>
                        <a:t>/</a:t>
                      </a:r>
                      <a:endParaRPr lang="zh-CN" alt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5285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200" b="1" i="0" u="none" strike="noStrike" dirty="0">
                          <a:solidFill>
                            <a:srgbClr val="000000"/>
                          </a:solidFill>
                          <a:effectLst/>
                          <a:latin typeface="微软雅黑" panose="020B0503020204020204" pitchFamily="34" charset="-122"/>
                          <a:ea typeface="微软雅黑" panose="020B0503020204020204" pitchFamily="34" charset="-122"/>
                        </a:rPr>
                        <a:t>弱势型边缘市场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6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6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安徽、大连、福建、甘肃、黑龙江、湖北、吉林、江苏、辽宁、内蒙古、</a:t>
                      </a:r>
                      <a:endParaRPr lang="en-US" altLang="zh-CN" sz="1200" b="0" i="0" u="none" strike="noStrike" kern="1200" dirty="0">
                        <a:solidFill>
                          <a:srgbClr val="000000"/>
                        </a:solidFill>
                        <a:effectLst/>
                        <a:latin typeface="微软雅黑" panose="020B0503020204020204" pitchFamily="34" charset="-122"/>
                        <a:ea typeface="微软雅黑" panose="020B0503020204020204" pitchFamily="34" charset="-122"/>
                        <a:cs typeface="+mn-cs"/>
                      </a:endParaRPr>
                    </a:p>
                    <a:p>
                      <a:pPr marL="0" algn="ctr" defTabSz="914400" rtl="0" eaLnBrk="1" fontAlgn="ctr" latinLnBrk="0" hangingPunct="1"/>
                      <a:r>
                        <a:rPr lang="zh-CN" altLang="en-US" sz="1200" b="0" i="0" u="none" strike="noStrike" kern="1200" dirty="0">
                          <a:solidFill>
                            <a:srgbClr val="000000"/>
                          </a:solidFill>
                          <a:effectLst/>
                          <a:latin typeface="微软雅黑" panose="020B0503020204020204" pitchFamily="34" charset="-122"/>
                          <a:ea typeface="微软雅黑" panose="020B0503020204020204" pitchFamily="34" charset="-122"/>
                          <a:cs typeface="+mn-cs"/>
                        </a:rPr>
                        <a:t>四川、天津、西藏、新疆、云南、浙江、重庆</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053503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0C25AD-8322-EE40-A657-CCBCE8C80655}"/>
              </a:ext>
            </a:extLst>
          </p:cNvPr>
          <p:cNvSpPr>
            <a:spLocks noGrp="1"/>
          </p:cNvSpPr>
          <p:nvPr>
            <p:ph type="title"/>
          </p:nvPr>
        </p:nvSpPr>
        <p:spPr/>
        <p:txBody>
          <a:bodyPr/>
          <a:lstStyle/>
          <a:p>
            <a:r>
              <a:rPr kumimoji="1" lang="zh-CN" altLang="en-US" dirty="0"/>
              <a:t>针对不同的市场定位，建议在多种营销相关资源投放上采取差异化策略</a:t>
            </a:r>
          </a:p>
        </p:txBody>
      </p:sp>
      <p:graphicFrame>
        <p:nvGraphicFramePr>
          <p:cNvPr id="6" name="Table 167">
            <a:extLst>
              <a:ext uri="{FF2B5EF4-FFF2-40B4-BE49-F238E27FC236}">
                <a16:creationId xmlns:a16="http://schemas.microsoft.com/office/drawing/2014/main" id="{8A4ED05C-22C9-634E-8C38-A36720C48E45}"/>
              </a:ext>
            </a:extLst>
          </p:cNvPr>
          <p:cNvGraphicFramePr>
            <a:graphicFrameLocks noGrp="1"/>
          </p:cNvGraphicFramePr>
          <p:nvPr>
            <p:extLst>
              <p:ext uri="{D42A27DB-BD31-4B8C-83A1-F6EECF244321}">
                <p14:modId xmlns:p14="http://schemas.microsoft.com/office/powerpoint/2010/main" val="3183640222"/>
              </p:ext>
            </p:extLst>
          </p:nvPr>
        </p:nvGraphicFramePr>
        <p:xfrm>
          <a:off x="701567" y="1343451"/>
          <a:ext cx="10534281" cy="4148217"/>
        </p:xfrm>
        <a:graphic>
          <a:graphicData uri="http://schemas.openxmlformats.org/drawingml/2006/table">
            <a:tbl>
              <a:tblPr firstRow="1" bandRow="1"/>
              <a:tblGrid>
                <a:gridCol w="1736575">
                  <a:extLst>
                    <a:ext uri="{9D8B030D-6E8A-4147-A177-3AD203B41FA5}">
                      <a16:colId xmlns:a16="http://schemas.microsoft.com/office/drawing/2014/main" val="20000"/>
                    </a:ext>
                  </a:extLst>
                </a:gridCol>
                <a:gridCol w="597444">
                  <a:extLst>
                    <a:ext uri="{9D8B030D-6E8A-4147-A177-3AD203B41FA5}">
                      <a16:colId xmlns:a16="http://schemas.microsoft.com/office/drawing/2014/main" val="20001"/>
                    </a:ext>
                  </a:extLst>
                </a:gridCol>
                <a:gridCol w="597444">
                  <a:extLst>
                    <a:ext uri="{9D8B030D-6E8A-4147-A177-3AD203B41FA5}">
                      <a16:colId xmlns:a16="http://schemas.microsoft.com/office/drawing/2014/main" val="20002"/>
                    </a:ext>
                  </a:extLst>
                </a:gridCol>
                <a:gridCol w="597444">
                  <a:extLst>
                    <a:ext uri="{9D8B030D-6E8A-4147-A177-3AD203B41FA5}">
                      <a16:colId xmlns:a16="http://schemas.microsoft.com/office/drawing/2014/main" val="20003"/>
                    </a:ext>
                  </a:extLst>
                </a:gridCol>
                <a:gridCol w="2287023">
                  <a:extLst>
                    <a:ext uri="{9D8B030D-6E8A-4147-A177-3AD203B41FA5}">
                      <a16:colId xmlns:a16="http://schemas.microsoft.com/office/drawing/2014/main" val="20004"/>
                    </a:ext>
                  </a:extLst>
                </a:gridCol>
                <a:gridCol w="2287023">
                  <a:extLst>
                    <a:ext uri="{9D8B030D-6E8A-4147-A177-3AD203B41FA5}">
                      <a16:colId xmlns:a16="http://schemas.microsoft.com/office/drawing/2014/main" val="20005"/>
                    </a:ext>
                  </a:extLst>
                </a:gridCol>
                <a:gridCol w="2431328">
                  <a:extLst>
                    <a:ext uri="{9D8B030D-6E8A-4147-A177-3AD203B41FA5}">
                      <a16:colId xmlns:a16="http://schemas.microsoft.com/office/drawing/2014/main" val="20006"/>
                    </a:ext>
                  </a:extLst>
                </a:gridCol>
              </a:tblGrid>
              <a:tr h="303972">
                <a:tc rowSpan="2">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a:r>
                        <a:rPr lang="zh-CN" altLang="en-US" sz="1300" b="1" dirty="0">
                          <a:solidFill>
                            <a:schemeClr val="bg1"/>
                          </a:solidFill>
                          <a:latin typeface="微软雅黑" panose="020B0503020204020204" pitchFamily="34" charset="-122"/>
                          <a:ea typeface="微软雅黑" panose="020B0503020204020204" pitchFamily="34" charset="-122"/>
                        </a:rPr>
                        <a:t>市场定位</a:t>
                      </a:r>
                    </a:p>
                  </a:txBody>
                  <a:tcPr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rowSpan="2">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销售状况</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rowSpan="2">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增长趋势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rowSpan="2">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整体潜力</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gridSpan="3">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策略建议</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3972">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dirty="0"/>
                    </a:p>
                  </a:txBody>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产品投放</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营销资源投放</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chemeClr val="bg1"/>
                          </a:solidFill>
                          <a:effectLst/>
                          <a:latin typeface="微软雅黑" panose="020B0503020204020204" pitchFamily="34" charset="-122"/>
                          <a:ea typeface="微软雅黑" panose="020B0503020204020204" pitchFamily="34" charset="-122"/>
                        </a:rPr>
                        <a:t>销售资源投放</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B3CFE6">
                        <a:lumMod val="50000"/>
                      </a:srgbClr>
                    </a:solidFill>
                  </a:tcPr>
                </a:tc>
                <a:extLst>
                  <a:ext uri="{0D108BD9-81ED-4DB2-BD59-A6C34878D82A}">
                    <a16:rowId xmlns:a16="http://schemas.microsoft.com/office/drawing/2014/main" val="10001"/>
                  </a:ext>
                </a:extLst>
              </a:tr>
              <a:tr h="453104">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成长型战略市场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A.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适度引入新产品，丰富产品组合，进一步强化品牌主导地位</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00B05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kumimoji="0"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大力度投放</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营销资源，维持增长态势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2563" marR="0" indent="-182563"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00B05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kumimoji="0"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加强销售资源投放，进一步强化与客户的良好关系</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5780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成熟型战略市场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B.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加强新产品引入和培育，形成新的增长点</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1"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1"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控制营销资源投放，以平均水平投入营销资源</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2563" marR="0" indent="-182563"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00B05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kumimoji="0"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加强销售资源投放，进一步强化与客户的良好关系</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5780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成长型核心市场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A.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适度引入新产品（以差异性新品为主），丰富产品组合，进一步强化品牌主导地位</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0"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0"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控制营销资源投放，以平均水平投入营销资源</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0"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0"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维持销售资源投放达到平均水平</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15887">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成熟型核心市场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B.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加强新产品引入和培育，形成新的增长点</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C0000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降低营销资源投入比例，低于平均水平投放营销资源</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2563" marR="0" indent="-182563"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00B05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kumimoji="0"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加强销售资源投放，进一步强化与客户的良好关系</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457800">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导入型潜力市场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C.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控制新品引入，以培育现有产品组合为核心</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lvl="0" indent="-180975"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00B05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1" lang="en-US" altLang="zh-CN" sz="1100" b="1" dirty="0">
                          <a:solidFill>
                            <a:schemeClr val="tx1">
                              <a:lumMod val="65000"/>
                              <a:lumOff val="35000"/>
                            </a:schemeClr>
                          </a:solidFill>
                          <a:latin typeface="Calibri" panose="020F0502020204030204" pitchFamily="34" charset="0"/>
                          <a:ea typeface="微软雅黑" panose="020B0503020204020204" pitchFamily="34" charset="-122"/>
                        </a:rPr>
                        <a:t>.</a:t>
                      </a:r>
                      <a:r>
                        <a:rPr kumimoji="1" lang="en-US" altLang="zh-CN" sz="1100" b="1" baseline="0" dirty="0">
                          <a:solidFill>
                            <a:schemeClr val="tx1">
                              <a:lumMod val="65000"/>
                              <a:lumOff val="35000"/>
                            </a:schemeClr>
                          </a:solidFill>
                          <a:latin typeface="Calibri" panose="020F0502020204030204" pitchFamily="34" charset="0"/>
                          <a:ea typeface="微软雅黑" panose="020B0503020204020204" pitchFamily="34" charset="-122"/>
                        </a:rPr>
                        <a:t> </a:t>
                      </a:r>
                      <a:r>
                        <a:rPr kumimoji="0" lang="zh-CN" altLang="en-US" sz="11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大力度投放营销资源，维持增长态势</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0"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0"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维持销售资源投放达到平均水平</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457799">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弱势型潜力市场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D.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调整产品组合，引入新规格逐步替代在销规格</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1"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1"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控制营销资源投放，以平均水平投入营销资源</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0"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0"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维持销售资源投放达到平均水平</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414412">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导入型边缘市场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ctr" defTabSz="914400" rtl="0" eaLnBrk="1" fontAlgn="ctr" latinLnBrk="0" hangingPunct="1">
                        <a:lnSpc>
                          <a:spcPct val="100000"/>
                        </a:lnSpc>
                        <a:spcBef>
                          <a:spcPts val="0"/>
                        </a:spcBef>
                        <a:spcAft>
                          <a:spcPts val="0"/>
                        </a:spcAft>
                        <a:buClrTx/>
                        <a:buSzTx/>
                        <a:buFontTx/>
                        <a:buNone/>
                        <a:tabLst/>
                        <a:defRPr/>
                      </a:pP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92D050"/>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C.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控制新品引入，以培育现有产品组合为核心</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0975" marR="0" indent="-180975" algn="l" defTabSz="914400" rtl="0" eaLnBrk="1" fontAlgn="ctr" latinLnBrk="0" hangingPunct="1">
                        <a:lnSpc>
                          <a:spcPct val="100000"/>
                        </a:lnSpc>
                        <a:spcBef>
                          <a:spcPts val="0"/>
                        </a:spcBef>
                        <a:spcAft>
                          <a:spcPts val="0"/>
                        </a:spcAft>
                        <a:buClrTx/>
                        <a:buSzTx/>
                        <a:buFontTx/>
                        <a:buNone/>
                        <a:tabLst/>
                        <a:defRPr/>
                      </a:pPr>
                      <a:r>
                        <a:rPr lang="en-US" altLang="zh-CN" sz="1100" b="1" i="0" u="none" strike="noStrike" dirty="0">
                          <a:ln>
                            <a:solidFill>
                              <a:srgbClr val="F7BB11"/>
                            </a:solidFill>
                          </a:ln>
                          <a:solidFill>
                            <a:srgbClr val="000000"/>
                          </a:solidFill>
                          <a:effectLst/>
                          <a:latin typeface="Calibri" panose="020F0502020204030204" pitchFamily="34" charset="0"/>
                          <a:ea typeface="微软雅黑" panose="020B0503020204020204" pitchFamily="34" charset="-122"/>
                        </a:rPr>
                        <a:t>→</a:t>
                      </a:r>
                      <a:r>
                        <a:rPr lang="en-US" altLang="zh-CN" sz="1100" b="0" i="0" u="none" strike="noStrike" dirty="0">
                          <a:solidFill>
                            <a:srgbClr val="000000"/>
                          </a:solidFill>
                          <a:effectLst/>
                          <a:latin typeface="Calibri" panose="020F0502020204030204" pitchFamily="34" charset="0"/>
                          <a:ea typeface="微软雅黑" panose="020B0503020204020204" pitchFamily="34" charset="-122"/>
                        </a:rPr>
                        <a:t>.</a:t>
                      </a:r>
                      <a:r>
                        <a:rPr lang="en-US" altLang="zh-CN" sz="1100" b="0" i="0" u="none" strike="noStrike" baseline="0" dirty="0">
                          <a:solidFill>
                            <a:srgbClr val="000000"/>
                          </a:solidFill>
                          <a:effectLst/>
                          <a:latin typeface="Calibri" panose="020F0502020204030204" pitchFamily="34" charset="0"/>
                          <a:ea typeface="微软雅黑" panose="020B0503020204020204" pitchFamily="34" charset="-122"/>
                        </a:rPr>
                        <a:t> </a:t>
                      </a:r>
                      <a:r>
                        <a:rPr lang="zh-CN" altLang="en-US" sz="1100" b="0" i="0" u="none" strike="noStrike" baseline="0" dirty="0">
                          <a:solidFill>
                            <a:srgbClr val="000000"/>
                          </a:solidFill>
                          <a:effectLst/>
                          <a:latin typeface="微软雅黑" panose="020B0503020204020204" pitchFamily="34" charset="-122"/>
                          <a:ea typeface="微软雅黑" panose="020B0503020204020204" pitchFamily="34" charset="-122"/>
                        </a:rPr>
                        <a:t>控制营销资源投放，以平均水平投入营销资源</a:t>
                      </a:r>
                      <a:endParaRPr lang="zh-CN" altLang="en-US"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2563" marR="0" indent="-182563" algn="l" defTabSz="914400" rtl="0" eaLnBrk="1" fontAlgn="ctr" latinLnBrk="0" hangingPunct="1">
                        <a:lnSpc>
                          <a:spcPct val="100000"/>
                        </a:lnSpc>
                        <a:spcBef>
                          <a:spcPts val="0"/>
                        </a:spcBef>
                        <a:spcAft>
                          <a:spcPts val="0"/>
                        </a:spcAft>
                        <a:buClrTx/>
                        <a:buSzTx/>
                        <a:buFontTx/>
                        <a:buNone/>
                        <a:tabLst/>
                        <a:defRPr/>
                      </a:pPr>
                      <a:r>
                        <a:rPr kumimoji="1" lang="zh-CN" altLang="en-US" sz="1100" b="1" dirty="0">
                          <a:ln>
                            <a:solidFill>
                              <a:srgbClr val="C0000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降低销售资源投入比例，低于平均水平投放销售资源</a:t>
                      </a:r>
                      <a:endParaRPr lang="zh-CN" altLang="en-US" sz="1100" dirty="0"/>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71026">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lang="zh-CN" altLang="en-US" sz="1300" b="1" i="0" u="none" strike="noStrike" dirty="0">
                          <a:solidFill>
                            <a:srgbClr val="000000"/>
                          </a:solidFill>
                          <a:effectLst/>
                          <a:latin typeface="微软雅黑" panose="020B0503020204020204" pitchFamily="34" charset="-122"/>
                          <a:ea typeface="微软雅黑" panose="020B0503020204020204" pitchFamily="34" charset="-122"/>
                        </a:rPr>
                        <a:t>弱势型边缘市场</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ctr" fontAlgn="ctr"/>
                      <a:r>
                        <a:rPr kumimoji="1" lang="zh-CN" altLang="en-US" sz="1300" b="1" dirty="0">
                          <a:solidFill>
                            <a:schemeClr val="tx1">
                              <a:lumMod val="65000"/>
                              <a:lumOff val="35000"/>
                            </a:schemeClr>
                          </a:solidFill>
                          <a:latin typeface="Calibri" panose="020F0502020204030204" pitchFamily="34" charset="0"/>
                          <a:ea typeface="微软雅黑" panose="020B0503020204020204" pitchFamily="34" charset="-122"/>
                        </a:rPr>
                        <a:t>↓</a:t>
                      </a:r>
                      <a:endParaRPr lang="zh-CN" altLang="en-US" sz="1300" b="1"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solidFill>
                      <a:srgbClr val="FF9966"/>
                    </a:solid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D.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调整产品组合，引入新规格逐步替代在销规格</a:t>
                      </a:r>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algn="l"/>
                      <a:r>
                        <a:rPr kumimoji="1" lang="zh-CN" altLang="en-US" sz="1100" b="1" dirty="0">
                          <a:ln>
                            <a:solidFill>
                              <a:srgbClr val="C0000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降低营销资源投入比例，低于平均水平投放营销资源</a:t>
                      </a:r>
                      <a:endParaRPr lang="zh-CN" altLang="en-US" sz="1100" dirty="0"/>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ea typeface="华文楷体"/>
                        </a:defRPr>
                      </a:lvl1pPr>
                      <a:lvl2pPr marL="457200" algn="l" defTabSz="914400" rtl="0" eaLnBrk="1" latinLnBrk="0" hangingPunct="1">
                        <a:defRPr sz="1800" kern="1200">
                          <a:solidFill>
                            <a:schemeClr val="tx1"/>
                          </a:solidFill>
                          <a:latin typeface="Arial"/>
                          <a:ea typeface="华文楷体"/>
                        </a:defRPr>
                      </a:lvl2pPr>
                      <a:lvl3pPr marL="914400" algn="l" defTabSz="914400" rtl="0" eaLnBrk="1" latinLnBrk="0" hangingPunct="1">
                        <a:defRPr sz="1800" kern="1200">
                          <a:solidFill>
                            <a:schemeClr val="tx1"/>
                          </a:solidFill>
                          <a:latin typeface="Arial"/>
                          <a:ea typeface="华文楷体"/>
                        </a:defRPr>
                      </a:lvl3pPr>
                      <a:lvl4pPr marL="1371600" algn="l" defTabSz="914400" rtl="0" eaLnBrk="1" latinLnBrk="0" hangingPunct="1">
                        <a:defRPr sz="1800" kern="1200">
                          <a:solidFill>
                            <a:schemeClr val="tx1"/>
                          </a:solidFill>
                          <a:latin typeface="Arial"/>
                          <a:ea typeface="华文楷体"/>
                        </a:defRPr>
                      </a:lvl4pPr>
                      <a:lvl5pPr marL="1828800" algn="l" defTabSz="914400" rtl="0" eaLnBrk="1" latinLnBrk="0" hangingPunct="1">
                        <a:defRPr sz="1800" kern="1200">
                          <a:solidFill>
                            <a:schemeClr val="tx1"/>
                          </a:solidFill>
                          <a:latin typeface="Arial"/>
                          <a:ea typeface="华文楷体"/>
                        </a:defRPr>
                      </a:lvl5pPr>
                      <a:lvl6pPr marL="2286000" algn="l" defTabSz="914400" rtl="0" eaLnBrk="1" latinLnBrk="0" hangingPunct="1">
                        <a:defRPr sz="1800" kern="1200">
                          <a:solidFill>
                            <a:schemeClr val="tx1"/>
                          </a:solidFill>
                          <a:latin typeface="Arial"/>
                          <a:ea typeface="华文楷体"/>
                        </a:defRPr>
                      </a:lvl6pPr>
                      <a:lvl7pPr marL="2743200" algn="l" defTabSz="914400" rtl="0" eaLnBrk="1" latinLnBrk="0" hangingPunct="1">
                        <a:defRPr sz="1800" kern="1200">
                          <a:solidFill>
                            <a:schemeClr val="tx1"/>
                          </a:solidFill>
                          <a:latin typeface="Arial"/>
                          <a:ea typeface="华文楷体"/>
                        </a:defRPr>
                      </a:lvl7pPr>
                      <a:lvl8pPr marL="3200400" algn="l" defTabSz="914400" rtl="0" eaLnBrk="1" latinLnBrk="0" hangingPunct="1">
                        <a:defRPr sz="1800" kern="1200">
                          <a:solidFill>
                            <a:schemeClr val="tx1"/>
                          </a:solidFill>
                          <a:latin typeface="Arial"/>
                          <a:ea typeface="华文楷体"/>
                        </a:defRPr>
                      </a:lvl8pPr>
                      <a:lvl9pPr marL="3657600" algn="l" defTabSz="914400" rtl="0" eaLnBrk="1" latinLnBrk="0" hangingPunct="1">
                        <a:defRPr sz="1800" kern="1200">
                          <a:solidFill>
                            <a:schemeClr val="tx1"/>
                          </a:solidFill>
                          <a:latin typeface="Arial"/>
                          <a:ea typeface="华文楷体"/>
                        </a:defRPr>
                      </a:lvl9pPr>
                    </a:lstStyle>
                    <a:p>
                      <a:pPr marL="182563" marR="0" indent="-182563" algn="l" defTabSz="914400" rtl="0" eaLnBrk="1" fontAlgn="auto" latinLnBrk="0" hangingPunct="1">
                        <a:lnSpc>
                          <a:spcPct val="100000"/>
                        </a:lnSpc>
                        <a:spcBef>
                          <a:spcPts val="0"/>
                        </a:spcBef>
                        <a:spcAft>
                          <a:spcPts val="0"/>
                        </a:spcAft>
                        <a:buClrTx/>
                        <a:buSzTx/>
                        <a:buFontTx/>
                        <a:buNone/>
                        <a:tabLst/>
                        <a:defRPr/>
                      </a:pPr>
                      <a:r>
                        <a:rPr kumimoji="1" lang="zh-CN" altLang="en-US" sz="1100" b="1" dirty="0">
                          <a:ln>
                            <a:solidFill>
                              <a:srgbClr val="C00000"/>
                            </a:solidFill>
                          </a:ln>
                          <a:solidFill>
                            <a:schemeClr val="tx1">
                              <a:lumMod val="65000"/>
                              <a:lumOff val="35000"/>
                            </a:schemeClr>
                          </a:solidFill>
                          <a:latin typeface="Calibri" panose="020F0502020204030204" pitchFamily="34" charset="0"/>
                          <a:ea typeface="微软雅黑" panose="020B0503020204020204" pitchFamily="34" charset="-122"/>
                        </a:rPr>
                        <a:t>↓</a:t>
                      </a:r>
                      <a:r>
                        <a:rPr kumimoji="0" lang="en-US" altLang="zh-CN" sz="1100" b="1" i="0" u="none" strike="noStrike" dirty="0">
                          <a:solidFill>
                            <a:srgbClr val="000000"/>
                          </a:solidFill>
                          <a:effectLst/>
                          <a:latin typeface="微软雅黑" panose="020B0503020204020204" pitchFamily="34" charset="-122"/>
                          <a:ea typeface="微软雅黑" panose="020B0503020204020204" pitchFamily="34" charset="-122"/>
                        </a:rPr>
                        <a:t>.</a:t>
                      </a:r>
                      <a:r>
                        <a:rPr kumimoji="0" lang="en-US" altLang="zh-CN" sz="1100" b="1" i="0" u="none" strike="noStrike" baseline="0" dirty="0">
                          <a:solidFill>
                            <a:srgbClr val="000000"/>
                          </a:solidFill>
                          <a:effectLst/>
                          <a:latin typeface="微软雅黑" panose="020B0503020204020204" pitchFamily="34" charset="-122"/>
                          <a:ea typeface="微软雅黑" panose="020B0503020204020204" pitchFamily="34" charset="-122"/>
                        </a:rPr>
                        <a:t> </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降低销售资源投入比例，低于平均水平投放销售资源</a:t>
                      </a:r>
                      <a:endParaRPr lang="zh-CN" altLang="en-US" sz="1100" dirty="0"/>
                    </a:p>
                  </a:txBody>
                  <a:tcPr marL="9525" marR="9525" marT="9525" marB="0" anchor="ctr">
                    <a:lnL w="12700" cmpd="sng">
                      <a:solidFill>
                        <a:srgbClr val="000000"/>
                      </a:solidFill>
                    </a:lnL>
                    <a:lnR w="12700" cmpd="sng">
                      <a:solidFill>
                        <a:srgbClr val="000000"/>
                      </a:solidFill>
                    </a:lnR>
                    <a:lnT w="12700" cmpd="sng">
                      <a:solidFill>
                        <a:srgbClr val="000000"/>
                      </a:solidFill>
                    </a:lnT>
                    <a:lnB w="12700" cmpd="sng">
                      <a:solidFill>
                        <a:srgbClr val="000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bl>
          </a:graphicData>
        </a:graphic>
      </p:graphicFrame>
      <p:sp>
        <p:nvSpPr>
          <p:cNvPr id="7" name="TextBox 24">
            <a:extLst>
              <a:ext uri="{FF2B5EF4-FFF2-40B4-BE49-F238E27FC236}">
                <a16:creationId xmlns:a16="http://schemas.microsoft.com/office/drawing/2014/main" id="{E4EFEC93-1FA6-D049-A5CD-87571F77D559}"/>
              </a:ext>
            </a:extLst>
          </p:cNvPr>
          <p:cNvSpPr txBox="1"/>
          <p:nvPr>
            <p:custDataLst>
              <p:tags r:id="rId1"/>
            </p:custDataLst>
          </p:nvPr>
        </p:nvSpPr>
        <p:spPr>
          <a:xfrm>
            <a:off x="701567" y="5588285"/>
            <a:ext cx="10534281" cy="461665"/>
          </a:xfrm>
          <a:prstGeom prst="rect">
            <a:avLst/>
          </a:prstGeom>
          <a:solidFill>
            <a:srgbClr val="D6E4F0"/>
          </a:solidFill>
        </p:spPr>
        <p:txBody>
          <a:bodyPr wrap="square">
            <a:spAutoFit/>
          </a:bodyPr>
          <a:lstStyle>
            <a:defPPr>
              <a:defRPr lang="en-US"/>
            </a:defPPr>
            <a:lvl1pPr marL="173038" indent="-173038" algn="just">
              <a:buFont typeface="Arial" panose="020B0604020202020204" pitchFamily="34" charset="0"/>
              <a:buChar char="•"/>
              <a:defRPr sz="1400">
                <a:latin typeface="华文细黑" pitchFamily="2" charset="-122"/>
                <a:ea typeface="华文细黑" pitchFamily="2" charset="-122"/>
              </a:defRPr>
            </a:lvl1pPr>
            <a:lvl2pPr marL="268288" lvl="1" indent="-195263" algn="just">
              <a:buFont typeface="华文细黑" panose="02010600040101010101" pitchFamily="2" charset="-122"/>
              <a:buChar char="‐"/>
              <a:tabLst>
                <a:tab pos="268288" algn="l"/>
              </a:tabLst>
              <a:defRPr sz="1400">
                <a:latin typeface="华文细黑" pitchFamily="2" charset="-122"/>
                <a:ea typeface="华文细黑" pitchFamily="2" charset="-122"/>
              </a:defRPr>
            </a:lvl2pPr>
          </a:lstStyle>
          <a:p>
            <a:pPr marL="173038" marR="0" lvl="0" indent="-173038" algn="just"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营销资源是指针对品牌和产品本身的投入，主要包括品牌</a:t>
            </a:r>
            <a:r>
              <a:rPr kumimoji="0" lang="en-US" altLang="zh-CN"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产品的宣传推广、消费者促销等</a:t>
            </a:r>
            <a:endParaRPr kumimoji="0" lang="en-US" altLang="zh-CN"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173038" marR="0" lvl="0" indent="-173038" algn="just" defTabSz="91440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销售资源是指针对商业客户和零售客户的投入，主要包括商业客户和零售客户关系维护、促销和服务等</a:t>
            </a:r>
            <a:endParaRPr kumimoji="0" lang="en-US" altLang="zh-CN"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0134125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40C405-A990-064D-A484-DAF44319FCA5}"/>
              </a:ext>
            </a:extLst>
          </p:cNvPr>
          <p:cNvSpPr>
            <a:spLocks noGrp="1"/>
          </p:cNvSpPr>
          <p:nvPr>
            <p:ph type="title"/>
          </p:nvPr>
        </p:nvSpPr>
        <p:spPr/>
        <p:txBody>
          <a:bodyPr/>
          <a:lstStyle/>
          <a:p>
            <a:r>
              <a:rPr kumimoji="1" lang="zh-CN" altLang="en-US" dirty="0"/>
              <a:t>根据销售资源投放策略差异化，设计客户服务规范化体系</a:t>
            </a:r>
          </a:p>
        </p:txBody>
      </p:sp>
      <p:grpSp>
        <p:nvGrpSpPr>
          <p:cNvPr id="84" name="组合 83">
            <a:extLst>
              <a:ext uri="{FF2B5EF4-FFF2-40B4-BE49-F238E27FC236}">
                <a16:creationId xmlns:a16="http://schemas.microsoft.com/office/drawing/2014/main" id="{77CE8225-B92D-A64A-B0D2-3E4F225BD75F}"/>
              </a:ext>
            </a:extLst>
          </p:cNvPr>
          <p:cNvGrpSpPr/>
          <p:nvPr/>
        </p:nvGrpSpPr>
        <p:grpSpPr>
          <a:xfrm>
            <a:off x="1228076" y="1483780"/>
            <a:ext cx="9518356" cy="4666500"/>
            <a:chOff x="438936" y="1709248"/>
            <a:chExt cx="8241874" cy="4040688"/>
          </a:xfrm>
        </p:grpSpPr>
        <p:sp>
          <p:nvSpPr>
            <p:cNvPr id="44" name="Pentagon 52">
              <a:extLst>
                <a:ext uri="{FF2B5EF4-FFF2-40B4-BE49-F238E27FC236}">
                  <a16:creationId xmlns:a16="http://schemas.microsoft.com/office/drawing/2014/main" id="{2E752268-8741-0F4E-9942-8E6FD5833D48}"/>
                </a:ext>
              </a:extLst>
            </p:cNvPr>
            <p:cNvSpPr/>
            <p:nvPr>
              <p:custDataLst>
                <p:tags r:id="rId1"/>
              </p:custDataLst>
            </p:nvPr>
          </p:nvSpPr>
          <p:spPr>
            <a:xfrm>
              <a:off x="438936" y="1987569"/>
              <a:ext cx="652884" cy="1459390"/>
            </a:xfrm>
            <a:prstGeom prst="homePlate">
              <a:avLst>
                <a:gd name="adj" fmla="val 36365"/>
              </a:avLst>
            </a:prstGeom>
            <a:solidFill>
              <a:srgbClr val="D6E4F0"/>
            </a:solidFill>
            <a:ln w="12700" cap="flat" cmpd="sng" algn="ctr">
              <a:solidFill>
                <a:srgbClr val="376092"/>
              </a:solidFill>
              <a:prstDash val="solid"/>
            </a:ln>
            <a:effectLst>
              <a:outerShdw blurRad="50800" dist="38100" dir="2700000" algn="tl" rotWithShape="0">
                <a:prstClr val="black">
                  <a:alpha val="40000"/>
                </a:prstClr>
              </a:outerShdw>
            </a:effectLst>
          </p:spPr>
          <p:txBody>
            <a:bodyPr vert="eaVert" wrap="square" lIns="0" tIns="0" rIns="0" bIns="0" numCol="1" rtlCol="0" anchor="ctr" anchorCtr="0" compatLnSpc="1">
              <a:prstTxWarp prst="textNoShape">
                <a:avLst/>
              </a:prstTxWarp>
              <a:noAutofit/>
            </a:bodyPr>
            <a:lstStyle/>
            <a:p>
              <a:pPr marL="0" marR="0" lvl="0" indent="0" algn="ctr" defTabSz="895350" eaLnBrk="1" fontAlgn="base" latinLnBrk="0" hangingPunct="1">
                <a:lnSpc>
                  <a:spcPct val="100000"/>
                </a:lnSpc>
                <a:spcBef>
                  <a:spcPct val="0"/>
                </a:spcBef>
                <a:spcAft>
                  <a:spcPts val="0"/>
                </a:spcAft>
                <a:buClr>
                  <a:srgbClr val="000000"/>
                </a:buClr>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rPr>
                <a:t>商业公司</a:t>
              </a:r>
            </a:p>
          </p:txBody>
        </p:sp>
        <p:sp>
          <p:nvSpPr>
            <p:cNvPr id="45" name="Pentagon 53">
              <a:extLst>
                <a:ext uri="{FF2B5EF4-FFF2-40B4-BE49-F238E27FC236}">
                  <a16:creationId xmlns:a16="http://schemas.microsoft.com/office/drawing/2014/main" id="{3261200C-DF7A-C342-A562-EC3A74ACACD2}"/>
                </a:ext>
              </a:extLst>
            </p:cNvPr>
            <p:cNvSpPr/>
            <p:nvPr>
              <p:custDataLst>
                <p:tags r:id="rId2"/>
              </p:custDataLst>
            </p:nvPr>
          </p:nvSpPr>
          <p:spPr>
            <a:xfrm>
              <a:off x="438936" y="4259177"/>
              <a:ext cx="652884" cy="1459390"/>
            </a:xfrm>
            <a:prstGeom prst="homePlate">
              <a:avLst>
                <a:gd name="adj" fmla="val 36365"/>
              </a:avLst>
            </a:prstGeom>
            <a:solidFill>
              <a:srgbClr val="D6E4F0"/>
            </a:solidFill>
            <a:ln w="12700" cap="flat" cmpd="sng" algn="ctr">
              <a:solidFill>
                <a:srgbClr val="376092"/>
              </a:solidFill>
              <a:prstDash val="solid"/>
            </a:ln>
            <a:effectLst>
              <a:outerShdw blurRad="50800" dist="38100" dir="2700000" algn="tl" rotWithShape="0">
                <a:prstClr val="black">
                  <a:alpha val="40000"/>
                </a:prstClr>
              </a:outerShdw>
            </a:effectLst>
          </p:spPr>
          <p:txBody>
            <a:bodyPr vert="eaVert" wrap="square" lIns="0" tIns="0" rIns="0" bIns="0" numCol="1" rtlCol="0" anchor="ctr" anchorCtr="0" compatLnSpc="1">
              <a:prstTxWarp prst="textNoShape">
                <a:avLst/>
              </a:prstTxWarp>
              <a:noAutofit/>
            </a:bodyPr>
            <a:lstStyle/>
            <a:p>
              <a:pPr marL="0" marR="0" lvl="0" indent="0" algn="ctr" defTabSz="895350" eaLnBrk="1" fontAlgn="base" latinLnBrk="0" hangingPunct="1">
                <a:lnSpc>
                  <a:spcPct val="100000"/>
                </a:lnSpc>
                <a:spcBef>
                  <a:spcPct val="0"/>
                </a:spcBef>
                <a:spcAft>
                  <a:spcPct val="0"/>
                </a:spcAft>
                <a:buClr>
                  <a:srgbClr val="000000"/>
                </a:buClr>
                <a:buSzTx/>
                <a:buFontTx/>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Arial" charset="0"/>
                </a:rPr>
                <a:t>零售户</a:t>
              </a:r>
            </a:p>
          </p:txBody>
        </p:sp>
        <p:cxnSp>
          <p:nvCxnSpPr>
            <p:cNvPr id="46" name="Straight Connector 54">
              <a:extLst>
                <a:ext uri="{FF2B5EF4-FFF2-40B4-BE49-F238E27FC236}">
                  <a16:creationId xmlns:a16="http://schemas.microsoft.com/office/drawing/2014/main" id="{8B8C30D0-13DC-8447-9103-627894DEC910}"/>
                </a:ext>
              </a:extLst>
            </p:cNvPr>
            <p:cNvCxnSpPr/>
            <p:nvPr>
              <p:custDataLst>
                <p:tags r:id="rId3"/>
              </p:custDataLst>
            </p:nvPr>
          </p:nvCxnSpPr>
          <p:spPr bwMode="auto">
            <a:xfrm>
              <a:off x="438936" y="3950443"/>
              <a:ext cx="8241874" cy="0"/>
            </a:xfrm>
            <a:prstGeom prst="line">
              <a:avLst/>
            </a:prstGeom>
            <a:solidFill>
              <a:srgbClr val="B3CFE6"/>
            </a:solidFill>
            <a:ln w="19050" cap="flat" cmpd="sng" algn="ctr">
              <a:solidFill>
                <a:srgbClr val="FFFFFF">
                  <a:lumMod val="65000"/>
                </a:srgbClr>
              </a:solidFill>
              <a:prstDash val="dash"/>
              <a:round/>
              <a:headEnd type="none" w="med" len="med"/>
              <a:tailEnd type="none" w="med" len="med"/>
            </a:ln>
            <a:effectLst/>
          </p:spPr>
        </p:cxnSp>
        <p:cxnSp>
          <p:nvCxnSpPr>
            <p:cNvPr id="47" name="Straight Connector 55">
              <a:extLst>
                <a:ext uri="{FF2B5EF4-FFF2-40B4-BE49-F238E27FC236}">
                  <a16:creationId xmlns:a16="http://schemas.microsoft.com/office/drawing/2014/main" id="{70D4DC8A-FE77-6F49-9D14-5B6962B5FAB0}"/>
                </a:ext>
              </a:extLst>
            </p:cNvPr>
            <p:cNvCxnSpPr/>
            <p:nvPr>
              <p:custDataLst>
                <p:tags r:id="rId4"/>
              </p:custDataLst>
            </p:nvPr>
          </p:nvCxnSpPr>
          <p:spPr bwMode="auto">
            <a:xfrm>
              <a:off x="2667722" y="1778971"/>
              <a:ext cx="10822" cy="1980000"/>
            </a:xfrm>
            <a:prstGeom prst="line">
              <a:avLst/>
            </a:prstGeom>
            <a:solidFill>
              <a:srgbClr val="B3CFE6"/>
            </a:solidFill>
            <a:ln w="3175" cap="flat" cmpd="sng" algn="ctr">
              <a:solidFill>
                <a:srgbClr val="FFFFFF">
                  <a:lumMod val="65000"/>
                </a:srgbClr>
              </a:solidFill>
              <a:prstDash val="dash"/>
              <a:round/>
              <a:headEnd type="none" w="med" len="med"/>
              <a:tailEnd type="none" w="med" len="med"/>
            </a:ln>
            <a:effectLst/>
          </p:spPr>
        </p:cxnSp>
        <p:cxnSp>
          <p:nvCxnSpPr>
            <p:cNvPr id="48" name="Straight Connector 56">
              <a:extLst>
                <a:ext uri="{FF2B5EF4-FFF2-40B4-BE49-F238E27FC236}">
                  <a16:creationId xmlns:a16="http://schemas.microsoft.com/office/drawing/2014/main" id="{1CE70955-F52D-EC44-B8C6-2173A25ACB34}"/>
                </a:ext>
              </a:extLst>
            </p:cNvPr>
            <p:cNvCxnSpPr/>
            <p:nvPr>
              <p:custDataLst>
                <p:tags r:id="rId5"/>
              </p:custDataLst>
            </p:nvPr>
          </p:nvCxnSpPr>
          <p:spPr bwMode="auto">
            <a:xfrm>
              <a:off x="4282533" y="1775834"/>
              <a:ext cx="11099" cy="3954452"/>
            </a:xfrm>
            <a:prstGeom prst="line">
              <a:avLst/>
            </a:prstGeom>
            <a:solidFill>
              <a:srgbClr val="B3CFE6"/>
            </a:solidFill>
            <a:ln w="3175" cap="flat" cmpd="sng" algn="ctr">
              <a:solidFill>
                <a:srgbClr val="FFFFFF">
                  <a:lumMod val="65000"/>
                </a:srgbClr>
              </a:solidFill>
              <a:prstDash val="dash"/>
              <a:round/>
              <a:headEnd type="none" w="med" len="med"/>
              <a:tailEnd type="none" w="med" len="med"/>
            </a:ln>
            <a:effectLst/>
          </p:spPr>
        </p:cxnSp>
        <p:sp>
          <p:nvSpPr>
            <p:cNvPr id="49" name="TextBox 57">
              <a:extLst>
                <a:ext uri="{FF2B5EF4-FFF2-40B4-BE49-F238E27FC236}">
                  <a16:creationId xmlns:a16="http://schemas.microsoft.com/office/drawing/2014/main" id="{7CABA801-A619-7F4F-BA3C-9D82C97CAFAE}"/>
                </a:ext>
              </a:extLst>
            </p:cNvPr>
            <p:cNvSpPr txBox="1"/>
            <p:nvPr>
              <p:custDataLst>
                <p:tags r:id="rId6"/>
              </p:custDataLst>
            </p:nvPr>
          </p:nvSpPr>
          <p:spPr>
            <a:xfrm>
              <a:off x="1360657" y="1775834"/>
              <a:ext cx="1178138" cy="523220"/>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a:t>
              </a: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类客户：</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加强投放型</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0" name="Rectangle 61">
              <a:extLst>
                <a:ext uri="{FF2B5EF4-FFF2-40B4-BE49-F238E27FC236}">
                  <a16:creationId xmlns:a16="http://schemas.microsoft.com/office/drawing/2014/main" id="{DBB67FCA-3774-BC47-A737-ED467F1C10E3}"/>
                </a:ext>
              </a:extLst>
            </p:cNvPr>
            <p:cNvSpPr/>
            <p:nvPr>
              <p:custDataLst>
                <p:tags r:id="rId7"/>
              </p:custDataLst>
            </p:nvPr>
          </p:nvSpPr>
          <p:spPr>
            <a:xfrm>
              <a:off x="2680930" y="1709248"/>
              <a:ext cx="1612059" cy="738664"/>
            </a:xfrm>
            <a:prstGeom prst="rect">
              <a:avLst/>
            </a:prstGeom>
            <a:noFill/>
            <a:ln w="28575">
              <a:noFill/>
            </a:ln>
          </p:spPr>
          <p:txBody>
            <a:bodyPr wrap="square" rtlCol="0">
              <a:spAutoFit/>
            </a:bodyPr>
            <a:lstStyle/>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成长型战略市场</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成熟型战略市场</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成熟型核心市场</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51" name="Rectangle 62">
              <a:extLst>
                <a:ext uri="{FF2B5EF4-FFF2-40B4-BE49-F238E27FC236}">
                  <a16:creationId xmlns:a16="http://schemas.microsoft.com/office/drawing/2014/main" id="{350DEEB2-9C96-3E4B-B7F9-3F519D20B0AF}"/>
                </a:ext>
              </a:extLst>
            </p:cNvPr>
            <p:cNvSpPr/>
            <p:nvPr>
              <p:custDataLst>
                <p:tags r:id="rId8"/>
              </p:custDataLst>
            </p:nvPr>
          </p:nvSpPr>
          <p:spPr>
            <a:xfrm>
              <a:off x="2680930" y="2460862"/>
              <a:ext cx="1612059" cy="738664"/>
            </a:xfrm>
            <a:prstGeom prst="rect">
              <a:avLst/>
            </a:prstGeom>
            <a:noFill/>
            <a:ln w="28575">
              <a:noFill/>
            </a:ln>
          </p:spPr>
          <p:txBody>
            <a:bodyPr wrap="square" rtlCol="0">
              <a:spAutoFit/>
            </a:bodyPr>
            <a:lstStyle/>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成长型核心市场</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导入型潜力市场</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弱势型潜力市场</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52" name="Rectangle 89">
              <a:extLst>
                <a:ext uri="{FF2B5EF4-FFF2-40B4-BE49-F238E27FC236}">
                  <a16:creationId xmlns:a16="http://schemas.microsoft.com/office/drawing/2014/main" id="{F80E8D78-0EA4-E84E-9450-0E4FE5D06AC6}"/>
                </a:ext>
              </a:extLst>
            </p:cNvPr>
            <p:cNvSpPr/>
            <p:nvPr>
              <p:custDataLst>
                <p:tags r:id="rId9"/>
              </p:custDataLst>
            </p:nvPr>
          </p:nvSpPr>
          <p:spPr>
            <a:xfrm>
              <a:off x="2680930" y="3302628"/>
              <a:ext cx="1612059" cy="523220"/>
            </a:xfrm>
            <a:prstGeom prst="rect">
              <a:avLst/>
            </a:prstGeom>
            <a:noFill/>
            <a:ln w="28575">
              <a:noFill/>
            </a:ln>
          </p:spPr>
          <p:txBody>
            <a:bodyPr wrap="square" rtlCol="0">
              <a:spAutoFit/>
            </a:bodyPr>
            <a:lstStyle/>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导入型边缘市场</a:t>
              </a:r>
              <a:endParaRPr lang="en-US" altLang="zh-CN" sz="1400" b="1" dirty="0">
                <a:solidFill>
                  <a:srgbClr val="000000"/>
                </a:solidFill>
                <a:latin typeface="微软雅黑" panose="020B0503020204020204" pitchFamily="34" charset="-122"/>
                <a:ea typeface="微软雅黑" panose="020B0503020204020204" pitchFamily="34" charset="-122"/>
              </a:endParaRPr>
            </a:p>
            <a:p>
              <a:pPr marL="177800" indent="-177800" fontAlgn="base">
                <a:spcBef>
                  <a:spcPct val="0"/>
                </a:spcBef>
                <a:spcAft>
                  <a:spcPct val="0"/>
                </a:spcAft>
                <a:buFont typeface="Arial" panose="020B0604020202020204" pitchFamily="34" charset="0"/>
                <a:buChar char="•"/>
              </a:pPr>
              <a:r>
                <a:rPr lang="zh-CN" altLang="en-US" sz="1400" b="1" dirty="0">
                  <a:solidFill>
                    <a:srgbClr val="000000"/>
                  </a:solidFill>
                  <a:latin typeface="微软雅黑" panose="020B0503020204020204" pitchFamily="34" charset="-122"/>
                  <a:ea typeface="微软雅黑" panose="020B0503020204020204" pitchFamily="34" charset="-122"/>
                </a:rPr>
                <a:t>弱势型边缘市场</a:t>
              </a:r>
              <a:endParaRPr lang="en-US" altLang="zh-CN" sz="1400" b="1" dirty="0">
                <a:solidFill>
                  <a:srgbClr val="000000"/>
                </a:solidFill>
                <a:latin typeface="微软雅黑" panose="020B0503020204020204" pitchFamily="34" charset="-122"/>
                <a:ea typeface="微软雅黑" panose="020B0503020204020204" pitchFamily="34" charset="-122"/>
              </a:endParaRPr>
            </a:p>
          </p:txBody>
        </p:sp>
        <p:sp>
          <p:nvSpPr>
            <p:cNvPr id="53" name="TextBox 90">
              <a:extLst>
                <a:ext uri="{FF2B5EF4-FFF2-40B4-BE49-F238E27FC236}">
                  <a16:creationId xmlns:a16="http://schemas.microsoft.com/office/drawing/2014/main" id="{76D29840-1E5A-C040-AC47-8F001956D4B7}"/>
                </a:ext>
              </a:extLst>
            </p:cNvPr>
            <p:cNvSpPr txBox="1"/>
            <p:nvPr>
              <p:custDataLst>
                <p:tags r:id="rId10"/>
              </p:custDataLst>
            </p:nvPr>
          </p:nvSpPr>
          <p:spPr>
            <a:xfrm>
              <a:off x="1360657" y="3261492"/>
              <a:ext cx="1178138" cy="523220"/>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C</a:t>
              </a: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类客户：</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控制投放型</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54" name="TextBox 91">
              <a:extLst>
                <a:ext uri="{FF2B5EF4-FFF2-40B4-BE49-F238E27FC236}">
                  <a16:creationId xmlns:a16="http://schemas.microsoft.com/office/drawing/2014/main" id="{9F6FAB49-F3F8-AB40-99D7-643703B37469}"/>
                </a:ext>
              </a:extLst>
            </p:cNvPr>
            <p:cNvSpPr txBox="1"/>
            <p:nvPr>
              <p:custDataLst>
                <p:tags r:id="rId11"/>
              </p:custDataLst>
            </p:nvPr>
          </p:nvSpPr>
          <p:spPr>
            <a:xfrm>
              <a:off x="1360657" y="2527448"/>
              <a:ext cx="1178138" cy="523220"/>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B</a:t>
              </a: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类客户：</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维持投放型</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55" name="Straight Connector 93">
              <a:extLst>
                <a:ext uri="{FF2B5EF4-FFF2-40B4-BE49-F238E27FC236}">
                  <a16:creationId xmlns:a16="http://schemas.microsoft.com/office/drawing/2014/main" id="{577F6BEE-5701-F543-A115-91BDDAEB407A}"/>
                </a:ext>
              </a:extLst>
            </p:cNvPr>
            <p:cNvCxnSpPr/>
            <p:nvPr>
              <p:custDataLst>
                <p:tags r:id="rId12"/>
              </p:custDataLst>
            </p:nvPr>
          </p:nvCxnSpPr>
          <p:spPr bwMode="auto">
            <a:xfrm>
              <a:off x="1291032" y="3202982"/>
              <a:ext cx="2973898" cy="0"/>
            </a:xfrm>
            <a:prstGeom prst="line">
              <a:avLst/>
            </a:prstGeom>
            <a:solidFill>
              <a:srgbClr val="B3CFE6"/>
            </a:solidFill>
            <a:ln w="3175" cap="flat" cmpd="sng" algn="ctr">
              <a:solidFill>
                <a:srgbClr val="FFFFFF">
                  <a:lumMod val="65000"/>
                </a:srgbClr>
              </a:solidFill>
              <a:prstDash val="dash"/>
              <a:round/>
              <a:headEnd type="none" w="med" len="med"/>
              <a:tailEnd type="none" w="med" len="med"/>
            </a:ln>
            <a:effectLst/>
          </p:spPr>
        </p:cxnSp>
        <p:sp>
          <p:nvSpPr>
            <p:cNvPr id="56" name="Rectangle 95">
              <a:extLst>
                <a:ext uri="{FF2B5EF4-FFF2-40B4-BE49-F238E27FC236}">
                  <a16:creationId xmlns:a16="http://schemas.microsoft.com/office/drawing/2014/main" id="{CB9DD83C-E793-3B41-94F1-6BFAACA26966}"/>
                </a:ext>
              </a:extLst>
            </p:cNvPr>
            <p:cNvSpPr/>
            <p:nvPr>
              <p:custDataLst>
                <p:tags r:id="rId13"/>
              </p:custDataLst>
            </p:nvPr>
          </p:nvSpPr>
          <p:spPr>
            <a:xfrm>
              <a:off x="7693510" y="1778971"/>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情报信息共享</a:t>
              </a:r>
            </a:p>
          </p:txBody>
        </p:sp>
        <p:sp>
          <p:nvSpPr>
            <p:cNvPr id="57" name="Rectangle 96">
              <a:extLst>
                <a:ext uri="{FF2B5EF4-FFF2-40B4-BE49-F238E27FC236}">
                  <a16:creationId xmlns:a16="http://schemas.microsoft.com/office/drawing/2014/main" id="{C1DD7F7C-E72C-E346-85F1-04920660C01C}"/>
                </a:ext>
              </a:extLst>
            </p:cNvPr>
            <p:cNvSpPr/>
            <p:nvPr>
              <p:custDataLst>
                <p:tags r:id="rId14"/>
              </p:custDataLst>
            </p:nvPr>
          </p:nvSpPr>
          <p:spPr>
            <a:xfrm>
              <a:off x="4448345" y="1778971"/>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货源保障</a:t>
              </a:r>
            </a:p>
          </p:txBody>
        </p:sp>
        <p:sp>
          <p:nvSpPr>
            <p:cNvPr id="58" name="Rectangle 97">
              <a:extLst>
                <a:ext uri="{FF2B5EF4-FFF2-40B4-BE49-F238E27FC236}">
                  <a16:creationId xmlns:a16="http://schemas.microsoft.com/office/drawing/2014/main" id="{47B4A234-BC4A-CF4E-854F-57DAFF9A603F}"/>
                </a:ext>
              </a:extLst>
            </p:cNvPr>
            <p:cNvSpPr/>
            <p:nvPr>
              <p:custDataLst>
                <p:tags r:id="rId15"/>
              </p:custDataLst>
            </p:nvPr>
          </p:nvSpPr>
          <p:spPr>
            <a:xfrm>
              <a:off x="6611789" y="1778971"/>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售后投诉处理</a:t>
              </a:r>
            </a:p>
          </p:txBody>
        </p:sp>
        <p:sp>
          <p:nvSpPr>
            <p:cNvPr id="59" name="Rectangle 98">
              <a:extLst>
                <a:ext uri="{FF2B5EF4-FFF2-40B4-BE49-F238E27FC236}">
                  <a16:creationId xmlns:a16="http://schemas.microsoft.com/office/drawing/2014/main" id="{37FFA9CC-599B-5E47-84B4-9BA06D36B57D}"/>
                </a:ext>
              </a:extLst>
            </p:cNvPr>
            <p:cNvSpPr/>
            <p:nvPr>
              <p:custDataLst>
                <p:tags r:id="rId16"/>
              </p:custDataLst>
            </p:nvPr>
          </p:nvSpPr>
          <p:spPr>
            <a:xfrm>
              <a:off x="5530067" y="1778971"/>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客情关系维护</a:t>
              </a:r>
            </a:p>
          </p:txBody>
        </p:sp>
        <p:sp>
          <p:nvSpPr>
            <p:cNvPr id="60" name="TextBox 108">
              <a:extLst>
                <a:ext uri="{FF2B5EF4-FFF2-40B4-BE49-F238E27FC236}">
                  <a16:creationId xmlns:a16="http://schemas.microsoft.com/office/drawing/2014/main" id="{1010F8F9-7273-8A46-8BE5-A02D44F83EE7}"/>
                </a:ext>
              </a:extLst>
            </p:cNvPr>
            <p:cNvSpPr txBox="1"/>
            <p:nvPr>
              <p:custDataLst>
                <p:tags r:id="rId17"/>
              </p:custDataLst>
            </p:nvPr>
          </p:nvSpPr>
          <p:spPr>
            <a:xfrm>
              <a:off x="1477926" y="4192239"/>
              <a:ext cx="2577826" cy="307777"/>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高价值</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1" name="TextBox 109">
              <a:extLst>
                <a:ext uri="{FF2B5EF4-FFF2-40B4-BE49-F238E27FC236}">
                  <a16:creationId xmlns:a16="http://schemas.microsoft.com/office/drawing/2014/main" id="{C98C5F77-F17C-4D49-ADA9-5AEDB8A5D906}"/>
                </a:ext>
              </a:extLst>
            </p:cNvPr>
            <p:cNvSpPr txBox="1"/>
            <p:nvPr>
              <p:custDataLst>
                <p:tags r:id="rId18"/>
              </p:custDataLst>
            </p:nvPr>
          </p:nvSpPr>
          <p:spPr>
            <a:xfrm>
              <a:off x="1477926" y="4608879"/>
              <a:ext cx="2577826" cy="307777"/>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较高价值</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2" name="TextBox 110">
              <a:extLst>
                <a:ext uri="{FF2B5EF4-FFF2-40B4-BE49-F238E27FC236}">
                  <a16:creationId xmlns:a16="http://schemas.microsoft.com/office/drawing/2014/main" id="{4658FA83-3BC8-A34E-BAFC-7AE7841E9BAC}"/>
                </a:ext>
              </a:extLst>
            </p:cNvPr>
            <p:cNvSpPr txBox="1"/>
            <p:nvPr>
              <p:custDataLst>
                <p:tags r:id="rId19"/>
              </p:custDataLst>
            </p:nvPr>
          </p:nvSpPr>
          <p:spPr>
            <a:xfrm>
              <a:off x="1477926" y="5025519"/>
              <a:ext cx="2577826" cy="307777"/>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一般价值</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63" name="TextBox 111">
              <a:extLst>
                <a:ext uri="{FF2B5EF4-FFF2-40B4-BE49-F238E27FC236}">
                  <a16:creationId xmlns:a16="http://schemas.microsoft.com/office/drawing/2014/main" id="{798407B9-3EDE-0C4C-B95F-A7AAB37B59DA}"/>
                </a:ext>
              </a:extLst>
            </p:cNvPr>
            <p:cNvSpPr txBox="1"/>
            <p:nvPr>
              <p:custDataLst>
                <p:tags r:id="rId20"/>
              </p:custDataLst>
            </p:nvPr>
          </p:nvSpPr>
          <p:spPr>
            <a:xfrm>
              <a:off x="1477926" y="5442159"/>
              <a:ext cx="2577826" cy="307777"/>
            </a:xfrm>
            <a:prstGeom prst="rect">
              <a:avLst/>
            </a:prstGeom>
            <a:solidFill>
              <a:srgbClr val="669FCC">
                <a:lumMod val="40000"/>
                <a:lumOff val="60000"/>
              </a:srgbClr>
            </a:solidFill>
            <a:ln w="28575">
              <a:noFill/>
            </a:ln>
          </p:spPr>
          <p:txBody>
            <a:bodyPr wrap="square" rtlCol="0">
              <a:spAutoFit/>
            </a:bodyPr>
            <a:lstStyle>
              <a:defPPr>
                <a:defRPr lang="en-US"/>
              </a:defPPr>
              <a:lvl1pPr marL="177800" indent="-177800">
                <a:buFont typeface="Arial" panose="020B0604020202020204" pitchFamily="34" charset="0"/>
                <a:buChar char="•"/>
                <a:defRPr sz="1400">
                  <a:latin typeface="华文细黑" pitchFamily="2" charset="-122"/>
                  <a:ea typeface="华文细黑" pitchFamily="2" charset="-122"/>
                </a:defRPr>
              </a:lvl1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低价值</a:t>
              </a:r>
              <a:endParaRPr kumimoji="0" lang="en-US" altLang="zh-CN" sz="1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64" name="Straight Connector 93">
              <a:extLst>
                <a:ext uri="{FF2B5EF4-FFF2-40B4-BE49-F238E27FC236}">
                  <a16:creationId xmlns:a16="http://schemas.microsoft.com/office/drawing/2014/main" id="{A4528340-C3DF-BA41-8236-E4B10731B507}"/>
                </a:ext>
              </a:extLst>
            </p:cNvPr>
            <p:cNvCxnSpPr/>
            <p:nvPr>
              <p:custDataLst>
                <p:tags r:id="rId21"/>
              </p:custDataLst>
            </p:nvPr>
          </p:nvCxnSpPr>
          <p:spPr bwMode="auto">
            <a:xfrm>
              <a:off x="1291032" y="2447912"/>
              <a:ext cx="2973898" cy="0"/>
            </a:xfrm>
            <a:prstGeom prst="line">
              <a:avLst/>
            </a:prstGeom>
            <a:solidFill>
              <a:srgbClr val="B3CFE6"/>
            </a:solidFill>
            <a:ln w="3175" cap="flat" cmpd="sng" algn="ctr">
              <a:solidFill>
                <a:srgbClr val="FFFFFF">
                  <a:lumMod val="65000"/>
                </a:srgbClr>
              </a:solidFill>
              <a:prstDash val="dash"/>
              <a:round/>
              <a:headEnd type="none" w="med" len="med"/>
              <a:tailEnd type="none" w="med" len="med"/>
            </a:ln>
            <a:effectLst/>
          </p:spPr>
        </p:cxnSp>
        <p:sp>
          <p:nvSpPr>
            <p:cNvPr id="65" name="Rectangle 61">
              <a:extLst>
                <a:ext uri="{FF2B5EF4-FFF2-40B4-BE49-F238E27FC236}">
                  <a16:creationId xmlns:a16="http://schemas.microsoft.com/office/drawing/2014/main" id="{E272EDA2-F158-E244-B4DA-AFD198B0255F}"/>
                </a:ext>
              </a:extLst>
            </p:cNvPr>
            <p:cNvSpPr/>
            <p:nvPr>
              <p:custDataLst>
                <p:tags r:id="rId22"/>
              </p:custDataLst>
            </p:nvPr>
          </p:nvSpPr>
          <p:spPr>
            <a:xfrm>
              <a:off x="4435124" y="2144602"/>
              <a:ext cx="960857" cy="1143903"/>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紧俏货源配置</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紧急供应支持</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到货保障</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库存管理</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66" name="Rectangle 61">
              <a:extLst>
                <a:ext uri="{FF2B5EF4-FFF2-40B4-BE49-F238E27FC236}">
                  <a16:creationId xmlns:a16="http://schemas.microsoft.com/office/drawing/2014/main" id="{450A7948-B0DC-B24D-BC1D-59495BB891E1}"/>
                </a:ext>
              </a:extLst>
            </p:cNvPr>
            <p:cNvSpPr/>
            <p:nvPr>
              <p:custDataLst>
                <p:tags r:id="rId23"/>
              </p:custDataLst>
            </p:nvPr>
          </p:nvSpPr>
          <p:spPr>
            <a:xfrm>
              <a:off x="5530067" y="2144602"/>
              <a:ext cx="960857" cy="702756"/>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高层拜访</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定期沟通</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参观邀请</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67" name="Rectangle 61">
              <a:extLst>
                <a:ext uri="{FF2B5EF4-FFF2-40B4-BE49-F238E27FC236}">
                  <a16:creationId xmlns:a16="http://schemas.microsoft.com/office/drawing/2014/main" id="{1D1B8E5A-48E1-8D40-89D2-0705D3401CFA}"/>
                </a:ext>
              </a:extLst>
            </p:cNvPr>
            <p:cNvSpPr/>
            <p:nvPr>
              <p:custDataLst>
                <p:tags r:id="rId24"/>
              </p:custDataLst>
            </p:nvPr>
          </p:nvSpPr>
          <p:spPr>
            <a:xfrm>
              <a:off x="6625010" y="2144602"/>
              <a:ext cx="960857" cy="702756"/>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货损处理</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投诉响应处理</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68" name="Rectangle 61">
              <a:extLst>
                <a:ext uri="{FF2B5EF4-FFF2-40B4-BE49-F238E27FC236}">
                  <a16:creationId xmlns:a16="http://schemas.microsoft.com/office/drawing/2014/main" id="{22ED065A-5D57-424B-917C-3E519D3A465A}"/>
                </a:ext>
              </a:extLst>
            </p:cNvPr>
            <p:cNvSpPr/>
            <p:nvPr>
              <p:custDataLst>
                <p:tags r:id="rId25"/>
              </p:custDataLst>
            </p:nvPr>
          </p:nvSpPr>
          <p:spPr>
            <a:xfrm>
              <a:off x="7719953" y="2144602"/>
              <a:ext cx="960857" cy="872034"/>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专项市场研究</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竞争性情况信息共享</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69" name="Rectangle 96">
              <a:extLst>
                <a:ext uri="{FF2B5EF4-FFF2-40B4-BE49-F238E27FC236}">
                  <a16:creationId xmlns:a16="http://schemas.microsoft.com/office/drawing/2014/main" id="{55DB717E-710F-6443-9D09-AB16D7C19AC1}"/>
                </a:ext>
              </a:extLst>
            </p:cNvPr>
            <p:cNvSpPr/>
            <p:nvPr>
              <p:custDataLst>
                <p:tags r:id="rId26"/>
              </p:custDataLst>
            </p:nvPr>
          </p:nvSpPr>
          <p:spPr>
            <a:xfrm>
              <a:off x="4448345" y="305066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新品</a:t>
              </a:r>
            </a:p>
          </p:txBody>
        </p:sp>
        <p:sp>
          <p:nvSpPr>
            <p:cNvPr id="70" name="Rectangle 98">
              <a:extLst>
                <a:ext uri="{FF2B5EF4-FFF2-40B4-BE49-F238E27FC236}">
                  <a16:creationId xmlns:a16="http://schemas.microsoft.com/office/drawing/2014/main" id="{6EDE9438-AB97-EC49-A7E8-CAE6D3F448EA}"/>
                </a:ext>
              </a:extLst>
            </p:cNvPr>
            <p:cNvSpPr/>
            <p:nvPr>
              <p:custDataLst>
                <p:tags r:id="rId27"/>
              </p:custDataLst>
            </p:nvPr>
          </p:nvSpPr>
          <p:spPr>
            <a:xfrm>
              <a:off x="5530067" y="305066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促销</a:t>
              </a:r>
            </a:p>
          </p:txBody>
        </p:sp>
        <p:sp>
          <p:nvSpPr>
            <p:cNvPr id="71" name="Rectangle 61">
              <a:extLst>
                <a:ext uri="{FF2B5EF4-FFF2-40B4-BE49-F238E27FC236}">
                  <a16:creationId xmlns:a16="http://schemas.microsoft.com/office/drawing/2014/main" id="{67F9F9EB-4161-9F43-9CE5-4D7B38A45CB5}"/>
                </a:ext>
              </a:extLst>
            </p:cNvPr>
            <p:cNvSpPr/>
            <p:nvPr>
              <p:custDataLst>
                <p:tags r:id="rId28"/>
              </p:custDataLst>
            </p:nvPr>
          </p:nvSpPr>
          <p:spPr>
            <a:xfrm>
              <a:off x="4435124" y="3416299"/>
              <a:ext cx="960857" cy="261610"/>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推广支持</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72" name="Rectangle 61">
              <a:extLst>
                <a:ext uri="{FF2B5EF4-FFF2-40B4-BE49-F238E27FC236}">
                  <a16:creationId xmlns:a16="http://schemas.microsoft.com/office/drawing/2014/main" id="{2148F050-6704-1649-97D0-6CC327188F13}"/>
                </a:ext>
              </a:extLst>
            </p:cNvPr>
            <p:cNvSpPr/>
            <p:nvPr>
              <p:custDataLst>
                <p:tags r:id="rId29"/>
              </p:custDataLst>
            </p:nvPr>
          </p:nvSpPr>
          <p:spPr>
            <a:xfrm>
              <a:off x="5530067" y="3416299"/>
              <a:ext cx="960857" cy="261610"/>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促销支持</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73" name="Rectangle 98">
              <a:extLst>
                <a:ext uri="{FF2B5EF4-FFF2-40B4-BE49-F238E27FC236}">
                  <a16:creationId xmlns:a16="http://schemas.microsoft.com/office/drawing/2014/main" id="{7DE3665F-8769-C448-92A1-D10D16E28BDE}"/>
                </a:ext>
              </a:extLst>
            </p:cNvPr>
            <p:cNvSpPr/>
            <p:nvPr>
              <p:custDataLst>
                <p:tags r:id="rId30"/>
              </p:custDataLst>
            </p:nvPr>
          </p:nvSpPr>
          <p:spPr>
            <a:xfrm>
              <a:off x="6625010" y="305066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特殊需求</a:t>
              </a:r>
            </a:p>
          </p:txBody>
        </p:sp>
        <p:sp>
          <p:nvSpPr>
            <p:cNvPr id="74" name="Rectangle 61">
              <a:extLst>
                <a:ext uri="{FF2B5EF4-FFF2-40B4-BE49-F238E27FC236}">
                  <a16:creationId xmlns:a16="http://schemas.microsoft.com/office/drawing/2014/main" id="{4FB7174D-0121-8E48-9148-854AD8DC327C}"/>
                </a:ext>
              </a:extLst>
            </p:cNvPr>
            <p:cNvSpPr/>
            <p:nvPr>
              <p:custDataLst>
                <p:tags r:id="rId31"/>
              </p:custDataLst>
            </p:nvPr>
          </p:nvSpPr>
          <p:spPr>
            <a:xfrm>
              <a:off x="6625010" y="3416299"/>
              <a:ext cx="960857" cy="261610"/>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专项需求响应</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75" name="Rectangle 98">
              <a:extLst>
                <a:ext uri="{FF2B5EF4-FFF2-40B4-BE49-F238E27FC236}">
                  <a16:creationId xmlns:a16="http://schemas.microsoft.com/office/drawing/2014/main" id="{ABEA8FDD-C0F7-2D43-AC09-A933A14E1991}"/>
                </a:ext>
              </a:extLst>
            </p:cNvPr>
            <p:cNvSpPr/>
            <p:nvPr>
              <p:custDataLst>
                <p:tags r:id="rId32"/>
              </p:custDataLst>
            </p:nvPr>
          </p:nvSpPr>
          <p:spPr>
            <a:xfrm>
              <a:off x="7691891" y="305066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en-US" altLang="zh-CN" sz="1200" b="1" kern="0" dirty="0">
                  <a:solidFill>
                    <a:srgbClr val="FFFFFF"/>
                  </a:solidFill>
                  <a:latin typeface="微软雅黑" panose="020B0503020204020204" pitchFamily="34" charset="-122"/>
                  <a:ea typeface="微软雅黑" panose="020B0503020204020204" pitchFamily="34" charset="-122"/>
                </a:rPr>
                <a:t>…</a:t>
              </a:r>
              <a:endParaRPr lang="zh-CN" altLang="en-US" sz="1200" b="1" kern="0" dirty="0">
                <a:solidFill>
                  <a:srgbClr val="FFFFFF"/>
                </a:solidFill>
                <a:latin typeface="微软雅黑" panose="020B0503020204020204" pitchFamily="34" charset="-122"/>
                <a:ea typeface="微软雅黑" panose="020B0503020204020204" pitchFamily="34" charset="-122"/>
              </a:endParaRPr>
            </a:p>
          </p:txBody>
        </p:sp>
        <p:sp>
          <p:nvSpPr>
            <p:cNvPr id="76" name="Rectangle 95">
              <a:extLst>
                <a:ext uri="{FF2B5EF4-FFF2-40B4-BE49-F238E27FC236}">
                  <a16:creationId xmlns:a16="http://schemas.microsoft.com/office/drawing/2014/main" id="{D81CDC16-DCBC-7246-8057-5A61ACEBCA92}"/>
                </a:ext>
              </a:extLst>
            </p:cNvPr>
            <p:cNvSpPr/>
            <p:nvPr>
              <p:custDataLst>
                <p:tags r:id="rId33"/>
              </p:custDataLst>
            </p:nvPr>
          </p:nvSpPr>
          <p:spPr>
            <a:xfrm>
              <a:off x="7693510" y="434988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情报信息共享</a:t>
              </a:r>
            </a:p>
          </p:txBody>
        </p:sp>
        <p:sp>
          <p:nvSpPr>
            <p:cNvPr id="77" name="Rectangle 96">
              <a:extLst>
                <a:ext uri="{FF2B5EF4-FFF2-40B4-BE49-F238E27FC236}">
                  <a16:creationId xmlns:a16="http://schemas.microsoft.com/office/drawing/2014/main" id="{D8122C81-6C9D-C944-B7AE-6F4983B46FA1}"/>
                </a:ext>
              </a:extLst>
            </p:cNvPr>
            <p:cNvSpPr/>
            <p:nvPr>
              <p:custDataLst>
                <p:tags r:id="rId34"/>
              </p:custDataLst>
            </p:nvPr>
          </p:nvSpPr>
          <p:spPr>
            <a:xfrm>
              <a:off x="4448345" y="434988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培训服务</a:t>
              </a:r>
            </a:p>
          </p:txBody>
        </p:sp>
        <p:sp>
          <p:nvSpPr>
            <p:cNvPr id="78" name="Rectangle 97">
              <a:extLst>
                <a:ext uri="{FF2B5EF4-FFF2-40B4-BE49-F238E27FC236}">
                  <a16:creationId xmlns:a16="http://schemas.microsoft.com/office/drawing/2014/main" id="{D6879B60-9CC8-FC42-BD23-E5EB5408E359}"/>
                </a:ext>
              </a:extLst>
            </p:cNvPr>
            <p:cNvSpPr/>
            <p:nvPr>
              <p:custDataLst>
                <p:tags r:id="rId35"/>
              </p:custDataLst>
            </p:nvPr>
          </p:nvSpPr>
          <p:spPr>
            <a:xfrm>
              <a:off x="6611789" y="434988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促销</a:t>
              </a:r>
            </a:p>
          </p:txBody>
        </p:sp>
        <p:sp>
          <p:nvSpPr>
            <p:cNvPr id="79" name="Rectangle 98">
              <a:extLst>
                <a:ext uri="{FF2B5EF4-FFF2-40B4-BE49-F238E27FC236}">
                  <a16:creationId xmlns:a16="http://schemas.microsoft.com/office/drawing/2014/main" id="{949DE3D4-8337-C142-81AF-DA00D0CBDB1F}"/>
                </a:ext>
              </a:extLst>
            </p:cNvPr>
            <p:cNvSpPr/>
            <p:nvPr>
              <p:custDataLst>
                <p:tags r:id="rId36"/>
              </p:custDataLst>
            </p:nvPr>
          </p:nvSpPr>
          <p:spPr>
            <a:xfrm>
              <a:off x="5530067" y="4349888"/>
              <a:ext cx="947636" cy="328398"/>
            </a:xfrm>
            <a:prstGeom prst="rect">
              <a:avLst/>
            </a:prstGeom>
            <a:solidFill>
              <a:srgbClr val="4F81BD">
                <a:lumMod val="75000"/>
              </a:srgbClr>
            </a:solidFill>
            <a:ln w="9525" algn="ctr">
              <a:solidFill>
                <a:srgbClr val="4F81BD">
                  <a:lumMod val="75000"/>
                </a:srgbClr>
              </a:solidFill>
              <a:round/>
              <a:headEnd/>
              <a:tailEnd/>
            </a:ln>
            <a:effectLst>
              <a:outerShdw blurRad="50800" dist="38100" dir="2700000" algn="tl" rotWithShape="0">
                <a:prstClr val="black">
                  <a:alpha val="40000"/>
                </a:prstClr>
              </a:outerShdw>
            </a:effectLst>
          </p:spPr>
          <p:txBody>
            <a:bodyPr wrap="square" lIns="0" tIns="0" rIns="0" bIns="0" anchor="ctr">
              <a:noAutofit/>
            </a:bodyPr>
            <a:lstStyle/>
            <a:p>
              <a:pPr algn="ctr" defTabSz="912813" fontAlgn="base">
                <a:lnSpc>
                  <a:spcPct val="80000"/>
                </a:lnSpc>
                <a:spcBef>
                  <a:spcPct val="20000"/>
                </a:spcBef>
                <a:spcAft>
                  <a:spcPct val="0"/>
                </a:spcAft>
                <a:buClr>
                  <a:srgbClr val="404040"/>
                </a:buClr>
              </a:pPr>
              <a:r>
                <a:rPr lang="zh-CN" altLang="en-US" sz="1200" b="1" kern="0" dirty="0">
                  <a:solidFill>
                    <a:srgbClr val="FFFFFF"/>
                  </a:solidFill>
                  <a:latin typeface="微软雅黑" panose="020B0503020204020204" pitchFamily="34" charset="-122"/>
                  <a:ea typeface="微软雅黑" panose="020B0503020204020204" pitchFamily="34" charset="-122"/>
                </a:rPr>
                <a:t>经营指导</a:t>
              </a:r>
            </a:p>
          </p:txBody>
        </p:sp>
        <p:sp>
          <p:nvSpPr>
            <p:cNvPr id="80" name="Rectangle 61">
              <a:extLst>
                <a:ext uri="{FF2B5EF4-FFF2-40B4-BE49-F238E27FC236}">
                  <a16:creationId xmlns:a16="http://schemas.microsoft.com/office/drawing/2014/main" id="{D3C278F7-DD7F-3E42-AC49-D59A9EC6D568}"/>
                </a:ext>
              </a:extLst>
            </p:cNvPr>
            <p:cNvSpPr/>
            <p:nvPr>
              <p:custDataLst>
                <p:tags r:id="rId37"/>
              </p:custDataLst>
            </p:nvPr>
          </p:nvSpPr>
          <p:spPr>
            <a:xfrm>
              <a:off x="4435124" y="4715519"/>
              <a:ext cx="960857" cy="702756"/>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产品培训</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销售培训</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经营培训</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81" name="Rectangle 61">
              <a:extLst>
                <a:ext uri="{FF2B5EF4-FFF2-40B4-BE49-F238E27FC236}">
                  <a16:creationId xmlns:a16="http://schemas.microsoft.com/office/drawing/2014/main" id="{38047581-CBD6-7A48-B4AB-F099141C0FC4}"/>
                </a:ext>
              </a:extLst>
            </p:cNvPr>
            <p:cNvSpPr/>
            <p:nvPr>
              <p:custDataLst>
                <p:tags r:id="rId38"/>
              </p:custDataLst>
            </p:nvPr>
          </p:nvSpPr>
          <p:spPr>
            <a:xfrm>
              <a:off x="5530067" y="4715519"/>
              <a:ext cx="960857" cy="702756"/>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盈利提升</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库存管理</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82" name="Rectangle 61">
              <a:extLst>
                <a:ext uri="{FF2B5EF4-FFF2-40B4-BE49-F238E27FC236}">
                  <a16:creationId xmlns:a16="http://schemas.microsoft.com/office/drawing/2014/main" id="{0D6CEEDA-121F-014F-9CD4-AE6F68D72514}"/>
                </a:ext>
              </a:extLst>
            </p:cNvPr>
            <p:cNvSpPr/>
            <p:nvPr>
              <p:custDataLst>
                <p:tags r:id="rId39"/>
              </p:custDataLst>
            </p:nvPr>
          </p:nvSpPr>
          <p:spPr>
            <a:xfrm>
              <a:off x="6625010" y="4715519"/>
              <a:ext cx="960857" cy="261610"/>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渠道促销</a:t>
              </a:r>
              <a:endParaRPr lang="en-US" altLang="zh-CN" sz="1100" dirty="0">
                <a:solidFill>
                  <a:srgbClr val="000000"/>
                </a:solidFill>
                <a:latin typeface="微软雅黑" panose="020B0503020204020204" pitchFamily="34" charset="-122"/>
                <a:ea typeface="微软雅黑" panose="020B0503020204020204" pitchFamily="34" charset="-122"/>
              </a:endParaRPr>
            </a:p>
          </p:txBody>
        </p:sp>
        <p:sp>
          <p:nvSpPr>
            <p:cNvPr id="83" name="Rectangle 61">
              <a:extLst>
                <a:ext uri="{FF2B5EF4-FFF2-40B4-BE49-F238E27FC236}">
                  <a16:creationId xmlns:a16="http://schemas.microsoft.com/office/drawing/2014/main" id="{225250BE-8446-9F48-AACD-C7F584368356}"/>
                </a:ext>
              </a:extLst>
            </p:cNvPr>
            <p:cNvSpPr/>
            <p:nvPr>
              <p:custDataLst>
                <p:tags r:id="rId40"/>
              </p:custDataLst>
            </p:nvPr>
          </p:nvSpPr>
          <p:spPr>
            <a:xfrm>
              <a:off x="7719953" y="4715519"/>
              <a:ext cx="960857" cy="482183"/>
            </a:xfrm>
            <a:prstGeom prst="rect">
              <a:avLst/>
            </a:prstGeom>
            <a:noFill/>
            <a:ln w="28575">
              <a:noFill/>
            </a:ln>
          </p:spPr>
          <p:txBody>
            <a:bodyPr wrap="square" lIns="0" rIns="36000" rtlCol="0">
              <a:spAutoFit/>
            </a:bodyPr>
            <a:lstStyle/>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市场趋势</a:t>
              </a:r>
              <a:endParaRPr lang="en-US" altLang="zh-CN" sz="1100" dirty="0">
                <a:solidFill>
                  <a:srgbClr val="000000"/>
                </a:solidFill>
                <a:latin typeface="微软雅黑" panose="020B0503020204020204" pitchFamily="34" charset="-122"/>
                <a:ea typeface="微软雅黑" panose="020B0503020204020204" pitchFamily="34" charset="-122"/>
              </a:endParaRPr>
            </a:p>
            <a:p>
              <a:pPr marL="85725" indent="-85725" fontAlgn="base">
                <a:spcBef>
                  <a:spcPts val="400"/>
                </a:spcBef>
                <a:spcAft>
                  <a:spcPct val="0"/>
                </a:spcAft>
                <a:buFont typeface="Arial" panose="020B0604020202020204" pitchFamily="34" charset="0"/>
                <a:buChar char="•"/>
              </a:pPr>
              <a:r>
                <a:rPr lang="zh-CN" altLang="en-US" sz="1100" dirty="0">
                  <a:solidFill>
                    <a:srgbClr val="000000"/>
                  </a:solidFill>
                  <a:latin typeface="微软雅黑" panose="020B0503020204020204" pitchFamily="34" charset="-122"/>
                  <a:ea typeface="微软雅黑" panose="020B0503020204020204" pitchFamily="34" charset="-122"/>
                </a:rPr>
                <a:t>竞争分析</a:t>
              </a:r>
              <a:endParaRPr lang="en-US" altLang="zh-CN" sz="1100" dirty="0">
                <a:solidFill>
                  <a:srgbClr val="000000"/>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135807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0A786-F315-144A-BF2B-84DD1C81CAC8}"/>
              </a:ext>
            </a:extLst>
          </p:cNvPr>
          <p:cNvSpPr>
            <a:spLocks noGrp="1"/>
          </p:cNvSpPr>
          <p:nvPr>
            <p:ph type="title"/>
          </p:nvPr>
        </p:nvSpPr>
        <p:spPr/>
        <p:txBody>
          <a:bodyPr/>
          <a:lstStyle/>
          <a:p>
            <a:r>
              <a:rPr kumimoji="1" lang="zh-CN" altLang="en-US" dirty="0"/>
              <a:t>市场分级分类方案二：市场分类（营销内部）</a:t>
            </a:r>
            <a:endParaRPr lang="zh-CN" altLang="en-US" dirty="0"/>
          </a:p>
        </p:txBody>
      </p:sp>
      <p:graphicFrame>
        <p:nvGraphicFramePr>
          <p:cNvPr id="3" name="表格 2">
            <a:extLst>
              <a:ext uri="{FF2B5EF4-FFF2-40B4-BE49-F238E27FC236}">
                <a16:creationId xmlns:a16="http://schemas.microsoft.com/office/drawing/2014/main" id="{F0A03AED-BC12-5D40-93A8-1027C26BCA19}"/>
              </a:ext>
            </a:extLst>
          </p:cNvPr>
          <p:cNvGraphicFramePr>
            <a:graphicFrameLocks noGrp="1"/>
          </p:cNvGraphicFramePr>
          <p:nvPr>
            <p:extLst>
              <p:ext uri="{D42A27DB-BD31-4B8C-83A1-F6EECF244321}">
                <p14:modId xmlns:p14="http://schemas.microsoft.com/office/powerpoint/2010/main" val="1242237373"/>
              </p:ext>
            </p:extLst>
          </p:nvPr>
        </p:nvGraphicFramePr>
        <p:xfrm>
          <a:off x="1243557" y="2911721"/>
          <a:ext cx="9704888" cy="3063196"/>
        </p:xfrm>
        <a:graphic>
          <a:graphicData uri="http://schemas.openxmlformats.org/drawingml/2006/table">
            <a:tbl>
              <a:tblPr firstRow="1" bandRow="1">
                <a:tableStyleId>{5C22544A-7EE6-4342-B048-85BDC9FD1C3A}</a:tableStyleId>
              </a:tblPr>
              <a:tblGrid>
                <a:gridCol w="1600548">
                  <a:extLst>
                    <a:ext uri="{9D8B030D-6E8A-4147-A177-3AD203B41FA5}">
                      <a16:colId xmlns:a16="http://schemas.microsoft.com/office/drawing/2014/main" val="4018557934"/>
                    </a:ext>
                  </a:extLst>
                </a:gridCol>
                <a:gridCol w="1365337">
                  <a:extLst>
                    <a:ext uri="{9D8B030D-6E8A-4147-A177-3AD203B41FA5}">
                      <a16:colId xmlns:a16="http://schemas.microsoft.com/office/drawing/2014/main" val="2016952413"/>
                    </a:ext>
                  </a:extLst>
                </a:gridCol>
                <a:gridCol w="6739003">
                  <a:extLst>
                    <a:ext uri="{9D8B030D-6E8A-4147-A177-3AD203B41FA5}">
                      <a16:colId xmlns:a16="http://schemas.microsoft.com/office/drawing/2014/main" val="1702706775"/>
                    </a:ext>
                  </a:extLst>
                </a:gridCol>
              </a:tblGrid>
              <a:tr h="403634">
                <a:tc>
                  <a:txBody>
                    <a:bodyPr/>
                    <a:lstStyle/>
                    <a:p>
                      <a:pPr algn="ctr"/>
                      <a:r>
                        <a:rPr lang="zh-CN" altLang="en-US" sz="1400" dirty="0"/>
                        <a:t>市场类型</a:t>
                      </a:r>
                    </a:p>
                  </a:txBody>
                  <a:tcPr anchor="ctr"/>
                </a:tc>
                <a:tc>
                  <a:txBody>
                    <a:bodyPr/>
                    <a:lstStyle/>
                    <a:p>
                      <a:pPr algn="ctr"/>
                      <a:r>
                        <a:rPr lang="zh-CN" altLang="en-US" sz="1400" dirty="0"/>
                        <a:t>市场系数</a:t>
                      </a:r>
                    </a:p>
                  </a:txBody>
                  <a:tcPr anchor="ctr"/>
                </a:tc>
                <a:tc>
                  <a:txBody>
                    <a:bodyPr/>
                    <a:lstStyle/>
                    <a:p>
                      <a:pPr algn="ctr"/>
                      <a:r>
                        <a:rPr lang="zh-CN" altLang="en-US" sz="1400" dirty="0"/>
                        <a:t>省区</a:t>
                      </a:r>
                    </a:p>
                  </a:txBody>
                  <a:tcPr anchor="ctr"/>
                </a:tc>
                <a:extLst>
                  <a:ext uri="{0D108BD9-81ED-4DB2-BD59-A6C34878D82A}">
                    <a16:rowId xmlns:a16="http://schemas.microsoft.com/office/drawing/2014/main" val="4186353687"/>
                  </a:ext>
                </a:extLst>
              </a:tr>
              <a:tr h="403634">
                <a:tc>
                  <a:txBody>
                    <a:bodyPr/>
                    <a:lstStyle/>
                    <a:p>
                      <a:pPr algn="ctr"/>
                      <a:r>
                        <a:rPr lang="zh-CN" altLang="en-US" sz="1400" dirty="0"/>
                        <a:t>堡垒市场</a:t>
                      </a:r>
                    </a:p>
                  </a:txBody>
                  <a:tcPr anchor="ctr"/>
                </a:tc>
                <a:tc>
                  <a:txBody>
                    <a:bodyPr/>
                    <a:lstStyle/>
                    <a:p>
                      <a:pPr algn="ctr"/>
                      <a:r>
                        <a:rPr lang="en-US" altLang="zh-CN" sz="1400" dirty="0"/>
                        <a:t>0.9</a:t>
                      </a:r>
                      <a:endParaRPr lang="zh-CN" altLang="en-US" sz="1400" dirty="0"/>
                    </a:p>
                  </a:txBody>
                  <a:tcPr anchor="ctr"/>
                </a:tc>
                <a:tc>
                  <a:txBody>
                    <a:bodyPr/>
                    <a:lstStyle/>
                    <a:p>
                      <a:pPr algn="ctr"/>
                      <a:r>
                        <a:rPr lang="zh-CN" altLang="en-US" sz="1400" dirty="0"/>
                        <a:t>湖南省</a:t>
                      </a:r>
                      <a:endParaRPr lang="en-US" altLang="zh-CN" sz="1400" dirty="0"/>
                    </a:p>
                  </a:txBody>
                  <a:tcPr anchor="ctr"/>
                </a:tc>
                <a:extLst>
                  <a:ext uri="{0D108BD9-81ED-4DB2-BD59-A6C34878D82A}">
                    <a16:rowId xmlns:a16="http://schemas.microsoft.com/office/drawing/2014/main" val="1922277789"/>
                  </a:ext>
                </a:extLst>
              </a:tr>
              <a:tr h="563982">
                <a:tc>
                  <a:txBody>
                    <a:bodyPr/>
                    <a:lstStyle/>
                    <a:p>
                      <a:pPr algn="ctr"/>
                      <a:r>
                        <a:rPr lang="zh-CN" altLang="en-US" sz="1400" dirty="0"/>
                        <a:t>战略市场</a:t>
                      </a:r>
                    </a:p>
                  </a:txBody>
                  <a:tcPr anchor="ctr"/>
                </a:tc>
                <a:tc>
                  <a:txBody>
                    <a:bodyPr/>
                    <a:lstStyle/>
                    <a:p>
                      <a:pPr algn="ctr"/>
                      <a:r>
                        <a:rPr lang="en-US" altLang="zh-CN" sz="1400" dirty="0"/>
                        <a:t>1</a:t>
                      </a:r>
                      <a:endParaRPr lang="zh-CN" altLang="en-US" sz="1400" dirty="0"/>
                    </a:p>
                  </a:txBody>
                  <a:tcPr anchor="ctr"/>
                </a:tc>
                <a:tc>
                  <a:txBody>
                    <a:bodyPr/>
                    <a:lstStyle/>
                    <a:p>
                      <a:pPr algn="ctr"/>
                      <a:r>
                        <a:rPr lang="zh-CN" altLang="en-US" sz="1400" dirty="0"/>
                        <a:t>广东省、河南省、广西省、陕西省、浙江省、江西省、深圳市、山西省</a:t>
                      </a:r>
                    </a:p>
                  </a:txBody>
                  <a:tcPr anchor="ctr"/>
                </a:tc>
                <a:extLst>
                  <a:ext uri="{0D108BD9-81ED-4DB2-BD59-A6C34878D82A}">
                    <a16:rowId xmlns:a16="http://schemas.microsoft.com/office/drawing/2014/main" val="1363103659"/>
                  </a:ext>
                </a:extLst>
              </a:tr>
              <a:tr h="563982">
                <a:tc>
                  <a:txBody>
                    <a:bodyPr/>
                    <a:lstStyle/>
                    <a:p>
                      <a:pPr algn="ctr"/>
                      <a:r>
                        <a:rPr lang="zh-CN" altLang="en-US" sz="1400" dirty="0"/>
                        <a:t>核心市场</a:t>
                      </a:r>
                    </a:p>
                  </a:txBody>
                  <a:tcPr anchor="ctr"/>
                </a:tc>
                <a:tc>
                  <a:txBody>
                    <a:bodyPr/>
                    <a:lstStyle/>
                    <a:p>
                      <a:pPr algn="ctr"/>
                      <a:r>
                        <a:rPr lang="en-US" altLang="zh-CN" sz="1400" dirty="0"/>
                        <a:t>1</a:t>
                      </a:r>
                      <a:endParaRPr lang="zh-CN" altLang="en-US" sz="1400" dirty="0"/>
                    </a:p>
                  </a:txBody>
                  <a:tcPr anchor="ctr"/>
                </a:tc>
                <a:tc>
                  <a:txBody>
                    <a:bodyPr/>
                    <a:lstStyle/>
                    <a:p>
                      <a:pPr algn="ctr"/>
                      <a:r>
                        <a:rPr lang="zh-CN" altLang="en-US" sz="1400" dirty="0"/>
                        <a:t>海南省、江苏省、福建省、四川省、重庆市、贵州省、安徽省、河北省</a:t>
                      </a:r>
                    </a:p>
                  </a:txBody>
                  <a:tcPr anchor="ctr"/>
                </a:tc>
                <a:extLst>
                  <a:ext uri="{0D108BD9-81ED-4DB2-BD59-A6C34878D82A}">
                    <a16:rowId xmlns:a16="http://schemas.microsoft.com/office/drawing/2014/main" val="497271305"/>
                  </a:ext>
                </a:extLst>
              </a:tr>
              <a:tr h="563982">
                <a:tc>
                  <a:txBody>
                    <a:bodyPr/>
                    <a:lstStyle/>
                    <a:p>
                      <a:pPr algn="ctr"/>
                      <a:r>
                        <a:rPr lang="zh-CN" altLang="en-US" sz="1400" dirty="0"/>
                        <a:t>潜力市场</a:t>
                      </a:r>
                    </a:p>
                  </a:txBody>
                  <a:tcPr anchor="ctr"/>
                </a:tc>
                <a:tc>
                  <a:txBody>
                    <a:bodyPr/>
                    <a:lstStyle/>
                    <a:p>
                      <a:pPr algn="ctr"/>
                      <a:r>
                        <a:rPr lang="en-US" altLang="zh-CN" sz="1400" dirty="0"/>
                        <a:t>1.1</a:t>
                      </a:r>
                      <a:endParaRPr lang="zh-CN" altLang="en-US" sz="1400" dirty="0"/>
                    </a:p>
                  </a:txBody>
                  <a:tcPr anchor="ctr"/>
                </a:tc>
                <a:tc>
                  <a:txBody>
                    <a:bodyPr/>
                    <a:lstStyle/>
                    <a:p>
                      <a:pPr algn="ctr"/>
                      <a:r>
                        <a:rPr lang="zh-CN" altLang="en-US" sz="1400" dirty="0"/>
                        <a:t>青海省、新疆区、宁夏区、上海市、北京市、甘肃省、辽宁省、内蒙区</a:t>
                      </a:r>
                    </a:p>
                  </a:txBody>
                  <a:tcPr anchor="ctr"/>
                </a:tc>
                <a:extLst>
                  <a:ext uri="{0D108BD9-81ED-4DB2-BD59-A6C34878D82A}">
                    <a16:rowId xmlns:a16="http://schemas.microsoft.com/office/drawing/2014/main" val="3168763851"/>
                  </a:ext>
                </a:extLst>
              </a:tr>
              <a:tr h="563982">
                <a:tc>
                  <a:txBody>
                    <a:bodyPr/>
                    <a:lstStyle/>
                    <a:p>
                      <a:pPr algn="ctr"/>
                      <a:r>
                        <a:rPr lang="zh-CN" altLang="en-US" sz="1400" dirty="0"/>
                        <a:t>攻坚市场</a:t>
                      </a:r>
                    </a:p>
                  </a:txBody>
                  <a:tcPr anchor="ctr"/>
                </a:tc>
                <a:tc>
                  <a:txBody>
                    <a:bodyPr/>
                    <a:lstStyle/>
                    <a:p>
                      <a:pPr algn="ctr"/>
                      <a:r>
                        <a:rPr lang="en-US" altLang="zh-CN" sz="1400" dirty="0"/>
                        <a:t>1.1</a:t>
                      </a:r>
                      <a:endParaRPr lang="zh-CN" altLang="en-US" sz="1400" dirty="0"/>
                    </a:p>
                  </a:txBody>
                  <a:tcPr anchor="ctr"/>
                </a:tc>
                <a:tc>
                  <a:txBody>
                    <a:bodyPr/>
                    <a:lstStyle/>
                    <a:p>
                      <a:pPr algn="ctr"/>
                      <a:r>
                        <a:rPr lang="zh-CN" altLang="en-US" sz="1400" dirty="0"/>
                        <a:t>吉林省、云南省、山东省、湖北省、西藏区、黑龙江、天津市、大连市</a:t>
                      </a:r>
                    </a:p>
                  </a:txBody>
                  <a:tcPr anchor="ctr"/>
                </a:tc>
                <a:extLst>
                  <a:ext uri="{0D108BD9-81ED-4DB2-BD59-A6C34878D82A}">
                    <a16:rowId xmlns:a16="http://schemas.microsoft.com/office/drawing/2014/main" val="1511606311"/>
                  </a:ext>
                </a:extLst>
              </a:tr>
            </a:tbl>
          </a:graphicData>
        </a:graphic>
      </p:graphicFrame>
      <p:sp>
        <p:nvSpPr>
          <p:cNvPr id="4" name="文本框 3">
            <a:extLst>
              <a:ext uri="{FF2B5EF4-FFF2-40B4-BE49-F238E27FC236}">
                <a16:creationId xmlns:a16="http://schemas.microsoft.com/office/drawing/2014/main" id="{C1F3A39C-B93D-934C-A084-44F0EC44CF26}"/>
              </a:ext>
            </a:extLst>
          </p:cNvPr>
          <p:cNvSpPr txBox="1"/>
          <p:nvPr/>
        </p:nvSpPr>
        <p:spPr>
          <a:xfrm>
            <a:off x="1243557" y="1415441"/>
            <a:ext cx="9704888" cy="1261884"/>
          </a:xfrm>
          <a:prstGeom prst="rect">
            <a:avLst/>
          </a:prstGeom>
          <a:noFill/>
        </p:spPr>
        <p:txBody>
          <a:bodyPr wrap="square" lIns="0" tIns="0" rIns="0" bIns="0" rtlCol="0">
            <a:spAutoFit/>
          </a:bodyPr>
          <a:lstStyle/>
          <a:p>
            <a:pPr>
              <a:spcBef>
                <a:spcPts val="600"/>
              </a:spcBef>
              <a:buSzPct val="100000"/>
            </a:pPr>
            <a:r>
              <a:rPr kumimoji="1" lang="zh-CN" altLang="en-US" dirty="0">
                <a:solidFill>
                  <a:srgbClr val="313131"/>
                </a:solidFill>
              </a:rPr>
              <a:t>根据市场类型，设置对应的市场系数。地级市得分乘以市场系数，即为地级市最终得分。省区得分为旗下所有地级市得分之和再加上附加分值。具体如下：</a:t>
            </a:r>
            <a:endParaRPr kumimoji="1" lang="en-US" altLang="zh-CN" dirty="0">
              <a:solidFill>
                <a:srgbClr val="313131"/>
              </a:solidFill>
            </a:endParaRPr>
          </a:p>
          <a:p>
            <a:pPr lvl="1">
              <a:spcBef>
                <a:spcPts val="600"/>
              </a:spcBef>
              <a:buSzPct val="100000"/>
            </a:pPr>
            <a:r>
              <a:rPr kumimoji="1" lang="zh-CN" altLang="en-US" dirty="0">
                <a:solidFill>
                  <a:srgbClr val="313131"/>
                </a:solidFill>
              </a:rPr>
              <a:t>地级市得分</a:t>
            </a:r>
            <a:r>
              <a:rPr kumimoji="1" lang="en-US" altLang="zh-CN" dirty="0">
                <a:solidFill>
                  <a:srgbClr val="313131"/>
                </a:solidFill>
              </a:rPr>
              <a:t>=</a:t>
            </a:r>
            <a:r>
              <a:rPr kumimoji="1" lang="zh-CN" altLang="en-US" dirty="0">
                <a:solidFill>
                  <a:srgbClr val="313131"/>
                </a:solidFill>
              </a:rPr>
              <a:t>行为指标评价细则得分*市场系数</a:t>
            </a:r>
            <a:endParaRPr kumimoji="1" lang="en-US" altLang="zh-CN" dirty="0">
              <a:solidFill>
                <a:srgbClr val="313131"/>
              </a:solidFill>
            </a:endParaRPr>
          </a:p>
          <a:p>
            <a:pPr lvl="1">
              <a:spcBef>
                <a:spcPts val="600"/>
              </a:spcBef>
              <a:buSzPct val="100000"/>
            </a:pPr>
            <a:r>
              <a:rPr kumimoji="1" lang="zh-CN" altLang="en-US" dirty="0">
                <a:solidFill>
                  <a:srgbClr val="313131"/>
                </a:solidFill>
              </a:rPr>
              <a:t>省区得分</a:t>
            </a:r>
            <a:r>
              <a:rPr kumimoji="1" lang="en-US" altLang="zh-CN" dirty="0">
                <a:solidFill>
                  <a:srgbClr val="313131"/>
                </a:solidFill>
              </a:rPr>
              <a:t>=</a:t>
            </a:r>
            <a:r>
              <a:rPr kumimoji="1" lang="zh-CN" altLang="en-US" dirty="0">
                <a:solidFill>
                  <a:srgbClr val="313131"/>
                </a:solidFill>
              </a:rPr>
              <a:t>∑旗下各地级市得分</a:t>
            </a:r>
            <a:r>
              <a:rPr kumimoji="1" lang="en-US" altLang="zh-CN" dirty="0">
                <a:solidFill>
                  <a:srgbClr val="313131"/>
                </a:solidFill>
              </a:rPr>
              <a:t>+</a:t>
            </a:r>
            <a:r>
              <a:rPr kumimoji="1" lang="zh-CN" altLang="en-US" dirty="0">
                <a:solidFill>
                  <a:srgbClr val="313131"/>
                </a:solidFill>
              </a:rPr>
              <a:t>附加分值</a:t>
            </a:r>
          </a:p>
        </p:txBody>
      </p:sp>
    </p:spTree>
    <p:extLst>
      <p:ext uri="{BB962C8B-B14F-4D97-AF65-F5344CB8AC3E}">
        <p14:creationId xmlns:p14="http://schemas.microsoft.com/office/powerpoint/2010/main" val="31573603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sz="3600" dirty="0"/>
              <a:t>谢谢！</a:t>
            </a:r>
            <a:endParaRPr lang="en-US" sz="3600" dirty="0"/>
          </a:p>
        </p:txBody>
      </p:sp>
      <p:sp>
        <p:nvSpPr>
          <p:cNvPr id="12" name="Text Placeholder 11"/>
          <p:cNvSpPr>
            <a:spLocks noGrp="1"/>
          </p:cNvSpPr>
          <p:nvPr>
            <p:ph type="body" sz="quarter" idx="10"/>
          </p:nvPr>
        </p:nvSpPr>
        <p:spPr/>
        <p:txBody>
          <a:bodyPr/>
          <a:lstStyle/>
          <a:p>
            <a:r>
              <a:rPr lang="en-US" altLang="zh-CN" dirty="0"/>
              <a:t>2019</a:t>
            </a:r>
            <a:r>
              <a:rPr lang="zh-CN" altLang="en-US" dirty="0"/>
              <a:t>年</a:t>
            </a:r>
            <a:r>
              <a:rPr lang="en-US" altLang="zh-CN" dirty="0"/>
              <a:t>11</a:t>
            </a:r>
            <a:r>
              <a:rPr lang="zh-CN" altLang="en-US" dirty="0"/>
              <a:t>月 </a:t>
            </a:r>
            <a:r>
              <a:rPr lang="en-US" altLang="zh-CN" dirty="0"/>
              <a:t>· </a:t>
            </a:r>
            <a:r>
              <a:rPr lang="zh-CN" altLang="en-US" dirty="0"/>
              <a:t>湖南长沙</a:t>
            </a:r>
            <a:endParaRPr lang="en-US" dirty="0"/>
          </a:p>
        </p:txBody>
      </p:sp>
      <p:pic>
        <p:nvPicPr>
          <p:cNvPr id="7" name="Picture 18">
            <a:extLst>
              <a:ext uri="{FF2B5EF4-FFF2-40B4-BE49-F238E27FC236}">
                <a16:creationId xmlns:a16="http://schemas.microsoft.com/office/drawing/2014/main" id="{B370F1A0-6874-4C54-9BC5-539A33168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1300" y="712606"/>
            <a:ext cx="4849400" cy="4849400"/>
          </a:xfrm>
          <a:prstGeom prst="rect">
            <a:avLst/>
          </a:prstGeom>
        </p:spPr>
      </p:pic>
    </p:spTree>
    <p:extLst>
      <p:ext uri="{BB962C8B-B14F-4D97-AF65-F5344CB8AC3E}">
        <p14:creationId xmlns:p14="http://schemas.microsoft.com/office/powerpoint/2010/main" val="26937191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82685F-F7D6-B845-BB9B-9AEE4C574C81}"/>
              </a:ext>
            </a:extLst>
          </p:cNvPr>
          <p:cNvSpPr>
            <a:spLocks noGrp="1"/>
          </p:cNvSpPr>
          <p:nvPr>
            <p:ph type="title"/>
          </p:nvPr>
        </p:nvSpPr>
        <p:spPr/>
        <p:txBody>
          <a:bodyPr/>
          <a:lstStyle/>
          <a:p>
            <a:r>
              <a:rPr kumimoji="1" lang="zh-CN" altLang="en-US" dirty="0"/>
              <a:t>营销活动闭环管理思路</a:t>
            </a:r>
          </a:p>
        </p:txBody>
      </p:sp>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351A3649-2B56-2345-8470-D3C565B78500}"/>
              </a:ext>
            </a:extLst>
          </p:cNvPr>
          <p:cNvGrpSpPr>
            <a:grpSpLocks noChangeAspect="1"/>
          </p:cNvGrpSpPr>
          <p:nvPr/>
        </p:nvGrpSpPr>
        <p:grpSpPr>
          <a:xfrm>
            <a:off x="1600493" y="1349167"/>
            <a:ext cx="8991014" cy="4578765"/>
            <a:chOff x="1600493" y="1349167"/>
            <a:chExt cx="8991014" cy="4578765"/>
          </a:xfrm>
        </p:grpSpPr>
        <p:sp>
          <p:nvSpPr>
            <p:cNvPr id="5" name="ísḻïḋe">
              <a:extLst>
                <a:ext uri="{FF2B5EF4-FFF2-40B4-BE49-F238E27FC236}">
                  <a16:creationId xmlns:a16="http://schemas.microsoft.com/office/drawing/2014/main" id="{7A07D5A1-02F0-0D45-9274-4AA5CEE4DC42}"/>
                </a:ext>
              </a:extLst>
            </p:cNvPr>
            <p:cNvSpPr txBox="1"/>
            <p:nvPr/>
          </p:nvSpPr>
          <p:spPr>
            <a:xfrm>
              <a:off x="2270276" y="1438180"/>
              <a:ext cx="1104914" cy="990251"/>
            </a:xfrm>
            <a:prstGeom prst="roundRect">
              <a:avLst/>
            </a:prstGeom>
            <a:solidFill>
              <a:schemeClr val="accent1"/>
            </a:solidFill>
            <a:ln>
              <a:noFill/>
            </a:ln>
          </p:spPr>
          <p:txBody>
            <a:bodyPr wrap="square" lIns="91440" tIns="45720" rIns="91440" bIns="45720" anchor="ctr">
              <a:normAutofit/>
            </a:bodyPr>
            <a:lstStyle/>
            <a:p>
              <a:pPr algn="ctr"/>
              <a:endParaRPr/>
            </a:p>
          </p:txBody>
        </p:sp>
        <p:sp>
          <p:nvSpPr>
            <p:cNvPr id="6" name="ísľïďè">
              <a:extLst>
                <a:ext uri="{FF2B5EF4-FFF2-40B4-BE49-F238E27FC236}">
                  <a16:creationId xmlns:a16="http://schemas.microsoft.com/office/drawing/2014/main" id="{2A0B631A-0CDB-7245-A2A9-BA01F69994EF}"/>
                </a:ext>
              </a:extLst>
            </p:cNvPr>
            <p:cNvSpPr txBox="1"/>
            <p:nvPr/>
          </p:nvSpPr>
          <p:spPr>
            <a:xfrm>
              <a:off x="8816810" y="1349167"/>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7" name="ísļíḑe">
              <a:extLst>
                <a:ext uri="{FF2B5EF4-FFF2-40B4-BE49-F238E27FC236}">
                  <a16:creationId xmlns:a16="http://schemas.microsoft.com/office/drawing/2014/main" id="{3382D880-7772-9E49-B31E-7A2EF6EEA0B0}"/>
                </a:ext>
              </a:extLst>
            </p:cNvPr>
            <p:cNvSpPr txBox="1"/>
            <p:nvPr/>
          </p:nvSpPr>
          <p:spPr>
            <a:xfrm>
              <a:off x="2270276" y="3742113"/>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8" name="îṡliḍê">
              <a:extLst>
                <a:ext uri="{FF2B5EF4-FFF2-40B4-BE49-F238E27FC236}">
                  <a16:creationId xmlns:a16="http://schemas.microsoft.com/office/drawing/2014/main" id="{46B035E2-A690-1F4D-B9CF-69D0F0050E0F}"/>
                </a:ext>
              </a:extLst>
            </p:cNvPr>
            <p:cNvSpPr txBox="1"/>
            <p:nvPr/>
          </p:nvSpPr>
          <p:spPr>
            <a:xfrm>
              <a:off x="8816810" y="3653099"/>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9" name="iṥ1îḓé">
              <a:extLst>
                <a:ext uri="{FF2B5EF4-FFF2-40B4-BE49-F238E27FC236}">
                  <a16:creationId xmlns:a16="http://schemas.microsoft.com/office/drawing/2014/main" id="{FC67B007-FAF5-7E4B-AB22-3F0C897AFBE1}"/>
                </a:ext>
              </a:extLst>
            </p:cNvPr>
            <p:cNvSpPr/>
            <p:nvPr/>
          </p:nvSpPr>
          <p:spPr bwMode="auto">
            <a:xfrm>
              <a:off x="2599690" y="1710261"/>
              <a:ext cx="446087" cy="446088"/>
            </a:xfrm>
            <a:custGeom>
              <a:avLst/>
              <a:gdLst>
                <a:gd name="T0" fmla="*/ 689 w 791"/>
                <a:gd name="T1" fmla="*/ 131 h 792"/>
                <a:gd name="T2" fmla="*/ 0 w 791"/>
                <a:gd name="T3" fmla="*/ 412 h 792"/>
                <a:gd name="T4" fmla="*/ 8 w 791"/>
                <a:gd name="T5" fmla="*/ 477 h 792"/>
                <a:gd name="T6" fmla="*/ 57 w 791"/>
                <a:gd name="T7" fmla="*/ 601 h 792"/>
                <a:gd name="T8" fmla="*/ 639 w 791"/>
                <a:gd name="T9" fmla="*/ 606 h 792"/>
                <a:gd name="T10" fmla="*/ 581 w 791"/>
                <a:gd name="T11" fmla="*/ 622 h 792"/>
                <a:gd name="T12" fmla="*/ 69 w 791"/>
                <a:gd name="T13" fmla="*/ 594 h 792"/>
                <a:gd name="T14" fmla="*/ 388 w 791"/>
                <a:gd name="T15" fmla="*/ 545 h 792"/>
                <a:gd name="T16" fmla="*/ 64 w 791"/>
                <a:gd name="T17" fmla="*/ 483 h 792"/>
                <a:gd name="T18" fmla="*/ 144 w 791"/>
                <a:gd name="T19" fmla="*/ 271 h 792"/>
                <a:gd name="T20" fmla="*/ 186 w 791"/>
                <a:gd name="T21" fmla="*/ 341 h 792"/>
                <a:gd name="T22" fmla="*/ 184 w 791"/>
                <a:gd name="T23" fmla="*/ 384 h 792"/>
                <a:gd name="T24" fmla="*/ 288 w 791"/>
                <a:gd name="T25" fmla="*/ 338 h 792"/>
                <a:gd name="T26" fmla="*/ 218 w 791"/>
                <a:gd name="T27" fmla="*/ 519 h 792"/>
                <a:gd name="T28" fmla="*/ 351 w 791"/>
                <a:gd name="T29" fmla="*/ 396 h 792"/>
                <a:gd name="T30" fmla="*/ 316 w 791"/>
                <a:gd name="T31" fmla="*/ 352 h 792"/>
                <a:gd name="T32" fmla="*/ 513 w 791"/>
                <a:gd name="T33" fmla="*/ 120 h 792"/>
                <a:gd name="T34" fmla="*/ 584 w 791"/>
                <a:gd name="T35" fmla="*/ 259 h 792"/>
                <a:gd name="T36" fmla="*/ 610 w 791"/>
                <a:gd name="T37" fmla="*/ 485 h 792"/>
                <a:gd name="T38" fmla="*/ 542 w 791"/>
                <a:gd name="T39" fmla="*/ 632 h 792"/>
                <a:gd name="T40" fmla="*/ 398 w 791"/>
                <a:gd name="T41" fmla="*/ 616 h 792"/>
                <a:gd name="T42" fmla="*/ 487 w 791"/>
                <a:gd name="T43" fmla="*/ 496 h 792"/>
                <a:gd name="T44" fmla="*/ 582 w 791"/>
                <a:gd name="T45" fmla="*/ 582 h 792"/>
                <a:gd name="T46" fmla="*/ 392 w 791"/>
                <a:gd name="T47" fmla="*/ 424 h 792"/>
                <a:gd name="T48" fmla="*/ 402 w 791"/>
                <a:gd name="T49" fmla="*/ 461 h 792"/>
                <a:gd name="T50" fmla="*/ 480 w 791"/>
                <a:gd name="T51" fmla="*/ 414 h 792"/>
                <a:gd name="T52" fmla="*/ 575 w 791"/>
                <a:gd name="T53" fmla="*/ 505 h 792"/>
                <a:gd name="T54" fmla="*/ 433 w 791"/>
                <a:gd name="T55" fmla="*/ 519 h 792"/>
                <a:gd name="T56" fmla="*/ 534 w 791"/>
                <a:gd name="T57" fmla="*/ 465 h 792"/>
                <a:gd name="T58" fmla="*/ 402 w 791"/>
                <a:gd name="T59" fmla="*/ 540 h 792"/>
                <a:gd name="T60" fmla="*/ 539 w 791"/>
                <a:gd name="T61" fmla="*/ 119 h 792"/>
                <a:gd name="T62" fmla="*/ 500 w 791"/>
                <a:gd name="T63" fmla="*/ 146 h 792"/>
                <a:gd name="T64" fmla="*/ 504 w 791"/>
                <a:gd name="T65" fmla="*/ 174 h 792"/>
                <a:gd name="T66" fmla="*/ 468 w 791"/>
                <a:gd name="T67" fmla="*/ 162 h 792"/>
                <a:gd name="T68" fmla="*/ 478 w 791"/>
                <a:gd name="T69" fmla="*/ 225 h 792"/>
                <a:gd name="T70" fmla="*/ 527 w 791"/>
                <a:gd name="T71" fmla="*/ 144 h 792"/>
                <a:gd name="T72" fmla="*/ 430 w 791"/>
                <a:gd name="T73" fmla="*/ 194 h 792"/>
                <a:gd name="T74" fmla="*/ 429 w 791"/>
                <a:gd name="T75" fmla="*/ 255 h 792"/>
                <a:gd name="T76" fmla="*/ 402 w 791"/>
                <a:gd name="T77" fmla="*/ 368 h 792"/>
                <a:gd name="T78" fmla="*/ 502 w 791"/>
                <a:gd name="T79" fmla="*/ 662 h 792"/>
                <a:gd name="T80" fmla="*/ 521 w 791"/>
                <a:gd name="T81" fmla="*/ 670 h 792"/>
                <a:gd name="T82" fmla="*/ 479 w 791"/>
                <a:gd name="T83" fmla="*/ 615 h 792"/>
                <a:gd name="T84" fmla="*/ 553 w 791"/>
                <a:gd name="T85" fmla="*/ 130 h 792"/>
                <a:gd name="T86" fmla="*/ 434 w 791"/>
                <a:gd name="T87" fmla="*/ 16 h 792"/>
                <a:gd name="T88" fmla="*/ 511 w 791"/>
                <a:gd name="T89" fmla="*/ 32 h 792"/>
                <a:gd name="T90" fmla="*/ 519 w 791"/>
                <a:gd name="T91" fmla="*/ 71 h 792"/>
                <a:gd name="T92" fmla="*/ 446 w 791"/>
                <a:gd name="T93" fmla="*/ 161 h 792"/>
                <a:gd name="T94" fmla="*/ 398 w 791"/>
                <a:gd name="T95" fmla="*/ 260 h 792"/>
                <a:gd name="T96" fmla="*/ 314 w 791"/>
                <a:gd name="T97" fmla="*/ 338 h 792"/>
                <a:gd name="T98" fmla="*/ 269 w 791"/>
                <a:gd name="T99" fmla="*/ 307 h 792"/>
                <a:gd name="T100" fmla="*/ 144 w 791"/>
                <a:gd name="T101" fmla="*/ 242 h 792"/>
                <a:gd name="T102" fmla="*/ 46 w 791"/>
                <a:gd name="T103" fmla="*/ 402 h 792"/>
                <a:gd name="T104" fmla="*/ 65 w 791"/>
                <a:gd name="T105" fmla="*/ 403 h 792"/>
                <a:gd name="T106" fmla="*/ 39 w 791"/>
                <a:gd name="T107" fmla="*/ 527 h 792"/>
                <a:gd name="T108" fmla="*/ 24 w 791"/>
                <a:gd name="T109" fmla="*/ 484 h 792"/>
                <a:gd name="T110" fmla="*/ 14 w 791"/>
                <a:gd name="T111" fmla="*/ 413 h 792"/>
                <a:gd name="T112" fmla="*/ 458 w 791"/>
                <a:gd name="T113" fmla="*/ 772 h 792"/>
                <a:gd name="T114" fmla="*/ 585 w 791"/>
                <a:gd name="T115" fmla="*/ 67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 name="iSḻïḋe">
              <a:extLst>
                <a:ext uri="{FF2B5EF4-FFF2-40B4-BE49-F238E27FC236}">
                  <a16:creationId xmlns:a16="http://schemas.microsoft.com/office/drawing/2014/main" id="{0E2BB3C4-30C4-A542-AC8B-6458CDDD6929}"/>
                </a:ext>
              </a:extLst>
            </p:cNvPr>
            <p:cNvSpPr/>
            <p:nvPr/>
          </p:nvSpPr>
          <p:spPr bwMode="auto">
            <a:xfrm>
              <a:off x="9069987" y="1634806"/>
              <a:ext cx="598561" cy="418972"/>
            </a:xfrm>
            <a:custGeom>
              <a:avLst/>
              <a:gdLst>
                <a:gd name="T0" fmla="*/ 329 w 794"/>
                <a:gd name="T1" fmla="*/ 0 h 460"/>
                <a:gd name="T2" fmla="*/ 212 w 794"/>
                <a:gd name="T3" fmla="*/ 39 h 460"/>
                <a:gd name="T4" fmla="*/ 3 w 794"/>
                <a:gd name="T5" fmla="*/ 211 h 460"/>
                <a:gd name="T6" fmla="*/ 13 w 794"/>
                <a:gd name="T7" fmla="*/ 212 h 460"/>
                <a:gd name="T8" fmla="*/ 283 w 794"/>
                <a:gd name="T9" fmla="*/ 32 h 460"/>
                <a:gd name="T10" fmla="*/ 280 w 794"/>
                <a:gd name="T11" fmla="*/ 244 h 460"/>
                <a:gd name="T12" fmla="*/ 241 w 794"/>
                <a:gd name="T13" fmla="*/ 270 h 460"/>
                <a:gd name="T14" fmla="*/ 450 w 794"/>
                <a:gd name="T15" fmla="*/ 182 h 460"/>
                <a:gd name="T16" fmla="*/ 492 w 794"/>
                <a:gd name="T17" fmla="*/ 261 h 460"/>
                <a:gd name="T18" fmla="*/ 371 w 794"/>
                <a:gd name="T19" fmla="*/ 324 h 460"/>
                <a:gd name="T20" fmla="*/ 369 w 794"/>
                <a:gd name="T21" fmla="*/ 326 h 460"/>
                <a:gd name="T22" fmla="*/ 274 w 794"/>
                <a:gd name="T23" fmla="*/ 409 h 460"/>
                <a:gd name="T24" fmla="*/ 74 w 794"/>
                <a:gd name="T25" fmla="*/ 431 h 460"/>
                <a:gd name="T26" fmla="*/ 81 w 794"/>
                <a:gd name="T27" fmla="*/ 438 h 460"/>
                <a:gd name="T28" fmla="*/ 310 w 794"/>
                <a:gd name="T29" fmla="*/ 406 h 460"/>
                <a:gd name="T30" fmla="*/ 354 w 794"/>
                <a:gd name="T31" fmla="*/ 436 h 460"/>
                <a:gd name="T32" fmla="*/ 386 w 794"/>
                <a:gd name="T33" fmla="*/ 428 h 460"/>
                <a:gd name="T34" fmla="*/ 431 w 794"/>
                <a:gd name="T35" fmla="*/ 460 h 460"/>
                <a:gd name="T36" fmla="*/ 485 w 794"/>
                <a:gd name="T37" fmla="*/ 410 h 460"/>
                <a:gd name="T38" fmla="*/ 530 w 794"/>
                <a:gd name="T39" fmla="*/ 442 h 460"/>
                <a:gd name="T40" fmla="*/ 611 w 794"/>
                <a:gd name="T41" fmla="*/ 337 h 460"/>
                <a:gd name="T42" fmla="*/ 794 w 794"/>
                <a:gd name="T43" fmla="*/ 288 h 460"/>
                <a:gd name="T44" fmla="*/ 745 w 794"/>
                <a:gd name="T45" fmla="*/ 0 h 460"/>
                <a:gd name="T46" fmla="*/ 780 w 794"/>
                <a:gd name="T47" fmla="*/ 82 h 460"/>
                <a:gd name="T48" fmla="*/ 294 w 794"/>
                <a:gd name="T49" fmla="*/ 134 h 460"/>
                <a:gd name="T50" fmla="*/ 329 w 794"/>
                <a:gd name="T51" fmla="*/ 14 h 460"/>
                <a:gd name="T52" fmla="*/ 780 w 794"/>
                <a:gd name="T53" fmla="*/ 49 h 460"/>
                <a:gd name="T54" fmla="*/ 294 w 794"/>
                <a:gd name="T55" fmla="*/ 68 h 460"/>
                <a:gd name="T56" fmla="*/ 329 w 794"/>
                <a:gd name="T57" fmla="*/ 14 h 460"/>
                <a:gd name="T58" fmla="*/ 321 w 794"/>
                <a:gd name="T59" fmla="*/ 396 h 460"/>
                <a:gd name="T60" fmla="*/ 378 w 794"/>
                <a:gd name="T61" fmla="*/ 337 h 460"/>
                <a:gd name="T62" fmla="*/ 383 w 794"/>
                <a:gd name="T63" fmla="*/ 403 h 460"/>
                <a:gd name="T64" fmla="*/ 461 w 794"/>
                <a:gd name="T65" fmla="*/ 428 h 460"/>
                <a:gd name="T66" fmla="*/ 400 w 794"/>
                <a:gd name="T67" fmla="*/ 424 h 460"/>
                <a:gd name="T68" fmla="*/ 432 w 794"/>
                <a:gd name="T69" fmla="*/ 337 h 460"/>
                <a:gd name="T70" fmla="*/ 488 w 794"/>
                <a:gd name="T71" fmla="*/ 374 h 460"/>
                <a:gd name="T72" fmla="*/ 461 w 794"/>
                <a:gd name="T73" fmla="*/ 428 h 460"/>
                <a:gd name="T74" fmla="*/ 515 w 794"/>
                <a:gd name="T75" fmla="*/ 425 h 460"/>
                <a:gd name="T76" fmla="*/ 522 w 794"/>
                <a:gd name="T77" fmla="*/ 337 h 460"/>
                <a:gd name="T78" fmla="*/ 560 w 794"/>
                <a:gd name="T79" fmla="*/ 410 h 460"/>
                <a:gd name="T80" fmla="*/ 398 w 794"/>
                <a:gd name="T81" fmla="*/ 323 h 460"/>
                <a:gd name="T82" fmla="*/ 500 w 794"/>
                <a:gd name="T83" fmla="*/ 273 h 460"/>
                <a:gd name="T84" fmla="*/ 445 w 794"/>
                <a:gd name="T85" fmla="*/ 169 h 460"/>
                <a:gd name="T86" fmla="*/ 294 w 794"/>
                <a:gd name="T87" fmla="*/ 148 h 460"/>
                <a:gd name="T88" fmla="*/ 780 w 794"/>
                <a:gd name="T89" fmla="*/ 28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sp>
          <p:nvSpPr>
            <p:cNvPr id="11" name="iṡ1ïḑê">
              <a:extLst>
                <a:ext uri="{FF2B5EF4-FFF2-40B4-BE49-F238E27FC236}">
                  <a16:creationId xmlns:a16="http://schemas.microsoft.com/office/drawing/2014/main" id="{86802729-61AE-054E-ADD5-E8B4922FB238}"/>
                </a:ext>
              </a:extLst>
            </p:cNvPr>
            <p:cNvSpPr/>
            <p:nvPr/>
          </p:nvSpPr>
          <p:spPr bwMode="auto">
            <a:xfrm>
              <a:off x="2527483" y="3977511"/>
              <a:ext cx="590500" cy="551286"/>
            </a:xfrm>
            <a:custGeom>
              <a:avLst/>
              <a:gdLst>
                <a:gd name="connsiteX0" fmla="*/ 14180 w 590500"/>
                <a:gd name="connsiteY0" fmla="*/ 340834 h 551286"/>
                <a:gd name="connsiteX1" fmla="*/ 14180 w 590500"/>
                <a:gd name="connsiteY1" fmla="*/ 427760 h 551286"/>
                <a:gd name="connsiteX2" fmla="*/ 99264 w 590500"/>
                <a:gd name="connsiteY2" fmla="*/ 427760 h 551286"/>
                <a:gd name="connsiteX3" fmla="*/ 99264 w 590500"/>
                <a:gd name="connsiteY3" fmla="*/ 340834 h 551286"/>
                <a:gd name="connsiteX4" fmla="*/ 14180 w 590500"/>
                <a:gd name="connsiteY4" fmla="*/ 340834 h 551286"/>
                <a:gd name="connsiteX5" fmla="*/ 331612 w 590500"/>
                <a:gd name="connsiteY5" fmla="*/ 267174 h 551286"/>
                <a:gd name="connsiteX6" fmla="*/ 331612 w 590500"/>
                <a:gd name="connsiteY6" fmla="*/ 353668 h 551286"/>
                <a:gd name="connsiteX7" fmla="*/ 418878 w 590500"/>
                <a:gd name="connsiteY7" fmla="*/ 353668 h 551286"/>
                <a:gd name="connsiteX8" fmla="*/ 418878 w 590500"/>
                <a:gd name="connsiteY8" fmla="*/ 267174 h 551286"/>
                <a:gd name="connsiteX9" fmla="*/ 331612 w 590500"/>
                <a:gd name="connsiteY9" fmla="*/ 267174 h 551286"/>
                <a:gd name="connsiteX10" fmla="*/ 56722 w 590500"/>
                <a:gd name="connsiteY10" fmla="*/ 216393 h 551286"/>
                <a:gd name="connsiteX11" fmla="*/ 63813 w 590500"/>
                <a:gd name="connsiteY11" fmla="*/ 222798 h 551286"/>
                <a:gd name="connsiteX12" fmla="*/ 63813 w 590500"/>
                <a:gd name="connsiteY12" fmla="*/ 328024 h 551286"/>
                <a:gd name="connsiteX13" fmla="*/ 106355 w 590500"/>
                <a:gd name="connsiteY13" fmla="*/ 328024 h 551286"/>
                <a:gd name="connsiteX14" fmla="*/ 113445 w 590500"/>
                <a:gd name="connsiteY14" fmla="*/ 334429 h 551286"/>
                <a:gd name="connsiteX15" fmla="*/ 113445 w 590500"/>
                <a:gd name="connsiteY15" fmla="*/ 434165 h 551286"/>
                <a:gd name="connsiteX16" fmla="*/ 106355 w 590500"/>
                <a:gd name="connsiteY16" fmla="*/ 440570 h 551286"/>
                <a:gd name="connsiteX17" fmla="*/ 63813 w 590500"/>
                <a:gd name="connsiteY17" fmla="*/ 440570 h 551286"/>
                <a:gd name="connsiteX18" fmla="*/ 63813 w 590500"/>
                <a:gd name="connsiteY18" fmla="*/ 544881 h 551286"/>
                <a:gd name="connsiteX19" fmla="*/ 56722 w 590500"/>
                <a:gd name="connsiteY19" fmla="*/ 551286 h 551286"/>
                <a:gd name="connsiteX20" fmla="*/ 49632 w 590500"/>
                <a:gd name="connsiteY20" fmla="*/ 544881 h 551286"/>
                <a:gd name="connsiteX21" fmla="*/ 49632 w 590500"/>
                <a:gd name="connsiteY21" fmla="*/ 440570 h 551286"/>
                <a:gd name="connsiteX22" fmla="*/ 7090 w 590500"/>
                <a:gd name="connsiteY22" fmla="*/ 440570 h 551286"/>
                <a:gd name="connsiteX23" fmla="*/ 0 w 590500"/>
                <a:gd name="connsiteY23" fmla="*/ 434165 h 551286"/>
                <a:gd name="connsiteX24" fmla="*/ 0 w 590500"/>
                <a:gd name="connsiteY24" fmla="*/ 334429 h 551286"/>
                <a:gd name="connsiteX25" fmla="*/ 7090 w 590500"/>
                <a:gd name="connsiteY25" fmla="*/ 328024 h 551286"/>
                <a:gd name="connsiteX26" fmla="*/ 49632 w 590500"/>
                <a:gd name="connsiteY26" fmla="*/ 328024 h 551286"/>
                <a:gd name="connsiteX27" fmla="*/ 49632 w 590500"/>
                <a:gd name="connsiteY27" fmla="*/ 222798 h 551286"/>
                <a:gd name="connsiteX28" fmla="*/ 56722 w 590500"/>
                <a:gd name="connsiteY28" fmla="*/ 216393 h 551286"/>
                <a:gd name="connsiteX29" fmla="*/ 171623 w 590500"/>
                <a:gd name="connsiteY29" fmla="*/ 216266 h 551286"/>
                <a:gd name="connsiteX30" fmla="*/ 171623 w 590500"/>
                <a:gd name="connsiteY30" fmla="*/ 304107 h 551286"/>
                <a:gd name="connsiteX31" fmla="*/ 258889 w 590500"/>
                <a:gd name="connsiteY31" fmla="*/ 304107 h 551286"/>
                <a:gd name="connsiteX32" fmla="*/ 258889 w 590500"/>
                <a:gd name="connsiteY32" fmla="*/ 216266 h 551286"/>
                <a:gd name="connsiteX33" fmla="*/ 171623 w 590500"/>
                <a:gd name="connsiteY33" fmla="*/ 216266 h 551286"/>
                <a:gd name="connsiteX34" fmla="*/ 375245 w 590500"/>
                <a:gd name="connsiteY34" fmla="*/ 144262 h 551286"/>
                <a:gd name="connsiteX35" fmla="*/ 382518 w 590500"/>
                <a:gd name="connsiteY35" fmla="*/ 150635 h 551286"/>
                <a:gd name="connsiteX36" fmla="*/ 382518 w 590500"/>
                <a:gd name="connsiteY36" fmla="*/ 254428 h 551286"/>
                <a:gd name="connsiteX37" fmla="*/ 426151 w 590500"/>
                <a:gd name="connsiteY37" fmla="*/ 254428 h 551286"/>
                <a:gd name="connsiteX38" fmla="*/ 433423 w 590500"/>
                <a:gd name="connsiteY38" fmla="*/ 260801 h 551286"/>
                <a:gd name="connsiteX39" fmla="*/ 433423 w 590500"/>
                <a:gd name="connsiteY39" fmla="*/ 360041 h 551286"/>
                <a:gd name="connsiteX40" fmla="*/ 426151 w 590500"/>
                <a:gd name="connsiteY40" fmla="*/ 366415 h 551286"/>
                <a:gd name="connsiteX41" fmla="*/ 382518 w 590500"/>
                <a:gd name="connsiteY41" fmla="*/ 366415 h 551286"/>
                <a:gd name="connsiteX42" fmla="*/ 382518 w 590500"/>
                <a:gd name="connsiteY42" fmla="*/ 470207 h 551286"/>
                <a:gd name="connsiteX43" fmla="*/ 375245 w 590500"/>
                <a:gd name="connsiteY43" fmla="*/ 476580 h 551286"/>
                <a:gd name="connsiteX44" fmla="*/ 367973 w 590500"/>
                <a:gd name="connsiteY44" fmla="*/ 470207 h 551286"/>
                <a:gd name="connsiteX45" fmla="*/ 367973 w 590500"/>
                <a:gd name="connsiteY45" fmla="*/ 366415 h 551286"/>
                <a:gd name="connsiteX46" fmla="*/ 324340 w 590500"/>
                <a:gd name="connsiteY46" fmla="*/ 366415 h 551286"/>
                <a:gd name="connsiteX47" fmla="*/ 317068 w 590500"/>
                <a:gd name="connsiteY47" fmla="*/ 360041 h 551286"/>
                <a:gd name="connsiteX48" fmla="*/ 317068 w 590500"/>
                <a:gd name="connsiteY48" fmla="*/ 260801 h 551286"/>
                <a:gd name="connsiteX49" fmla="*/ 324340 w 590500"/>
                <a:gd name="connsiteY49" fmla="*/ 254428 h 551286"/>
                <a:gd name="connsiteX50" fmla="*/ 367973 w 590500"/>
                <a:gd name="connsiteY50" fmla="*/ 254428 h 551286"/>
                <a:gd name="connsiteX51" fmla="*/ 367973 w 590500"/>
                <a:gd name="connsiteY51" fmla="*/ 150635 h 551286"/>
                <a:gd name="connsiteX52" fmla="*/ 375245 w 590500"/>
                <a:gd name="connsiteY52" fmla="*/ 144262 h 551286"/>
                <a:gd name="connsiteX53" fmla="*/ 491236 w 590500"/>
                <a:gd name="connsiteY53" fmla="*/ 122576 h 551286"/>
                <a:gd name="connsiteX54" fmla="*/ 491236 w 590500"/>
                <a:gd name="connsiteY54" fmla="*/ 209742 h 551286"/>
                <a:gd name="connsiteX55" fmla="*/ 576320 w 590500"/>
                <a:gd name="connsiteY55" fmla="*/ 209742 h 551286"/>
                <a:gd name="connsiteX56" fmla="*/ 576320 w 590500"/>
                <a:gd name="connsiteY56" fmla="*/ 122576 h 551286"/>
                <a:gd name="connsiteX57" fmla="*/ 491236 w 590500"/>
                <a:gd name="connsiteY57" fmla="*/ 122576 h 551286"/>
                <a:gd name="connsiteX58" fmla="*/ 215256 w 590500"/>
                <a:gd name="connsiteY58" fmla="*/ 92740 h 551286"/>
                <a:gd name="connsiteX59" fmla="*/ 222529 w 590500"/>
                <a:gd name="connsiteY59" fmla="*/ 99145 h 551286"/>
                <a:gd name="connsiteX60" fmla="*/ 222529 w 590500"/>
                <a:gd name="connsiteY60" fmla="*/ 203456 h 551286"/>
                <a:gd name="connsiteX61" fmla="*/ 266162 w 590500"/>
                <a:gd name="connsiteY61" fmla="*/ 203456 h 551286"/>
                <a:gd name="connsiteX62" fmla="*/ 273434 w 590500"/>
                <a:gd name="connsiteY62" fmla="*/ 209861 h 551286"/>
                <a:gd name="connsiteX63" fmla="*/ 273434 w 590500"/>
                <a:gd name="connsiteY63" fmla="*/ 310512 h 551286"/>
                <a:gd name="connsiteX64" fmla="*/ 266162 w 590500"/>
                <a:gd name="connsiteY64" fmla="*/ 316917 h 551286"/>
                <a:gd name="connsiteX65" fmla="*/ 222529 w 590500"/>
                <a:gd name="connsiteY65" fmla="*/ 316917 h 551286"/>
                <a:gd name="connsiteX66" fmla="*/ 222529 w 590500"/>
                <a:gd name="connsiteY66" fmla="*/ 421228 h 551286"/>
                <a:gd name="connsiteX67" fmla="*/ 215256 w 590500"/>
                <a:gd name="connsiteY67" fmla="*/ 427633 h 551286"/>
                <a:gd name="connsiteX68" fmla="*/ 207984 w 590500"/>
                <a:gd name="connsiteY68" fmla="*/ 421228 h 551286"/>
                <a:gd name="connsiteX69" fmla="*/ 207984 w 590500"/>
                <a:gd name="connsiteY69" fmla="*/ 316917 h 551286"/>
                <a:gd name="connsiteX70" fmla="*/ 164351 w 590500"/>
                <a:gd name="connsiteY70" fmla="*/ 316917 h 551286"/>
                <a:gd name="connsiteX71" fmla="*/ 157079 w 590500"/>
                <a:gd name="connsiteY71" fmla="*/ 310512 h 551286"/>
                <a:gd name="connsiteX72" fmla="*/ 157079 w 590500"/>
                <a:gd name="connsiteY72" fmla="*/ 209861 h 551286"/>
                <a:gd name="connsiteX73" fmla="*/ 164351 w 590500"/>
                <a:gd name="connsiteY73" fmla="*/ 203456 h 551286"/>
                <a:gd name="connsiteX74" fmla="*/ 207984 w 590500"/>
                <a:gd name="connsiteY74" fmla="*/ 203456 h 551286"/>
                <a:gd name="connsiteX75" fmla="*/ 207984 w 590500"/>
                <a:gd name="connsiteY75" fmla="*/ 99145 h 551286"/>
                <a:gd name="connsiteX76" fmla="*/ 215256 w 590500"/>
                <a:gd name="connsiteY76" fmla="*/ 92740 h 551286"/>
                <a:gd name="connsiteX77" fmla="*/ 533778 w 590500"/>
                <a:gd name="connsiteY77" fmla="*/ 0 h 551286"/>
                <a:gd name="connsiteX78" fmla="*/ 540868 w 590500"/>
                <a:gd name="connsiteY78" fmla="*/ 6356 h 551286"/>
                <a:gd name="connsiteX79" fmla="*/ 540868 w 590500"/>
                <a:gd name="connsiteY79" fmla="*/ 109865 h 551286"/>
                <a:gd name="connsiteX80" fmla="*/ 583410 w 590500"/>
                <a:gd name="connsiteY80" fmla="*/ 109865 h 551286"/>
                <a:gd name="connsiteX81" fmla="*/ 590500 w 590500"/>
                <a:gd name="connsiteY81" fmla="*/ 116221 h 551286"/>
                <a:gd name="connsiteX82" fmla="*/ 590500 w 590500"/>
                <a:gd name="connsiteY82" fmla="*/ 216098 h 551286"/>
                <a:gd name="connsiteX83" fmla="*/ 583410 w 590500"/>
                <a:gd name="connsiteY83" fmla="*/ 222453 h 551286"/>
                <a:gd name="connsiteX84" fmla="*/ 540868 w 590500"/>
                <a:gd name="connsiteY84" fmla="*/ 222453 h 551286"/>
                <a:gd name="connsiteX85" fmla="*/ 540868 w 590500"/>
                <a:gd name="connsiteY85" fmla="*/ 325962 h 551286"/>
                <a:gd name="connsiteX86" fmla="*/ 533778 w 590500"/>
                <a:gd name="connsiteY86" fmla="*/ 332318 h 551286"/>
                <a:gd name="connsiteX87" fmla="*/ 526687 w 590500"/>
                <a:gd name="connsiteY87" fmla="*/ 325962 h 551286"/>
                <a:gd name="connsiteX88" fmla="*/ 526687 w 590500"/>
                <a:gd name="connsiteY88" fmla="*/ 222453 h 551286"/>
                <a:gd name="connsiteX89" fmla="*/ 484145 w 590500"/>
                <a:gd name="connsiteY89" fmla="*/ 222453 h 551286"/>
                <a:gd name="connsiteX90" fmla="*/ 477055 w 590500"/>
                <a:gd name="connsiteY90" fmla="*/ 216098 h 551286"/>
                <a:gd name="connsiteX91" fmla="*/ 477055 w 590500"/>
                <a:gd name="connsiteY91" fmla="*/ 116221 h 551286"/>
                <a:gd name="connsiteX92" fmla="*/ 484145 w 590500"/>
                <a:gd name="connsiteY92" fmla="*/ 109865 h 551286"/>
                <a:gd name="connsiteX93" fmla="*/ 526687 w 590500"/>
                <a:gd name="connsiteY93" fmla="*/ 109865 h 551286"/>
                <a:gd name="connsiteX94" fmla="*/ 526687 w 590500"/>
                <a:gd name="connsiteY94" fmla="*/ 6356 h 551286"/>
                <a:gd name="connsiteX95" fmla="*/ 533778 w 590500"/>
                <a:gd name="connsiteY95" fmla="*/ 0 h 55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90500" h="551286">
                  <a:moveTo>
                    <a:pt x="14180" y="340834"/>
                  </a:moveTo>
                  <a:cubicBezTo>
                    <a:pt x="14180" y="340834"/>
                    <a:pt x="14180" y="340834"/>
                    <a:pt x="14180" y="427760"/>
                  </a:cubicBezTo>
                  <a:cubicBezTo>
                    <a:pt x="14180" y="427760"/>
                    <a:pt x="14180" y="427760"/>
                    <a:pt x="99264" y="427760"/>
                  </a:cubicBezTo>
                  <a:lnTo>
                    <a:pt x="99264" y="340834"/>
                  </a:lnTo>
                  <a:cubicBezTo>
                    <a:pt x="99264" y="340834"/>
                    <a:pt x="99264" y="340834"/>
                    <a:pt x="14180" y="340834"/>
                  </a:cubicBezTo>
                  <a:close/>
                  <a:moveTo>
                    <a:pt x="331612" y="267174"/>
                  </a:moveTo>
                  <a:cubicBezTo>
                    <a:pt x="331612" y="267174"/>
                    <a:pt x="331612" y="267174"/>
                    <a:pt x="331612" y="353668"/>
                  </a:cubicBezTo>
                  <a:cubicBezTo>
                    <a:pt x="331612" y="353668"/>
                    <a:pt x="331612" y="353668"/>
                    <a:pt x="418878" y="353668"/>
                  </a:cubicBezTo>
                  <a:lnTo>
                    <a:pt x="418878" y="267174"/>
                  </a:lnTo>
                  <a:cubicBezTo>
                    <a:pt x="418878" y="267174"/>
                    <a:pt x="418878" y="267174"/>
                    <a:pt x="331612" y="267174"/>
                  </a:cubicBezTo>
                  <a:close/>
                  <a:moveTo>
                    <a:pt x="56722" y="216393"/>
                  </a:moveTo>
                  <a:cubicBezTo>
                    <a:pt x="60774" y="216393"/>
                    <a:pt x="63813" y="220053"/>
                    <a:pt x="63813" y="222798"/>
                  </a:cubicBezTo>
                  <a:cubicBezTo>
                    <a:pt x="63813" y="222798"/>
                    <a:pt x="63813" y="222798"/>
                    <a:pt x="63813" y="328024"/>
                  </a:cubicBezTo>
                  <a:cubicBezTo>
                    <a:pt x="63813" y="328024"/>
                    <a:pt x="63813" y="328024"/>
                    <a:pt x="106355" y="328024"/>
                  </a:cubicBezTo>
                  <a:cubicBezTo>
                    <a:pt x="110406" y="328024"/>
                    <a:pt x="113445" y="330769"/>
                    <a:pt x="113445" y="334429"/>
                  </a:cubicBezTo>
                  <a:cubicBezTo>
                    <a:pt x="113445" y="334429"/>
                    <a:pt x="113445" y="334429"/>
                    <a:pt x="113445" y="434165"/>
                  </a:cubicBezTo>
                  <a:cubicBezTo>
                    <a:pt x="113445" y="437825"/>
                    <a:pt x="110406" y="440570"/>
                    <a:pt x="106355" y="440570"/>
                  </a:cubicBezTo>
                  <a:cubicBezTo>
                    <a:pt x="106355" y="440570"/>
                    <a:pt x="106355" y="440570"/>
                    <a:pt x="63813" y="440570"/>
                  </a:cubicBezTo>
                  <a:cubicBezTo>
                    <a:pt x="63813" y="440570"/>
                    <a:pt x="63813" y="440570"/>
                    <a:pt x="63813" y="544881"/>
                  </a:cubicBezTo>
                  <a:cubicBezTo>
                    <a:pt x="63813" y="548541"/>
                    <a:pt x="60774" y="551286"/>
                    <a:pt x="56722" y="551286"/>
                  </a:cubicBezTo>
                  <a:cubicBezTo>
                    <a:pt x="52671" y="551286"/>
                    <a:pt x="49632" y="548541"/>
                    <a:pt x="49632" y="544881"/>
                  </a:cubicBezTo>
                  <a:cubicBezTo>
                    <a:pt x="49632" y="544881"/>
                    <a:pt x="49632" y="544881"/>
                    <a:pt x="49632" y="440570"/>
                  </a:cubicBezTo>
                  <a:cubicBezTo>
                    <a:pt x="49632" y="440570"/>
                    <a:pt x="49632" y="440570"/>
                    <a:pt x="7090" y="440570"/>
                  </a:cubicBezTo>
                  <a:cubicBezTo>
                    <a:pt x="3039" y="440570"/>
                    <a:pt x="0" y="437825"/>
                    <a:pt x="0" y="434165"/>
                  </a:cubicBezTo>
                  <a:cubicBezTo>
                    <a:pt x="0" y="434165"/>
                    <a:pt x="0" y="434165"/>
                    <a:pt x="0" y="334429"/>
                  </a:cubicBezTo>
                  <a:cubicBezTo>
                    <a:pt x="0" y="330769"/>
                    <a:pt x="3039" y="328024"/>
                    <a:pt x="7090" y="328024"/>
                  </a:cubicBezTo>
                  <a:cubicBezTo>
                    <a:pt x="7090" y="328024"/>
                    <a:pt x="7090" y="328024"/>
                    <a:pt x="49632" y="328024"/>
                  </a:cubicBezTo>
                  <a:cubicBezTo>
                    <a:pt x="49632" y="328024"/>
                    <a:pt x="49632" y="328024"/>
                    <a:pt x="49632" y="222798"/>
                  </a:cubicBezTo>
                  <a:cubicBezTo>
                    <a:pt x="49632" y="220053"/>
                    <a:pt x="52671" y="216393"/>
                    <a:pt x="56722" y="216393"/>
                  </a:cubicBezTo>
                  <a:close/>
                  <a:moveTo>
                    <a:pt x="171623" y="216266"/>
                  </a:moveTo>
                  <a:cubicBezTo>
                    <a:pt x="171623" y="216266"/>
                    <a:pt x="171623" y="216266"/>
                    <a:pt x="171623" y="304107"/>
                  </a:cubicBezTo>
                  <a:cubicBezTo>
                    <a:pt x="171623" y="304107"/>
                    <a:pt x="171623" y="304107"/>
                    <a:pt x="258889" y="304107"/>
                  </a:cubicBezTo>
                  <a:lnTo>
                    <a:pt x="258889" y="216266"/>
                  </a:lnTo>
                  <a:cubicBezTo>
                    <a:pt x="258889" y="216266"/>
                    <a:pt x="258889" y="216266"/>
                    <a:pt x="171623" y="216266"/>
                  </a:cubicBezTo>
                  <a:close/>
                  <a:moveTo>
                    <a:pt x="375245" y="144262"/>
                  </a:moveTo>
                  <a:cubicBezTo>
                    <a:pt x="379401" y="144262"/>
                    <a:pt x="382518" y="146994"/>
                    <a:pt x="382518" y="150635"/>
                  </a:cubicBezTo>
                  <a:cubicBezTo>
                    <a:pt x="382518" y="150635"/>
                    <a:pt x="382518" y="150635"/>
                    <a:pt x="382518" y="254428"/>
                  </a:cubicBezTo>
                  <a:cubicBezTo>
                    <a:pt x="382518" y="254428"/>
                    <a:pt x="382518" y="254428"/>
                    <a:pt x="426151" y="254428"/>
                  </a:cubicBezTo>
                  <a:cubicBezTo>
                    <a:pt x="430306" y="254428"/>
                    <a:pt x="433423" y="257159"/>
                    <a:pt x="433423" y="260801"/>
                  </a:cubicBezTo>
                  <a:cubicBezTo>
                    <a:pt x="433423" y="260801"/>
                    <a:pt x="433423" y="260801"/>
                    <a:pt x="433423" y="360041"/>
                  </a:cubicBezTo>
                  <a:cubicBezTo>
                    <a:pt x="433423" y="363683"/>
                    <a:pt x="430306" y="366415"/>
                    <a:pt x="426151" y="366415"/>
                  </a:cubicBezTo>
                  <a:cubicBezTo>
                    <a:pt x="426151" y="366415"/>
                    <a:pt x="426151" y="366415"/>
                    <a:pt x="382518" y="366415"/>
                  </a:cubicBezTo>
                  <a:cubicBezTo>
                    <a:pt x="382518" y="366415"/>
                    <a:pt x="382518" y="366415"/>
                    <a:pt x="382518" y="470207"/>
                  </a:cubicBezTo>
                  <a:cubicBezTo>
                    <a:pt x="382518" y="473849"/>
                    <a:pt x="379401" y="476580"/>
                    <a:pt x="375245" y="476580"/>
                  </a:cubicBezTo>
                  <a:cubicBezTo>
                    <a:pt x="371090" y="476580"/>
                    <a:pt x="367973" y="473849"/>
                    <a:pt x="367973" y="470207"/>
                  </a:cubicBezTo>
                  <a:cubicBezTo>
                    <a:pt x="367973" y="470207"/>
                    <a:pt x="367973" y="470207"/>
                    <a:pt x="367973" y="366415"/>
                  </a:cubicBezTo>
                  <a:cubicBezTo>
                    <a:pt x="367973" y="366415"/>
                    <a:pt x="367973" y="366415"/>
                    <a:pt x="324340" y="366415"/>
                  </a:cubicBezTo>
                  <a:cubicBezTo>
                    <a:pt x="320185" y="366415"/>
                    <a:pt x="317068" y="363683"/>
                    <a:pt x="317068" y="360041"/>
                  </a:cubicBezTo>
                  <a:cubicBezTo>
                    <a:pt x="317068" y="360041"/>
                    <a:pt x="317068" y="360041"/>
                    <a:pt x="317068" y="260801"/>
                  </a:cubicBezTo>
                  <a:cubicBezTo>
                    <a:pt x="317068" y="257159"/>
                    <a:pt x="320185" y="254428"/>
                    <a:pt x="324340" y="254428"/>
                  </a:cubicBezTo>
                  <a:cubicBezTo>
                    <a:pt x="324340" y="254428"/>
                    <a:pt x="324340" y="254428"/>
                    <a:pt x="367973" y="254428"/>
                  </a:cubicBezTo>
                  <a:cubicBezTo>
                    <a:pt x="367973" y="254428"/>
                    <a:pt x="367973" y="254428"/>
                    <a:pt x="367973" y="150635"/>
                  </a:cubicBezTo>
                  <a:cubicBezTo>
                    <a:pt x="367973" y="146994"/>
                    <a:pt x="371090" y="144262"/>
                    <a:pt x="375245" y="144262"/>
                  </a:cubicBezTo>
                  <a:close/>
                  <a:moveTo>
                    <a:pt x="491236" y="122576"/>
                  </a:moveTo>
                  <a:cubicBezTo>
                    <a:pt x="491236" y="122576"/>
                    <a:pt x="491236" y="122576"/>
                    <a:pt x="491236" y="209742"/>
                  </a:cubicBezTo>
                  <a:cubicBezTo>
                    <a:pt x="491236" y="209742"/>
                    <a:pt x="491236" y="209742"/>
                    <a:pt x="576320" y="209742"/>
                  </a:cubicBezTo>
                  <a:lnTo>
                    <a:pt x="576320" y="122576"/>
                  </a:lnTo>
                  <a:cubicBezTo>
                    <a:pt x="576320" y="122576"/>
                    <a:pt x="576320" y="122576"/>
                    <a:pt x="491236" y="122576"/>
                  </a:cubicBezTo>
                  <a:close/>
                  <a:moveTo>
                    <a:pt x="215256" y="92740"/>
                  </a:moveTo>
                  <a:cubicBezTo>
                    <a:pt x="219412" y="92740"/>
                    <a:pt x="222529" y="95485"/>
                    <a:pt x="222529" y="99145"/>
                  </a:cubicBezTo>
                  <a:cubicBezTo>
                    <a:pt x="222529" y="99145"/>
                    <a:pt x="222529" y="99145"/>
                    <a:pt x="222529" y="203456"/>
                  </a:cubicBezTo>
                  <a:cubicBezTo>
                    <a:pt x="222529" y="203456"/>
                    <a:pt x="222529" y="203456"/>
                    <a:pt x="266162" y="203456"/>
                  </a:cubicBezTo>
                  <a:cubicBezTo>
                    <a:pt x="270317" y="203456"/>
                    <a:pt x="273434" y="206201"/>
                    <a:pt x="273434" y="209861"/>
                  </a:cubicBezTo>
                  <a:cubicBezTo>
                    <a:pt x="273434" y="209861"/>
                    <a:pt x="273434" y="209861"/>
                    <a:pt x="273434" y="310512"/>
                  </a:cubicBezTo>
                  <a:cubicBezTo>
                    <a:pt x="273434" y="313257"/>
                    <a:pt x="270317" y="316917"/>
                    <a:pt x="266162" y="316917"/>
                  </a:cubicBezTo>
                  <a:cubicBezTo>
                    <a:pt x="266162" y="316917"/>
                    <a:pt x="266162" y="316917"/>
                    <a:pt x="222529" y="316917"/>
                  </a:cubicBezTo>
                  <a:cubicBezTo>
                    <a:pt x="222529" y="316917"/>
                    <a:pt x="222529" y="316917"/>
                    <a:pt x="222529" y="421228"/>
                  </a:cubicBezTo>
                  <a:cubicBezTo>
                    <a:pt x="222529" y="424888"/>
                    <a:pt x="219412" y="427633"/>
                    <a:pt x="215256" y="427633"/>
                  </a:cubicBezTo>
                  <a:cubicBezTo>
                    <a:pt x="211101" y="427633"/>
                    <a:pt x="207984" y="424888"/>
                    <a:pt x="207984" y="421228"/>
                  </a:cubicBezTo>
                  <a:cubicBezTo>
                    <a:pt x="207984" y="421228"/>
                    <a:pt x="207984" y="421228"/>
                    <a:pt x="207984" y="316917"/>
                  </a:cubicBezTo>
                  <a:cubicBezTo>
                    <a:pt x="207984" y="316917"/>
                    <a:pt x="207984" y="316917"/>
                    <a:pt x="164351" y="316917"/>
                  </a:cubicBezTo>
                  <a:cubicBezTo>
                    <a:pt x="160196" y="316917"/>
                    <a:pt x="157079" y="313257"/>
                    <a:pt x="157079" y="310512"/>
                  </a:cubicBezTo>
                  <a:cubicBezTo>
                    <a:pt x="157079" y="310512"/>
                    <a:pt x="157079" y="310512"/>
                    <a:pt x="157079" y="209861"/>
                  </a:cubicBezTo>
                  <a:cubicBezTo>
                    <a:pt x="157079" y="206201"/>
                    <a:pt x="160196" y="203456"/>
                    <a:pt x="164351" y="203456"/>
                  </a:cubicBezTo>
                  <a:cubicBezTo>
                    <a:pt x="164351" y="203456"/>
                    <a:pt x="164351" y="203456"/>
                    <a:pt x="207984" y="203456"/>
                  </a:cubicBezTo>
                  <a:cubicBezTo>
                    <a:pt x="207984" y="203456"/>
                    <a:pt x="207984" y="203456"/>
                    <a:pt x="207984" y="99145"/>
                  </a:cubicBezTo>
                  <a:cubicBezTo>
                    <a:pt x="207984" y="95485"/>
                    <a:pt x="211101" y="92740"/>
                    <a:pt x="215256" y="92740"/>
                  </a:cubicBezTo>
                  <a:close/>
                  <a:moveTo>
                    <a:pt x="533778" y="0"/>
                  </a:moveTo>
                  <a:cubicBezTo>
                    <a:pt x="537829" y="0"/>
                    <a:pt x="540868" y="2724"/>
                    <a:pt x="540868" y="6356"/>
                  </a:cubicBezTo>
                  <a:cubicBezTo>
                    <a:pt x="540868" y="6356"/>
                    <a:pt x="540868" y="6356"/>
                    <a:pt x="540868" y="109865"/>
                  </a:cubicBezTo>
                  <a:cubicBezTo>
                    <a:pt x="540868" y="109865"/>
                    <a:pt x="540868" y="109865"/>
                    <a:pt x="583410" y="109865"/>
                  </a:cubicBezTo>
                  <a:cubicBezTo>
                    <a:pt x="587461" y="109865"/>
                    <a:pt x="590500" y="113497"/>
                    <a:pt x="590500" y="116221"/>
                  </a:cubicBezTo>
                  <a:cubicBezTo>
                    <a:pt x="590500" y="116221"/>
                    <a:pt x="590500" y="116221"/>
                    <a:pt x="590500" y="216098"/>
                  </a:cubicBezTo>
                  <a:cubicBezTo>
                    <a:pt x="590500" y="218822"/>
                    <a:pt x="587461" y="222453"/>
                    <a:pt x="583410" y="222453"/>
                  </a:cubicBezTo>
                  <a:cubicBezTo>
                    <a:pt x="583410" y="222453"/>
                    <a:pt x="583410" y="222453"/>
                    <a:pt x="540868" y="222453"/>
                  </a:cubicBezTo>
                  <a:cubicBezTo>
                    <a:pt x="540868" y="222453"/>
                    <a:pt x="540868" y="222453"/>
                    <a:pt x="540868" y="325962"/>
                  </a:cubicBezTo>
                  <a:cubicBezTo>
                    <a:pt x="540868" y="329594"/>
                    <a:pt x="537829" y="332318"/>
                    <a:pt x="533778" y="332318"/>
                  </a:cubicBezTo>
                  <a:cubicBezTo>
                    <a:pt x="529726" y="332318"/>
                    <a:pt x="526687" y="329594"/>
                    <a:pt x="526687" y="325962"/>
                  </a:cubicBezTo>
                  <a:cubicBezTo>
                    <a:pt x="526687" y="325962"/>
                    <a:pt x="526687" y="325962"/>
                    <a:pt x="526687" y="222453"/>
                  </a:cubicBezTo>
                  <a:cubicBezTo>
                    <a:pt x="526687" y="222453"/>
                    <a:pt x="526687" y="222453"/>
                    <a:pt x="484145" y="222453"/>
                  </a:cubicBezTo>
                  <a:cubicBezTo>
                    <a:pt x="480094" y="222453"/>
                    <a:pt x="477055" y="218822"/>
                    <a:pt x="477055" y="216098"/>
                  </a:cubicBezTo>
                  <a:cubicBezTo>
                    <a:pt x="477055" y="216098"/>
                    <a:pt x="477055" y="216098"/>
                    <a:pt x="477055" y="116221"/>
                  </a:cubicBezTo>
                  <a:cubicBezTo>
                    <a:pt x="477055" y="113497"/>
                    <a:pt x="480094" y="109865"/>
                    <a:pt x="484145" y="109865"/>
                  </a:cubicBezTo>
                  <a:cubicBezTo>
                    <a:pt x="484145" y="109865"/>
                    <a:pt x="484145" y="109865"/>
                    <a:pt x="526687" y="109865"/>
                  </a:cubicBezTo>
                  <a:cubicBezTo>
                    <a:pt x="526687" y="109865"/>
                    <a:pt x="526687" y="109865"/>
                    <a:pt x="526687" y="6356"/>
                  </a:cubicBezTo>
                  <a:cubicBezTo>
                    <a:pt x="526687" y="2724"/>
                    <a:pt x="529726" y="0"/>
                    <a:pt x="533778" y="0"/>
                  </a:cubicBezTo>
                  <a:close/>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sp>
          <p:nvSpPr>
            <p:cNvPr id="12" name="ïṩḷidé">
              <a:extLst>
                <a:ext uri="{FF2B5EF4-FFF2-40B4-BE49-F238E27FC236}">
                  <a16:creationId xmlns:a16="http://schemas.microsoft.com/office/drawing/2014/main" id="{0A3AF8FD-B08C-324B-8397-6CC14AD835F0}"/>
                </a:ext>
              </a:extLst>
            </p:cNvPr>
            <p:cNvSpPr/>
            <p:nvPr/>
          </p:nvSpPr>
          <p:spPr bwMode="auto">
            <a:xfrm>
              <a:off x="9133042" y="3937567"/>
              <a:ext cx="472450" cy="485005"/>
            </a:xfrm>
            <a:custGeom>
              <a:avLst/>
              <a:gdLst>
                <a:gd name="T0" fmla="*/ 404 w 574"/>
                <a:gd name="T1" fmla="*/ 0 h 581"/>
                <a:gd name="T2" fmla="*/ 234 w 574"/>
                <a:gd name="T3" fmla="*/ 63 h 581"/>
                <a:gd name="T4" fmla="*/ 170 w 574"/>
                <a:gd name="T5" fmla="*/ 206 h 581"/>
                <a:gd name="T6" fmla="*/ 0 w 574"/>
                <a:gd name="T7" fmla="*/ 268 h 581"/>
                <a:gd name="T8" fmla="*/ 52 w 574"/>
                <a:gd name="T9" fmla="*/ 565 h 581"/>
                <a:gd name="T10" fmla="*/ 288 w 574"/>
                <a:gd name="T11" fmla="*/ 565 h 581"/>
                <a:gd name="T12" fmla="*/ 340 w 574"/>
                <a:gd name="T13" fmla="*/ 467 h 581"/>
                <a:gd name="T14" fmla="*/ 522 w 574"/>
                <a:gd name="T15" fmla="*/ 455 h 581"/>
                <a:gd name="T16" fmla="*/ 574 w 574"/>
                <a:gd name="T17" fmla="*/ 63 h 581"/>
                <a:gd name="T18" fmla="*/ 560 w 574"/>
                <a:gd name="T19" fmla="*/ 329 h 581"/>
                <a:gd name="T20" fmla="*/ 340 w 574"/>
                <a:gd name="T21" fmla="*/ 372 h 581"/>
                <a:gd name="T22" fmla="*/ 404 w 574"/>
                <a:gd name="T23" fmla="*/ 305 h 581"/>
                <a:gd name="T24" fmla="*/ 560 w 574"/>
                <a:gd name="T25" fmla="*/ 269 h 581"/>
                <a:gd name="T26" fmla="*/ 326 w 574"/>
                <a:gd name="T27" fmla="*/ 294 h 581"/>
                <a:gd name="T28" fmla="*/ 170 w 574"/>
                <a:gd name="T29" fmla="*/ 406 h 581"/>
                <a:gd name="T30" fmla="*/ 14 w 574"/>
                <a:gd name="T31" fmla="*/ 294 h 581"/>
                <a:gd name="T32" fmla="*/ 170 w 574"/>
                <a:gd name="T33" fmla="*/ 331 h 581"/>
                <a:gd name="T34" fmla="*/ 326 w 574"/>
                <a:gd name="T35" fmla="*/ 294 h 581"/>
                <a:gd name="T36" fmla="*/ 52 w 574"/>
                <a:gd name="T37" fmla="*/ 403 h 581"/>
                <a:gd name="T38" fmla="*/ 288 w 574"/>
                <a:gd name="T39" fmla="*/ 403 h 581"/>
                <a:gd name="T40" fmla="*/ 326 w 574"/>
                <a:gd name="T41" fmla="*/ 438 h 581"/>
                <a:gd name="T42" fmla="*/ 14 w 574"/>
                <a:gd name="T43" fmla="*/ 438 h 581"/>
                <a:gd name="T44" fmla="*/ 560 w 574"/>
                <a:gd name="T45" fmla="*/ 158 h 581"/>
                <a:gd name="T46" fmla="*/ 248 w 574"/>
                <a:gd name="T47" fmla="*/ 158 h 581"/>
                <a:gd name="T48" fmla="*/ 287 w 574"/>
                <a:gd name="T49" fmla="*/ 108 h 581"/>
                <a:gd name="T50" fmla="*/ 522 w 574"/>
                <a:gd name="T51" fmla="*/ 108 h 581"/>
                <a:gd name="T52" fmla="*/ 560 w 574"/>
                <a:gd name="T53" fmla="*/ 158 h 581"/>
                <a:gd name="T54" fmla="*/ 560 w 574"/>
                <a:gd name="T55" fmla="*/ 63 h 581"/>
                <a:gd name="T56" fmla="*/ 248 w 574"/>
                <a:gd name="T57" fmla="*/ 63 h 581"/>
                <a:gd name="T58" fmla="*/ 248 w 574"/>
                <a:gd name="T59" fmla="*/ 183 h 581"/>
                <a:gd name="T60" fmla="*/ 404 w 574"/>
                <a:gd name="T61" fmla="*/ 220 h 581"/>
                <a:gd name="T62" fmla="*/ 560 w 574"/>
                <a:gd name="T63" fmla="*/ 183 h 581"/>
                <a:gd name="T64" fmla="*/ 404 w 574"/>
                <a:gd name="T65" fmla="*/ 291 h 581"/>
                <a:gd name="T66" fmla="*/ 340 w 574"/>
                <a:gd name="T67" fmla="*/ 268 h 581"/>
                <a:gd name="T68" fmla="*/ 248 w 574"/>
                <a:gd name="T69" fmla="*/ 213 h 581"/>
                <a:gd name="T70" fmla="*/ 170 w 574"/>
                <a:gd name="T71" fmla="*/ 220 h 581"/>
                <a:gd name="T72" fmla="*/ 240 w 574"/>
                <a:gd name="T73" fmla="*/ 226 h 581"/>
                <a:gd name="T74" fmla="*/ 170 w 574"/>
                <a:gd name="T75" fmla="*/ 317 h 581"/>
                <a:gd name="T76" fmla="*/ 170 w 574"/>
                <a:gd name="T77" fmla="*/ 220 h 581"/>
                <a:gd name="T78" fmla="*/ 14 w 574"/>
                <a:gd name="T79" fmla="*/ 519 h 581"/>
                <a:gd name="T80" fmla="*/ 52 w 574"/>
                <a:gd name="T81" fmla="*/ 484 h 581"/>
                <a:gd name="T82" fmla="*/ 288 w 574"/>
                <a:gd name="T83" fmla="*/ 484 h 581"/>
                <a:gd name="T84" fmla="*/ 326 w 574"/>
                <a:gd name="T85" fmla="*/ 519 h 581"/>
                <a:gd name="T86" fmla="*/ 404 w 574"/>
                <a:gd name="T87" fmla="*/ 458 h 581"/>
                <a:gd name="T88" fmla="*/ 340 w 574"/>
                <a:gd name="T89" fmla="*/ 387 h 581"/>
                <a:gd name="T90" fmla="*/ 522 w 574"/>
                <a:gd name="T91" fmla="*/ 374 h 581"/>
                <a:gd name="T92" fmla="*/ 560 w 574"/>
                <a:gd name="T93" fmla="*/ 41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cxnSp>
          <p:nvCxnSpPr>
            <p:cNvPr id="13" name="直接连接符 33">
              <a:extLst>
                <a:ext uri="{FF2B5EF4-FFF2-40B4-BE49-F238E27FC236}">
                  <a16:creationId xmlns:a16="http://schemas.microsoft.com/office/drawing/2014/main" id="{D90399E4-FD4C-8043-AAB3-637AAF805226}"/>
                </a:ext>
              </a:extLst>
            </p:cNvPr>
            <p:cNvCxnSpPr/>
            <p:nvPr/>
          </p:nvCxnSpPr>
          <p:spPr>
            <a:xfrm flipH="1" flipV="1">
              <a:off x="5124851" y="1933305"/>
              <a:ext cx="388363" cy="27584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34">
              <a:extLst>
                <a:ext uri="{FF2B5EF4-FFF2-40B4-BE49-F238E27FC236}">
                  <a16:creationId xmlns:a16="http://schemas.microsoft.com/office/drawing/2014/main" id="{4FFE6C74-2CA9-CD4D-BB84-5043FADE14AF}"/>
                </a:ext>
              </a:extLst>
            </p:cNvPr>
            <p:cNvCxnSpPr/>
            <p:nvPr/>
          </p:nvCxnSpPr>
          <p:spPr>
            <a:xfrm flipH="1">
              <a:off x="3710725" y="1933305"/>
              <a:ext cx="1414127"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31">
              <a:extLst>
                <a:ext uri="{FF2B5EF4-FFF2-40B4-BE49-F238E27FC236}">
                  <a16:creationId xmlns:a16="http://schemas.microsoft.com/office/drawing/2014/main" id="{B5E11182-BBE5-6C42-A3B0-634A4090C800}"/>
                </a:ext>
              </a:extLst>
            </p:cNvPr>
            <p:cNvCxnSpPr/>
            <p:nvPr/>
          </p:nvCxnSpPr>
          <p:spPr>
            <a:xfrm flipH="1">
              <a:off x="4536102" y="3896206"/>
              <a:ext cx="324008" cy="34314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32">
              <a:extLst>
                <a:ext uri="{FF2B5EF4-FFF2-40B4-BE49-F238E27FC236}">
                  <a16:creationId xmlns:a16="http://schemas.microsoft.com/office/drawing/2014/main" id="{E58507EA-AC47-CB48-BC45-6159745C6D19}"/>
                </a:ext>
              </a:extLst>
            </p:cNvPr>
            <p:cNvCxnSpPr/>
            <p:nvPr/>
          </p:nvCxnSpPr>
          <p:spPr>
            <a:xfrm flipH="1">
              <a:off x="3485065" y="4239347"/>
              <a:ext cx="1051038"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29">
              <a:extLst>
                <a:ext uri="{FF2B5EF4-FFF2-40B4-BE49-F238E27FC236}">
                  <a16:creationId xmlns:a16="http://schemas.microsoft.com/office/drawing/2014/main" id="{D2FC5E13-0AA0-4846-9533-03D531844B59}"/>
                </a:ext>
              </a:extLst>
            </p:cNvPr>
            <p:cNvCxnSpPr/>
            <p:nvPr/>
          </p:nvCxnSpPr>
          <p:spPr>
            <a:xfrm flipV="1">
              <a:off x="7211130" y="1933306"/>
              <a:ext cx="333323" cy="2570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30">
              <a:extLst>
                <a:ext uri="{FF2B5EF4-FFF2-40B4-BE49-F238E27FC236}">
                  <a16:creationId xmlns:a16="http://schemas.microsoft.com/office/drawing/2014/main" id="{9516E32A-6BE4-3F49-8F27-385BB3197253}"/>
                </a:ext>
              </a:extLst>
            </p:cNvPr>
            <p:cNvCxnSpPr/>
            <p:nvPr/>
          </p:nvCxnSpPr>
          <p:spPr>
            <a:xfrm>
              <a:off x="7544453" y="1933306"/>
              <a:ext cx="1046875"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27">
              <a:extLst>
                <a:ext uri="{FF2B5EF4-FFF2-40B4-BE49-F238E27FC236}">
                  <a16:creationId xmlns:a16="http://schemas.microsoft.com/office/drawing/2014/main" id="{74A68576-801B-E94D-81A1-AE3ABB8F09FD}"/>
                </a:ext>
              </a:extLst>
            </p:cNvPr>
            <p:cNvCxnSpPr/>
            <p:nvPr/>
          </p:nvCxnSpPr>
          <p:spPr>
            <a:xfrm>
              <a:off x="7672970" y="3981962"/>
              <a:ext cx="188636" cy="25755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8">
              <a:extLst>
                <a:ext uri="{FF2B5EF4-FFF2-40B4-BE49-F238E27FC236}">
                  <a16:creationId xmlns:a16="http://schemas.microsoft.com/office/drawing/2014/main" id="{DA34170A-7BD9-5E45-BF65-98AEEC77BF95}"/>
                </a:ext>
              </a:extLst>
            </p:cNvPr>
            <p:cNvCxnSpPr/>
            <p:nvPr/>
          </p:nvCxnSpPr>
          <p:spPr>
            <a:xfrm>
              <a:off x="7861605" y="4239516"/>
              <a:ext cx="674665"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iSḷíḑê">
              <a:extLst>
                <a:ext uri="{FF2B5EF4-FFF2-40B4-BE49-F238E27FC236}">
                  <a16:creationId xmlns:a16="http://schemas.microsoft.com/office/drawing/2014/main" id="{C3DAE80A-B176-C94F-88BE-ACED5647005F}"/>
                </a:ext>
              </a:extLst>
            </p:cNvPr>
            <p:cNvSpPr/>
            <p:nvPr/>
          </p:nvSpPr>
          <p:spPr bwMode="auto">
            <a:xfrm>
              <a:off x="5373359" y="4371397"/>
              <a:ext cx="590203" cy="5119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22" name="ïṡḷïḓé">
              <a:extLst>
                <a:ext uri="{FF2B5EF4-FFF2-40B4-BE49-F238E27FC236}">
                  <a16:creationId xmlns:a16="http://schemas.microsoft.com/office/drawing/2014/main" id="{E3456ED5-38E2-9145-B10D-64F280D1FEF2}"/>
                </a:ext>
              </a:extLst>
            </p:cNvPr>
            <p:cNvSpPr/>
            <p:nvPr/>
          </p:nvSpPr>
          <p:spPr bwMode="auto">
            <a:xfrm>
              <a:off x="7230290" y="3631636"/>
              <a:ext cx="510907" cy="591206"/>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p:spPr>
          <p:txBody>
            <a:bodyPr wrap="square" lIns="91440" tIns="45720" rIns="91440" bIns="45720" anchor="ctr">
              <a:normAutofit/>
            </a:bodyPr>
            <a:lstStyle/>
            <a:p>
              <a:pPr algn="ctr"/>
              <a:endParaRPr/>
            </a:p>
          </p:txBody>
        </p:sp>
        <p:sp>
          <p:nvSpPr>
            <p:cNvPr id="23" name="ïṧľïďê">
              <a:extLst>
                <a:ext uri="{FF2B5EF4-FFF2-40B4-BE49-F238E27FC236}">
                  <a16:creationId xmlns:a16="http://schemas.microsoft.com/office/drawing/2014/main" id="{1AC5379C-6B0F-3647-993F-41F8703F12D9}"/>
                </a:ext>
              </a:extLst>
            </p:cNvPr>
            <p:cNvSpPr/>
            <p:nvPr/>
          </p:nvSpPr>
          <p:spPr bwMode="auto">
            <a:xfrm>
              <a:off x="6491533" y="1855006"/>
              <a:ext cx="590203" cy="509903"/>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24" name="îṩḻíḋe">
              <a:extLst>
                <a:ext uri="{FF2B5EF4-FFF2-40B4-BE49-F238E27FC236}">
                  <a16:creationId xmlns:a16="http://schemas.microsoft.com/office/drawing/2014/main" id="{CFDBFBD9-6443-AE42-97D1-34101ABC334B}"/>
                </a:ext>
              </a:extLst>
            </p:cNvPr>
            <p:cNvSpPr/>
            <p:nvPr/>
          </p:nvSpPr>
          <p:spPr bwMode="auto">
            <a:xfrm>
              <a:off x="4713898" y="2515470"/>
              <a:ext cx="508899" cy="590202"/>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p:spPr>
          <p:txBody>
            <a:bodyPr wrap="square" lIns="91440" tIns="45720" rIns="91440" bIns="45720" anchor="ctr">
              <a:normAutofit/>
            </a:bodyPr>
            <a:lstStyle/>
            <a:p>
              <a:pPr algn="ctr"/>
              <a:endParaRPr/>
            </a:p>
          </p:txBody>
        </p:sp>
        <p:sp>
          <p:nvSpPr>
            <p:cNvPr id="25" name="ïṣḻîḋê">
              <a:extLst>
                <a:ext uri="{FF2B5EF4-FFF2-40B4-BE49-F238E27FC236}">
                  <a16:creationId xmlns:a16="http://schemas.microsoft.com/office/drawing/2014/main" id="{41177772-6FB9-4749-A458-B5EC57267D43}"/>
                </a:ext>
              </a:extLst>
            </p:cNvPr>
            <p:cNvSpPr/>
            <p:nvPr/>
          </p:nvSpPr>
          <p:spPr bwMode="auto">
            <a:xfrm>
              <a:off x="4381658" y="1551874"/>
              <a:ext cx="3691779" cy="3661664"/>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26" name="išľîḑé">
              <a:extLst>
                <a:ext uri="{FF2B5EF4-FFF2-40B4-BE49-F238E27FC236}">
                  <a16:creationId xmlns:a16="http://schemas.microsoft.com/office/drawing/2014/main" id="{F1F8A9BD-5F1E-7444-B0F3-1C69E268B8D7}"/>
                </a:ext>
              </a:extLst>
            </p:cNvPr>
            <p:cNvSpPr/>
            <p:nvPr/>
          </p:nvSpPr>
          <p:spPr bwMode="auto">
            <a:xfrm>
              <a:off x="4688804" y="1630167"/>
              <a:ext cx="1986414" cy="1159326"/>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ṧľïďê">
              <a:extLst>
                <a:ext uri="{FF2B5EF4-FFF2-40B4-BE49-F238E27FC236}">
                  <a16:creationId xmlns:a16="http://schemas.microsoft.com/office/drawing/2014/main" id="{340B3F3F-44C1-624C-B770-D0D2CCCB49EC}"/>
                </a:ext>
              </a:extLst>
            </p:cNvPr>
            <p:cNvSpPr/>
            <p:nvPr/>
          </p:nvSpPr>
          <p:spPr bwMode="auto">
            <a:xfrm>
              <a:off x="4489059" y="2921987"/>
              <a:ext cx="1159327" cy="1986413"/>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bg1">
                <a:lumMod val="85000"/>
              </a:schemeClr>
            </a:solidFill>
            <a:ln>
              <a:noFill/>
            </a:ln>
            <a:effectLst/>
          </p:spPr>
          <p:txBody>
            <a:bodyPr wrap="square" lIns="91440" tIns="45720" rIns="91440" bIns="45720" anchor="ctr">
              <a:normAutofit/>
            </a:bodyPr>
            <a:lstStyle/>
            <a:p>
              <a:pPr algn="ctr"/>
              <a:endParaRPr/>
            </a:p>
          </p:txBody>
        </p:sp>
        <p:sp>
          <p:nvSpPr>
            <p:cNvPr id="28" name="íSļídé">
              <a:extLst>
                <a:ext uri="{FF2B5EF4-FFF2-40B4-BE49-F238E27FC236}">
                  <a16:creationId xmlns:a16="http://schemas.microsoft.com/office/drawing/2014/main" id="{82FE1074-4EBA-8743-9586-32E5ED4CA15F}"/>
                </a:ext>
              </a:extLst>
            </p:cNvPr>
            <p:cNvSpPr/>
            <p:nvPr/>
          </p:nvSpPr>
          <p:spPr bwMode="auto">
            <a:xfrm>
              <a:off x="5779877" y="3948819"/>
              <a:ext cx="1986414" cy="1157319"/>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Sļïḓé">
              <a:extLst>
                <a:ext uri="{FF2B5EF4-FFF2-40B4-BE49-F238E27FC236}">
                  <a16:creationId xmlns:a16="http://schemas.microsoft.com/office/drawing/2014/main" id="{28C51F00-BACD-9C4D-8CF6-61E93214416C}"/>
                </a:ext>
              </a:extLst>
            </p:cNvPr>
            <p:cNvSpPr/>
            <p:nvPr/>
          </p:nvSpPr>
          <p:spPr bwMode="auto">
            <a:xfrm>
              <a:off x="6837824" y="1836938"/>
              <a:ext cx="1157320" cy="1986413"/>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bg1">
                <a:lumMod val="85000"/>
              </a:schemeClr>
            </a:solidFill>
            <a:ln>
              <a:noFill/>
            </a:ln>
            <a:effectLst/>
          </p:spPr>
          <p:txBody>
            <a:bodyPr wrap="square" lIns="91440" tIns="45720" rIns="91440" bIns="45720" anchor="ctr">
              <a:normAutofit/>
            </a:bodyPr>
            <a:lstStyle/>
            <a:p>
              <a:pPr algn="ctr"/>
              <a:endParaRPr/>
            </a:p>
          </p:txBody>
        </p:sp>
        <p:sp>
          <p:nvSpPr>
            <p:cNvPr id="30" name="îṣḷîḍê">
              <a:extLst>
                <a:ext uri="{FF2B5EF4-FFF2-40B4-BE49-F238E27FC236}">
                  <a16:creationId xmlns:a16="http://schemas.microsoft.com/office/drawing/2014/main" id="{C6B5DC94-AC15-E540-AC65-B91DEAD21A16}"/>
                </a:ext>
              </a:extLst>
            </p:cNvPr>
            <p:cNvSpPr txBox="1"/>
            <p:nvPr/>
          </p:nvSpPr>
          <p:spPr>
            <a:xfrm>
              <a:off x="5958546" y="1991291"/>
              <a:ext cx="527709" cy="461665"/>
            </a:xfrm>
            <a:prstGeom prst="rect">
              <a:avLst/>
            </a:prstGeom>
            <a:noFill/>
          </p:spPr>
          <p:txBody>
            <a:bodyPr wrap="square" lIns="91440" tIns="45720" rIns="91440" bIns="45720">
              <a:normAutofit fontScale="77500" lnSpcReduction="20000"/>
            </a:bodyPr>
            <a:lstStyle/>
            <a:p>
              <a:pPr algn="r"/>
              <a:r>
                <a:rPr lang="id-ID" sz="2400" b="1">
                  <a:solidFill>
                    <a:schemeClr val="bg1"/>
                  </a:solidFill>
                </a:rPr>
                <a:t>01</a:t>
              </a:r>
            </a:p>
          </p:txBody>
        </p:sp>
        <p:sp>
          <p:nvSpPr>
            <p:cNvPr id="31" name="iṡ1ïḓê">
              <a:extLst>
                <a:ext uri="{FF2B5EF4-FFF2-40B4-BE49-F238E27FC236}">
                  <a16:creationId xmlns:a16="http://schemas.microsoft.com/office/drawing/2014/main" id="{BA451899-74BD-8C4B-BAAB-3AE45DB8F9F1}"/>
                </a:ext>
              </a:extLst>
            </p:cNvPr>
            <p:cNvSpPr txBox="1"/>
            <p:nvPr/>
          </p:nvSpPr>
          <p:spPr>
            <a:xfrm>
              <a:off x="7213487" y="3151874"/>
              <a:ext cx="527709" cy="461665"/>
            </a:xfrm>
            <a:prstGeom prst="rect">
              <a:avLst/>
            </a:prstGeom>
            <a:noFill/>
          </p:spPr>
          <p:txBody>
            <a:bodyPr wrap="square" lIns="91440" tIns="45720" rIns="91440" bIns="45720">
              <a:normAutofit fontScale="77500" lnSpcReduction="20000"/>
            </a:bodyPr>
            <a:lstStyle/>
            <a:p>
              <a:pPr algn="r"/>
              <a:r>
                <a:rPr lang="id-ID" sz="2400" b="1" dirty="0"/>
                <a:t>02</a:t>
              </a:r>
            </a:p>
          </p:txBody>
        </p:sp>
        <p:sp>
          <p:nvSpPr>
            <p:cNvPr id="32" name="íślîďe">
              <a:extLst>
                <a:ext uri="{FF2B5EF4-FFF2-40B4-BE49-F238E27FC236}">
                  <a16:creationId xmlns:a16="http://schemas.microsoft.com/office/drawing/2014/main" id="{9A7D117A-C4C1-4B4B-BB57-4BBA793A98A1}"/>
                </a:ext>
              </a:extLst>
            </p:cNvPr>
            <p:cNvSpPr txBox="1"/>
            <p:nvPr/>
          </p:nvSpPr>
          <p:spPr>
            <a:xfrm>
              <a:off x="5985663" y="4296649"/>
              <a:ext cx="527709" cy="461665"/>
            </a:xfrm>
            <a:prstGeom prst="rect">
              <a:avLst/>
            </a:prstGeom>
            <a:noFill/>
          </p:spPr>
          <p:txBody>
            <a:bodyPr wrap="square" lIns="91440" tIns="45720" rIns="91440" bIns="45720">
              <a:normAutofit fontScale="77500" lnSpcReduction="20000"/>
            </a:bodyPr>
            <a:lstStyle/>
            <a:p>
              <a:pPr algn="r"/>
              <a:r>
                <a:rPr lang="id-ID" sz="2400" b="1">
                  <a:solidFill>
                    <a:schemeClr val="bg1"/>
                  </a:solidFill>
                </a:rPr>
                <a:t>03</a:t>
              </a:r>
            </a:p>
          </p:txBody>
        </p:sp>
        <p:sp>
          <p:nvSpPr>
            <p:cNvPr id="33" name="íṣľide">
              <a:extLst>
                <a:ext uri="{FF2B5EF4-FFF2-40B4-BE49-F238E27FC236}">
                  <a16:creationId xmlns:a16="http://schemas.microsoft.com/office/drawing/2014/main" id="{3EDA76D5-01D9-AF4D-B403-C8C87788C8E2}"/>
                </a:ext>
              </a:extLst>
            </p:cNvPr>
            <p:cNvSpPr txBox="1"/>
            <p:nvPr/>
          </p:nvSpPr>
          <p:spPr>
            <a:xfrm>
              <a:off x="4811279" y="3179214"/>
              <a:ext cx="527709" cy="461665"/>
            </a:xfrm>
            <a:prstGeom prst="rect">
              <a:avLst/>
            </a:prstGeom>
            <a:noFill/>
          </p:spPr>
          <p:txBody>
            <a:bodyPr wrap="square" lIns="91440" tIns="45720" rIns="91440" bIns="45720">
              <a:normAutofit fontScale="77500" lnSpcReduction="20000"/>
            </a:bodyPr>
            <a:lstStyle/>
            <a:p>
              <a:pPr algn="r"/>
              <a:r>
                <a:rPr lang="id-ID" sz="2400" b="1" dirty="0"/>
                <a:t>04</a:t>
              </a:r>
            </a:p>
          </p:txBody>
        </p:sp>
        <p:grpSp>
          <p:nvGrpSpPr>
            <p:cNvPr id="34" name="îşḷïḍé">
              <a:extLst>
                <a:ext uri="{FF2B5EF4-FFF2-40B4-BE49-F238E27FC236}">
                  <a16:creationId xmlns:a16="http://schemas.microsoft.com/office/drawing/2014/main" id="{828E7F0C-68A7-2649-B33E-FFA6D6CC1A74}"/>
                </a:ext>
              </a:extLst>
            </p:cNvPr>
            <p:cNvGrpSpPr>
              <a:grpSpLocks/>
            </p:cNvGrpSpPr>
            <p:nvPr/>
          </p:nvGrpSpPr>
          <p:grpSpPr>
            <a:xfrm>
              <a:off x="1612734" y="2428431"/>
              <a:ext cx="2432239" cy="1195569"/>
              <a:chOff x="7712020" y="4876106"/>
              <a:chExt cx="2289575" cy="1123957"/>
            </a:xfrm>
          </p:grpSpPr>
          <p:sp>
            <p:nvSpPr>
              <p:cNvPr id="44" name="îṣļide">
                <a:extLst>
                  <a:ext uri="{FF2B5EF4-FFF2-40B4-BE49-F238E27FC236}">
                    <a16:creationId xmlns:a16="http://schemas.microsoft.com/office/drawing/2014/main" id="{1EBF8BD5-7B8B-B54E-B218-9B165088A5A1}"/>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100" dirty="0"/>
                  <a:t>梳理</a:t>
                </a:r>
              </a:p>
            </p:txBody>
          </p:sp>
          <p:sp>
            <p:nvSpPr>
              <p:cNvPr id="45" name="iṡlïďê">
                <a:extLst>
                  <a:ext uri="{FF2B5EF4-FFF2-40B4-BE49-F238E27FC236}">
                    <a16:creationId xmlns:a16="http://schemas.microsoft.com/office/drawing/2014/main" id="{F3AEC396-CAF5-9D4F-9F09-8B30B0FA36C3}"/>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活动库建设</a:t>
                </a:r>
              </a:p>
            </p:txBody>
          </p:sp>
        </p:grpSp>
        <p:grpSp>
          <p:nvGrpSpPr>
            <p:cNvPr id="35" name="ïSľïḑè">
              <a:extLst>
                <a:ext uri="{FF2B5EF4-FFF2-40B4-BE49-F238E27FC236}">
                  <a16:creationId xmlns:a16="http://schemas.microsoft.com/office/drawing/2014/main" id="{A1EBCC14-51F2-EF4A-89F5-936B46D1226F}"/>
                </a:ext>
              </a:extLst>
            </p:cNvPr>
            <p:cNvGrpSpPr>
              <a:grpSpLocks/>
            </p:cNvGrpSpPr>
            <p:nvPr/>
          </p:nvGrpSpPr>
          <p:grpSpPr>
            <a:xfrm>
              <a:off x="1600493" y="4732363"/>
              <a:ext cx="2432239" cy="1195569"/>
              <a:chOff x="7712020" y="4876106"/>
              <a:chExt cx="2289575" cy="1123957"/>
            </a:xfrm>
          </p:grpSpPr>
          <p:sp>
            <p:nvSpPr>
              <p:cNvPr id="42" name="ïṡľíḓé">
                <a:extLst>
                  <a:ext uri="{FF2B5EF4-FFF2-40B4-BE49-F238E27FC236}">
                    <a16:creationId xmlns:a16="http://schemas.microsoft.com/office/drawing/2014/main" id="{5CFB440B-6086-B447-8B51-31F60E74546F}"/>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endParaRPr lang="zh-CN" altLang="en-US" sz="1100" dirty="0"/>
              </a:p>
            </p:txBody>
          </p:sp>
          <p:sp>
            <p:nvSpPr>
              <p:cNvPr id="43" name="îṩlîdé">
                <a:extLst>
                  <a:ext uri="{FF2B5EF4-FFF2-40B4-BE49-F238E27FC236}">
                    <a16:creationId xmlns:a16="http://schemas.microsoft.com/office/drawing/2014/main" id="{32CA4305-A9F2-CF49-9C27-E44E14FFE1CE}"/>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活动效果评估</a:t>
                </a:r>
              </a:p>
            </p:txBody>
          </p:sp>
        </p:grpSp>
        <p:grpSp>
          <p:nvGrpSpPr>
            <p:cNvPr id="36" name="iṣḻiḑè">
              <a:extLst>
                <a:ext uri="{FF2B5EF4-FFF2-40B4-BE49-F238E27FC236}">
                  <a16:creationId xmlns:a16="http://schemas.microsoft.com/office/drawing/2014/main" id="{B6627299-9AC2-3742-B434-A734343A7A68}"/>
                </a:ext>
              </a:extLst>
            </p:cNvPr>
            <p:cNvGrpSpPr>
              <a:grpSpLocks/>
            </p:cNvGrpSpPr>
            <p:nvPr/>
          </p:nvGrpSpPr>
          <p:grpSpPr>
            <a:xfrm>
              <a:off x="8159268" y="2428431"/>
              <a:ext cx="2432239" cy="1195569"/>
              <a:chOff x="7712020" y="4876106"/>
              <a:chExt cx="2289575" cy="1123957"/>
            </a:xfrm>
          </p:grpSpPr>
          <p:sp>
            <p:nvSpPr>
              <p:cNvPr id="40" name="îṧlîḍe">
                <a:extLst>
                  <a:ext uri="{FF2B5EF4-FFF2-40B4-BE49-F238E27FC236}">
                    <a16:creationId xmlns:a16="http://schemas.microsoft.com/office/drawing/2014/main" id="{8797636D-AE8D-704A-9228-F146BC7A90B9}"/>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endParaRPr lang="zh-CN" altLang="en-US" sz="1100" dirty="0"/>
              </a:p>
            </p:txBody>
          </p:sp>
          <p:sp>
            <p:nvSpPr>
              <p:cNvPr id="41" name="iṥļîďê">
                <a:extLst>
                  <a:ext uri="{FF2B5EF4-FFF2-40B4-BE49-F238E27FC236}">
                    <a16:creationId xmlns:a16="http://schemas.microsoft.com/office/drawing/2014/main" id="{1EA1B8FE-C7D9-9143-BC5C-ECDB98F0E7AF}"/>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活动执行与资源分配</a:t>
                </a:r>
              </a:p>
            </p:txBody>
          </p:sp>
        </p:grpSp>
        <p:grpSp>
          <p:nvGrpSpPr>
            <p:cNvPr id="37" name="íṩļîdê">
              <a:extLst>
                <a:ext uri="{FF2B5EF4-FFF2-40B4-BE49-F238E27FC236}">
                  <a16:creationId xmlns:a16="http://schemas.microsoft.com/office/drawing/2014/main" id="{83F9C336-0F22-6F43-8301-95A24BAE91F4}"/>
                </a:ext>
              </a:extLst>
            </p:cNvPr>
            <p:cNvGrpSpPr>
              <a:grpSpLocks/>
            </p:cNvGrpSpPr>
            <p:nvPr/>
          </p:nvGrpSpPr>
          <p:grpSpPr>
            <a:xfrm>
              <a:off x="8147027" y="4732363"/>
              <a:ext cx="2432239" cy="1195569"/>
              <a:chOff x="7712020" y="4876106"/>
              <a:chExt cx="2289575" cy="1123957"/>
            </a:xfrm>
          </p:grpSpPr>
          <p:sp>
            <p:nvSpPr>
              <p:cNvPr id="38" name="íşlïḓè">
                <a:extLst>
                  <a:ext uri="{FF2B5EF4-FFF2-40B4-BE49-F238E27FC236}">
                    <a16:creationId xmlns:a16="http://schemas.microsoft.com/office/drawing/2014/main" id="{74888DC4-9FCD-0F42-95F9-31ED4D386AFB}"/>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1100" dirty="0"/>
                  <a:t>Copy paste fonts. Choose the only option to retain text......</a:t>
                </a:r>
                <a:endParaRPr lang="zh-CN" altLang="en-US" sz="1100" dirty="0"/>
              </a:p>
            </p:txBody>
          </p:sp>
          <p:sp>
            <p:nvSpPr>
              <p:cNvPr id="39" name="îṥľíḓè">
                <a:extLst>
                  <a:ext uri="{FF2B5EF4-FFF2-40B4-BE49-F238E27FC236}">
                    <a16:creationId xmlns:a16="http://schemas.microsoft.com/office/drawing/2014/main" id="{0FA3C09C-E8F4-484C-BE89-36CC275047EB}"/>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t>活动过程监控</a:t>
                </a:r>
              </a:p>
            </p:txBody>
          </p:sp>
        </p:grpSp>
      </p:grpSp>
    </p:spTree>
    <p:extLst>
      <p:ext uri="{BB962C8B-B14F-4D97-AF65-F5344CB8AC3E}">
        <p14:creationId xmlns:p14="http://schemas.microsoft.com/office/powerpoint/2010/main" val="231575448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A8D3805-F26F-EC41-BAAB-CA94E1123B9D}"/>
              </a:ext>
            </a:extLst>
          </p:cNvPr>
          <p:cNvSpPr>
            <a:spLocks noGrp="1"/>
          </p:cNvSpPr>
          <p:nvPr>
            <p:ph type="title"/>
          </p:nvPr>
        </p:nvSpPr>
        <p:spPr/>
        <p:txBody>
          <a:bodyPr/>
          <a:lstStyle/>
          <a:p>
            <a:endParaRPr kumimoji="1" lang="zh-CN" altLang="en-US"/>
          </a:p>
        </p:txBody>
      </p:sp>
      <p:grpSp>
        <p:nvGrpSpPr>
          <p:cNvPr id="4" name="组合 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412BF29F-6866-E44F-BA65-4CDA5741B215}"/>
              </a:ext>
            </a:extLst>
          </p:cNvPr>
          <p:cNvGrpSpPr>
            <a:grpSpLocks noChangeAspect="1"/>
          </p:cNvGrpSpPr>
          <p:nvPr/>
        </p:nvGrpSpPr>
        <p:grpSpPr>
          <a:xfrm>
            <a:off x="671513" y="1784012"/>
            <a:ext cx="10848975" cy="3945468"/>
            <a:chOff x="671513" y="1784012"/>
            <a:chExt cx="10848975" cy="3945468"/>
          </a:xfrm>
        </p:grpSpPr>
        <p:sp>
          <p:nvSpPr>
            <p:cNvPr id="5" name="î$1îdé">
              <a:extLst>
                <a:ext uri="{FF2B5EF4-FFF2-40B4-BE49-F238E27FC236}">
                  <a16:creationId xmlns:a16="http://schemas.microsoft.com/office/drawing/2014/main" id="{924E2DCD-3762-524D-8B97-AFBEBDFE80B8}"/>
                </a:ext>
              </a:extLst>
            </p:cNvPr>
            <p:cNvSpPr/>
            <p:nvPr/>
          </p:nvSpPr>
          <p:spPr bwMode="auto">
            <a:xfrm>
              <a:off x="4267046" y="1861457"/>
              <a:ext cx="2181055" cy="2122372"/>
            </a:xfrm>
            <a:custGeom>
              <a:avLst/>
              <a:gdLst>
                <a:gd name="T0" fmla="*/ 131 w 164"/>
                <a:gd name="T1" fmla="*/ 15 h 159"/>
                <a:gd name="T2" fmla="*/ 85 w 164"/>
                <a:gd name="T3" fmla="*/ 0 h 159"/>
                <a:gd name="T4" fmla="*/ 0 w 164"/>
                <a:gd name="T5" fmla="*/ 86 h 159"/>
                <a:gd name="T6" fmla="*/ 0 w 164"/>
                <a:gd name="T7" fmla="*/ 159 h 159"/>
                <a:gd name="T8" fmla="*/ 10 w 164"/>
                <a:gd name="T9" fmla="*/ 140 h 159"/>
                <a:gd name="T10" fmla="*/ 57 w 164"/>
                <a:gd name="T11" fmla="*/ 104 h 159"/>
                <a:gd name="T12" fmla="*/ 164 w 164"/>
                <a:gd name="T13" fmla="*/ 56 h 159"/>
                <a:gd name="T14" fmla="*/ 131 w 164"/>
                <a:gd name="T15" fmla="*/ 15 h 1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4" h="159">
                  <a:moveTo>
                    <a:pt x="131" y="15"/>
                  </a:moveTo>
                  <a:cubicBezTo>
                    <a:pt x="112" y="2"/>
                    <a:pt x="92" y="0"/>
                    <a:pt x="85" y="0"/>
                  </a:cubicBezTo>
                  <a:cubicBezTo>
                    <a:pt x="38" y="1"/>
                    <a:pt x="0" y="39"/>
                    <a:pt x="0" y="86"/>
                  </a:cubicBezTo>
                  <a:cubicBezTo>
                    <a:pt x="0" y="159"/>
                    <a:pt x="0" y="159"/>
                    <a:pt x="0" y="159"/>
                  </a:cubicBezTo>
                  <a:cubicBezTo>
                    <a:pt x="3" y="153"/>
                    <a:pt x="6" y="146"/>
                    <a:pt x="10" y="140"/>
                  </a:cubicBezTo>
                  <a:cubicBezTo>
                    <a:pt x="28" y="115"/>
                    <a:pt x="55" y="104"/>
                    <a:pt x="57" y="104"/>
                  </a:cubicBezTo>
                  <a:cubicBezTo>
                    <a:pt x="164" y="56"/>
                    <a:pt x="164" y="56"/>
                    <a:pt x="164" y="56"/>
                  </a:cubicBezTo>
                  <a:cubicBezTo>
                    <a:pt x="161" y="49"/>
                    <a:pt x="150" y="29"/>
                    <a:pt x="131" y="15"/>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p>
              <a:endParaRPr lang="en-US" sz="2400"/>
            </a:p>
          </p:txBody>
        </p:sp>
        <p:sp>
          <p:nvSpPr>
            <p:cNvPr id="6" name="îṩľíḋe">
              <a:extLst>
                <a:ext uri="{FF2B5EF4-FFF2-40B4-BE49-F238E27FC236}">
                  <a16:creationId xmlns:a16="http://schemas.microsoft.com/office/drawing/2014/main" id="{6E55552A-ECC5-FA40-B112-FB6E8F1D4299}"/>
                </a:ext>
              </a:extLst>
            </p:cNvPr>
            <p:cNvSpPr/>
            <p:nvPr/>
          </p:nvSpPr>
          <p:spPr bwMode="auto">
            <a:xfrm>
              <a:off x="4267046" y="3348095"/>
              <a:ext cx="2122372" cy="2171271"/>
            </a:xfrm>
            <a:custGeom>
              <a:avLst/>
              <a:gdLst>
                <a:gd name="T0" fmla="*/ 56 w 159"/>
                <a:gd name="T1" fmla="*/ 0 h 163"/>
                <a:gd name="T2" fmla="*/ 15 w 159"/>
                <a:gd name="T3" fmla="*/ 33 h 163"/>
                <a:gd name="T4" fmla="*/ 0 w 159"/>
                <a:gd name="T5" fmla="*/ 79 h 163"/>
                <a:gd name="T6" fmla="*/ 86 w 159"/>
                <a:gd name="T7" fmla="*/ 163 h 163"/>
                <a:gd name="T8" fmla="*/ 159 w 159"/>
                <a:gd name="T9" fmla="*/ 163 h 163"/>
                <a:gd name="T10" fmla="*/ 140 w 159"/>
                <a:gd name="T11" fmla="*/ 153 h 163"/>
                <a:gd name="T12" fmla="*/ 104 w 159"/>
                <a:gd name="T13" fmla="*/ 107 h 163"/>
                <a:gd name="T14" fmla="*/ 56 w 159"/>
                <a:gd name="T15" fmla="*/ 0 h 1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9" h="163">
                  <a:moveTo>
                    <a:pt x="56" y="0"/>
                  </a:moveTo>
                  <a:cubicBezTo>
                    <a:pt x="49" y="3"/>
                    <a:pt x="29" y="13"/>
                    <a:pt x="15" y="33"/>
                  </a:cubicBezTo>
                  <a:cubicBezTo>
                    <a:pt x="2" y="52"/>
                    <a:pt x="0" y="71"/>
                    <a:pt x="0" y="79"/>
                  </a:cubicBezTo>
                  <a:cubicBezTo>
                    <a:pt x="1" y="125"/>
                    <a:pt x="39" y="163"/>
                    <a:pt x="86" y="163"/>
                  </a:cubicBezTo>
                  <a:cubicBezTo>
                    <a:pt x="159" y="163"/>
                    <a:pt x="159" y="163"/>
                    <a:pt x="159" y="163"/>
                  </a:cubicBezTo>
                  <a:cubicBezTo>
                    <a:pt x="153" y="161"/>
                    <a:pt x="146" y="158"/>
                    <a:pt x="140" y="153"/>
                  </a:cubicBezTo>
                  <a:cubicBezTo>
                    <a:pt x="115" y="136"/>
                    <a:pt x="104" y="109"/>
                    <a:pt x="104" y="107"/>
                  </a:cubicBezTo>
                  <a:lnTo>
                    <a:pt x="56" y="0"/>
                  </a:ln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endParaRPr lang="en-US" sz="2400"/>
            </a:p>
          </p:txBody>
        </p:sp>
        <p:sp>
          <p:nvSpPr>
            <p:cNvPr id="7" name="ïŝľïďê">
              <a:extLst>
                <a:ext uri="{FF2B5EF4-FFF2-40B4-BE49-F238E27FC236}">
                  <a16:creationId xmlns:a16="http://schemas.microsoft.com/office/drawing/2014/main" id="{08A3DFA4-5BB4-B14C-84A5-5C2254438660}"/>
                </a:ext>
              </a:extLst>
            </p:cNvPr>
            <p:cNvSpPr/>
            <p:nvPr/>
          </p:nvSpPr>
          <p:spPr bwMode="auto">
            <a:xfrm>
              <a:off x="5812367" y="1861458"/>
              <a:ext cx="2112588" cy="2190832"/>
            </a:xfrm>
            <a:custGeom>
              <a:avLst/>
              <a:gdLst>
                <a:gd name="T0" fmla="*/ 73 w 158"/>
                <a:gd name="T1" fmla="*/ 0 h 164"/>
                <a:gd name="T2" fmla="*/ 0 w 158"/>
                <a:gd name="T3" fmla="*/ 0 h 164"/>
                <a:gd name="T4" fmla="*/ 18 w 158"/>
                <a:gd name="T5" fmla="*/ 10 h 164"/>
                <a:gd name="T6" fmla="*/ 55 w 158"/>
                <a:gd name="T7" fmla="*/ 57 h 164"/>
                <a:gd name="T8" fmla="*/ 102 w 158"/>
                <a:gd name="T9" fmla="*/ 164 h 164"/>
                <a:gd name="T10" fmla="*/ 143 w 158"/>
                <a:gd name="T11" fmla="*/ 131 h 164"/>
                <a:gd name="T12" fmla="*/ 158 w 158"/>
                <a:gd name="T13" fmla="*/ 85 h 164"/>
                <a:gd name="T14" fmla="*/ 73 w 158"/>
                <a:gd name="T15" fmla="*/ 0 h 1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8" h="164">
                  <a:moveTo>
                    <a:pt x="73" y="0"/>
                  </a:moveTo>
                  <a:cubicBezTo>
                    <a:pt x="0" y="0"/>
                    <a:pt x="0" y="0"/>
                    <a:pt x="0" y="0"/>
                  </a:cubicBezTo>
                  <a:cubicBezTo>
                    <a:pt x="6" y="3"/>
                    <a:pt x="12" y="6"/>
                    <a:pt x="18" y="10"/>
                  </a:cubicBezTo>
                  <a:cubicBezTo>
                    <a:pt x="43" y="28"/>
                    <a:pt x="54" y="55"/>
                    <a:pt x="55" y="57"/>
                  </a:cubicBezTo>
                  <a:cubicBezTo>
                    <a:pt x="102" y="164"/>
                    <a:pt x="102" y="164"/>
                    <a:pt x="102" y="164"/>
                  </a:cubicBezTo>
                  <a:cubicBezTo>
                    <a:pt x="109" y="161"/>
                    <a:pt x="130" y="150"/>
                    <a:pt x="143" y="131"/>
                  </a:cubicBezTo>
                  <a:cubicBezTo>
                    <a:pt x="157" y="112"/>
                    <a:pt x="158" y="92"/>
                    <a:pt x="158" y="85"/>
                  </a:cubicBezTo>
                  <a:cubicBezTo>
                    <a:pt x="158" y="38"/>
                    <a:pt x="119" y="0"/>
                    <a:pt x="73"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normAutofit/>
            </a:bodyPr>
            <a:lstStyle/>
            <a:p>
              <a:endParaRPr lang="en-US" sz="2400"/>
            </a:p>
          </p:txBody>
        </p:sp>
        <p:sp>
          <p:nvSpPr>
            <p:cNvPr id="8" name="îSľïde">
              <a:extLst>
                <a:ext uri="{FF2B5EF4-FFF2-40B4-BE49-F238E27FC236}">
                  <a16:creationId xmlns:a16="http://schemas.microsoft.com/office/drawing/2014/main" id="{4D7B8E90-865D-0C46-9065-2681B4E9BACA}"/>
                </a:ext>
              </a:extLst>
            </p:cNvPr>
            <p:cNvSpPr/>
            <p:nvPr/>
          </p:nvSpPr>
          <p:spPr bwMode="auto">
            <a:xfrm>
              <a:off x="5743905" y="3416560"/>
              <a:ext cx="2181055" cy="2102811"/>
            </a:xfrm>
            <a:custGeom>
              <a:avLst/>
              <a:gdLst>
                <a:gd name="T0" fmla="*/ 107 w 163"/>
                <a:gd name="T1" fmla="*/ 55 h 158"/>
                <a:gd name="T2" fmla="*/ 0 w 163"/>
                <a:gd name="T3" fmla="*/ 102 h 158"/>
                <a:gd name="T4" fmla="*/ 33 w 163"/>
                <a:gd name="T5" fmla="*/ 143 h 158"/>
                <a:gd name="T6" fmla="*/ 78 w 163"/>
                <a:gd name="T7" fmla="*/ 158 h 158"/>
                <a:gd name="T8" fmla="*/ 163 w 163"/>
                <a:gd name="T9" fmla="*/ 73 h 158"/>
                <a:gd name="T10" fmla="*/ 163 w 163"/>
                <a:gd name="T11" fmla="*/ 0 h 158"/>
                <a:gd name="T12" fmla="*/ 153 w 163"/>
                <a:gd name="T13" fmla="*/ 18 h 158"/>
                <a:gd name="T14" fmla="*/ 107 w 163"/>
                <a:gd name="T15" fmla="*/ 55 h 1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3" h="158">
                  <a:moveTo>
                    <a:pt x="107" y="55"/>
                  </a:moveTo>
                  <a:cubicBezTo>
                    <a:pt x="0" y="102"/>
                    <a:pt x="0" y="102"/>
                    <a:pt x="0" y="102"/>
                  </a:cubicBezTo>
                  <a:cubicBezTo>
                    <a:pt x="3" y="109"/>
                    <a:pt x="13" y="130"/>
                    <a:pt x="33" y="143"/>
                  </a:cubicBezTo>
                  <a:cubicBezTo>
                    <a:pt x="52" y="157"/>
                    <a:pt x="71" y="158"/>
                    <a:pt x="78" y="158"/>
                  </a:cubicBezTo>
                  <a:cubicBezTo>
                    <a:pt x="125" y="158"/>
                    <a:pt x="163" y="119"/>
                    <a:pt x="163" y="73"/>
                  </a:cubicBezTo>
                  <a:cubicBezTo>
                    <a:pt x="163" y="0"/>
                    <a:pt x="163" y="0"/>
                    <a:pt x="163" y="0"/>
                  </a:cubicBezTo>
                  <a:cubicBezTo>
                    <a:pt x="161" y="6"/>
                    <a:pt x="158" y="12"/>
                    <a:pt x="153" y="18"/>
                  </a:cubicBezTo>
                  <a:cubicBezTo>
                    <a:pt x="136" y="43"/>
                    <a:pt x="109" y="54"/>
                    <a:pt x="107" y="55"/>
                  </a:cubicBezTo>
                  <a:close/>
                </a:path>
              </a:pathLst>
            </a:custGeom>
            <a:solidFill>
              <a:schemeClr val="accent1"/>
            </a:solidFill>
            <a:ln>
              <a:noFill/>
            </a:ln>
          </p:spPr>
          <p:txBody>
            <a:bodyPr vert="horz" wrap="square" lIns="91440" tIns="45720" rIns="91440" bIns="45720" numCol="1" anchor="t" anchorCtr="0" compatLnSpc="1">
              <a:prstTxWarp prst="textNoShape">
                <a:avLst/>
              </a:prstTxWarp>
              <a:normAutofit/>
            </a:bodyPr>
            <a:lstStyle/>
            <a:p>
              <a:endParaRPr lang="en-US" sz="2400"/>
            </a:p>
          </p:txBody>
        </p:sp>
        <p:sp>
          <p:nvSpPr>
            <p:cNvPr id="9" name="ïṩľîḑê">
              <a:extLst>
                <a:ext uri="{FF2B5EF4-FFF2-40B4-BE49-F238E27FC236}">
                  <a16:creationId xmlns:a16="http://schemas.microsoft.com/office/drawing/2014/main" id="{AD4AE162-54AE-274F-ACAB-B8A371C0A9F6}"/>
                </a:ext>
              </a:extLst>
            </p:cNvPr>
            <p:cNvSpPr/>
            <p:nvPr/>
          </p:nvSpPr>
          <p:spPr>
            <a:xfrm>
              <a:off x="7329531" y="1861457"/>
              <a:ext cx="595424" cy="595424"/>
            </a:xfrm>
            <a:prstGeom prst="roundRect">
              <a:avLst>
                <a:gd name="adj" fmla="val 23810"/>
              </a:avLst>
            </a:prstGeom>
            <a:solidFill>
              <a:schemeClr val="tx1">
                <a:lumMod val="50000"/>
                <a:lumOff val="5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2800" b="1" dirty="0">
                  <a:solidFill>
                    <a:schemeClr val="bg1"/>
                  </a:solidFill>
                </a:rPr>
                <a:t>2</a:t>
              </a:r>
              <a:endParaRPr lang="en-US" sz="2800" b="1" dirty="0">
                <a:solidFill>
                  <a:schemeClr val="bg1"/>
                </a:solidFill>
              </a:endParaRPr>
            </a:p>
          </p:txBody>
        </p:sp>
        <p:sp>
          <p:nvSpPr>
            <p:cNvPr id="10" name="iṣlíďé">
              <a:extLst>
                <a:ext uri="{FF2B5EF4-FFF2-40B4-BE49-F238E27FC236}">
                  <a16:creationId xmlns:a16="http://schemas.microsoft.com/office/drawing/2014/main" id="{6C949635-E83E-9447-8072-5785F7FD6360}"/>
                </a:ext>
              </a:extLst>
            </p:cNvPr>
            <p:cNvSpPr/>
            <p:nvPr/>
          </p:nvSpPr>
          <p:spPr>
            <a:xfrm>
              <a:off x="4267046" y="1861452"/>
              <a:ext cx="595424" cy="595424"/>
            </a:xfrm>
            <a:prstGeom prst="roundRect">
              <a:avLst>
                <a:gd name="adj" fmla="val 23810"/>
              </a:avLst>
            </a:prstGeom>
            <a:solidFill>
              <a:schemeClr val="accent1"/>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2800" b="1" dirty="0">
                  <a:solidFill>
                    <a:schemeClr val="bg1"/>
                  </a:solidFill>
                </a:rPr>
                <a:t>1</a:t>
              </a:r>
              <a:endParaRPr lang="en-US" sz="2800" b="1" dirty="0">
                <a:solidFill>
                  <a:schemeClr val="bg1"/>
                </a:solidFill>
              </a:endParaRPr>
            </a:p>
          </p:txBody>
        </p:sp>
        <p:sp>
          <p:nvSpPr>
            <p:cNvPr id="11" name="íṣḻiḓè">
              <a:extLst>
                <a:ext uri="{FF2B5EF4-FFF2-40B4-BE49-F238E27FC236}">
                  <a16:creationId xmlns:a16="http://schemas.microsoft.com/office/drawing/2014/main" id="{80235929-DDCF-A347-960E-D6A928449BF9}"/>
                </a:ext>
              </a:extLst>
            </p:cNvPr>
            <p:cNvSpPr/>
            <p:nvPr/>
          </p:nvSpPr>
          <p:spPr>
            <a:xfrm>
              <a:off x="7329531" y="4923053"/>
              <a:ext cx="595424" cy="595424"/>
            </a:xfrm>
            <a:prstGeom prst="roundRect">
              <a:avLst>
                <a:gd name="adj" fmla="val 23810"/>
              </a:avLst>
            </a:prstGeom>
            <a:solidFill>
              <a:schemeClr val="accent1"/>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2800" b="1" dirty="0">
                  <a:solidFill>
                    <a:schemeClr val="bg1"/>
                  </a:solidFill>
                </a:rPr>
                <a:t>3</a:t>
              </a:r>
              <a:endParaRPr lang="en-US" sz="2800" b="1" dirty="0">
                <a:solidFill>
                  <a:schemeClr val="bg1"/>
                </a:solidFill>
              </a:endParaRPr>
            </a:p>
          </p:txBody>
        </p:sp>
        <p:sp>
          <p:nvSpPr>
            <p:cNvPr id="12" name="îśľîďê">
              <a:extLst>
                <a:ext uri="{FF2B5EF4-FFF2-40B4-BE49-F238E27FC236}">
                  <a16:creationId xmlns:a16="http://schemas.microsoft.com/office/drawing/2014/main" id="{29D8C4F6-05DB-4441-B15B-2F85EF5072F8}"/>
                </a:ext>
              </a:extLst>
            </p:cNvPr>
            <p:cNvSpPr/>
            <p:nvPr/>
          </p:nvSpPr>
          <p:spPr>
            <a:xfrm>
              <a:off x="4267046" y="4923053"/>
              <a:ext cx="595424" cy="595424"/>
            </a:xfrm>
            <a:prstGeom prst="roundRect">
              <a:avLst>
                <a:gd name="adj" fmla="val 23810"/>
              </a:avLst>
            </a:prstGeom>
            <a:solidFill>
              <a:schemeClr val="tx1">
                <a:lumMod val="50000"/>
                <a:lumOff val="50000"/>
              </a:schemeClr>
            </a:solidFill>
            <a:ln w="3810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lnSpcReduction="10000"/>
            </a:bodyPr>
            <a:lstStyle/>
            <a:p>
              <a:pPr algn="ctr"/>
              <a:r>
                <a:rPr lang="en-US" altLang="zh-CN" sz="2800" b="1" dirty="0">
                  <a:solidFill>
                    <a:schemeClr val="bg1"/>
                  </a:solidFill>
                </a:rPr>
                <a:t>4</a:t>
              </a:r>
              <a:endParaRPr lang="en-US" sz="2800" b="1" dirty="0">
                <a:solidFill>
                  <a:schemeClr val="bg1"/>
                </a:solidFill>
              </a:endParaRPr>
            </a:p>
          </p:txBody>
        </p:sp>
        <p:grpSp>
          <p:nvGrpSpPr>
            <p:cNvPr id="13" name="îṧľîḓe">
              <a:extLst>
                <a:ext uri="{FF2B5EF4-FFF2-40B4-BE49-F238E27FC236}">
                  <a16:creationId xmlns:a16="http://schemas.microsoft.com/office/drawing/2014/main" id="{6DC7E82D-9EA9-5646-8E5B-94256E6C7A88}"/>
                </a:ext>
              </a:extLst>
            </p:cNvPr>
            <p:cNvGrpSpPr/>
            <p:nvPr/>
          </p:nvGrpSpPr>
          <p:grpSpPr>
            <a:xfrm>
              <a:off x="671513" y="1784012"/>
              <a:ext cx="3595533" cy="1017430"/>
              <a:chOff x="671513" y="1784012"/>
              <a:chExt cx="3595533" cy="1017430"/>
            </a:xfrm>
          </p:grpSpPr>
          <p:cxnSp>
            <p:nvCxnSpPr>
              <p:cNvPr id="30" name="直接连接符 11">
                <a:extLst>
                  <a:ext uri="{FF2B5EF4-FFF2-40B4-BE49-F238E27FC236}">
                    <a16:creationId xmlns:a16="http://schemas.microsoft.com/office/drawing/2014/main" id="{42DD21B0-71A0-8F4D-AE86-A2C362467E68}"/>
                  </a:ext>
                </a:extLst>
              </p:cNvPr>
              <p:cNvCxnSpPr>
                <a:cxnSpLocks/>
                <a:endCxn id="10" idx="1"/>
              </p:cNvCxnSpPr>
              <p:nvPr/>
            </p:nvCxnSpPr>
            <p:spPr>
              <a:xfrm>
                <a:off x="671513" y="2159164"/>
                <a:ext cx="3595533" cy="0"/>
              </a:xfrm>
              <a:prstGeom prst="line">
                <a:avLst/>
              </a:prstGeom>
              <a:ln w="3175">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31" name="ïŝlïde">
                <a:extLst>
                  <a:ext uri="{FF2B5EF4-FFF2-40B4-BE49-F238E27FC236}">
                    <a16:creationId xmlns:a16="http://schemas.microsoft.com/office/drawing/2014/main" id="{D53BB69E-0263-DC41-92A0-9EBE99D81879}"/>
                  </a:ext>
                </a:extLst>
              </p:cNvPr>
              <p:cNvSpPr txBox="1"/>
              <p:nvPr/>
            </p:nvSpPr>
            <p:spPr>
              <a:xfrm>
                <a:off x="671513" y="1784012"/>
                <a:ext cx="3137530" cy="392512"/>
              </a:xfrm>
              <a:prstGeom prst="rect">
                <a:avLst/>
              </a:prstGeom>
              <a:noFill/>
              <a:ln>
                <a:noFill/>
              </a:ln>
            </p:spPr>
            <p:txBody>
              <a:bodyPr wrap="square" lIns="91440" tIns="45720" rIns="91440" bIns="45720" anchor="ctr" anchorCtr="0">
                <a:normAutofit lnSpcReduction="10000"/>
              </a:bodyPr>
              <a:lstStyle/>
              <a:p>
                <a:pPr>
                  <a:buSzPct val="25000"/>
                </a:pPr>
                <a:r>
                  <a:rPr lang="de-DE" sz="2000" b="1" dirty="0"/>
                  <a:t>Text here</a:t>
                </a:r>
              </a:p>
            </p:txBody>
          </p:sp>
          <p:sp>
            <p:nvSpPr>
              <p:cNvPr id="32" name="íŝ1ïďé">
                <a:extLst>
                  <a:ext uri="{FF2B5EF4-FFF2-40B4-BE49-F238E27FC236}">
                    <a16:creationId xmlns:a16="http://schemas.microsoft.com/office/drawing/2014/main" id="{DC2BE321-837A-CD42-9FA2-FB6934B926D3}"/>
                  </a:ext>
                </a:extLst>
              </p:cNvPr>
              <p:cNvSpPr txBox="1"/>
              <p:nvPr/>
            </p:nvSpPr>
            <p:spPr>
              <a:xfrm>
                <a:off x="671513" y="2176524"/>
                <a:ext cx="3137530" cy="624918"/>
              </a:xfrm>
              <a:prstGeom prst="rect">
                <a:avLst/>
              </a:prstGeom>
              <a:noFill/>
              <a:ln>
                <a:noFill/>
              </a:ln>
            </p:spPr>
            <p:txBody>
              <a:bodyPr wrap="square" lIns="91440" tIns="45720" rIns="91440" bIns="45720" anchor="t" anchorCtr="0">
                <a:normAutofit/>
              </a:bodyPr>
              <a:lstStyle/>
              <a:p>
                <a:pPr>
                  <a:lnSpc>
                    <a:spcPct val="150000"/>
                  </a:lnSpc>
                  <a:buSzPct val="25000"/>
                </a:pPr>
                <a:r>
                  <a:rPr lang="en-US" sz="1200" dirty="0"/>
                  <a:t>Copy paste fonts. Choose the only option to retain text.…</a:t>
                </a:r>
                <a:r>
                  <a:rPr lang="de-DE" sz="1200" dirty="0"/>
                  <a:t>..</a:t>
                </a:r>
              </a:p>
            </p:txBody>
          </p:sp>
          <p:sp>
            <p:nvSpPr>
              <p:cNvPr id="33" name="išḻîḋé" title="WSpneox6o6">
                <a:extLst>
                  <a:ext uri="{FF2B5EF4-FFF2-40B4-BE49-F238E27FC236}">
                    <a16:creationId xmlns:a16="http://schemas.microsoft.com/office/drawing/2014/main" id="{CD2BBFEC-DD23-A043-B21C-56E049A1E2DB}"/>
                  </a:ext>
                </a:extLst>
              </p:cNvPr>
              <p:cNvSpPr/>
              <p:nvPr/>
            </p:nvSpPr>
            <p:spPr bwMode="auto">
              <a:xfrm>
                <a:off x="3809043" y="18023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wrap="square" anchor="ctr">
                <a:normAutofit lnSpcReduction="10000"/>
              </a:bodyPr>
              <a:lstStyle/>
              <a:p>
                <a:pPr algn="ctr"/>
                <a:endParaRPr/>
              </a:p>
            </p:txBody>
          </p:sp>
        </p:grpSp>
        <p:grpSp>
          <p:nvGrpSpPr>
            <p:cNvPr id="14" name="îṧľïḓé">
              <a:extLst>
                <a:ext uri="{FF2B5EF4-FFF2-40B4-BE49-F238E27FC236}">
                  <a16:creationId xmlns:a16="http://schemas.microsoft.com/office/drawing/2014/main" id="{CC6FCD01-80CB-C54E-8EC9-819D83A99D0D}"/>
                </a:ext>
              </a:extLst>
            </p:cNvPr>
            <p:cNvGrpSpPr/>
            <p:nvPr/>
          </p:nvGrpSpPr>
          <p:grpSpPr>
            <a:xfrm>
              <a:off x="671513" y="4712050"/>
              <a:ext cx="3595533" cy="1017430"/>
              <a:chOff x="671513" y="1784012"/>
              <a:chExt cx="3595533" cy="1017430"/>
            </a:xfrm>
          </p:grpSpPr>
          <p:cxnSp>
            <p:nvCxnSpPr>
              <p:cNvPr id="26" name="直接连接符 37">
                <a:extLst>
                  <a:ext uri="{FF2B5EF4-FFF2-40B4-BE49-F238E27FC236}">
                    <a16:creationId xmlns:a16="http://schemas.microsoft.com/office/drawing/2014/main" id="{9556C4B9-06C7-BA45-90AC-AA2AC6276EBA}"/>
                  </a:ext>
                </a:extLst>
              </p:cNvPr>
              <p:cNvCxnSpPr>
                <a:cxnSpLocks/>
              </p:cNvCxnSpPr>
              <p:nvPr/>
            </p:nvCxnSpPr>
            <p:spPr>
              <a:xfrm>
                <a:off x="671513" y="2159164"/>
                <a:ext cx="3595533" cy="0"/>
              </a:xfrm>
              <a:prstGeom prst="line">
                <a:avLst/>
              </a:prstGeom>
              <a:ln w="3175">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7" name="ïṡḷïḍè">
                <a:extLst>
                  <a:ext uri="{FF2B5EF4-FFF2-40B4-BE49-F238E27FC236}">
                    <a16:creationId xmlns:a16="http://schemas.microsoft.com/office/drawing/2014/main" id="{0B72DBBD-463A-7440-A3B8-E89F6409876E}"/>
                  </a:ext>
                </a:extLst>
              </p:cNvPr>
              <p:cNvSpPr txBox="1"/>
              <p:nvPr/>
            </p:nvSpPr>
            <p:spPr>
              <a:xfrm>
                <a:off x="671513" y="1784012"/>
                <a:ext cx="3137530" cy="392512"/>
              </a:xfrm>
              <a:prstGeom prst="rect">
                <a:avLst/>
              </a:prstGeom>
              <a:noFill/>
              <a:ln>
                <a:noFill/>
              </a:ln>
            </p:spPr>
            <p:txBody>
              <a:bodyPr wrap="square" lIns="91440" tIns="45720" rIns="91440" bIns="45720" anchor="ctr" anchorCtr="0">
                <a:normAutofit lnSpcReduction="10000"/>
              </a:bodyPr>
              <a:lstStyle/>
              <a:p>
                <a:pPr>
                  <a:buSzPct val="25000"/>
                </a:pPr>
                <a:r>
                  <a:rPr lang="de-DE" sz="2000" b="1" dirty="0"/>
                  <a:t>Text here</a:t>
                </a:r>
              </a:p>
            </p:txBody>
          </p:sp>
          <p:sp>
            <p:nvSpPr>
              <p:cNvPr id="28" name="iṡliḋê">
                <a:extLst>
                  <a:ext uri="{FF2B5EF4-FFF2-40B4-BE49-F238E27FC236}">
                    <a16:creationId xmlns:a16="http://schemas.microsoft.com/office/drawing/2014/main" id="{B3F95D98-3A2F-244C-AE13-D7E05C91E545}"/>
                  </a:ext>
                </a:extLst>
              </p:cNvPr>
              <p:cNvSpPr txBox="1"/>
              <p:nvPr/>
            </p:nvSpPr>
            <p:spPr>
              <a:xfrm>
                <a:off x="671513" y="2176524"/>
                <a:ext cx="3137530" cy="624918"/>
              </a:xfrm>
              <a:prstGeom prst="rect">
                <a:avLst/>
              </a:prstGeom>
              <a:noFill/>
              <a:ln>
                <a:noFill/>
              </a:ln>
            </p:spPr>
            <p:txBody>
              <a:bodyPr wrap="square" lIns="91440" tIns="45720" rIns="91440" bIns="45720" anchor="t" anchorCtr="0">
                <a:normAutofit/>
              </a:bodyPr>
              <a:lstStyle/>
              <a:p>
                <a:pPr>
                  <a:lnSpc>
                    <a:spcPct val="150000"/>
                  </a:lnSpc>
                  <a:buSzPct val="25000"/>
                </a:pPr>
                <a:r>
                  <a:rPr lang="en-US" sz="1200" dirty="0"/>
                  <a:t>Copy paste fonts. Choose the only option to retain text.…</a:t>
                </a:r>
                <a:r>
                  <a:rPr lang="de-DE" sz="1200" dirty="0"/>
                  <a:t>..</a:t>
                </a:r>
              </a:p>
            </p:txBody>
          </p:sp>
          <p:sp>
            <p:nvSpPr>
              <p:cNvPr id="29" name="î$ļîḓê" title="WSpneox6o6">
                <a:extLst>
                  <a:ext uri="{FF2B5EF4-FFF2-40B4-BE49-F238E27FC236}">
                    <a16:creationId xmlns:a16="http://schemas.microsoft.com/office/drawing/2014/main" id="{8B02D60E-C2B2-854A-A59F-1C6AF291832A}"/>
                  </a:ext>
                </a:extLst>
              </p:cNvPr>
              <p:cNvSpPr/>
              <p:nvPr/>
            </p:nvSpPr>
            <p:spPr bwMode="auto">
              <a:xfrm>
                <a:off x="3809043" y="18023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wrap="square" anchor="ctr">
                <a:normAutofit lnSpcReduction="10000"/>
              </a:bodyPr>
              <a:lstStyle/>
              <a:p>
                <a:pPr algn="ctr"/>
                <a:endParaRPr/>
              </a:p>
            </p:txBody>
          </p:sp>
        </p:grpSp>
        <p:grpSp>
          <p:nvGrpSpPr>
            <p:cNvPr id="15" name="îṧľïḋé">
              <a:extLst>
                <a:ext uri="{FF2B5EF4-FFF2-40B4-BE49-F238E27FC236}">
                  <a16:creationId xmlns:a16="http://schemas.microsoft.com/office/drawing/2014/main" id="{77A8BFB5-3831-2344-8D43-D9E757B5C840}"/>
                </a:ext>
              </a:extLst>
            </p:cNvPr>
            <p:cNvGrpSpPr/>
            <p:nvPr/>
          </p:nvGrpSpPr>
          <p:grpSpPr>
            <a:xfrm>
              <a:off x="7924955" y="1784012"/>
              <a:ext cx="3595533" cy="1017430"/>
              <a:chOff x="7924955" y="1784012"/>
              <a:chExt cx="3595533" cy="1017430"/>
            </a:xfrm>
          </p:grpSpPr>
          <p:cxnSp>
            <p:nvCxnSpPr>
              <p:cNvPr id="22" name="直接连接符 42">
                <a:extLst>
                  <a:ext uri="{FF2B5EF4-FFF2-40B4-BE49-F238E27FC236}">
                    <a16:creationId xmlns:a16="http://schemas.microsoft.com/office/drawing/2014/main" id="{34114555-7BEA-0C43-B440-83BB6C2B8618}"/>
                  </a:ext>
                </a:extLst>
              </p:cNvPr>
              <p:cNvCxnSpPr>
                <a:cxnSpLocks/>
              </p:cNvCxnSpPr>
              <p:nvPr/>
            </p:nvCxnSpPr>
            <p:spPr>
              <a:xfrm flipH="1">
                <a:off x="7924955" y="2159164"/>
                <a:ext cx="3595533" cy="0"/>
              </a:xfrm>
              <a:prstGeom prst="line">
                <a:avLst/>
              </a:prstGeom>
              <a:ln w="3175">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23" name="îśľiďe">
                <a:extLst>
                  <a:ext uri="{FF2B5EF4-FFF2-40B4-BE49-F238E27FC236}">
                    <a16:creationId xmlns:a16="http://schemas.microsoft.com/office/drawing/2014/main" id="{67CF4774-2873-D244-9ADB-56A027AF813E}"/>
                  </a:ext>
                </a:extLst>
              </p:cNvPr>
              <p:cNvSpPr txBox="1"/>
              <p:nvPr/>
            </p:nvSpPr>
            <p:spPr>
              <a:xfrm>
                <a:off x="8381370" y="1784012"/>
                <a:ext cx="3137530" cy="392512"/>
              </a:xfrm>
              <a:prstGeom prst="rect">
                <a:avLst/>
              </a:prstGeom>
              <a:noFill/>
              <a:ln>
                <a:noFill/>
              </a:ln>
            </p:spPr>
            <p:txBody>
              <a:bodyPr wrap="square" lIns="91440" tIns="45720" rIns="91440" bIns="45720" anchor="ctr" anchorCtr="0">
                <a:normAutofit lnSpcReduction="10000"/>
              </a:bodyPr>
              <a:lstStyle/>
              <a:p>
                <a:pPr algn="r">
                  <a:buSzPct val="25000"/>
                </a:pPr>
                <a:r>
                  <a:rPr lang="de-DE" sz="2000" b="1" dirty="0"/>
                  <a:t>Text here</a:t>
                </a:r>
              </a:p>
            </p:txBody>
          </p:sp>
          <p:sp>
            <p:nvSpPr>
              <p:cNvPr id="24" name="íṣḷidê">
                <a:extLst>
                  <a:ext uri="{FF2B5EF4-FFF2-40B4-BE49-F238E27FC236}">
                    <a16:creationId xmlns:a16="http://schemas.microsoft.com/office/drawing/2014/main" id="{D8201FA7-3D8C-EA42-A3F5-C9DA856581DD}"/>
                  </a:ext>
                </a:extLst>
              </p:cNvPr>
              <p:cNvSpPr txBox="1"/>
              <p:nvPr/>
            </p:nvSpPr>
            <p:spPr>
              <a:xfrm>
                <a:off x="8381370" y="2176524"/>
                <a:ext cx="3137530" cy="624918"/>
              </a:xfrm>
              <a:prstGeom prst="rect">
                <a:avLst/>
              </a:prstGeom>
              <a:noFill/>
              <a:ln>
                <a:noFill/>
              </a:ln>
            </p:spPr>
            <p:txBody>
              <a:bodyPr wrap="square" lIns="91440" tIns="45720" rIns="91440" bIns="45720" anchor="t" anchorCtr="0">
                <a:normAutofit/>
              </a:bodyPr>
              <a:lstStyle/>
              <a:p>
                <a:pPr algn="r">
                  <a:lnSpc>
                    <a:spcPct val="150000"/>
                  </a:lnSpc>
                  <a:buSzPct val="25000"/>
                </a:pPr>
                <a:r>
                  <a:rPr lang="en-US" sz="1200" dirty="0"/>
                  <a:t>Copy paste fonts. Choose the only option to retain text.…</a:t>
                </a:r>
                <a:r>
                  <a:rPr lang="de-DE" sz="1200" dirty="0"/>
                  <a:t>..</a:t>
                </a:r>
              </a:p>
            </p:txBody>
          </p:sp>
          <p:sp>
            <p:nvSpPr>
              <p:cNvPr id="25" name="íS1ïḓé" title="WSpneox6o6">
                <a:extLst>
                  <a:ext uri="{FF2B5EF4-FFF2-40B4-BE49-F238E27FC236}">
                    <a16:creationId xmlns:a16="http://schemas.microsoft.com/office/drawing/2014/main" id="{F647B2DC-DC1C-8E49-8C41-42D9176F09B8}"/>
                  </a:ext>
                </a:extLst>
              </p:cNvPr>
              <p:cNvSpPr/>
              <p:nvPr/>
            </p:nvSpPr>
            <p:spPr bwMode="auto">
              <a:xfrm>
                <a:off x="8066370" y="18023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tx1">
                  <a:lumMod val="50000"/>
                  <a:lumOff val="50000"/>
                </a:schemeClr>
              </a:solidFill>
              <a:ln>
                <a:noFill/>
              </a:ln>
            </p:spPr>
            <p:txBody>
              <a:bodyPr wrap="square" anchor="ctr">
                <a:normAutofit lnSpcReduction="10000"/>
              </a:bodyPr>
              <a:lstStyle/>
              <a:p>
                <a:pPr algn="ctr"/>
                <a:endParaRPr/>
              </a:p>
            </p:txBody>
          </p:sp>
        </p:grpSp>
        <p:grpSp>
          <p:nvGrpSpPr>
            <p:cNvPr id="16" name="ï$ľidé">
              <a:extLst>
                <a:ext uri="{FF2B5EF4-FFF2-40B4-BE49-F238E27FC236}">
                  <a16:creationId xmlns:a16="http://schemas.microsoft.com/office/drawing/2014/main" id="{979603E7-3112-674E-A842-82566BA5F64F}"/>
                </a:ext>
              </a:extLst>
            </p:cNvPr>
            <p:cNvGrpSpPr/>
            <p:nvPr/>
          </p:nvGrpSpPr>
          <p:grpSpPr>
            <a:xfrm>
              <a:off x="7924955" y="4712050"/>
              <a:ext cx="3595533" cy="1017430"/>
              <a:chOff x="7924955" y="1784012"/>
              <a:chExt cx="3595533" cy="1017430"/>
            </a:xfrm>
          </p:grpSpPr>
          <p:cxnSp>
            <p:nvCxnSpPr>
              <p:cNvPr id="18" name="直接连接符 48">
                <a:extLst>
                  <a:ext uri="{FF2B5EF4-FFF2-40B4-BE49-F238E27FC236}">
                    <a16:creationId xmlns:a16="http://schemas.microsoft.com/office/drawing/2014/main" id="{8E847543-6B87-3C4E-A623-BBF6BA8722B4}"/>
                  </a:ext>
                </a:extLst>
              </p:cNvPr>
              <p:cNvCxnSpPr>
                <a:cxnSpLocks/>
              </p:cNvCxnSpPr>
              <p:nvPr/>
            </p:nvCxnSpPr>
            <p:spPr>
              <a:xfrm flipH="1">
                <a:off x="7924955" y="2159164"/>
                <a:ext cx="3595533" cy="0"/>
              </a:xfrm>
              <a:prstGeom prst="line">
                <a:avLst/>
              </a:prstGeom>
              <a:ln w="3175">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sp>
            <p:nvSpPr>
              <p:cNvPr id="19" name="iSľïďé">
                <a:extLst>
                  <a:ext uri="{FF2B5EF4-FFF2-40B4-BE49-F238E27FC236}">
                    <a16:creationId xmlns:a16="http://schemas.microsoft.com/office/drawing/2014/main" id="{343C5CEC-C3A0-544E-9DAD-2354C6711BBD}"/>
                  </a:ext>
                </a:extLst>
              </p:cNvPr>
              <p:cNvSpPr txBox="1"/>
              <p:nvPr/>
            </p:nvSpPr>
            <p:spPr>
              <a:xfrm>
                <a:off x="8381370" y="1784012"/>
                <a:ext cx="3137530" cy="392512"/>
              </a:xfrm>
              <a:prstGeom prst="rect">
                <a:avLst/>
              </a:prstGeom>
              <a:noFill/>
              <a:ln>
                <a:noFill/>
              </a:ln>
            </p:spPr>
            <p:txBody>
              <a:bodyPr wrap="square" lIns="91440" tIns="45720" rIns="91440" bIns="45720" anchor="ctr" anchorCtr="0">
                <a:normAutofit lnSpcReduction="10000"/>
              </a:bodyPr>
              <a:lstStyle/>
              <a:p>
                <a:pPr algn="r">
                  <a:buSzPct val="25000"/>
                </a:pPr>
                <a:r>
                  <a:rPr lang="de-DE" sz="2000" b="1" dirty="0"/>
                  <a:t>Text here</a:t>
                </a:r>
              </a:p>
            </p:txBody>
          </p:sp>
          <p:sp>
            <p:nvSpPr>
              <p:cNvPr id="20" name="ïśľiḋé">
                <a:extLst>
                  <a:ext uri="{FF2B5EF4-FFF2-40B4-BE49-F238E27FC236}">
                    <a16:creationId xmlns:a16="http://schemas.microsoft.com/office/drawing/2014/main" id="{6B33BB37-C220-5B44-99AE-CE051229513D}"/>
                  </a:ext>
                </a:extLst>
              </p:cNvPr>
              <p:cNvSpPr txBox="1"/>
              <p:nvPr/>
            </p:nvSpPr>
            <p:spPr>
              <a:xfrm>
                <a:off x="8381370" y="2176524"/>
                <a:ext cx="3137530" cy="624918"/>
              </a:xfrm>
              <a:prstGeom prst="rect">
                <a:avLst/>
              </a:prstGeom>
              <a:noFill/>
              <a:ln>
                <a:noFill/>
              </a:ln>
            </p:spPr>
            <p:txBody>
              <a:bodyPr wrap="square" lIns="91440" tIns="45720" rIns="91440" bIns="45720" anchor="t" anchorCtr="0">
                <a:normAutofit/>
              </a:bodyPr>
              <a:lstStyle/>
              <a:p>
                <a:pPr algn="r">
                  <a:lnSpc>
                    <a:spcPct val="150000"/>
                  </a:lnSpc>
                  <a:buSzPct val="25000"/>
                </a:pPr>
                <a:r>
                  <a:rPr lang="en-US" sz="1200" dirty="0"/>
                  <a:t>Copy paste fonts. Choose the only option to retain text.…</a:t>
                </a:r>
                <a:r>
                  <a:rPr lang="de-DE" sz="1200" dirty="0"/>
                  <a:t>..</a:t>
                </a:r>
              </a:p>
            </p:txBody>
          </p:sp>
          <p:sp>
            <p:nvSpPr>
              <p:cNvPr id="21" name="iṡliďê" title="WSpneox6o6">
                <a:extLst>
                  <a:ext uri="{FF2B5EF4-FFF2-40B4-BE49-F238E27FC236}">
                    <a16:creationId xmlns:a16="http://schemas.microsoft.com/office/drawing/2014/main" id="{021A9A1E-D28D-9640-AAC9-BAF7E0757F4E}"/>
                  </a:ext>
                </a:extLst>
              </p:cNvPr>
              <p:cNvSpPr/>
              <p:nvPr/>
            </p:nvSpPr>
            <p:spPr bwMode="auto">
              <a:xfrm>
                <a:off x="8066370" y="1802303"/>
                <a:ext cx="315000" cy="361102"/>
              </a:xfrm>
              <a:custGeom>
                <a:avLst/>
                <a:gdLst>
                  <a:gd name="connsiteX0" fmla="*/ 95356 w 293583"/>
                  <a:gd name="connsiteY0" fmla="*/ 263525 h 336550"/>
                  <a:gd name="connsiteX1" fmla="*/ 89006 w 293583"/>
                  <a:gd name="connsiteY1" fmla="*/ 266065 h 336550"/>
                  <a:gd name="connsiteX2" fmla="*/ 85196 w 293583"/>
                  <a:gd name="connsiteY2" fmla="*/ 271145 h 336550"/>
                  <a:gd name="connsiteX3" fmla="*/ 86466 w 293583"/>
                  <a:gd name="connsiteY3" fmla="*/ 277495 h 336550"/>
                  <a:gd name="connsiteX4" fmla="*/ 86466 w 293583"/>
                  <a:gd name="connsiteY4" fmla="*/ 278765 h 336550"/>
                  <a:gd name="connsiteX5" fmla="*/ 94086 w 293583"/>
                  <a:gd name="connsiteY5" fmla="*/ 282575 h 336550"/>
                  <a:gd name="connsiteX6" fmla="*/ 97896 w 293583"/>
                  <a:gd name="connsiteY6" fmla="*/ 281305 h 336550"/>
                  <a:gd name="connsiteX7" fmla="*/ 104246 w 293583"/>
                  <a:gd name="connsiteY7" fmla="*/ 278765 h 336550"/>
                  <a:gd name="connsiteX8" fmla="*/ 95356 w 293583"/>
                  <a:gd name="connsiteY8" fmla="*/ 263525 h 336550"/>
                  <a:gd name="connsiteX9" fmla="*/ 194734 w 293583"/>
                  <a:gd name="connsiteY9" fmla="*/ 241300 h 336550"/>
                  <a:gd name="connsiteX10" fmla="*/ 123296 w 293583"/>
                  <a:gd name="connsiteY10" fmla="*/ 278628 h 336550"/>
                  <a:gd name="connsiteX11" fmla="*/ 127265 w 293583"/>
                  <a:gd name="connsiteY11" fmla="*/ 285064 h 336550"/>
                  <a:gd name="connsiteX12" fmla="*/ 135202 w 293583"/>
                  <a:gd name="connsiteY12" fmla="*/ 288925 h 336550"/>
                  <a:gd name="connsiteX13" fmla="*/ 139171 w 293583"/>
                  <a:gd name="connsiteY13" fmla="*/ 287638 h 336550"/>
                  <a:gd name="connsiteX14" fmla="*/ 202671 w 293583"/>
                  <a:gd name="connsiteY14" fmla="*/ 254172 h 336550"/>
                  <a:gd name="connsiteX15" fmla="*/ 194734 w 293583"/>
                  <a:gd name="connsiteY15" fmla="*/ 241300 h 336550"/>
                  <a:gd name="connsiteX16" fmla="*/ 77894 w 293583"/>
                  <a:gd name="connsiteY16" fmla="*/ 230187 h 336550"/>
                  <a:gd name="connsiteX17" fmla="*/ 71544 w 293583"/>
                  <a:gd name="connsiteY17" fmla="*/ 234156 h 336550"/>
                  <a:gd name="connsiteX18" fmla="*/ 66464 w 293583"/>
                  <a:gd name="connsiteY18" fmla="*/ 236802 h 336550"/>
                  <a:gd name="connsiteX19" fmla="*/ 62654 w 293583"/>
                  <a:gd name="connsiteY19" fmla="*/ 248708 h 336550"/>
                  <a:gd name="connsiteX20" fmla="*/ 63924 w 293583"/>
                  <a:gd name="connsiteY20" fmla="*/ 250031 h 336550"/>
                  <a:gd name="connsiteX21" fmla="*/ 71544 w 293583"/>
                  <a:gd name="connsiteY21" fmla="*/ 254000 h 336550"/>
                  <a:gd name="connsiteX22" fmla="*/ 75354 w 293583"/>
                  <a:gd name="connsiteY22" fmla="*/ 254000 h 336550"/>
                  <a:gd name="connsiteX23" fmla="*/ 80434 w 293583"/>
                  <a:gd name="connsiteY23" fmla="*/ 250031 h 336550"/>
                  <a:gd name="connsiteX24" fmla="*/ 86784 w 293583"/>
                  <a:gd name="connsiteY24" fmla="*/ 247385 h 336550"/>
                  <a:gd name="connsiteX25" fmla="*/ 77894 w 293583"/>
                  <a:gd name="connsiteY25" fmla="*/ 230187 h 336550"/>
                  <a:gd name="connsiteX26" fmla="*/ 61067 w 293583"/>
                  <a:gd name="connsiteY26" fmla="*/ 198437 h 336550"/>
                  <a:gd name="connsiteX27" fmla="*/ 54187 w 293583"/>
                  <a:gd name="connsiteY27" fmla="*/ 202604 h 336550"/>
                  <a:gd name="connsiteX28" fmla="*/ 50060 w 293583"/>
                  <a:gd name="connsiteY28" fmla="*/ 206771 h 336550"/>
                  <a:gd name="connsiteX29" fmla="*/ 51436 w 293583"/>
                  <a:gd name="connsiteY29" fmla="*/ 215106 h 336550"/>
                  <a:gd name="connsiteX30" fmla="*/ 59691 w 293583"/>
                  <a:gd name="connsiteY30" fmla="*/ 220662 h 336550"/>
                  <a:gd name="connsiteX31" fmla="*/ 63818 w 293583"/>
                  <a:gd name="connsiteY31" fmla="*/ 219273 h 336550"/>
                  <a:gd name="connsiteX32" fmla="*/ 69322 w 293583"/>
                  <a:gd name="connsiteY32" fmla="*/ 216495 h 336550"/>
                  <a:gd name="connsiteX33" fmla="*/ 61067 w 293583"/>
                  <a:gd name="connsiteY33" fmla="*/ 198437 h 336550"/>
                  <a:gd name="connsiteX34" fmla="*/ 141011 w 293583"/>
                  <a:gd name="connsiteY34" fmla="*/ 42862 h 336550"/>
                  <a:gd name="connsiteX35" fmla="*/ 29634 w 293583"/>
                  <a:gd name="connsiteY35" fmla="*/ 103643 h 336550"/>
                  <a:gd name="connsiteX36" fmla="*/ 116115 w 293583"/>
                  <a:gd name="connsiteY36" fmla="*/ 263525 h 336550"/>
                  <a:gd name="connsiteX37" fmla="*/ 190803 w 293583"/>
                  <a:gd name="connsiteY37" fmla="*/ 222564 h 336550"/>
                  <a:gd name="connsiteX38" fmla="*/ 193424 w 293583"/>
                  <a:gd name="connsiteY38" fmla="*/ 198780 h 336550"/>
                  <a:gd name="connsiteX39" fmla="*/ 193424 w 293583"/>
                  <a:gd name="connsiteY39" fmla="*/ 197458 h 336550"/>
                  <a:gd name="connsiteX40" fmla="*/ 194734 w 293583"/>
                  <a:gd name="connsiteY40" fmla="*/ 189530 h 336550"/>
                  <a:gd name="connsiteX41" fmla="*/ 185562 w 293583"/>
                  <a:gd name="connsiteY41" fmla="*/ 186888 h 336550"/>
                  <a:gd name="connsiteX42" fmla="*/ 152804 w 293583"/>
                  <a:gd name="connsiteY42" fmla="*/ 167068 h 336550"/>
                  <a:gd name="connsiteX43" fmla="*/ 177700 w 293583"/>
                  <a:gd name="connsiteY43" fmla="*/ 130070 h 336550"/>
                  <a:gd name="connsiteX44" fmla="*/ 185562 w 293583"/>
                  <a:gd name="connsiteY44" fmla="*/ 126106 h 336550"/>
                  <a:gd name="connsiteX45" fmla="*/ 141011 w 293583"/>
                  <a:gd name="connsiteY45" fmla="*/ 42862 h 336550"/>
                  <a:gd name="connsiteX46" fmla="*/ 120699 w 293583"/>
                  <a:gd name="connsiteY46" fmla="*/ 17462 h 336550"/>
                  <a:gd name="connsiteX47" fmla="*/ 116748 w 293583"/>
                  <a:gd name="connsiteY47" fmla="*/ 18785 h 336550"/>
                  <a:gd name="connsiteX48" fmla="*/ 20614 w 293583"/>
                  <a:gd name="connsiteY48" fmla="*/ 70379 h 336550"/>
                  <a:gd name="connsiteX49" fmla="*/ 16663 w 293583"/>
                  <a:gd name="connsiteY49" fmla="*/ 75671 h 336550"/>
                  <a:gd name="connsiteX50" fmla="*/ 16663 w 293583"/>
                  <a:gd name="connsiteY50" fmla="*/ 82285 h 336550"/>
                  <a:gd name="connsiteX51" fmla="*/ 20614 w 293583"/>
                  <a:gd name="connsiteY51" fmla="*/ 88900 h 336550"/>
                  <a:gd name="connsiteX52" fmla="*/ 131234 w 293583"/>
                  <a:gd name="connsiteY52" fmla="*/ 29368 h 336550"/>
                  <a:gd name="connsiteX53" fmla="*/ 128600 w 293583"/>
                  <a:gd name="connsiteY53" fmla="*/ 22754 h 336550"/>
                  <a:gd name="connsiteX54" fmla="*/ 120699 w 293583"/>
                  <a:gd name="connsiteY54" fmla="*/ 17462 h 336550"/>
                  <a:gd name="connsiteX55" fmla="*/ 192839 w 293583"/>
                  <a:gd name="connsiteY55" fmla="*/ 5790 h 336550"/>
                  <a:gd name="connsiteX56" fmla="*/ 202058 w 293583"/>
                  <a:gd name="connsiteY56" fmla="*/ 13634 h 336550"/>
                  <a:gd name="connsiteX57" fmla="*/ 202058 w 293583"/>
                  <a:gd name="connsiteY57" fmla="*/ 17556 h 336550"/>
                  <a:gd name="connsiteX58" fmla="*/ 275805 w 293583"/>
                  <a:gd name="connsiteY58" fmla="*/ 26707 h 336550"/>
                  <a:gd name="connsiteX59" fmla="*/ 275805 w 293583"/>
                  <a:gd name="connsiteY59" fmla="*/ 111685 h 336550"/>
                  <a:gd name="connsiteX60" fmla="*/ 270537 w 293583"/>
                  <a:gd name="connsiteY60" fmla="*/ 114300 h 336550"/>
                  <a:gd name="connsiteX61" fmla="*/ 263953 w 293583"/>
                  <a:gd name="connsiteY61" fmla="*/ 111685 h 336550"/>
                  <a:gd name="connsiteX62" fmla="*/ 263953 w 293583"/>
                  <a:gd name="connsiteY62" fmla="*/ 99919 h 336550"/>
                  <a:gd name="connsiteX63" fmla="*/ 263953 w 293583"/>
                  <a:gd name="connsiteY63" fmla="*/ 38474 h 336550"/>
                  <a:gd name="connsiteX64" fmla="*/ 233664 w 293583"/>
                  <a:gd name="connsiteY64" fmla="*/ 26707 h 336550"/>
                  <a:gd name="connsiteX65" fmla="*/ 213910 w 293583"/>
                  <a:gd name="connsiteY65" fmla="*/ 30629 h 336550"/>
                  <a:gd name="connsiteX66" fmla="*/ 217861 w 293583"/>
                  <a:gd name="connsiteY66" fmla="*/ 30629 h 336550"/>
                  <a:gd name="connsiteX67" fmla="*/ 227079 w 293583"/>
                  <a:gd name="connsiteY67" fmla="*/ 39781 h 336550"/>
                  <a:gd name="connsiteX68" fmla="*/ 217861 w 293583"/>
                  <a:gd name="connsiteY68" fmla="*/ 48932 h 336550"/>
                  <a:gd name="connsiteX69" fmla="*/ 192839 w 293583"/>
                  <a:gd name="connsiteY69" fmla="*/ 48932 h 336550"/>
                  <a:gd name="connsiteX70" fmla="*/ 183621 w 293583"/>
                  <a:gd name="connsiteY70" fmla="*/ 39781 h 336550"/>
                  <a:gd name="connsiteX71" fmla="*/ 183621 w 293583"/>
                  <a:gd name="connsiteY71" fmla="*/ 13634 h 336550"/>
                  <a:gd name="connsiteX72" fmla="*/ 192839 w 293583"/>
                  <a:gd name="connsiteY72" fmla="*/ 5790 h 336550"/>
                  <a:gd name="connsiteX73" fmla="*/ 121837 w 293583"/>
                  <a:gd name="connsiteY73" fmla="*/ 0 h 336550"/>
                  <a:gd name="connsiteX74" fmla="*/ 144205 w 293583"/>
                  <a:gd name="connsiteY74" fmla="*/ 13146 h 336550"/>
                  <a:gd name="connsiteX75" fmla="*/ 203415 w 293583"/>
                  <a:gd name="connsiteY75" fmla="*/ 120948 h 336550"/>
                  <a:gd name="connsiteX76" fmla="*/ 236309 w 293583"/>
                  <a:gd name="connsiteY76" fmla="*/ 123577 h 336550"/>
                  <a:gd name="connsiteX77" fmla="*/ 262624 w 293583"/>
                  <a:gd name="connsiteY77" fmla="*/ 153814 h 336550"/>
                  <a:gd name="connsiteX78" fmla="*/ 265256 w 293583"/>
                  <a:gd name="connsiteY78" fmla="*/ 160387 h 336550"/>
                  <a:gd name="connsiteX79" fmla="*/ 274466 w 293583"/>
                  <a:gd name="connsiteY79" fmla="*/ 281335 h 336550"/>
                  <a:gd name="connsiteX80" fmla="*/ 266572 w 293583"/>
                  <a:gd name="connsiteY80" fmla="*/ 286593 h 336550"/>
                  <a:gd name="connsiteX81" fmla="*/ 262624 w 293583"/>
                  <a:gd name="connsiteY81" fmla="*/ 286593 h 336550"/>
                  <a:gd name="connsiteX82" fmla="*/ 257361 w 293583"/>
                  <a:gd name="connsiteY82" fmla="*/ 274762 h 336550"/>
                  <a:gd name="connsiteX83" fmla="*/ 248151 w 293583"/>
                  <a:gd name="connsiteY83" fmla="*/ 165646 h 336550"/>
                  <a:gd name="connsiteX84" fmla="*/ 246835 w 293583"/>
                  <a:gd name="connsiteY84" fmla="*/ 159072 h 336550"/>
                  <a:gd name="connsiteX85" fmla="*/ 229730 w 293583"/>
                  <a:gd name="connsiteY85" fmla="*/ 139353 h 336550"/>
                  <a:gd name="connsiteX86" fmla="*/ 184994 w 293583"/>
                  <a:gd name="connsiteY86" fmla="*/ 145926 h 336550"/>
                  <a:gd name="connsiteX87" fmla="*/ 170520 w 293583"/>
                  <a:gd name="connsiteY87" fmla="*/ 161702 h 336550"/>
                  <a:gd name="connsiteX88" fmla="*/ 184994 w 293583"/>
                  <a:gd name="connsiteY88" fmla="*/ 169590 h 336550"/>
                  <a:gd name="connsiteX89" fmla="*/ 209994 w 293583"/>
                  <a:gd name="connsiteY89" fmla="*/ 180107 h 336550"/>
                  <a:gd name="connsiteX90" fmla="*/ 211309 w 293583"/>
                  <a:gd name="connsiteY90" fmla="*/ 202456 h 336550"/>
                  <a:gd name="connsiteX91" fmla="*/ 227099 w 293583"/>
                  <a:gd name="connsiteY91" fmla="*/ 251098 h 336550"/>
                  <a:gd name="connsiteX92" fmla="*/ 231046 w 293583"/>
                  <a:gd name="connsiteY92" fmla="*/ 262930 h 336550"/>
                  <a:gd name="connsiteX93" fmla="*/ 219204 w 293583"/>
                  <a:gd name="connsiteY93" fmla="*/ 266874 h 336550"/>
                  <a:gd name="connsiteX94" fmla="*/ 217888 w 293583"/>
                  <a:gd name="connsiteY94" fmla="*/ 265559 h 336550"/>
                  <a:gd name="connsiteX95" fmla="*/ 154731 w 293583"/>
                  <a:gd name="connsiteY95" fmla="*/ 299740 h 336550"/>
                  <a:gd name="connsiteX96" fmla="*/ 175783 w 293583"/>
                  <a:gd name="connsiteY96" fmla="*/ 319460 h 336550"/>
                  <a:gd name="connsiteX97" fmla="*/ 179731 w 293583"/>
                  <a:gd name="connsiteY97" fmla="*/ 331291 h 336550"/>
                  <a:gd name="connsiteX98" fmla="*/ 171836 w 293583"/>
                  <a:gd name="connsiteY98" fmla="*/ 336550 h 336550"/>
                  <a:gd name="connsiteX99" fmla="*/ 167889 w 293583"/>
                  <a:gd name="connsiteY99" fmla="*/ 335235 h 336550"/>
                  <a:gd name="connsiteX100" fmla="*/ 137626 w 293583"/>
                  <a:gd name="connsiteY100" fmla="*/ 306313 h 336550"/>
                  <a:gd name="connsiteX101" fmla="*/ 136311 w 293583"/>
                  <a:gd name="connsiteY101" fmla="*/ 306313 h 336550"/>
                  <a:gd name="connsiteX102" fmla="*/ 112627 w 293583"/>
                  <a:gd name="connsiteY102" fmla="*/ 294481 h 336550"/>
                  <a:gd name="connsiteX103" fmla="*/ 107364 w 293583"/>
                  <a:gd name="connsiteY103" fmla="*/ 297111 h 336550"/>
                  <a:gd name="connsiteX104" fmla="*/ 94206 w 293583"/>
                  <a:gd name="connsiteY104" fmla="*/ 301055 h 336550"/>
                  <a:gd name="connsiteX105" fmla="*/ 70522 w 293583"/>
                  <a:gd name="connsiteY105" fmla="*/ 286593 h 336550"/>
                  <a:gd name="connsiteX106" fmla="*/ 70522 w 293583"/>
                  <a:gd name="connsiteY106" fmla="*/ 285279 h 336550"/>
                  <a:gd name="connsiteX107" fmla="*/ 67891 w 293583"/>
                  <a:gd name="connsiteY107" fmla="*/ 272132 h 336550"/>
                  <a:gd name="connsiteX108" fmla="*/ 48154 w 293583"/>
                  <a:gd name="connsiteY108" fmla="*/ 257671 h 336550"/>
                  <a:gd name="connsiteX109" fmla="*/ 48154 w 293583"/>
                  <a:gd name="connsiteY109" fmla="*/ 256356 h 336550"/>
                  <a:gd name="connsiteX110" fmla="*/ 46838 w 293583"/>
                  <a:gd name="connsiteY110" fmla="*/ 234007 h 336550"/>
                  <a:gd name="connsiteX111" fmla="*/ 36312 w 293583"/>
                  <a:gd name="connsiteY111" fmla="*/ 223490 h 336550"/>
                  <a:gd name="connsiteX112" fmla="*/ 36312 w 293583"/>
                  <a:gd name="connsiteY112" fmla="*/ 222176 h 336550"/>
                  <a:gd name="connsiteX113" fmla="*/ 33681 w 293583"/>
                  <a:gd name="connsiteY113" fmla="*/ 202456 h 336550"/>
                  <a:gd name="connsiteX114" fmla="*/ 46838 w 293583"/>
                  <a:gd name="connsiteY114" fmla="*/ 186680 h 336550"/>
                  <a:gd name="connsiteX115" fmla="*/ 53417 w 293583"/>
                  <a:gd name="connsiteY115" fmla="*/ 182736 h 336550"/>
                  <a:gd name="connsiteX116" fmla="*/ 3418 w 293583"/>
                  <a:gd name="connsiteY116" fmla="*/ 90711 h 336550"/>
                  <a:gd name="connsiteX117" fmla="*/ 787 w 293583"/>
                  <a:gd name="connsiteY117" fmla="*/ 70991 h 336550"/>
                  <a:gd name="connsiteX118" fmla="*/ 13944 w 293583"/>
                  <a:gd name="connsiteY118" fmla="*/ 55215 h 336550"/>
                  <a:gd name="connsiteX119" fmla="*/ 108679 w 293583"/>
                  <a:gd name="connsiteY119" fmla="*/ 2629 h 336550"/>
                  <a:gd name="connsiteX120" fmla="*/ 121837 w 293583"/>
                  <a:gd name="connsiteY12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93583" h="336550">
                    <a:moveTo>
                      <a:pt x="95356" y="263525"/>
                    </a:moveTo>
                    <a:cubicBezTo>
                      <a:pt x="95356" y="263525"/>
                      <a:pt x="95356" y="263525"/>
                      <a:pt x="89006" y="266065"/>
                    </a:cubicBezTo>
                    <a:cubicBezTo>
                      <a:pt x="87736" y="267335"/>
                      <a:pt x="86466" y="268605"/>
                      <a:pt x="85196" y="271145"/>
                    </a:cubicBezTo>
                    <a:cubicBezTo>
                      <a:pt x="85196" y="273685"/>
                      <a:pt x="85196" y="274955"/>
                      <a:pt x="86466" y="277495"/>
                    </a:cubicBezTo>
                    <a:cubicBezTo>
                      <a:pt x="86466" y="277495"/>
                      <a:pt x="86466" y="277495"/>
                      <a:pt x="86466" y="278765"/>
                    </a:cubicBezTo>
                    <a:cubicBezTo>
                      <a:pt x="87736" y="281305"/>
                      <a:pt x="91546" y="282575"/>
                      <a:pt x="94086" y="282575"/>
                    </a:cubicBezTo>
                    <a:cubicBezTo>
                      <a:pt x="95356" y="282575"/>
                      <a:pt x="96626" y="282575"/>
                      <a:pt x="97896" y="281305"/>
                    </a:cubicBezTo>
                    <a:lnTo>
                      <a:pt x="104246" y="278765"/>
                    </a:lnTo>
                    <a:cubicBezTo>
                      <a:pt x="104246" y="278765"/>
                      <a:pt x="104246" y="278765"/>
                      <a:pt x="95356" y="263525"/>
                    </a:cubicBezTo>
                    <a:close/>
                    <a:moveTo>
                      <a:pt x="194734" y="241300"/>
                    </a:moveTo>
                    <a:cubicBezTo>
                      <a:pt x="194734" y="241300"/>
                      <a:pt x="194734" y="241300"/>
                      <a:pt x="123296" y="278628"/>
                    </a:cubicBezTo>
                    <a:cubicBezTo>
                      <a:pt x="123296" y="278628"/>
                      <a:pt x="123296" y="278628"/>
                      <a:pt x="127265" y="285064"/>
                    </a:cubicBezTo>
                    <a:cubicBezTo>
                      <a:pt x="128588" y="287638"/>
                      <a:pt x="131233" y="288925"/>
                      <a:pt x="135202" y="288925"/>
                    </a:cubicBezTo>
                    <a:cubicBezTo>
                      <a:pt x="136525" y="288925"/>
                      <a:pt x="137848" y="288925"/>
                      <a:pt x="139171" y="287638"/>
                    </a:cubicBezTo>
                    <a:cubicBezTo>
                      <a:pt x="139171" y="287638"/>
                      <a:pt x="139171" y="287638"/>
                      <a:pt x="202671" y="254172"/>
                    </a:cubicBezTo>
                    <a:cubicBezTo>
                      <a:pt x="200025" y="250310"/>
                      <a:pt x="196057" y="246449"/>
                      <a:pt x="194734" y="241300"/>
                    </a:cubicBezTo>
                    <a:close/>
                    <a:moveTo>
                      <a:pt x="77894" y="230187"/>
                    </a:moveTo>
                    <a:cubicBezTo>
                      <a:pt x="77894" y="230187"/>
                      <a:pt x="77894" y="230187"/>
                      <a:pt x="71544" y="234156"/>
                    </a:cubicBezTo>
                    <a:cubicBezTo>
                      <a:pt x="71544" y="234156"/>
                      <a:pt x="71544" y="234156"/>
                      <a:pt x="66464" y="236802"/>
                    </a:cubicBezTo>
                    <a:cubicBezTo>
                      <a:pt x="62654" y="239448"/>
                      <a:pt x="61384" y="244739"/>
                      <a:pt x="62654" y="248708"/>
                    </a:cubicBezTo>
                    <a:cubicBezTo>
                      <a:pt x="62654" y="248708"/>
                      <a:pt x="62654" y="248708"/>
                      <a:pt x="63924" y="250031"/>
                    </a:cubicBezTo>
                    <a:cubicBezTo>
                      <a:pt x="65194" y="252677"/>
                      <a:pt x="67734" y="254000"/>
                      <a:pt x="71544" y="254000"/>
                    </a:cubicBezTo>
                    <a:cubicBezTo>
                      <a:pt x="72814" y="254000"/>
                      <a:pt x="74084" y="254000"/>
                      <a:pt x="75354" y="254000"/>
                    </a:cubicBezTo>
                    <a:cubicBezTo>
                      <a:pt x="75354" y="254000"/>
                      <a:pt x="75354" y="254000"/>
                      <a:pt x="80434" y="250031"/>
                    </a:cubicBezTo>
                    <a:cubicBezTo>
                      <a:pt x="80434" y="250031"/>
                      <a:pt x="80434" y="250031"/>
                      <a:pt x="86784" y="247385"/>
                    </a:cubicBezTo>
                    <a:cubicBezTo>
                      <a:pt x="86784" y="247385"/>
                      <a:pt x="86784" y="247385"/>
                      <a:pt x="77894" y="230187"/>
                    </a:cubicBezTo>
                    <a:close/>
                    <a:moveTo>
                      <a:pt x="61067" y="198437"/>
                    </a:moveTo>
                    <a:cubicBezTo>
                      <a:pt x="61067" y="198437"/>
                      <a:pt x="61067" y="198437"/>
                      <a:pt x="54187" y="202604"/>
                    </a:cubicBezTo>
                    <a:cubicBezTo>
                      <a:pt x="52811" y="202604"/>
                      <a:pt x="51436" y="205382"/>
                      <a:pt x="50060" y="206771"/>
                    </a:cubicBezTo>
                    <a:cubicBezTo>
                      <a:pt x="48684" y="209550"/>
                      <a:pt x="50060" y="212328"/>
                      <a:pt x="51436" y="215106"/>
                    </a:cubicBezTo>
                    <a:cubicBezTo>
                      <a:pt x="52811" y="217884"/>
                      <a:pt x="55563" y="220662"/>
                      <a:pt x="59691" y="220662"/>
                    </a:cubicBezTo>
                    <a:cubicBezTo>
                      <a:pt x="61067" y="220662"/>
                      <a:pt x="62443" y="220662"/>
                      <a:pt x="63818" y="219273"/>
                    </a:cubicBezTo>
                    <a:cubicBezTo>
                      <a:pt x="63818" y="219273"/>
                      <a:pt x="63818" y="219273"/>
                      <a:pt x="69322" y="216495"/>
                    </a:cubicBezTo>
                    <a:cubicBezTo>
                      <a:pt x="69322" y="216495"/>
                      <a:pt x="69322" y="216495"/>
                      <a:pt x="61067" y="198437"/>
                    </a:cubicBezTo>
                    <a:close/>
                    <a:moveTo>
                      <a:pt x="141011" y="42862"/>
                    </a:moveTo>
                    <a:cubicBezTo>
                      <a:pt x="141011" y="42862"/>
                      <a:pt x="141011" y="42862"/>
                      <a:pt x="29634" y="103643"/>
                    </a:cubicBezTo>
                    <a:cubicBezTo>
                      <a:pt x="29634" y="103643"/>
                      <a:pt x="29634" y="103643"/>
                      <a:pt x="116115" y="263525"/>
                    </a:cubicBezTo>
                    <a:cubicBezTo>
                      <a:pt x="116115" y="263525"/>
                      <a:pt x="116115" y="263525"/>
                      <a:pt x="190803" y="222564"/>
                    </a:cubicBezTo>
                    <a:cubicBezTo>
                      <a:pt x="190803" y="215957"/>
                      <a:pt x="190803" y="208029"/>
                      <a:pt x="193424" y="198780"/>
                    </a:cubicBezTo>
                    <a:cubicBezTo>
                      <a:pt x="193424" y="197458"/>
                      <a:pt x="193424" y="197458"/>
                      <a:pt x="193424" y="197458"/>
                    </a:cubicBezTo>
                    <a:cubicBezTo>
                      <a:pt x="194734" y="194816"/>
                      <a:pt x="194734" y="190852"/>
                      <a:pt x="194734" y="189530"/>
                    </a:cubicBezTo>
                    <a:cubicBezTo>
                      <a:pt x="193424" y="188209"/>
                      <a:pt x="190803" y="186888"/>
                      <a:pt x="185562" y="186888"/>
                    </a:cubicBezTo>
                    <a:cubicBezTo>
                      <a:pt x="176389" y="188209"/>
                      <a:pt x="159355" y="185566"/>
                      <a:pt x="152804" y="167068"/>
                    </a:cubicBezTo>
                    <a:cubicBezTo>
                      <a:pt x="147562" y="153854"/>
                      <a:pt x="158045" y="139319"/>
                      <a:pt x="177700" y="130070"/>
                    </a:cubicBezTo>
                    <a:cubicBezTo>
                      <a:pt x="180320" y="128749"/>
                      <a:pt x="182941" y="127428"/>
                      <a:pt x="185562" y="126106"/>
                    </a:cubicBezTo>
                    <a:cubicBezTo>
                      <a:pt x="185562" y="126106"/>
                      <a:pt x="185562" y="126106"/>
                      <a:pt x="141011" y="42862"/>
                    </a:cubicBezTo>
                    <a:close/>
                    <a:moveTo>
                      <a:pt x="120699" y="17462"/>
                    </a:moveTo>
                    <a:cubicBezTo>
                      <a:pt x="119382" y="17462"/>
                      <a:pt x="118065" y="18785"/>
                      <a:pt x="116748" y="18785"/>
                    </a:cubicBezTo>
                    <a:cubicBezTo>
                      <a:pt x="116748" y="18785"/>
                      <a:pt x="116748" y="18785"/>
                      <a:pt x="20614" y="70379"/>
                    </a:cubicBezTo>
                    <a:cubicBezTo>
                      <a:pt x="17980" y="71702"/>
                      <a:pt x="16663" y="74348"/>
                      <a:pt x="16663" y="75671"/>
                    </a:cubicBezTo>
                    <a:cubicBezTo>
                      <a:pt x="15346" y="78317"/>
                      <a:pt x="15346" y="80962"/>
                      <a:pt x="16663" y="82285"/>
                    </a:cubicBezTo>
                    <a:cubicBezTo>
                      <a:pt x="16663" y="82285"/>
                      <a:pt x="16663" y="82285"/>
                      <a:pt x="20614" y="88900"/>
                    </a:cubicBezTo>
                    <a:cubicBezTo>
                      <a:pt x="20614" y="88900"/>
                      <a:pt x="20614" y="88900"/>
                      <a:pt x="131234" y="29368"/>
                    </a:cubicBezTo>
                    <a:cubicBezTo>
                      <a:pt x="131234" y="29368"/>
                      <a:pt x="131234" y="29368"/>
                      <a:pt x="128600" y="22754"/>
                    </a:cubicBezTo>
                    <a:cubicBezTo>
                      <a:pt x="125966" y="20108"/>
                      <a:pt x="123332" y="17462"/>
                      <a:pt x="120699" y="17462"/>
                    </a:cubicBezTo>
                    <a:close/>
                    <a:moveTo>
                      <a:pt x="192839" y="5790"/>
                    </a:moveTo>
                    <a:cubicBezTo>
                      <a:pt x="198107" y="5790"/>
                      <a:pt x="202058" y="9712"/>
                      <a:pt x="202058" y="13634"/>
                    </a:cubicBezTo>
                    <a:cubicBezTo>
                      <a:pt x="202058" y="13634"/>
                      <a:pt x="202058" y="13634"/>
                      <a:pt x="202058" y="17556"/>
                    </a:cubicBezTo>
                    <a:cubicBezTo>
                      <a:pt x="224445" y="3175"/>
                      <a:pt x="256051" y="5790"/>
                      <a:pt x="275805" y="26707"/>
                    </a:cubicBezTo>
                    <a:cubicBezTo>
                      <a:pt x="299509" y="50240"/>
                      <a:pt x="299509" y="88153"/>
                      <a:pt x="275805" y="111685"/>
                    </a:cubicBezTo>
                    <a:cubicBezTo>
                      <a:pt x="274488" y="114300"/>
                      <a:pt x="271854" y="114300"/>
                      <a:pt x="270537" y="114300"/>
                    </a:cubicBezTo>
                    <a:cubicBezTo>
                      <a:pt x="267903" y="114300"/>
                      <a:pt x="265269" y="114300"/>
                      <a:pt x="263953" y="111685"/>
                    </a:cubicBezTo>
                    <a:cubicBezTo>
                      <a:pt x="260002" y="109071"/>
                      <a:pt x="260002" y="102534"/>
                      <a:pt x="263953" y="99919"/>
                    </a:cubicBezTo>
                    <a:cubicBezTo>
                      <a:pt x="281072" y="82924"/>
                      <a:pt x="281072" y="55469"/>
                      <a:pt x="263953" y="38474"/>
                    </a:cubicBezTo>
                    <a:cubicBezTo>
                      <a:pt x="256051" y="30629"/>
                      <a:pt x="244199" y="26707"/>
                      <a:pt x="233664" y="26707"/>
                    </a:cubicBezTo>
                    <a:cubicBezTo>
                      <a:pt x="225762" y="26707"/>
                      <a:pt x="219178" y="28015"/>
                      <a:pt x="213910" y="30629"/>
                    </a:cubicBezTo>
                    <a:cubicBezTo>
                      <a:pt x="213910" y="30629"/>
                      <a:pt x="213910" y="30629"/>
                      <a:pt x="217861" y="30629"/>
                    </a:cubicBezTo>
                    <a:cubicBezTo>
                      <a:pt x="223128" y="30629"/>
                      <a:pt x="227079" y="34551"/>
                      <a:pt x="227079" y="39781"/>
                    </a:cubicBezTo>
                    <a:cubicBezTo>
                      <a:pt x="227079" y="45010"/>
                      <a:pt x="223128" y="48932"/>
                      <a:pt x="217861" y="48932"/>
                    </a:cubicBezTo>
                    <a:cubicBezTo>
                      <a:pt x="217861" y="48932"/>
                      <a:pt x="217861" y="48932"/>
                      <a:pt x="192839" y="48932"/>
                    </a:cubicBezTo>
                    <a:cubicBezTo>
                      <a:pt x="187572" y="48932"/>
                      <a:pt x="183621" y="45010"/>
                      <a:pt x="183621" y="39781"/>
                    </a:cubicBezTo>
                    <a:cubicBezTo>
                      <a:pt x="183621" y="39781"/>
                      <a:pt x="183621" y="39781"/>
                      <a:pt x="183621" y="13634"/>
                    </a:cubicBezTo>
                    <a:cubicBezTo>
                      <a:pt x="183621" y="9712"/>
                      <a:pt x="187572" y="5790"/>
                      <a:pt x="192839" y="5790"/>
                    </a:cubicBezTo>
                    <a:close/>
                    <a:moveTo>
                      <a:pt x="121837" y="0"/>
                    </a:moveTo>
                    <a:cubicBezTo>
                      <a:pt x="131047" y="0"/>
                      <a:pt x="140258" y="5259"/>
                      <a:pt x="144205" y="13146"/>
                    </a:cubicBezTo>
                    <a:cubicBezTo>
                      <a:pt x="144205" y="13146"/>
                      <a:pt x="144205" y="13146"/>
                      <a:pt x="203415" y="120948"/>
                    </a:cubicBezTo>
                    <a:cubicBezTo>
                      <a:pt x="215257" y="118318"/>
                      <a:pt x="227099" y="119633"/>
                      <a:pt x="236309" y="123577"/>
                    </a:cubicBezTo>
                    <a:cubicBezTo>
                      <a:pt x="248151" y="128836"/>
                      <a:pt x="257361" y="139353"/>
                      <a:pt x="262624" y="153814"/>
                    </a:cubicBezTo>
                    <a:cubicBezTo>
                      <a:pt x="263940" y="155129"/>
                      <a:pt x="263940" y="157758"/>
                      <a:pt x="265256" y="160387"/>
                    </a:cubicBezTo>
                    <a:cubicBezTo>
                      <a:pt x="277098" y="191939"/>
                      <a:pt x="291571" y="236637"/>
                      <a:pt x="274466" y="281335"/>
                    </a:cubicBezTo>
                    <a:cubicBezTo>
                      <a:pt x="273150" y="285279"/>
                      <a:pt x="269203" y="286593"/>
                      <a:pt x="266572" y="286593"/>
                    </a:cubicBezTo>
                    <a:cubicBezTo>
                      <a:pt x="265256" y="286593"/>
                      <a:pt x="263940" y="286593"/>
                      <a:pt x="262624" y="286593"/>
                    </a:cubicBezTo>
                    <a:cubicBezTo>
                      <a:pt x="258677" y="285279"/>
                      <a:pt x="256045" y="280020"/>
                      <a:pt x="257361" y="274762"/>
                    </a:cubicBezTo>
                    <a:cubicBezTo>
                      <a:pt x="273150" y="235322"/>
                      <a:pt x="259993" y="197197"/>
                      <a:pt x="248151" y="165646"/>
                    </a:cubicBezTo>
                    <a:cubicBezTo>
                      <a:pt x="248151" y="164331"/>
                      <a:pt x="246835" y="161702"/>
                      <a:pt x="246835" y="159072"/>
                    </a:cubicBezTo>
                    <a:cubicBezTo>
                      <a:pt x="242888" y="149870"/>
                      <a:pt x="237625" y="143297"/>
                      <a:pt x="229730" y="139353"/>
                    </a:cubicBezTo>
                    <a:cubicBezTo>
                      <a:pt x="219204" y="135409"/>
                      <a:pt x="203415" y="136723"/>
                      <a:pt x="184994" y="145926"/>
                    </a:cubicBezTo>
                    <a:cubicBezTo>
                      <a:pt x="178415" y="148555"/>
                      <a:pt x="167889" y="156443"/>
                      <a:pt x="170520" y="161702"/>
                    </a:cubicBezTo>
                    <a:cubicBezTo>
                      <a:pt x="173152" y="170904"/>
                      <a:pt x="183678" y="169590"/>
                      <a:pt x="184994" y="169590"/>
                    </a:cubicBezTo>
                    <a:cubicBezTo>
                      <a:pt x="196836" y="169590"/>
                      <a:pt x="204731" y="172219"/>
                      <a:pt x="209994" y="180107"/>
                    </a:cubicBezTo>
                    <a:cubicBezTo>
                      <a:pt x="215257" y="189309"/>
                      <a:pt x="212625" y="199827"/>
                      <a:pt x="211309" y="202456"/>
                    </a:cubicBezTo>
                    <a:cubicBezTo>
                      <a:pt x="206046" y="226120"/>
                      <a:pt x="211309" y="241895"/>
                      <a:pt x="227099" y="251098"/>
                    </a:cubicBezTo>
                    <a:cubicBezTo>
                      <a:pt x="231046" y="252413"/>
                      <a:pt x="233677" y="257671"/>
                      <a:pt x="231046" y="262930"/>
                    </a:cubicBezTo>
                    <a:cubicBezTo>
                      <a:pt x="228414" y="266874"/>
                      <a:pt x="223151" y="268188"/>
                      <a:pt x="219204" y="266874"/>
                    </a:cubicBezTo>
                    <a:cubicBezTo>
                      <a:pt x="219204" y="265559"/>
                      <a:pt x="219204" y="265559"/>
                      <a:pt x="217888" y="265559"/>
                    </a:cubicBezTo>
                    <a:cubicBezTo>
                      <a:pt x="217888" y="265559"/>
                      <a:pt x="217888" y="265559"/>
                      <a:pt x="154731" y="299740"/>
                    </a:cubicBezTo>
                    <a:cubicBezTo>
                      <a:pt x="158679" y="306313"/>
                      <a:pt x="166573" y="315516"/>
                      <a:pt x="175783" y="319460"/>
                    </a:cubicBezTo>
                    <a:cubicBezTo>
                      <a:pt x="179731" y="322089"/>
                      <a:pt x="182362" y="327347"/>
                      <a:pt x="179731" y="331291"/>
                    </a:cubicBezTo>
                    <a:cubicBezTo>
                      <a:pt x="178415" y="335235"/>
                      <a:pt x="175783" y="336550"/>
                      <a:pt x="171836" y="336550"/>
                    </a:cubicBezTo>
                    <a:cubicBezTo>
                      <a:pt x="170520" y="336550"/>
                      <a:pt x="169205" y="336550"/>
                      <a:pt x="167889" y="335235"/>
                    </a:cubicBezTo>
                    <a:cubicBezTo>
                      <a:pt x="153415" y="328662"/>
                      <a:pt x="142889" y="314201"/>
                      <a:pt x="137626" y="306313"/>
                    </a:cubicBezTo>
                    <a:cubicBezTo>
                      <a:pt x="137626" y="306313"/>
                      <a:pt x="136311" y="306313"/>
                      <a:pt x="136311" y="306313"/>
                    </a:cubicBezTo>
                    <a:cubicBezTo>
                      <a:pt x="127100" y="306313"/>
                      <a:pt x="117890" y="302369"/>
                      <a:pt x="112627" y="294481"/>
                    </a:cubicBezTo>
                    <a:cubicBezTo>
                      <a:pt x="112627" y="294481"/>
                      <a:pt x="112627" y="294481"/>
                      <a:pt x="107364" y="297111"/>
                    </a:cubicBezTo>
                    <a:cubicBezTo>
                      <a:pt x="103416" y="299740"/>
                      <a:pt x="98153" y="301055"/>
                      <a:pt x="94206" y="301055"/>
                    </a:cubicBezTo>
                    <a:cubicBezTo>
                      <a:pt x="84996" y="301055"/>
                      <a:pt x="75785" y="295796"/>
                      <a:pt x="70522" y="286593"/>
                    </a:cubicBezTo>
                    <a:cubicBezTo>
                      <a:pt x="70522" y="286593"/>
                      <a:pt x="70522" y="286593"/>
                      <a:pt x="70522" y="285279"/>
                    </a:cubicBezTo>
                    <a:cubicBezTo>
                      <a:pt x="67891" y="281335"/>
                      <a:pt x="66575" y="276076"/>
                      <a:pt x="67891" y="272132"/>
                    </a:cubicBezTo>
                    <a:cubicBezTo>
                      <a:pt x="58680" y="270818"/>
                      <a:pt x="52102" y="265559"/>
                      <a:pt x="48154" y="257671"/>
                    </a:cubicBezTo>
                    <a:cubicBezTo>
                      <a:pt x="48154" y="257671"/>
                      <a:pt x="48154" y="257671"/>
                      <a:pt x="48154" y="256356"/>
                    </a:cubicBezTo>
                    <a:cubicBezTo>
                      <a:pt x="42891" y="249783"/>
                      <a:pt x="42891" y="240581"/>
                      <a:pt x="46838" y="234007"/>
                    </a:cubicBezTo>
                    <a:cubicBezTo>
                      <a:pt x="42891" y="231378"/>
                      <a:pt x="38944" y="227434"/>
                      <a:pt x="36312" y="223490"/>
                    </a:cubicBezTo>
                    <a:cubicBezTo>
                      <a:pt x="36312" y="223490"/>
                      <a:pt x="36312" y="223490"/>
                      <a:pt x="36312" y="222176"/>
                    </a:cubicBezTo>
                    <a:cubicBezTo>
                      <a:pt x="32365" y="215602"/>
                      <a:pt x="32365" y="209029"/>
                      <a:pt x="33681" y="202456"/>
                    </a:cubicBezTo>
                    <a:cubicBezTo>
                      <a:pt x="36312" y="195883"/>
                      <a:pt x="40260" y="189309"/>
                      <a:pt x="46838" y="186680"/>
                    </a:cubicBezTo>
                    <a:cubicBezTo>
                      <a:pt x="46838" y="186680"/>
                      <a:pt x="46838" y="186680"/>
                      <a:pt x="53417" y="182736"/>
                    </a:cubicBezTo>
                    <a:cubicBezTo>
                      <a:pt x="53417" y="182736"/>
                      <a:pt x="53417" y="182736"/>
                      <a:pt x="3418" y="90711"/>
                    </a:cubicBezTo>
                    <a:cubicBezTo>
                      <a:pt x="-529" y="84138"/>
                      <a:pt x="-529" y="77564"/>
                      <a:pt x="787" y="70991"/>
                    </a:cubicBezTo>
                    <a:cubicBezTo>
                      <a:pt x="3418" y="63103"/>
                      <a:pt x="7365" y="57845"/>
                      <a:pt x="13944" y="55215"/>
                    </a:cubicBezTo>
                    <a:cubicBezTo>
                      <a:pt x="13944" y="55215"/>
                      <a:pt x="13944" y="55215"/>
                      <a:pt x="108679" y="2629"/>
                    </a:cubicBezTo>
                    <a:cubicBezTo>
                      <a:pt x="112627" y="1315"/>
                      <a:pt x="116574" y="0"/>
                      <a:pt x="121837" y="0"/>
                    </a:cubicBezTo>
                    <a:close/>
                  </a:path>
                </a:pathLst>
              </a:custGeom>
              <a:solidFill>
                <a:schemeClr val="accent1"/>
              </a:solidFill>
              <a:ln>
                <a:noFill/>
              </a:ln>
            </p:spPr>
            <p:txBody>
              <a:bodyPr wrap="square" anchor="ctr">
                <a:normAutofit lnSpcReduction="10000"/>
              </a:bodyPr>
              <a:lstStyle/>
              <a:p>
                <a:pPr algn="ctr"/>
                <a:endParaRPr/>
              </a:p>
            </p:txBody>
          </p:sp>
        </p:grpSp>
        <p:sp>
          <p:nvSpPr>
            <p:cNvPr id="17" name="išľîḑê">
              <a:extLst>
                <a:ext uri="{FF2B5EF4-FFF2-40B4-BE49-F238E27FC236}">
                  <a16:creationId xmlns:a16="http://schemas.microsoft.com/office/drawing/2014/main" id="{C4EB6ACF-B78F-7E40-8D23-A1F134D18983}"/>
                </a:ext>
              </a:extLst>
            </p:cNvPr>
            <p:cNvSpPr txBox="1"/>
            <p:nvPr/>
          </p:nvSpPr>
          <p:spPr bwMode="auto">
            <a:xfrm rot="20270087">
              <a:off x="5211368" y="3336480"/>
              <a:ext cx="1704172" cy="587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en-US" altLang="zh-CN" sz="2400" b="1" dirty="0">
                  <a:solidFill>
                    <a:schemeClr val="accent1"/>
                  </a:solidFill>
                </a:rPr>
                <a:t>Text</a:t>
              </a:r>
            </a:p>
          </p:txBody>
        </p:sp>
      </p:grpSp>
    </p:spTree>
    <p:extLst>
      <p:ext uri="{BB962C8B-B14F-4D97-AF65-F5344CB8AC3E}">
        <p14:creationId xmlns:p14="http://schemas.microsoft.com/office/powerpoint/2010/main" val="3822042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2FC1B38-3801-E345-B44F-5F4581A73AA5}"/>
              </a:ext>
            </a:extLst>
          </p:cNvPr>
          <p:cNvSpPr>
            <a:spLocks noGrp="1"/>
          </p:cNvSpPr>
          <p:nvPr>
            <p:ph type="title"/>
          </p:nvPr>
        </p:nvSpPr>
        <p:spPr/>
        <p:txBody>
          <a:bodyPr/>
          <a:lstStyle/>
          <a:p>
            <a:endParaRPr kumimoji="1" lang="zh-CN" altLang="en-US"/>
          </a:p>
        </p:txBody>
      </p:sp>
      <p:grpSp>
        <p:nvGrpSpPr>
          <p:cNvPr id="4" name="组合 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6CBBC0F-255B-F849-8537-B2C72B3597DA}"/>
              </a:ext>
            </a:extLst>
          </p:cNvPr>
          <p:cNvGrpSpPr>
            <a:grpSpLocks noChangeAspect="1"/>
          </p:cNvGrpSpPr>
          <p:nvPr/>
        </p:nvGrpSpPr>
        <p:grpSpPr>
          <a:xfrm>
            <a:off x="1600493" y="1349167"/>
            <a:ext cx="8991014" cy="4578765"/>
            <a:chOff x="1600493" y="1349167"/>
            <a:chExt cx="8991014" cy="4578765"/>
          </a:xfrm>
        </p:grpSpPr>
        <p:sp>
          <p:nvSpPr>
            <p:cNvPr id="5" name="ísḻïḋe">
              <a:extLst>
                <a:ext uri="{FF2B5EF4-FFF2-40B4-BE49-F238E27FC236}">
                  <a16:creationId xmlns:a16="http://schemas.microsoft.com/office/drawing/2014/main" id="{72C170AF-69D8-7E46-95E9-91C4A9CEAB0A}"/>
                </a:ext>
              </a:extLst>
            </p:cNvPr>
            <p:cNvSpPr txBox="1"/>
            <p:nvPr/>
          </p:nvSpPr>
          <p:spPr>
            <a:xfrm>
              <a:off x="2270276" y="1438180"/>
              <a:ext cx="1104914" cy="990251"/>
            </a:xfrm>
            <a:prstGeom prst="roundRect">
              <a:avLst/>
            </a:prstGeom>
            <a:solidFill>
              <a:schemeClr val="accent1"/>
            </a:solidFill>
            <a:ln>
              <a:noFill/>
            </a:ln>
          </p:spPr>
          <p:txBody>
            <a:bodyPr wrap="square" lIns="91440" tIns="45720" rIns="91440" bIns="45720" anchor="ctr">
              <a:normAutofit/>
            </a:bodyPr>
            <a:lstStyle/>
            <a:p>
              <a:pPr algn="ctr"/>
              <a:endParaRPr/>
            </a:p>
          </p:txBody>
        </p:sp>
        <p:sp>
          <p:nvSpPr>
            <p:cNvPr id="6" name="ísľïďè">
              <a:extLst>
                <a:ext uri="{FF2B5EF4-FFF2-40B4-BE49-F238E27FC236}">
                  <a16:creationId xmlns:a16="http://schemas.microsoft.com/office/drawing/2014/main" id="{84293E8B-1099-CF43-9485-25B851179E80}"/>
                </a:ext>
              </a:extLst>
            </p:cNvPr>
            <p:cNvSpPr txBox="1"/>
            <p:nvPr/>
          </p:nvSpPr>
          <p:spPr>
            <a:xfrm>
              <a:off x="8816810" y="1349167"/>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7" name="ísļíḑe">
              <a:extLst>
                <a:ext uri="{FF2B5EF4-FFF2-40B4-BE49-F238E27FC236}">
                  <a16:creationId xmlns:a16="http://schemas.microsoft.com/office/drawing/2014/main" id="{B6C370D8-67FF-D641-BCDE-A0A3E11EDF72}"/>
                </a:ext>
              </a:extLst>
            </p:cNvPr>
            <p:cNvSpPr txBox="1"/>
            <p:nvPr/>
          </p:nvSpPr>
          <p:spPr>
            <a:xfrm>
              <a:off x="2270276" y="3742113"/>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8" name="îṡliḍê">
              <a:extLst>
                <a:ext uri="{FF2B5EF4-FFF2-40B4-BE49-F238E27FC236}">
                  <a16:creationId xmlns:a16="http://schemas.microsoft.com/office/drawing/2014/main" id="{5FB33131-F335-384F-AE99-9AF68E2569B1}"/>
                </a:ext>
              </a:extLst>
            </p:cNvPr>
            <p:cNvSpPr txBox="1"/>
            <p:nvPr/>
          </p:nvSpPr>
          <p:spPr>
            <a:xfrm>
              <a:off x="8816810" y="3653099"/>
              <a:ext cx="1104914" cy="990251"/>
            </a:xfrm>
            <a:prstGeom prst="roundRect">
              <a:avLst/>
            </a:prstGeom>
            <a:solidFill>
              <a:schemeClr val="bg1">
                <a:lumMod val="95000"/>
              </a:schemeClr>
            </a:solidFill>
            <a:ln>
              <a:noFill/>
            </a:ln>
          </p:spPr>
          <p:txBody>
            <a:bodyPr wrap="square" lIns="91440" tIns="45720" rIns="91440" bIns="45720" anchor="ctr">
              <a:normAutofit/>
            </a:bodyPr>
            <a:lstStyle/>
            <a:p>
              <a:pPr algn="ctr"/>
              <a:endParaRPr/>
            </a:p>
          </p:txBody>
        </p:sp>
        <p:sp>
          <p:nvSpPr>
            <p:cNvPr id="9" name="iṥ1îḓé">
              <a:extLst>
                <a:ext uri="{FF2B5EF4-FFF2-40B4-BE49-F238E27FC236}">
                  <a16:creationId xmlns:a16="http://schemas.microsoft.com/office/drawing/2014/main" id="{46435826-92ED-F74E-8667-B974FB866BE6}"/>
                </a:ext>
              </a:extLst>
            </p:cNvPr>
            <p:cNvSpPr/>
            <p:nvPr/>
          </p:nvSpPr>
          <p:spPr bwMode="auto">
            <a:xfrm>
              <a:off x="2599690" y="1710261"/>
              <a:ext cx="446087" cy="446088"/>
            </a:xfrm>
            <a:custGeom>
              <a:avLst/>
              <a:gdLst>
                <a:gd name="T0" fmla="*/ 689 w 791"/>
                <a:gd name="T1" fmla="*/ 131 h 792"/>
                <a:gd name="T2" fmla="*/ 0 w 791"/>
                <a:gd name="T3" fmla="*/ 412 h 792"/>
                <a:gd name="T4" fmla="*/ 8 w 791"/>
                <a:gd name="T5" fmla="*/ 477 h 792"/>
                <a:gd name="T6" fmla="*/ 57 w 791"/>
                <a:gd name="T7" fmla="*/ 601 h 792"/>
                <a:gd name="T8" fmla="*/ 639 w 791"/>
                <a:gd name="T9" fmla="*/ 606 h 792"/>
                <a:gd name="T10" fmla="*/ 581 w 791"/>
                <a:gd name="T11" fmla="*/ 622 h 792"/>
                <a:gd name="T12" fmla="*/ 69 w 791"/>
                <a:gd name="T13" fmla="*/ 594 h 792"/>
                <a:gd name="T14" fmla="*/ 388 w 791"/>
                <a:gd name="T15" fmla="*/ 545 h 792"/>
                <a:gd name="T16" fmla="*/ 64 w 791"/>
                <a:gd name="T17" fmla="*/ 483 h 792"/>
                <a:gd name="T18" fmla="*/ 144 w 791"/>
                <a:gd name="T19" fmla="*/ 271 h 792"/>
                <a:gd name="T20" fmla="*/ 186 w 791"/>
                <a:gd name="T21" fmla="*/ 341 h 792"/>
                <a:gd name="T22" fmla="*/ 184 w 791"/>
                <a:gd name="T23" fmla="*/ 384 h 792"/>
                <a:gd name="T24" fmla="*/ 288 w 791"/>
                <a:gd name="T25" fmla="*/ 338 h 792"/>
                <a:gd name="T26" fmla="*/ 218 w 791"/>
                <a:gd name="T27" fmla="*/ 519 h 792"/>
                <a:gd name="T28" fmla="*/ 351 w 791"/>
                <a:gd name="T29" fmla="*/ 396 h 792"/>
                <a:gd name="T30" fmla="*/ 316 w 791"/>
                <a:gd name="T31" fmla="*/ 352 h 792"/>
                <a:gd name="T32" fmla="*/ 513 w 791"/>
                <a:gd name="T33" fmla="*/ 120 h 792"/>
                <a:gd name="T34" fmla="*/ 584 w 791"/>
                <a:gd name="T35" fmla="*/ 259 h 792"/>
                <a:gd name="T36" fmla="*/ 610 w 791"/>
                <a:gd name="T37" fmla="*/ 485 h 792"/>
                <a:gd name="T38" fmla="*/ 542 w 791"/>
                <a:gd name="T39" fmla="*/ 632 h 792"/>
                <a:gd name="T40" fmla="*/ 398 w 791"/>
                <a:gd name="T41" fmla="*/ 616 h 792"/>
                <a:gd name="T42" fmla="*/ 487 w 791"/>
                <a:gd name="T43" fmla="*/ 496 h 792"/>
                <a:gd name="T44" fmla="*/ 582 w 791"/>
                <a:gd name="T45" fmla="*/ 582 h 792"/>
                <a:gd name="T46" fmla="*/ 392 w 791"/>
                <a:gd name="T47" fmla="*/ 424 h 792"/>
                <a:gd name="T48" fmla="*/ 402 w 791"/>
                <a:gd name="T49" fmla="*/ 461 h 792"/>
                <a:gd name="T50" fmla="*/ 480 w 791"/>
                <a:gd name="T51" fmla="*/ 414 h 792"/>
                <a:gd name="T52" fmla="*/ 575 w 791"/>
                <a:gd name="T53" fmla="*/ 505 h 792"/>
                <a:gd name="T54" fmla="*/ 433 w 791"/>
                <a:gd name="T55" fmla="*/ 519 h 792"/>
                <a:gd name="T56" fmla="*/ 534 w 791"/>
                <a:gd name="T57" fmla="*/ 465 h 792"/>
                <a:gd name="T58" fmla="*/ 402 w 791"/>
                <a:gd name="T59" fmla="*/ 540 h 792"/>
                <a:gd name="T60" fmla="*/ 539 w 791"/>
                <a:gd name="T61" fmla="*/ 119 h 792"/>
                <a:gd name="T62" fmla="*/ 500 w 791"/>
                <a:gd name="T63" fmla="*/ 146 h 792"/>
                <a:gd name="T64" fmla="*/ 504 w 791"/>
                <a:gd name="T65" fmla="*/ 174 h 792"/>
                <a:gd name="T66" fmla="*/ 468 w 791"/>
                <a:gd name="T67" fmla="*/ 162 h 792"/>
                <a:gd name="T68" fmla="*/ 478 w 791"/>
                <a:gd name="T69" fmla="*/ 225 h 792"/>
                <a:gd name="T70" fmla="*/ 527 w 791"/>
                <a:gd name="T71" fmla="*/ 144 h 792"/>
                <a:gd name="T72" fmla="*/ 430 w 791"/>
                <a:gd name="T73" fmla="*/ 194 h 792"/>
                <a:gd name="T74" fmla="*/ 429 w 791"/>
                <a:gd name="T75" fmla="*/ 255 h 792"/>
                <a:gd name="T76" fmla="*/ 402 w 791"/>
                <a:gd name="T77" fmla="*/ 368 h 792"/>
                <a:gd name="T78" fmla="*/ 502 w 791"/>
                <a:gd name="T79" fmla="*/ 662 h 792"/>
                <a:gd name="T80" fmla="*/ 521 w 791"/>
                <a:gd name="T81" fmla="*/ 670 h 792"/>
                <a:gd name="T82" fmla="*/ 479 w 791"/>
                <a:gd name="T83" fmla="*/ 615 h 792"/>
                <a:gd name="T84" fmla="*/ 553 w 791"/>
                <a:gd name="T85" fmla="*/ 130 h 792"/>
                <a:gd name="T86" fmla="*/ 434 w 791"/>
                <a:gd name="T87" fmla="*/ 16 h 792"/>
                <a:gd name="T88" fmla="*/ 511 w 791"/>
                <a:gd name="T89" fmla="*/ 32 h 792"/>
                <a:gd name="T90" fmla="*/ 519 w 791"/>
                <a:gd name="T91" fmla="*/ 71 h 792"/>
                <a:gd name="T92" fmla="*/ 446 w 791"/>
                <a:gd name="T93" fmla="*/ 161 h 792"/>
                <a:gd name="T94" fmla="*/ 398 w 791"/>
                <a:gd name="T95" fmla="*/ 260 h 792"/>
                <a:gd name="T96" fmla="*/ 314 w 791"/>
                <a:gd name="T97" fmla="*/ 338 h 792"/>
                <a:gd name="T98" fmla="*/ 269 w 791"/>
                <a:gd name="T99" fmla="*/ 307 h 792"/>
                <a:gd name="T100" fmla="*/ 144 w 791"/>
                <a:gd name="T101" fmla="*/ 242 h 792"/>
                <a:gd name="T102" fmla="*/ 46 w 791"/>
                <a:gd name="T103" fmla="*/ 402 h 792"/>
                <a:gd name="T104" fmla="*/ 65 w 791"/>
                <a:gd name="T105" fmla="*/ 403 h 792"/>
                <a:gd name="T106" fmla="*/ 39 w 791"/>
                <a:gd name="T107" fmla="*/ 527 h 792"/>
                <a:gd name="T108" fmla="*/ 24 w 791"/>
                <a:gd name="T109" fmla="*/ 484 h 792"/>
                <a:gd name="T110" fmla="*/ 14 w 791"/>
                <a:gd name="T111" fmla="*/ 413 h 792"/>
                <a:gd name="T112" fmla="*/ 458 w 791"/>
                <a:gd name="T113" fmla="*/ 772 h 792"/>
                <a:gd name="T114" fmla="*/ 585 w 791"/>
                <a:gd name="T115" fmla="*/ 674 h 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1" h="792">
                  <a:moveTo>
                    <a:pt x="691" y="658"/>
                  </a:moveTo>
                  <a:cubicBezTo>
                    <a:pt x="724" y="621"/>
                    <a:pt x="751" y="577"/>
                    <a:pt x="768" y="529"/>
                  </a:cubicBezTo>
                  <a:cubicBezTo>
                    <a:pt x="768" y="528"/>
                    <a:pt x="769" y="528"/>
                    <a:pt x="769" y="527"/>
                  </a:cubicBezTo>
                  <a:cubicBezTo>
                    <a:pt x="783" y="486"/>
                    <a:pt x="791" y="442"/>
                    <a:pt x="791" y="396"/>
                  </a:cubicBezTo>
                  <a:cubicBezTo>
                    <a:pt x="791" y="350"/>
                    <a:pt x="783" y="306"/>
                    <a:pt x="769" y="265"/>
                  </a:cubicBezTo>
                  <a:cubicBezTo>
                    <a:pt x="769" y="264"/>
                    <a:pt x="768" y="264"/>
                    <a:pt x="768" y="263"/>
                  </a:cubicBezTo>
                  <a:cubicBezTo>
                    <a:pt x="751" y="215"/>
                    <a:pt x="724" y="171"/>
                    <a:pt x="691" y="133"/>
                  </a:cubicBezTo>
                  <a:cubicBezTo>
                    <a:pt x="691" y="133"/>
                    <a:pt x="690" y="132"/>
                    <a:pt x="689" y="131"/>
                  </a:cubicBezTo>
                  <a:cubicBezTo>
                    <a:pt x="651" y="89"/>
                    <a:pt x="604" y="55"/>
                    <a:pt x="551" y="32"/>
                  </a:cubicBezTo>
                  <a:cubicBezTo>
                    <a:pt x="551" y="32"/>
                    <a:pt x="550" y="32"/>
                    <a:pt x="550" y="32"/>
                  </a:cubicBezTo>
                  <a:cubicBezTo>
                    <a:pt x="504" y="12"/>
                    <a:pt x="456" y="2"/>
                    <a:pt x="406" y="0"/>
                  </a:cubicBezTo>
                  <a:cubicBezTo>
                    <a:pt x="406" y="0"/>
                    <a:pt x="406" y="0"/>
                    <a:pt x="406" y="0"/>
                  </a:cubicBezTo>
                  <a:cubicBezTo>
                    <a:pt x="402" y="0"/>
                    <a:pt x="399" y="0"/>
                    <a:pt x="395" y="0"/>
                  </a:cubicBezTo>
                  <a:cubicBezTo>
                    <a:pt x="177" y="0"/>
                    <a:pt x="0" y="178"/>
                    <a:pt x="0" y="396"/>
                  </a:cubicBezTo>
                  <a:cubicBezTo>
                    <a:pt x="0" y="400"/>
                    <a:pt x="0" y="404"/>
                    <a:pt x="0" y="408"/>
                  </a:cubicBezTo>
                  <a:cubicBezTo>
                    <a:pt x="0" y="409"/>
                    <a:pt x="0" y="411"/>
                    <a:pt x="0" y="412"/>
                  </a:cubicBezTo>
                  <a:cubicBezTo>
                    <a:pt x="0" y="415"/>
                    <a:pt x="0" y="418"/>
                    <a:pt x="0" y="421"/>
                  </a:cubicBezTo>
                  <a:cubicBezTo>
                    <a:pt x="1" y="422"/>
                    <a:pt x="1" y="423"/>
                    <a:pt x="1" y="424"/>
                  </a:cubicBezTo>
                  <a:cubicBezTo>
                    <a:pt x="1" y="433"/>
                    <a:pt x="2" y="441"/>
                    <a:pt x="3" y="449"/>
                  </a:cubicBezTo>
                  <a:cubicBezTo>
                    <a:pt x="3" y="450"/>
                    <a:pt x="3" y="451"/>
                    <a:pt x="4" y="451"/>
                  </a:cubicBezTo>
                  <a:cubicBezTo>
                    <a:pt x="4" y="455"/>
                    <a:pt x="5" y="459"/>
                    <a:pt x="5" y="462"/>
                  </a:cubicBezTo>
                  <a:cubicBezTo>
                    <a:pt x="5" y="463"/>
                    <a:pt x="5" y="463"/>
                    <a:pt x="6" y="464"/>
                  </a:cubicBezTo>
                  <a:cubicBezTo>
                    <a:pt x="6" y="468"/>
                    <a:pt x="7" y="472"/>
                    <a:pt x="8" y="476"/>
                  </a:cubicBezTo>
                  <a:cubicBezTo>
                    <a:pt x="8" y="477"/>
                    <a:pt x="8" y="477"/>
                    <a:pt x="8" y="477"/>
                  </a:cubicBezTo>
                  <a:cubicBezTo>
                    <a:pt x="9" y="481"/>
                    <a:pt x="10" y="485"/>
                    <a:pt x="10" y="488"/>
                  </a:cubicBezTo>
                  <a:cubicBezTo>
                    <a:pt x="11" y="489"/>
                    <a:pt x="11" y="491"/>
                    <a:pt x="11" y="492"/>
                  </a:cubicBezTo>
                  <a:cubicBezTo>
                    <a:pt x="12" y="494"/>
                    <a:pt x="13" y="497"/>
                    <a:pt x="14" y="500"/>
                  </a:cubicBezTo>
                  <a:cubicBezTo>
                    <a:pt x="14" y="501"/>
                    <a:pt x="14" y="503"/>
                    <a:pt x="15" y="504"/>
                  </a:cubicBezTo>
                  <a:cubicBezTo>
                    <a:pt x="16" y="507"/>
                    <a:pt x="17" y="511"/>
                    <a:pt x="18" y="514"/>
                  </a:cubicBezTo>
                  <a:cubicBezTo>
                    <a:pt x="18" y="516"/>
                    <a:pt x="19" y="518"/>
                    <a:pt x="20" y="521"/>
                  </a:cubicBezTo>
                  <a:cubicBezTo>
                    <a:pt x="20" y="522"/>
                    <a:pt x="21" y="523"/>
                    <a:pt x="21" y="524"/>
                  </a:cubicBezTo>
                  <a:cubicBezTo>
                    <a:pt x="30" y="551"/>
                    <a:pt x="42" y="577"/>
                    <a:pt x="57" y="601"/>
                  </a:cubicBezTo>
                  <a:cubicBezTo>
                    <a:pt x="57" y="602"/>
                    <a:pt x="58" y="602"/>
                    <a:pt x="58" y="602"/>
                  </a:cubicBezTo>
                  <a:cubicBezTo>
                    <a:pt x="70" y="622"/>
                    <a:pt x="84" y="641"/>
                    <a:pt x="100" y="659"/>
                  </a:cubicBezTo>
                  <a:cubicBezTo>
                    <a:pt x="100" y="659"/>
                    <a:pt x="101" y="660"/>
                    <a:pt x="102" y="661"/>
                  </a:cubicBezTo>
                  <a:cubicBezTo>
                    <a:pt x="174" y="741"/>
                    <a:pt x="279" y="792"/>
                    <a:pt x="395" y="792"/>
                  </a:cubicBezTo>
                  <a:cubicBezTo>
                    <a:pt x="512" y="792"/>
                    <a:pt x="617" y="741"/>
                    <a:pt x="689" y="661"/>
                  </a:cubicBezTo>
                  <a:cubicBezTo>
                    <a:pt x="690" y="660"/>
                    <a:pt x="691" y="659"/>
                    <a:pt x="691" y="658"/>
                  </a:cubicBezTo>
                  <a:moveTo>
                    <a:pt x="652" y="610"/>
                  </a:moveTo>
                  <a:cubicBezTo>
                    <a:pt x="649" y="606"/>
                    <a:pt x="644" y="604"/>
                    <a:pt x="639" y="606"/>
                  </a:cubicBezTo>
                  <a:cubicBezTo>
                    <a:pt x="635" y="609"/>
                    <a:pt x="634" y="613"/>
                    <a:pt x="632" y="618"/>
                  </a:cubicBezTo>
                  <a:cubicBezTo>
                    <a:pt x="632" y="620"/>
                    <a:pt x="631" y="623"/>
                    <a:pt x="630" y="626"/>
                  </a:cubicBezTo>
                  <a:cubicBezTo>
                    <a:pt x="628" y="629"/>
                    <a:pt x="626" y="633"/>
                    <a:pt x="624" y="637"/>
                  </a:cubicBezTo>
                  <a:cubicBezTo>
                    <a:pt x="622" y="642"/>
                    <a:pt x="620" y="645"/>
                    <a:pt x="620" y="647"/>
                  </a:cubicBezTo>
                  <a:cubicBezTo>
                    <a:pt x="620" y="648"/>
                    <a:pt x="620" y="648"/>
                    <a:pt x="620" y="648"/>
                  </a:cubicBezTo>
                  <a:cubicBezTo>
                    <a:pt x="551" y="648"/>
                    <a:pt x="551" y="648"/>
                    <a:pt x="551" y="648"/>
                  </a:cubicBezTo>
                  <a:cubicBezTo>
                    <a:pt x="551" y="646"/>
                    <a:pt x="552" y="645"/>
                    <a:pt x="553" y="643"/>
                  </a:cubicBezTo>
                  <a:cubicBezTo>
                    <a:pt x="563" y="639"/>
                    <a:pt x="573" y="632"/>
                    <a:pt x="581" y="622"/>
                  </a:cubicBezTo>
                  <a:cubicBezTo>
                    <a:pt x="593" y="609"/>
                    <a:pt x="598" y="593"/>
                    <a:pt x="596" y="579"/>
                  </a:cubicBezTo>
                  <a:cubicBezTo>
                    <a:pt x="594" y="569"/>
                    <a:pt x="590" y="550"/>
                    <a:pt x="585" y="533"/>
                  </a:cubicBezTo>
                  <a:cubicBezTo>
                    <a:pt x="752" y="533"/>
                    <a:pt x="752" y="533"/>
                    <a:pt x="752" y="533"/>
                  </a:cubicBezTo>
                  <a:cubicBezTo>
                    <a:pt x="735" y="575"/>
                    <a:pt x="711" y="614"/>
                    <a:pt x="682" y="648"/>
                  </a:cubicBezTo>
                  <a:cubicBezTo>
                    <a:pt x="640" y="648"/>
                    <a:pt x="640" y="648"/>
                    <a:pt x="640" y="648"/>
                  </a:cubicBezTo>
                  <a:cubicBezTo>
                    <a:pt x="644" y="644"/>
                    <a:pt x="648" y="639"/>
                    <a:pt x="649" y="637"/>
                  </a:cubicBezTo>
                  <a:cubicBezTo>
                    <a:pt x="653" y="632"/>
                    <a:pt x="655" y="617"/>
                    <a:pt x="652" y="610"/>
                  </a:cubicBezTo>
                  <a:moveTo>
                    <a:pt x="69" y="594"/>
                  </a:moveTo>
                  <a:cubicBezTo>
                    <a:pt x="61" y="570"/>
                    <a:pt x="54" y="550"/>
                    <a:pt x="49" y="533"/>
                  </a:cubicBezTo>
                  <a:cubicBezTo>
                    <a:pt x="206" y="533"/>
                    <a:pt x="206" y="533"/>
                    <a:pt x="206" y="533"/>
                  </a:cubicBezTo>
                  <a:cubicBezTo>
                    <a:pt x="214" y="574"/>
                    <a:pt x="225" y="613"/>
                    <a:pt x="240" y="648"/>
                  </a:cubicBezTo>
                  <a:cubicBezTo>
                    <a:pt x="109" y="648"/>
                    <a:pt x="109" y="648"/>
                    <a:pt x="109" y="648"/>
                  </a:cubicBezTo>
                  <a:cubicBezTo>
                    <a:pt x="94" y="631"/>
                    <a:pt x="81" y="613"/>
                    <a:pt x="69" y="594"/>
                  </a:cubicBezTo>
                  <a:moveTo>
                    <a:pt x="220" y="533"/>
                  </a:moveTo>
                  <a:cubicBezTo>
                    <a:pt x="388" y="533"/>
                    <a:pt x="388" y="533"/>
                    <a:pt x="388" y="533"/>
                  </a:cubicBezTo>
                  <a:cubicBezTo>
                    <a:pt x="388" y="545"/>
                    <a:pt x="388" y="545"/>
                    <a:pt x="388" y="545"/>
                  </a:cubicBezTo>
                  <a:cubicBezTo>
                    <a:pt x="378" y="549"/>
                    <a:pt x="369" y="555"/>
                    <a:pt x="371" y="567"/>
                  </a:cubicBezTo>
                  <a:cubicBezTo>
                    <a:pt x="377" y="608"/>
                    <a:pt x="384" y="621"/>
                    <a:pt x="388" y="626"/>
                  </a:cubicBezTo>
                  <a:cubicBezTo>
                    <a:pt x="388" y="648"/>
                    <a:pt x="388" y="648"/>
                    <a:pt x="388" y="648"/>
                  </a:cubicBezTo>
                  <a:cubicBezTo>
                    <a:pt x="255" y="648"/>
                    <a:pt x="255" y="648"/>
                    <a:pt x="255" y="648"/>
                  </a:cubicBezTo>
                  <a:cubicBezTo>
                    <a:pt x="240" y="614"/>
                    <a:pt x="228" y="575"/>
                    <a:pt x="220" y="533"/>
                  </a:cubicBezTo>
                  <a:moveTo>
                    <a:pt x="61" y="426"/>
                  </a:moveTo>
                  <a:cubicBezTo>
                    <a:pt x="64" y="439"/>
                    <a:pt x="68" y="461"/>
                    <a:pt x="66" y="475"/>
                  </a:cubicBezTo>
                  <a:cubicBezTo>
                    <a:pt x="65" y="481"/>
                    <a:pt x="64" y="483"/>
                    <a:pt x="64" y="483"/>
                  </a:cubicBezTo>
                  <a:cubicBezTo>
                    <a:pt x="58" y="478"/>
                    <a:pt x="58" y="445"/>
                    <a:pt x="61" y="426"/>
                  </a:cubicBezTo>
                  <a:moveTo>
                    <a:pt x="51" y="389"/>
                  </a:moveTo>
                  <a:cubicBezTo>
                    <a:pt x="54" y="382"/>
                    <a:pt x="58" y="374"/>
                    <a:pt x="61" y="366"/>
                  </a:cubicBezTo>
                  <a:cubicBezTo>
                    <a:pt x="89" y="303"/>
                    <a:pt x="106" y="280"/>
                    <a:pt x="107" y="279"/>
                  </a:cubicBezTo>
                  <a:cubicBezTo>
                    <a:pt x="107" y="278"/>
                    <a:pt x="108" y="277"/>
                    <a:pt x="108" y="276"/>
                  </a:cubicBezTo>
                  <a:cubicBezTo>
                    <a:pt x="108" y="275"/>
                    <a:pt x="109" y="260"/>
                    <a:pt x="110" y="246"/>
                  </a:cubicBezTo>
                  <a:cubicBezTo>
                    <a:pt x="119" y="249"/>
                    <a:pt x="128" y="251"/>
                    <a:pt x="134" y="251"/>
                  </a:cubicBezTo>
                  <a:cubicBezTo>
                    <a:pt x="140" y="264"/>
                    <a:pt x="142" y="269"/>
                    <a:pt x="144" y="271"/>
                  </a:cubicBezTo>
                  <a:cubicBezTo>
                    <a:pt x="144" y="273"/>
                    <a:pt x="145" y="277"/>
                    <a:pt x="145" y="281"/>
                  </a:cubicBezTo>
                  <a:cubicBezTo>
                    <a:pt x="152" y="337"/>
                    <a:pt x="157" y="354"/>
                    <a:pt x="168" y="354"/>
                  </a:cubicBezTo>
                  <a:cubicBezTo>
                    <a:pt x="170" y="354"/>
                    <a:pt x="172" y="353"/>
                    <a:pt x="173" y="352"/>
                  </a:cubicBezTo>
                  <a:cubicBezTo>
                    <a:pt x="169" y="362"/>
                    <a:pt x="168" y="376"/>
                    <a:pt x="170" y="385"/>
                  </a:cubicBezTo>
                  <a:cubicBezTo>
                    <a:pt x="170" y="386"/>
                    <a:pt x="171" y="388"/>
                    <a:pt x="171" y="389"/>
                  </a:cubicBezTo>
                  <a:lnTo>
                    <a:pt x="51" y="389"/>
                  </a:lnTo>
                  <a:close/>
                  <a:moveTo>
                    <a:pt x="195" y="348"/>
                  </a:moveTo>
                  <a:cubicBezTo>
                    <a:pt x="193" y="344"/>
                    <a:pt x="190" y="341"/>
                    <a:pt x="186" y="341"/>
                  </a:cubicBezTo>
                  <a:cubicBezTo>
                    <a:pt x="185" y="341"/>
                    <a:pt x="184" y="341"/>
                    <a:pt x="183" y="341"/>
                  </a:cubicBezTo>
                  <a:cubicBezTo>
                    <a:pt x="187" y="335"/>
                    <a:pt x="189" y="328"/>
                    <a:pt x="191" y="321"/>
                  </a:cubicBezTo>
                  <a:cubicBezTo>
                    <a:pt x="192" y="315"/>
                    <a:pt x="194" y="310"/>
                    <a:pt x="196" y="305"/>
                  </a:cubicBezTo>
                  <a:cubicBezTo>
                    <a:pt x="196" y="304"/>
                    <a:pt x="198" y="302"/>
                    <a:pt x="200" y="299"/>
                  </a:cubicBezTo>
                  <a:cubicBezTo>
                    <a:pt x="198" y="315"/>
                    <a:pt x="196" y="331"/>
                    <a:pt x="195" y="348"/>
                  </a:cubicBezTo>
                  <a:moveTo>
                    <a:pt x="183" y="374"/>
                  </a:moveTo>
                  <a:cubicBezTo>
                    <a:pt x="183" y="369"/>
                    <a:pt x="184" y="363"/>
                    <a:pt x="185" y="360"/>
                  </a:cubicBezTo>
                  <a:cubicBezTo>
                    <a:pt x="187" y="368"/>
                    <a:pt x="187" y="380"/>
                    <a:pt x="184" y="384"/>
                  </a:cubicBezTo>
                  <a:cubicBezTo>
                    <a:pt x="184" y="383"/>
                    <a:pt x="183" y="380"/>
                    <a:pt x="183" y="374"/>
                  </a:cubicBezTo>
                  <a:moveTo>
                    <a:pt x="216" y="287"/>
                  </a:moveTo>
                  <a:cubicBezTo>
                    <a:pt x="228" y="279"/>
                    <a:pt x="242" y="272"/>
                    <a:pt x="250" y="272"/>
                  </a:cubicBezTo>
                  <a:cubicBezTo>
                    <a:pt x="251" y="272"/>
                    <a:pt x="252" y="272"/>
                    <a:pt x="252" y="272"/>
                  </a:cubicBezTo>
                  <a:cubicBezTo>
                    <a:pt x="257" y="273"/>
                    <a:pt x="257" y="293"/>
                    <a:pt x="254" y="311"/>
                  </a:cubicBezTo>
                  <a:cubicBezTo>
                    <a:pt x="253" y="313"/>
                    <a:pt x="254" y="316"/>
                    <a:pt x="255" y="317"/>
                  </a:cubicBezTo>
                  <a:cubicBezTo>
                    <a:pt x="256" y="319"/>
                    <a:pt x="258" y="320"/>
                    <a:pt x="260" y="320"/>
                  </a:cubicBezTo>
                  <a:cubicBezTo>
                    <a:pt x="261" y="320"/>
                    <a:pt x="283" y="321"/>
                    <a:pt x="288" y="338"/>
                  </a:cubicBezTo>
                  <a:cubicBezTo>
                    <a:pt x="290" y="344"/>
                    <a:pt x="289" y="345"/>
                    <a:pt x="283" y="350"/>
                  </a:cubicBezTo>
                  <a:cubicBezTo>
                    <a:pt x="276" y="356"/>
                    <a:pt x="265" y="365"/>
                    <a:pt x="263" y="389"/>
                  </a:cubicBezTo>
                  <a:cubicBezTo>
                    <a:pt x="208" y="389"/>
                    <a:pt x="208" y="389"/>
                    <a:pt x="208" y="389"/>
                  </a:cubicBezTo>
                  <a:cubicBezTo>
                    <a:pt x="208" y="354"/>
                    <a:pt x="211" y="320"/>
                    <a:pt x="216" y="287"/>
                  </a:cubicBezTo>
                  <a:moveTo>
                    <a:pt x="264" y="403"/>
                  </a:moveTo>
                  <a:cubicBezTo>
                    <a:pt x="274" y="439"/>
                    <a:pt x="335" y="462"/>
                    <a:pt x="388" y="476"/>
                  </a:cubicBezTo>
                  <a:cubicBezTo>
                    <a:pt x="388" y="519"/>
                    <a:pt x="388" y="519"/>
                    <a:pt x="388" y="519"/>
                  </a:cubicBezTo>
                  <a:cubicBezTo>
                    <a:pt x="218" y="519"/>
                    <a:pt x="218" y="519"/>
                    <a:pt x="218" y="519"/>
                  </a:cubicBezTo>
                  <a:cubicBezTo>
                    <a:pt x="212" y="482"/>
                    <a:pt x="208" y="443"/>
                    <a:pt x="208" y="403"/>
                  </a:cubicBezTo>
                  <a:lnTo>
                    <a:pt x="264" y="403"/>
                  </a:lnTo>
                  <a:close/>
                  <a:moveTo>
                    <a:pt x="358" y="299"/>
                  </a:moveTo>
                  <a:cubicBezTo>
                    <a:pt x="357" y="285"/>
                    <a:pt x="357" y="285"/>
                    <a:pt x="367" y="284"/>
                  </a:cubicBezTo>
                  <a:cubicBezTo>
                    <a:pt x="373" y="283"/>
                    <a:pt x="381" y="282"/>
                    <a:pt x="388" y="279"/>
                  </a:cubicBezTo>
                  <a:cubicBezTo>
                    <a:pt x="388" y="370"/>
                    <a:pt x="388" y="370"/>
                    <a:pt x="388" y="370"/>
                  </a:cubicBezTo>
                  <a:cubicBezTo>
                    <a:pt x="372" y="374"/>
                    <a:pt x="354" y="388"/>
                    <a:pt x="354" y="388"/>
                  </a:cubicBezTo>
                  <a:cubicBezTo>
                    <a:pt x="351" y="390"/>
                    <a:pt x="350" y="393"/>
                    <a:pt x="351" y="396"/>
                  </a:cubicBezTo>
                  <a:cubicBezTo>
                    <a:pt x="355" y="406"/>
                    <a:pt x="368" y="439"/>
                    <a:pt x="386" y="440"/>
                  </a:cubicBezTo>
                  <a:cubicBezTo>
                    <a:pt x="386" y="440"/>
                    <a:pt x="386" y="440"/>
                    <a:pt x="387" y="440"/>
                  </a:cubicBezTo>
                  <a:cubicBezTo>
                    <a:pt x="387" y="440"/>
                    <a:pt x="387" y="440"/>
                    <a:pt x="387" y="440"/>
                  </a:cubicBezTo>
                  <a:cubicBezTo>
                    <a:pt x="387" y="440"/>
                    <a:pt x="388" y="440"/>
                    <a:pt x="388" y="440"/>
                  </a:cubicBezTo>
                  <a:cubicBezTo>
                    <a:pt x="388" y="450"/>
                    <a:pt x="388" y="450"/>
                    <a:pt x="388" y="450"/>
                  </a:cubicBezTo>
                  <a:cubicBezTo>
                    <a:pt x="387" y="449"/>
                    <a:pt x="385" y="448"/>
                    <a:pt x="383" y="446"/>
                  </a:cubicBezTo>
                  <a:cubicBezTo>
                    <a:pt x="363" y="432"/>
                    <a:pt x="328" y="407"/>
                    <a:pt x="322" y="391"/>
                  </a:cubicBezTo>
                  <a:cubicBezTo>
                    <a:pt x="315" y="371"/>
                    <a:pt x="315" y="357"/>
                    <a:pt x="316" y="352"/>
                  </a:cubicBezTo>
                  <a:cubicBezTo>
                    <a:pt x="317" y="353"/>
                    <a:pt x="319" y="355"/>
                    <a:pt x="323" y="359"/>
                  </a:cubicBezTo>
                  <a:cubicBezTo>
                    <a:pt x="329" y="366"/>
                    <a:pt x="334" y="369"/>
                    <a:pt x="340" y="369"/>
                  </a:cubicBezTo>
                  <a:cubicBezTo>
                    <a:pt x="358" y="369"/>
                    <a:pt x="358" y="339"/>
                    <a:pt x="358" y="315"/>
                  </a:cubicBezTo>
                  <a:cubicBezTo>
                    <a:pt x="359" y="309"/>
                    <a:pt x="358" y="304"/>
                    <a:pt x="358" y="299"/>
                  </a:cubicBezTo>
                  <a:moveTo>
                    <a:pt x="504" y="86"/>
                  </a:moveTo>
                  <a:cubicBezTo>
                    <a:pt x="513" y="99"/>
                    <a:pt x="522" y="114"/>
                    <a:pt x="529" y="130"/>
                  </a:cubicBezTo>
                  <a:cubicBezTo>
                    <a:pt x="517" y="130"/>
                    <a:pt x="517" y="130"/>
                    <a:pt x="517" y="130"/>
                  </a:cubicBezTo>
                  <a:cubicBezTo>
                    <a:pt x="515" y="126"/>
                    <a:pt x="514" y="122"/>
                    <a:pt x="513" y="120"/>
                  </a:cubicBezTo>
                  <a:cubicBezTo>
                    <a:pt x="506" y="105"/>
                    <a:pt x="502" y="102"/>
                    <a:pt x="498" y="102"/>
                  </a:cubicBezTo>
                  <a:cubicBezTo>
                    <a:pt x="494" y="102"/>
                    <a:pt x="491" y="105"/>
                    <a:pt x="491" y="109"/>
                  </a:cubicBezTo>
                  <a:cubicBezTo>
                    <a:pt x="491" y="110"/>
                    <a:pt x="491" y="112"/>
                    <a:pt x="492" y="113"/>
                  </a:cubicBezTo>
                  <a:cubicBezTo>
                    <a:pt x="489" y="110"/>
                    <a:pt x="486" y="107"/>
                    <a:pt x="482" y="104"/>
                  </a:cubicBezTo>
                  <a:cubicBezTo>
                    <a:pt x="476" y="100"/>
                    <a:pt x="475" y="97"/>
                    <a:pt x="475" y="96"/>
                  </a:cubicBezTo>
                  <a:cubicBezTo>
                    <a:pt x="476" y="93"/>
                    <a:pt x="484" y="88"/>
                    <a:pt x="504" y="86"/>
                  </a:cubicBezTo>
                  <a:moveTo>
                    <a:pt x="752" y="259"/>
                  </a:moveTo>
                  <a:cubicBezTo>
                    <a:pt x="584" y="259"/>
                    <a:pt x="584" y="259"/>
                    <a:pt x="584" y="259"/>
                  </a:cubicBezTo>
                  <a:cubicBezTo>
                    <a:pt x="577" y="218"/>
                    <a:pt x="565" y="178"/>
                    <a:pt x="551" y="144"/>
                  </a:cubicBezTo>
                  <a:cubicBezTo>
                    <a:pt x="682" y="144"/>
                    <a:pt x="682" y="144"/>
                    <a:pt x="682" y="144"/>
                  </a:cubicBezTo>
                  <a:cubicBezTo>
                    <a:pt x="711" y="178"/>
                    <a:pt x="735" y="217"/>
                    <a:pt x="752" y="259"/>
                  </a:cubicBezTo>
                  <a:moveTo>
                    <a:pt x="757" y="519"/>
                  </a:moveTo>
                  <a:cubicBezTo>
                    <a:pt x="587" y="519"/>
                    <a:pt x="587" y="519"/>
                    <a:pt x="587" y="519"/>
                  </a:cubicBezTo>
                  <a:cubicBezTo>
                    <a:pt x="588" y="509"/>
                    <a:pt x="590" y="500"/>
                    <a:pt x="591" y="491"/>
                  </a:cubicBezTo>
                  <a:cubicBezTo>
                    <a:pt x="594" y="492"/>
                    <a:pt x="596" y="493"/>
                    <a:pt x="599" y="493"/>
                  </a:cubicBezTo>
                  <a:cubicBezTo>
                    <a:pt x="604" y="493"/>
                    <a:pt x="608" y="490"/>
                    <a:pt x="610" y="485"/>
                  </a:cubicBezTo>
                  <a:cubicBezTo>
                    <a:pt x="613" y="475"/>
                    <a:pt x="604" y="469"/>
                    <a:pt x="599" y="467"/>
                  </a:cubicBezTo>
                  <a:cubicBezTo>
                    <a:pt x="597" y="465"/>
                    <a:pt x="595" y="464"/>
                    <a:pt x="594" y="463"/>
                  </a:cubicBezTo>
                  <a:cubicBezTo>
                    <a:pt x="595" y="443"/>
                    <a:pt x="596" y="423"/>
                    <a:pt x="597" y="403"/>
                  </a:cubicBezTo>
                  <a:cubicBezTo>
                    <a:pt x="777" y="403"/>
                    <a:pt x="777" y="403"/>
                    <a:pt x="777" y="403"/>
                  </a:cubicBezTo>
                  <a:cubicBezTo>
                    <a:pt x="776" y="443"/>
                    <a:pt x="769" y="482"/>
                    <a:pt x="757" y="519"/>
                  </a:cubicBezTo>
                  <a:moveTo>
                    <a:pt x="552" y="628"/>
                  </a:moveTo>
                  <a:cubicBezTo>
                    <a:pt x="552" y="628"/>
                    <a:pt x="552" y="628"/>
                    <a:pt x="551" y="628"/>
                  </a:cubicBezTo>
                  <a:cubicBezTo>
                    <a:pt x="548" y="626"/>
                    <a:pt x="544" y="628"/>
                    <a:pt x="542" y="632"/>
                  </a:cubicBezTo>
                  <a:cubicBezTo>
                    <a:pt x="542" y="632"/>
                    <a:pt x="542" y="632"/>
                    <a:pt x="542" y="632"/>
                  </a:cubicBezTo>
                  <a:cubicBezTo>
                    <a:pt x="538" y="633"/>
                    <a:pt x="534" y="634"/>
                    <a:pt x="530" y="633"/>
                  </a:cubicBezTo>
                  <a:cubicBezTo>
                    <a:pt x="514" y="633"/>
                    <a:pt x="506" y="623"/>
                    <a:pt x="499" y="615"/>
                  </a:cubicBezTo>
                  <a:cubicBezTo>
                    <a:pt x="493" y="608"/>
                    <a:pt x="487" y="601"/>
                    <a:pt x="479" y="601"/>
                  </a:cubicBezTo>
                  <a:cubicBezTo>
                    <a:pt x="477" y="601"/>
                    <a:pt x="476" y="601"/>
                    <a:pt x="475" y="601"/>
                  </a:cubicBezTo>
                  <a:cubicBezTo>
                    <a:pt x="471" y="602"/>
                    <a:pt x="466" y="604"/>
                    <a:pt x="460" y="606"/>
                  </a:cubicBezTo>
                  <a:cubicBezTo>
                    <a:pt x="446" y="610"/>
                    <a:pt x="427" y="617"/>
                    <a:pt x="409" y="617"/>
                  </a:cubicBezTo>
                  <a:cubicBezTo>
                    <a:pt x="405" y="617"/>
                    <a:pt x="401" y="616"/>
                    <a:pt x="398" y="616"/>
                  </a:cubicBezTo>
                  <a:cubicBezTo>
                    <a:pt x="395" y="612"/>
                    <a:pt x="390" y="596"/>
                    <a:pt x="384" y="565"/>
                  </a:cubicBezTo>
                  <a:cubicBezTo>
                    <a:pt x="384" y="562"/>
                    <a:pt x="387" y="560"/>
                    <a:pt x="393" y="558"/>
                  </a:cubicBezTo>
                  <a:cubicBezTo>
                    <a:pt x="394" y="558"/>
                    <a:pt x="394" y="558"/>
                    <a:pt x="395" y="558"/>
                  </a:cubicBezTo>
                  <a:cubicBezTo>
                    <a:pt x="398" y="558"/>
                    <a:pt x="400" y="557"/>
                    <a:pt x="401" y="555"/>
                  </a:cubicBezTo>
                  <a:cubicBezTo>
                    <a:pt x="402" y="555"/>
                    <a:pt x="403" y="555"/>
                    <a:pt x="403" y="554"/>
                  </a:cubicBezTo>
                  <a:cubicBezTo>
                    <a:pt x="415" y="550"/>
                    <a:pt x="429" y="546"/>
                    <a:pt x="438" y="535"/>
                  </a:cubicBezTo>
                  <a:cubicBezTo>
                    <a:pt x="452" y="518"/>
                    <a:pt x="466" y="500"/>
                    <a:pt x="483" y="496"/>
                  </a:cubicBezTo>
                  <a:cubicBezTo>
                    <a:pt x="484" y="496"/>
                    <a:pt x="486" y="496"/>
                    <a:pt x="487" y="496"/>
                  </a:cubicBezTo>
                  <a:cubicBezTo>
                    <a:pt x="496" y="496"/>
                    <a:pt x="500" y="505"/>
                    <a:pt x="500" y="506"/>
                  </a:cubicBezTo>
                  <a:cubicBezTo>
                    <a:pt x="500" y="507"/>
                    <a:pt x="501" y="508"/>
                    <a:pt x="502" y="509"/>
                  </a:cubicBezTo>
                  <a:cubicBezTo>
                    <a:pt x="504" y="511"/>
                    <a:pt x="524" y="530"/>
                    <a:pt x="534" y="535"/>
                  </a:cubicBezTo>
                  <a:cubicBezTo>
                    <a:pt x="535" y="536"/>
                    <a:pt x="537" y="536"/>
                    <a:pt x="538" y="536"/>
                  </a:cubicBezTo>
                  <a:cubicBezTo>
                    <a:pt x="538" y="536"/>
                    <a:pt x="538" y="536"/>
                    <a:pt x="538" y="536"/>
                  </a:cubicBezTo>
                  <a:cubicBezTo>
                    <a:pt x="548" y="536"/>
                    <a:pt x="550" y="525"/>
                    <a:pt x="552" y="513"/>
                  </a:cubicBezTo>
                  <a:cubicBezTo>
                    <a:pt x="552" y="508"/>
                    <a:pt x="554" y="501"/>
                    <a:pt x="555" y="497"/>
                  </a:cubicBezTo>
                  <a:cubicBezTo>
                    <a:pt x="563" y="507"/>
                    <a:pt x="577" y="552"/>
                    <a:pt x="582" y="582"/>
                  </a:cubicBezTo>
                  <a:cubicBezTo>
                    <a:pt x="584" y="591"/>
                    <a:pt x="579" y="603"/>
                    <a:pt x="570" y="613"/>
                  </a:cubicBezTo>
                  <a:cubicBezTo>
                    <a:pt x="565" y="620"/>
                    <a:pt x="559" y="625"/>
                    <a:pt x="552" y="628"/>
                  </a:cubicBezTo>
                  <a:moveTo>
                    <a:pt x="399" y="382"/>
                  </a:moveTo>
                  <a:cubicBezTo>
                    <a:pt x="401" y="382"/>
                    <a:pt x="402" y="382"/>
                    <a:pt x="402" y="386"/>
                  </a:cubicBezTo>
                  <a:cubicBezTo>
                    <a:pt x="402" y="388"/>
                    <a:pt x="402" y="390"/>
                    <a:pt x="402" y="392"/>
                  </a:cubicBezTo>
                  <a:cubicBezTo>
                    <a:pt x="401" y="393"/>
                    <a:pt x="400" y="394"/>
                    <a:pt x="400" y="396"/>
                  </a:cubicBezTo>
                  <a:cubicBezTo>
                    <a:pt x="400" y="397"/>
                    <a:pt x="400" y="398"/>
                    <a:pt x="401" y="399"/>
                  </a:cubicBezTo>
                  <a:cubicBezTo>
                    <a:pt x="399" y="410"/>
                    <a:pt x="396" y="419"/>
                    <a:pt x="392" y="424"/>
                  </a:cubicBezTo>
                  <a:cubicBezTo>
                    <a:pt x="389" y="426"/>
                    <a:pt x="387" y="426"/>
                    <a:pt x="387" y="426"/>
                  </a:cubicBezTo>
                  <a:cubicBezTo>
                    <a:pt x="387" y="426"/>
                    <a:pt x="387" y="426"/>
                    <a:pt x="387" y="426"/>
                  </a:cubicBezTo>
                  <a:cubicBezTo>
                    <a:pt x="386" y="426"/>
                    <a:pt x="386" y="426"/>
                    <a:pt x="386" y="426"/>
                  </a:cubicBezTo>
                  <a:cubicBezTo>
                    <a:pt x="382" y="426"/>
                    <a:pt x="373" y="412"/>
                    <a:pt x="366" y="396"/>
                  </a:cubicBezTo>
                  <a:cubicBezTo>
                    <a:pt x="375" y="390"/>
                    <a:pt x="390" y="382"/>
                    <a:pt x="399" y="382"/>
                  </a:cubicBezTo>
                  <a:moveTo>
                    <a:pt x="402" y="478"/>
                  </a:moveTo>
                  <a:cubicBezTo>
                    <a:pt x="407" y="478"/>
                    <a:pt x="408" y="474"/>
                    <a:pt x="409" y="473"/>
                  </a:cubicBezTo>
                  <a:cubicBezTo>
                    <a:pt x="410" y="469"/>
                    <a:pt x="408" y="466"/>
                    <a:pt x="402" y="461"/>
                  </a:cubicBezTo>
                  <a:cubicBezTo>
                    <a:pt x="402" y="433"/>
                    <a:pt x="402" y="433"/>
                    <a:pt x="402" y="433"/>
                  </a:cubicBezTo>
                  <a:cubicBezTo>
                    <a:pt x="408" y="426"/>
                    <a:pt x="412" y="416"/>
                    <a:pt x="414" y="403"/>
                  </a:cubicBezTo>
                  <a:cubicBezTo>
                    <a:pt x="583" y="403"/>
                    <a:pt x="583" y="403"/>
                    <a:pt x="583" y="403"/>
                  </a:cubicBezTo>
                  <a:cubicBezTo>
                    <a:pt x="582" y="415"/>
                    <a:pt x="582" y="428"/>
                    <a:pt x="581" y="440"/>
                  </a:cubicBezTo>
                  <a:cubicBezTo>
                    <a:pt x="574" y="433"/>
                    <a:pt x="563" y="429"/>
                    <a:pt x="551" y="425"/>
                  </a:cubicBezTo>
                  <a:cubicBezTo>
                    <a:pt x="530" y="417"/>
                    <a:pt x="499" y="410"/>
                    <a:pt x="491" y="408"/>
                  </a:cubicBezTo>
                  <a:cubicBezTo>
                    <a:pt x="490" y="408"/>
                    <a:pt x="489" y="408"/>
                    <a:pt x="489" y="408"/>
                  </a:cubicBezTo>
                  <a:cubicBezTo>
                    <a:pt x="485" y="408"/>
                    <a:pt x="481" y="410"/>
                    <a:pt x="480" y="414"/>
                  </a:cubicBezTo>
                  <a:cubicBezTo>
                    <a:pt x="477" y="427"/>
                    <a:pt x="513" y="450"/>
                    <a:pt x="513" y="451"/>
                  </a:cubicBezTo>
                  <a:cubicBezTo>
                    <a:pt x="519" y="454"/>
                    <a:pt x="519" y="458"/>
                    <a:pt x="519" y="463"/>
                  </a:cubicBezTo>
                  <a:cubicBezTo>
                    <a:pt x="520" y="468"/>
                    <a:pt x="520" y="478"/>
                    <a:pt x="532" y="479"/>
                  </a:cubicBezTo>
                  <a:cubicBezTo>
                    <a:pt x="538" y="479"/>
                    <a:pt x="544" y="478"/>
                    <a:pt x="550" y="477"/>
                  </a:cubicBezTo>
                  <a:cubicBezTo>
                    <a:pt x="556" y="476"/>
                    <a:pt x="562" y="475"/>
                    <a:pt x="566" y="476"/>
                  </a:cubicBezTo>
                  <a:cubicBezTo>
                    <a:pt x="569" y="477"/>
                    <a:pt x="573" y="480"/>
                    <a:pt x="577" y="483"/>
                  </a:cubicBezTo>
                  <a:cubicBezTo>
                    <a:pt x="578" y="483"/>
                    <a:pt x="578" y="483"/>
                    <a:pt x="578" y="483"/>
                  </a:cubicBezTo>
                  <a:cubicBezTo>
                    <a:pt x="577" y="490"/>
                    <a:pt x="576" y="497"/>
                    <a:pt x="575" y="505"/>
                  </a:cubicBezTo>
                  <a:cubicBezTo>
                    <a:pt x="567" y="486"/>
                    <a:pt x="561" y="482"/>
                    <a:pt x="556" y="482"/>
                  </a:cubicBezTo>
                  <a:cubicBezTo>
                    <a:pt x="556" y="482"/>
                    <a:pt x="555" y="482"/>
                    <a:pt x="555" y="482"/>
                  </a:cubicBezTo>
                  <a:cubicBezTo>
                    <a:pt x="543" y="482"/>
                    <a:pt x="540" y="497"/>
                    <a:pt x="538" y="510"/>
                  </a:cubicBezTo>
                  <a:cubicBezTo>
                    <a:pt x="537" y="513"/>
                    <a:pt x="537" y="517"/>
                    <a:pt x="536" y="520"/>
                  </a:cubicBezTo>
                  <a:cubicBezTo>
                    <a:pt x="529" y="515"/>
                    <a:pt x="518" y="505"/>
                    <a:pt x="513" y="500"/>
                  </a:cubicBezTo>
                  <a:cubicBezTo>
                    <a:pt x="510" y="495"/>
                    <a:pt x="503" y="482"/>
                    <a:pt x="487" y="482"/>
                  </a:cubicBezTo>
                  <a:cubicBezTo>
                    <a:pt x="485" y="482"/>
                    <a:pt x="483" y="482"/>
                    <a:pt x="480" y="483"/>
                  </a:cubicBezTo>
                  <a:cubicBezTo>
                    <a:pt x="462" y="486"/>
                    <a:pt x="447" y="502"/>
                    <a:pt x="433" y="519"/>
                  </a:cubicBezTo>
                  <a:cubicBezTo>
                    <a:pt x="433" y="519"/>
                    <a:pt x="433" y="519"/>
                    <a:pt x="432" y="519"/>
                  </a:cubicBezTo>
                  <a:cubicBezTo>
                    <a:pt x="402" y="519"/>
                    <a:pt x="402" y="519"/>
                    <a:pt x="402" y="519"/>
                  </a:cubicBezTo>
                  <a:lnTo>
                    <a:pt x="402" y="478"/>
                  </a:lnTo>
                  <a:close/>
                  <a:moveTo>
                    <a:pt x="580" y="467"/>
                  </a:moveTo>
                  <a:cubicBezTo>
                    <a:pt x="576" y="466"/>
                    <a:pt x="573" y="464"/>
                    <a:pt x="571" y="463"/>
                  </a:cubicBezTo>
                  <a:cubicBezTo>
                    <a:pt x="568" y="462"/>
                    <a:pt x="565" y="461"/>
                    <a:pt x="561" y="461"/>
                  </a:cubicBezTo>
                  <a:cubicBezTo>
                    <a:pt x="556" y="461"/>
                    <a:pt x="552" y="462"/>
                    <a:pt x="547" y="463"/>
                  </a:cubicBezTo>
                  <a:cubicBezTo>
                    <a:pt x="542" y="464"/>
                    <a:pt x="538" y="465"/>
                    <a:pt x="534" y="465"/>
                  </a:cubicBezTo>
                  <a:cubicBezTo>
                    <a:pt x="534" y="464"/>
                    <a:pt x="533" y="463"/>
                    <a:pt x="533" y="462"/>
                  </a:cubicBezTo>
                  <a:cubicBezTo>
                    <a:pt x="533" y="456"/>
                    <a:pt x="532" y="446"/>
                    <a:pt x="521" y="439"/>
                  </a:cubicBezTo>
                  <a:cubicBezTo>
                    <a:pt x="515" y="435"/>
                    <a:pt x="508" y="430"/>
                    <a:pt x="503" y="425"/>
                  </a:cubicBezTo>
                  <a:cubicBezTo>
                    <a:pt x="515" y="428"/>
                    <a:pt x="533" y="432"/>
                    <a:pt x="546" y="438"/>
                  </a:cubicBezTo>
                  <a:cubicBezTo>
                    <a:pt x="569" y="446"/>
                    <a:pt x="577" y="452"/>
                    <a:pt x="578" y="460"/>
                  </a:cubicBezTo>
                  <a:cubicBezTo>
                    <a:pt x="578" y="463"/>
                    <a:pt x="579" y="465"/>
                    <a:pt x="580" y="467"/>
                  </a:cubicBezTo>
                  <a:moveTo>
                    <a:pt x="420" y="533"/>
                  </a:moveTo>
                  <a:cubicBezTo>
                    <a:pt x="415" y="536"/>
                    <a:pt x="408" y="538"/>
                    <a:pt x="402" y="540"/>
                  </a:cubicBezTo>
                  <a:cubicBezTo>
                    <a:pt x="402" y="533"/>
                    <a:pt x="402" y="533"/>
                    <a:pt x="402" y="533"/>
                  </a:cubicBezTo>
                  <a:lnTo>
                    <a:pt x="420" y="533"/>
                  </a:lnTo>
                  <a:close/>
                  <a:moveTo>
                    <a:pt x="597" y="389"/>
                  </a:moveTo>
                  <a:cubicBezTo>
                    <a:pt x="596" y="349"/>
                    <a:pt x="593" y="310"/>
                    <a:pt x="587" y="273"/>
                  </a:cubicBezTo>
                  <a:cubicBezTo>
                    <a:pt x="757" y="273"/>
                    <a:pt x="757" y="273"/>
                    <a:pt x="757" y="273"/>
                  </a:cubicBezTo>
                  <a:cubicBezTo>
                    <a:pt x="769" y="310"/>
                    <a:pt x="776" y="349"/>
                    <a:pt x="777" y="389"/>
                  </a:cubicBezTo>
                  <a:lnTo>
                    <a:pt x="597" y="389"/>
                  </a:lnTo>
                  <a:close/>
                  <a:moveTo>
                    <a:pt x="539" y="119"/>
                  </a:moveTo>
                  <a:cubicBezTo>
                    <a:pt x="534" y="107"/>
                    <a:pt x="527" y="96"/>
                    <a:pt x="520" y="85"/>
                  </a:cubicBezTo>
                  <a:cubicBezTo>
                    <a:pt x="526" y="85"/>
                    <a:pt x="530" y="87"/>
                    <a:pt x="532" y="90"/>
                  </a:cubicBezTo>
                  <a:cubicBezTo>
                    <a:pt x="539" y="97"/>
                    <a:pt x="540" y="111"/>
                    <a:pt x="539" y="119"/>
                  </a:cubicBezTo>
                  <a:moveTo>
                    <a:pt x="506" y="193"/>
                  </a:moveTo>
                  <a:cubicBezTo>
                    <a:pt x="507" y="193"/>
                    <a:pt x="508" y="193"/>
                    <a:pt x="509" y="192"/>
                  </a:cubicBezTo>
                  <a:cubicBezTo>
                    <a:pt x="508" y="193"/>
                    <a:pt x="507" y="193"/>
                    <a:pt x="506" y="194"/>
                  </a:cubicBezTo>
                  <a:lnTo>
                    <a:pt x="506" y="193"/>
                  </a:lnTo>
                  <a:close/>
                  <a:moveTo>
                    <a:pt x="500" y="146"/>
                  </a:moveTo>
                  <a:cubicBezTo>
                    <a:pt x="502" y="138"/>
                    <a:pt x="502" y="125"/>
                    <a:pt x="493" y="114"/>
                  </a:cubicBezTo>
                  <a:cubicBezTo>
                    <a:pt x="493" y="115"/>
                    <a:pt x="494" y="115"/>
                    <a:pt x="494" y="115"/>
                  </a:cubicBezTo>
                  <a:cubicBezTo>
                    <a:pt x="497" y="119"/>
                    <a:pt x="504" y="135"/>
                    <a:pt x="506" y="140"/>
                  </a:cubicBezTo>
                  <a:cubicBezTo>
                    <a:pt x="505" y="141"/>
                    <a:pt x="505" y="141"/>
                    <a:pt x="505" y="141"/>
                  </a:cubicBezTo>
                  <a:cubicBezTo>
                    <a:pt x="504" y="142"/>
                    <a:pt x="504" y="144"/>
                    <a:pt x="503" y="145"/>
                  </a:cubicBezTo>
                  <a:cubicBezTo>
                    <a:pt x="503" y="146"/>
                    <a:pt x="503" y="147"/>
                    <a:pt x="503" y="148"/>
                  </a:cubicBezTo>
                  <a:cubicBezTo>
                    <a:pt x="501" y="149"/>
                    <a:pt x="498" y="151"/>
                    <a:pt x="497" y="155"/>
                  </a:cubicBezTo>
                  <a:cubicBezTo>
                    <a:pt x="495" y="160"/>
                    <a:pt x="498" y="167"/>
                    <a:pt x="504" y="174"/>
                  </a:cubicBezTo>
                  <a:cubicBezTo>
                    <a:pt x="505" y="175"/>
                    <a:pt x="505" y="176"/>
                    <a:pt x="505" y="177"/>
                  </a:cubicBezTo>
                  <a:cubicBezTo>
                    <a:pt x="505" y="177"/>
                    <a:pt x="504" y="179"/>
                    <a:pt x="500" y="181"/>
                  </a:cubicBezTo>
                  <a:cubicBezTo>
                    <a:pt x="499" y="181"/>
                    <a:pt x="498" y="182"/>
                    <a:pt x="497" y="182"/>
                  </a:cubicBezTo>
                  <a:cubicBezTo>
                    <a:pt x="495" y="184"/>
                    <a:pt x="485" y="190"/>
                    <a:pt x="481" y="191"/>
                  </a:cubicBezTo>
                  <a:cubicBezTo>
                    <a:pt x="479" y="191"/>
                    <a:pt x="477" y="193"/>
                    <a:pt x="475" y="194"/>
                  </a:cubicBezTo>
                  <a:cubicBezTo>
                    <a:pt x="473" y="185"/>
                    <a:pt x="466" y="176"/>
                    <a:pt x="461" y="171"/>
                  </a:cubicBezTo>
                  <a:cubicBezTo>
                    <a:pt x="460" y="170"/>
                    <a:pt x="458" y="168"/>
                    <a:pt x="459" y="166"/>
                  </a:cubicBezTo>
                  <a:cubicBezTo>
                    <a:pt x="460" y="164"/>
                    <a:pt x="463" y="162"/>
                    <a:pt x="468" y="162"/>
                  </a:cubicBezTo>
                  <a:cubicBezTo>
                    <a:pt x="470" y="162"/>
                    <a:pt x="472" y="162"/>
                    <a:pt x="473" y="162"/>
                  </a:cubicBezTo>
                  <a:cubicBezTo>
                    <a:pt x="485" y="165"/>
                    <a:pt x="496" y="158"/>
                    <a:pt x="500" y="146"/>
                  </a:cubicBezTo>
                  <a:moveTo>
                    <a:pt x="464" y="212"/>
                  </a:moveTo>
                  <a:cubicBezTo>
                    <a:pt x="464" y="212"/>
                    <a:pt x="465" y="212"/>
                    <a:pt x="465" y="212"/>
                  </a:cubicBezTo>
                  <a:cubicBezTo>
                    <a:pt x="466" y="212"/>
                    <a:pt x="467" y="212"/>
                    <a:pt x="468" y="211"/>
                  </a:cubicBezTo>
                  <a:cubicBezTo>
                    <a:pt x="468" y="213"/>
                    <a:pt x="468" y="216"/>
                    <a:pt x="469" y="217"/>
                  </a:cubicBezTo>
                  <a:cubicBezTo>
                    <a:pt x="471" y="223"/>
                    <a:pt x="475" y="224"/>
                    <a:pt x="477" y="225"/>
                  </a:cubicBezTo>
                  <a:cubicBezTo>
                    <a:pt x="477" y="225"/>
                    <a:pt x="477" y="225"/>
                    <a:pt x="478" y="225"/>
                  </a:cubicBezTo>
                  <a:cubicBezTo>
                    <a:pt x="484" y="225"/>
                    <a:pt x="488" y="218"/>
                    <a:pt x="492" y="212"/>
                  </a:cubicBezTo>
                  <a:cubicBezTo>
                    <a:pt x="494" y="209"/>
                    <a:pt x="494" y="209"/>
                    <a:pt x="500" y="208"/>
                  </a:cubicBezTo>
                  <a:cubicBezTo>
                    <a:pt x="502" y="208"/>
                    <a:pt x="504" y="208"/>
                    <a:pt x="507" y="208"/>
                  </a:cubicBezTo>
                  <a:cubicBezTo>
                    <a:pt x="523" y="205"/>
                    <a:pt x="529" y="187"/>
                    <a:pt x="527" y="178"/>
                  </a:cubicBezTo>
                  <a:cubicBezTo>
                    <a:pt x="527" y="174"/>
                    <a:pt x="525" y="170"/>
                    <a:pt x="523" y="166"/>
                  </a:cubicBezTo>
                  <a:cubicBezTo>
                    <a:pt x="529" y="165"/>
                    <a:pt x="535" y="164"/>
                    <a:pt x="537" y="157"/>
                  </a:cubicBezTo>
                  <a:cubicBezTo>
                    <a:pt x="537" y="155"/>
                    <a:pt x="537" y="152"/>
                    <a:pt x="535" y="150"/>
                  </a:cubicBezTo>
                  <a:cubicBezTo>
                    <a:pt x="534" y="148"/>
                    <a:pt x="530" y="145"/>
                    <a:pt x="527" y="144"/>
                  </a:cubicBezTo>
                  <a:cubicBezTo>
                    <a:pt x="536" y="144"/>
                    <a:pt x="536" y="144"/>
                    <a:pt x="536" y="144"/>
                  </a:cubicBezTo>
                  <a:cubicBezTo>
                    <a:pt x="550" y="178"/>
                    <a:pt x="562" y="217"/>
                    <a:pt x="570" y="259"/>
                  </a:cubicBezTo>
                  <a:cubicBezTo>
                    <a:pt x="453" y="259"/>
                    <a:pt x="453" y="259"/>
                    <a:pt x="453" y="259"/>
                  </a:cubicBezTo>
                  <a:cubicBezTo>
                    <a:pt x="455" y="257"/>
                    <a:pt x="455" y="255"/>
                    <a:pt x="455" y="252"/>
                  </a:cubicBezTo>
                  <a:cubicBezTo>
                    <a:pt x="456" y="245"/>
                    <a:pt x="452" y="240"/>
                    <a:pt x="445" y="239"/>
                  </a:cubicBezTo>
                  <a:cubicBezTo>
                    <a:pt x="444" y="239"/>
                    <a:pt x="444" y="239"/>
                    <a:pt x="444" y="239"/>
                  </a:cubicBezTo>
                  <a:cubicBezTo>
                    <a:pt x="442" y="239"/>
                    <a:pt x="441" y="239"/>
                    <a:pt x="440" y="239"/>
                  </a:cubicBezTo>
                  <a:cubicBezTo>
                    <a:pt x="448" y="224"/>
                    <a:pt x="438" y="208"/>
                    <a:pt x="430" y="194"/>
                  </a:cubicBezTo>
                  <a:cubicBezTo>
                    <a:pt x="426" y="189"/>
                    <a:pt x="421" y="181"/>
                    <a:pt x="422" y="179"/>
                  </a:cubicBezTo>
                  <a:cubicBezTo>
                    <a:pt x="422" y="179"/>
                    <a:pt x="422" y="178"/>
                    <a:pt x="424" y="178"/>
                  </a:cubicBezTo>
                  <a:cubicBezTo>
                    <a:pt x="425" y="177"/>
                    <a:pt x="427" y="177"/>
                    <a:pt x="428" y="177"/>
                  </a:cubicBezTo>
                  <a:cubicBezTo>
                    <a:pt x="435" y="177"/>
                    <a:pt x="440" y="185"/>
                    <a:pt x="446" y="196"/>
                  </a:cubicBezTo>
                  <a:cubicBezTo>
                    <a:pt x="451" y="204"/>
                    <a:pt x="455" y="212"/>
                    <a:pt x="464" y="212"/>
                  </a:cubicBezTo>
                  <a:moveTo>
                    <a:pt x="429" y="259"/>
                  </a:moveTo>
                  <a:cubicBezTo>
                    <a:pt x="424" y="259"/>
                    <a:pt x="424" y="259"/>
                    <a:pt x="424" y="259"/>
                  </a:cubicBezTo>
                  <a:cubicBezTo>
                    <a:pt x="426" y="258"/>
                    <a:pt x="427" y="256"/>
                    <a:pt x="429" y="255"/>
                  </a:cubicBezTo>
                  <a:cubicBezTo>
                    <a:pt x="429" y="256"/>
                    <a:pt x="429" y="256"/>
                    <a:pt x="429" y="257"/>
                  </a:cubicBezTo>
                  <a:cubicBezTo>
                    <a:pt x="429" y="258"/>
                    <a:pt x="429" y="259"/>
                    <a:pt x="429" y="259"/>
                  </a:cubicBezTo>
                  <a:moveTo>
                    <a:pt x="403" y="273"/>
                  </a:moveTo>
                  <a:cubicBezTo>
                    <a:pt x="573" y="273"/>
                    <a:pt x="573" y="273"/>
                    <a:pt x="573" y="273"/>
                  </a:cubicBezTo>
                  <a:cubicBezTo>
                    <a:pt x="579" y="310"/>
                    <a:pt x="582" y="349"/>
                    <a:pt x="583" y="389"/>
                  </a:cubicBezTo>
                  <a:cubicBezTo>
                    <a:pt x="416" y="389"/>
                    <a:pt x="416" y="389"/>
                    <a:pt x="416" y="389"/>
                  </a:cubicBezTo>
                  <a:cubicBezTo>
                    <a:pt x="416" y="388"/>
                    <a:pt x="416" y="387"/>
                    <a:pt x="416" y="386"/>
                  </a:cubicBezTo>
                  <a:cubicBezTo>
                    <a:pt x="416" y="376"/>
                    <a:pt x="411" y="370"/>
                    <a:pt x="402" y="368"/>
                  </a:cubicBezTo>
                  <a:cubicBezTo>
                    <a:pt x="402" y="274"/>
                    <a:pt x="402" y="274"/>
                    <a:pt x="402" y="274"/>
                  </a:cubicBezTo>
                  <a:cubicBezTo>
                    <a:pt x="402" y="274"/>
                    <a:pt x="402" y="273"/>
                    <a:pt x="403" y="273"/>
                  </a:cubicBezTo>
                  <a:moveTo>
                    <a:pt x="388" y="662"/>
                  </a:moveTo>
                  <a:cubicBezTo>
                    <a:pt x="388" y="777"/>
                    <a:pt x="388" y="777"/>
                    <a:pt x="388" y="777"/>
                  </a:cubicBezTo>
                  <a:cubicBezTo>
                    <a:pt x="339" y="774"/>
                    <a:pt x="294" y="730"/>
                    <a:pt x="261" y="662"/>
                  </a:cubicBezTo>
                  <a:lnTo>
                    <a:pt x="388" y="662"/>
                  </a:lnTo>
                  <a:close/>
                  <a:moveTo>
                    <a:pt x="402" y="662"/>
                  </a:moveTo>
                  <a:cubicBezTo>
                    <a:pt x="502" y="662"/>
                    <a:pt x="502" y="662"/>
                    <a:pt x="502" y="662"/>
                  </a:cubicBezTo>
                  <a:cubicBezTo>
                    <a:pt x="499" y="668"/>
                    <a:pt x="501" y="677"/>
                    <a:pt x="503" y="682"/>
                  </a:cubicBezTo>
                  <a:cubicBezTo>
                    <a:pt x="506" y="689"/>
                    <a:pt x="508" y="693"/>
                    <a:pt x="512" y="694"/>
                  </a:cubicBezTo>
                  <a:cubicBezTo>
                    <a:pt x="481" y="745"/>
                    <a:pt x="443" y="774"/>
                    <a:pt x="402" y="777"/>
                  </a:cubicBezTo>
                  <a:lnTo>
                    <a:pt x="402" y="662"/>
                  </a:lnTo>
                  <a:close/>
                  <a:moveTo>
                    <a:pt x="525" y="672"/>
                  </a:moveTo>
                  <a:cubicBezTo>
                    <a:pt x="522" y="674"/>
                    <a:pt x="518" y="677"/>
                    <a:pt x="517" y="678"/>
                  </a:cubicBezTo>
                  <a:cubicBezTo>
                    <a:pt x="516" y="676"/>
                    <a:pt x="515" y="672"/>
                    <a:pt x="514" y="670"/>
                  </a:cubicBezTo>
                  <a:cubicBezTo>
                    <a:pt x="516" y="670"/>
                    <a:pt x="518" y="670"/>
                    <a:pt x="521" y="670"/>
                  </a:cubicBezTo>
                  <a:cubicBezTo>
                    <a:pt x="523" y="670"/>
                    <a:pt x="524" y="670"/>
                    <a:pt x="525" y="670"/>
                  </a:cubicBezTo>
                  <a:cubicBezTo>
                    <a:pt x="525" y="670"/>
                    <a:pt x="525" y="671"/>
                    <a:pt x="525" y="672"/>
                  </a:cubicBezTo>
                  <a:moveTo>
                    <a:pt x="402" y="648"/>
                  </a:moveTo>
                  <a:cubicBezTo>
                    <a:pt x="402" y="630"/>
                    <a:pt x="402" y="630"/>
                    <a:pt x="402" y="630"/>
                  </a:cubicBezTo>
                  <a:cubicBezTo>
                    <a:pt x="404" y="631"/>
                    <a:pt x="406" y="631"/>
                    <a:pt x="409" y="631"/>
                  </a:cubicBezTo>
                  <a:cubicBezTo>
                    <a:pt x="429" y="631"/>
                    <a:pt x="450" y="624"/>
                    <a:pt x="465" y="619"/>
                  </a:cubicBezTo>
                  <a:cubicBezTo>
                    <a:pt x="470" y="617"/>
                    <a:pt x="475" y="616"/>
                    <a:pt x="478" y="615"/>
                  </a:cubicBezTo>
                  <a:cubicBezTo>
                    <a:pt x="478" y="615"/>
                    <a:pt x="478" y="615"/>
                    <a:pt x="479" y="615"/>
                  </a:cubicBezTo>
                  <a:cubicBezTo>
                    <a:pt x="481" y="615"/>
                    <a:pt x="485" y="619"/>
                    <a:pt x="488" y="624"/>
                  </a:cubicBezTo>
                  <a:cubicBezTo>
                    <a:pt x="496" y="633"/>
                    <a:pt x="507" y="646"/>
                    <a:pt x="529" y="647"/>
                  </a:cubicBezTo>
                  <a:cubicBezTo>
                    <a:pt x="530" y="647"/>
                    <a:pt x="531" y="647"/>
                    <a:pt x="532" y="647"/>
                  </a:cubicBezTo>
                  <a:cubicBezTo>
                    <a:pt x="533" y="647"/>
                    <a:pt x="535" y="647"/>
                    <a:pt x="536" y="647"/>
                  </a:cubicBezTo>
                  <a:cubicBezTo>
                    <a:pt x="536" y="647"/>
                    <a:pt x="536" y="648"/>
                    <a:pt x="536" y="648"/>
                  </a:cubicBezTo>
                  <a:lnTo>
                    <a:pt x="402" y="648"/>
                  </a:lnTo>
                  <a:close/>
                  <a:moveTo>
                    <a:pt x="669" y="130"/>
                  </a:moveTo>
                  <a:cubicBezTo>
                    <a:pt x="553" y="130"/>
                    <a:pt x="553" y="130"/>
                    <a:pt x="553" y="130"/>
                  </a:cubicBezTo>
                  <a:cubicBezTo>
                    <a:pt x="554" y="128"/>
                    <a:pt x="555" y="126"/>
                    <a:pt x="556" y="124"/>
                  </a:cubicBezTo>
                  <a:cubicBezTo>
                    <a:pt x="560" y="112"/>
                    <a:pt x="560" y="87"/>
                    <a:pt x="556" y="50"/>
                  </a:cubicBezTo>
                  <a:cubicBezTo>
                    <a:pt x="598" y="69"/>
                    <a:pt x="636" y="97"/>
                    <a:pt x="669" y="130"/>
                  </a:cubicBezTo>
                  <a:moveTo>
                    <a:pt x="395" y="14"/>
                  </a:moveTo>
                  <a:cubicBezTo>
                    <a:pt x="401" y="14"/>
                    <a:pt x="407" y="14"/>
                    <a:pt x="413" y="15"/>
                  </a:cubicBezTo>
                  <a:cubicBezTo>
                    <a:pt x="414" y="15"/>
                    <a:pt x="414" y="15"/>
                    <a:pt x="415" y="15"/>
                  </a:cubicBezTo>
                  <a:cubicBezTo>
                    <a:pt x="420" y="15"/>
                    <a:pt x="425" y="15"/>
                    <a:pt x="431" y="16"/>
                  </a:cubicBezTo>
                  <a:cubicBezTo>
                    <a:pt x="432" y="16"/>
                    <a:pt x="433" y="16"/>
                    <a:pt x="434" y="16"/>
                  </a:cubicBezTo>
                  <a:cubicBezTo>
                    <a:pt x="439" y="17"/>
                    <a:pt x="443" y="17"/>
                    <a:pt x="448" y="18"/>
                  </a:cubicBezTo>
                  <a:cubicBezTo>
                    <a:pt x="450" y="18"/>
                    <a:pt x="452" y="18"/>
                    <a:pt x="453" y="19"/>
                  </a:cubicBezTo>
                  <a:cubicBezTo>
                    <a:pt x="457" y="19"/>
                    <a:pt x="462" y="20"/>
                    <a:pt x="466" y="21"/>
                  </a:cubicBezTo>
                  <a:cubicBezTo>
                    <a:pt x="468" y="21"/>
                    <a:pt x="470" y="22"/>
                    <a:pt x="472" y="22"/>
                  </a:cubicBezTo>
                  <a:cubicBezTo>
                    <a:pt x="476" y="23"/>
                    <a:pt x="480" y="24"/>
                    <a:pt x="484" y="25"/>
                  </a:cubicBezTo>
                  <a:cubicBezTo>
                    <a:pt x="486" y="25"/>
                    <a:pt x="489" y="26"/>
                    <a:pt x="492" y="27"/>
                  </a:cubicBezTo>
                  <a:cubicBezTo>
                    <a:pt x="495" y="28"/>
                    <a:pt x="498" y="28"/>
                    <a:pt x="501" y="29"/>
                  </a:cubicBezTo>
                  <a:cubicBezTo>
                    <a:pt x="505" y="30"/>
                    <a:pt x="508" y="31"/>
                    <a:pt x="511" y="32"/>
                  </a:cubicBezTo>
                  <a:cubicBezTo>
                    <a:pt x="514" y="33"/>
                    <a:pt x="516" y="34"/>
                    <a:pt x="519" y="35"/>
                  </a:cubicBezTo>
                  <a:cubicBezTo>
                    <a:pt x="523" y="36"/>
                    <a:pt x="527" y="38"/>
                    <a:pt x="531" y="39"/>
                  </a:cubicBezTo>
                  <a:cubicBezTo>
                    <a:pt x="532" y="40"/>
                    <a:pt x="534" y="40"/>
                    <a:pt x="536" y="41"/>
                  </a:cubicBezTo>
                  <a:cubicBezTo>
                    <a:pt x="538" y="42"/>
                    <a:pt x="539" y="43"/>
                    <a:pt x="541" y="43"/>
                  </a:cubicBezTo>
                  <a:cubicBezTo>
                    <a:pt x="543" y="58"/>
                    <a:pt x="544" y="71"/>
                    <a:pt x="545" y="83"/>
                  </a:cubicBezTo>
                  <a:cubicBezTo>
                    <a:pt x="544" y="82"/>
                    <a:pt x="543" y="81"/>
                    <a:pt x="542" y="80"/>
                  </a:cubicBezTo>
                  <a:cubicBezTo>
                    <a:pt x="537" y="74"/>
                    <a:pt x="529" y="71"/>
                    <a:pt x="520" y="71"/>
                  </a:cubicBezTo>
                  <a:cubicBezTo>
                    <a:pt x="519" y="71"/>
                    <a:pt x="519" y="71"/>
                    <a:pt x="519" y="71"/>
                  </a:cubicBezTo>
                  <a:cubicBezTo>
                    <a:pt x="516" y="71"/>
                    <a:pt x="512" y="71"/>
                    <a:pt x="508" y="72"/>
                  </a:cubicBezTo>
                  <a:cubicBezTo>
                    <a:pt x="507" y="72"/>
                    <a:pt x="507" y="72"/>
                    <a:pt x="507" y="72"/>
                  </a:cubicBezTo>
                  <a:cubicBezTo>
                    <a:pt x="490" y="73"/>
                    <a:pt x="466" y="78"/>
                    <a:pt x="462" y="92"/>
                  </a:cubicBezTo>
                  <a:cubicBezTo>
                    <a:pt x="460" y="97"/>
                    <a:pt x="461" y="106"/>
                    <a:pt x="474" y="116"/>
                  </a:cubicBezTo>
                  <a:cubicBezTo>
                    <a:pt x="487" y="124"/>
                    <a:pt x="488" y="135"/>
                    <a:pt x="486" y="142"/>
                  </a:cubicBezTo>
                  <a:cubicBezTo>
                    <a:pt x="486" y="143"/>
                    <a:pt x="484" y="149"/>
                    <a:pt x="478" y="149"/>
                  </a:cubicBezTo>
                  <a:cubicBezTo>
                    <a:pt x="478" y="149"/>
                    <a:pt x="477" y="149"/>
                    <a:pt x="476" y="149"/>
                  </a:cubicBezTo>
                  <a:cubicBezTo>
                    <a:pt x="462" y="146"/>
                    <a:pt x="450" y="151"/>
                    <a:pt x="446" y="161"/>
                  </a:cubicBezTo>
                  <a:cubicBezTo>
                    <a:pt x="445" y="164"/>
                    <a:pt x="444" y="167"/>
                    <a:pt x="445" y="170"/>
                  </a:cubicBezTo>
                  <a:cubicBezTo>
                    <a:pt x="440" y="166"/>
                    <a:pt x="435" y="163"/>
                    <a:pt x="428" y="163"/>
                  </a:cubicBezTo>
                  <a:cubicBezTo>
                    <a:pt x="425" y="163"/>
                    <a:pt x="423" y="163"/>
                    <a:pt x="420" y="164"/>
                  </a:cubicBezTo>
                  <a:cubicBezTo>
                    <a:pt x="414" y="166"/>
                    <a:pt x="410" y="169"/>
                    <a:pt x="409" y="173"/>
                  </a:cubicBezTo>
                  <a:cubicBezTo>
                    <a:pt x="405" y="182"/>
                    <a:pt x="411" y="191"/>
                    <a:pt x="418" y="202"/>
                  </a:cubicBezTo>
                  <a:cubicBezTo>
                    <a:pt x="425" y="213"/>
                    <a:pt x="432" y="225"/>
                    <a:pt x="428" y="234"/>
                  </a:cubicBezTo>
                  <a:cubicBezTo>
                    <a:pt x="421" y="245"/>
                    <a:pt x="410" y="254"/>
                    <a:pt x="398" y="260"/>
                  </a:cubicBezTo>
                  <a:cubicBezTo>
                    <a:pt x="398" y="260"/>
                    <a:pt x="398" y="260"/>
                    <a:pt x="398" y="260"/>
                  </a:cubicBezTo>
                  <a:cubicBezTo>
                    <a:pt x="396" y="261"/>
                    <a:pt x="395" y="262"/>
                    <a:pt x="393" y="262"/>
                  </a:cubicBezTo>
                  <a:cubicBezTo>
                    <a:pt x="393" y="263"/>
                    <a:pt x="392" y="263"/>
                    <a:pt x="392" y="263"/>
                  </a:cubicBezTo>
                  <a:cubicBezTo>
                    <a:pt x="383" y="267"/>
                    <a:pt x="373" y="269"/>
                    <a:pt x="365" y="270"/>
                  </a:cubicBezTo>
                  <a:cubicBezTo>
                    <a:pt x="341" y="273"/>
                    <a:pt x="343" y="287"/>
                    <a:pt x="344" y="300"/>
                  </a:cubicBezTo>
                  <a:cubicBezTo>
                    <a:pt x="344" y="305"/>
                    <a:pt x="345" y="309"/>
                    <a:pt x="344" y="315"/>
                  </a:cubicBezTo>
                  <a:cubicBezTo>
                    <a:pt x="344" y="338"/>
                    <a:pt x="343" y="352"/>
                    <a:pt x="340" y="355"/>
                  </a:cubicBezTo>
                  <a:cubicBezTo>
                    <a:pt x="339" y="355"/>
                    <a:pt x="337" y="353"/>
                    <a:pt x="333" y="349"/>
                  </a:cubicBezTo>
                  <a:cubicBezTo>
                    <a:pt x="326" y="341"/>
                    <a:pt x="320" y="338"/>
                    <a:pt x="314" y="338"/>
                  </a:cubicBezTo>
                  <a:cubicBezTo>
                    <a:pt x="310" y="338"/>
                    <a:pt x="307" y="339"/>
                    <a:pt x="305" y="343"/>
                  </a:cubicBezTo>
                  <a:cubicBezTo>
                    <a:pt x="296" y="355"/>
                    <a:pt x="307" y="389"/>
                    <a:pt x="309" y="395"/>
                  </a:cubicBezTo>
                  <a:cubicBezTo>
                    <a:pt x="316" y="416"/>
                    <a:pt x="350" y="440"/>
                    <a:pt x="375" y="458"/>
                  </a:cubicBezTo>
                  <a:cubicBezTo>
                    <a:pt x="376" y="458"/>
                    <a:pt x="376" y="458"/>
                    <a:pt x="376" y="458"/>
                  </a:cubicBezTo>
                  <a:cubicBezTo>
                    <a:pt x="312" y="440"/>
                    <a:pt x="276" y="416"/>
                    <a:pt x="277" y="392"/>
                  </a:cubicBezTo>
                  <a:cubicBezTo>
                    <a:pt x="278" y="373"/>
                    <a:pt x="285" y="367"/>
                    <a:pt x="292" y="361"/>
                  </a:cubicBezTo>
                  <a:cubicBezTo>
                    <a:pt x="298" y="356"/>
                    <a:pt x="306" y="349"/>
                    <a:pt x="302" y="334"/>
                  </a:cubicBezTo>
                  <a:cubicBezTo>
                    <a:pt x="296" y="315"/>
                    <a:pt x="279" y="309"/>
                    <a:pt x="269" y="307"/>
                  </a:cubicBezTo>
                  <a:cubicBezTo>
                    <a:pt x="275" y="267"/>
                    <a:pt x="261" y="260"/>
                    <a:pt x="256" y="258"/>
                  </a:cubicBezTo>
                  <a:cubicBezTo>
                    <a:pt x="254" y="258"/>
                    <a:pt x="252" y="258"/>
                    <a:pt x="250" y="258"/>
                  </a:cubicBezTo>
                  <a:cubicBezTo>
                    <a:pt x="230" y="258"/>
                    <a:pt x="190" y="284"/>
                    <a:pt x="183" y="299"/>
                  </a:cubicBezTo>
                  <a:cubicBezTo>
                    <a:pt x="180" y="305"/>
                    <a:pt x="179" y="311"/>
                    <a:pt x="177" y="317"/>
                  </a:cubicBezTo>
                  <a:cubicBezTo>
                    <a:pt x="175" y="325"/>
                    <a:pt x="173" y="333"/>
                    <a:pt x="169" y="338"/>
                  </a:cubicBezTo>
                  <a:cubicBezTo>
                    <a:pt x="166" y="330"/>
                    <a:pt x="163" y="310"/>
                    <a:pt x="159" y="279"/>
                  </a:cubicBezTo>
                  <a:cubicBezTo>
                    <a:pt x="157" y="267"/>
                    <a:pt x="157" y="266"/>
                    <a:pt x="156" y="264"/>
                  </a:cubicBezTo>
                  <a:cubicBezTo>
                    <a:pt x="155" y="262"/>
                    <a:pt x="149" y="251"/>
                    <a:pt x="144" y="242"/>
                  </a:cubicBezTo>
                  <a:cubicBezTo>
                    <a:pt x="143" y="240"/>
                    <a:pt x="141" y="238"/>
                    <a:pt x="139" y="238"/>
                  </a:cubicBezTo>
                  <a:cubicBezTo>
                    <a:pt x="133" y="237"/>
                    <a:pt x="115" y="234"/>
                    <a:pt x="107" y="229"/>
                  </a:cubicBezTo>
                  <a:cubicBezTo>
                    <a:pt x="104" y="228"/>
                    <a:pt x="102" y="227"/>
                    <a:pt x="99" y="229"/>
                  </a:cubicBezTo>
                  <a:cubicBezTo>
                    <a:pt x="97" y="230"/>
                    <a:pt x="96" y="232"/>
                    <a:pt x="96" y="235"/>
                  </a:cubicBezTo>
                  <a:cubicBezTo>
                    <a:pt x="96" y="248"/>
                    <a:pt x="95" y="266"/>
                    <a:pt x="94" y="272"/>
                  </a:cubicBezTo>
                  <a:cubicBezTo>
                    <a:pt x="90" y="279"/>
                    <a:pt x="73" y="304"/>
                    <a:pt x="48" y="360"/>
                  </a:cubicBezTo>
                  <a:cubicBezTo>
                    <a:pt x="39" y="383"/>
                    <a:pt x="34" y="415"/>
                    <a:pt x="33" y="450"/>
                  </a:cubicBezTo>
                  <a:cubicBezTo>
                    <a:pt x="34" y="435"/>
                    <a:pt x="39" y="420"/>
                    <a:pt x="46" y="402"/>
                  </a:cubicBezTo>
                  <a:cubicBezTo>
                    <a:pt x="47" y="403"/>
                    <a:pt x="48" y="403"/>
                    <a:pt x="50" y="403"/>
                  </a:cubicBezTo>
                  <a:cubicBezTo>
                    <a:pt x="54" y="403"/>
                    <a:pt x="54" y="403"/>
                    <a:pt x="54" y="403"/>
                  </a:cubicBezTo>
                  <a:cubicBezTo>
                    <a:pt x="51" y="406"/>
                    <a:pt x="48" y="412"/>
                    <a:pt x="46" y="429"/>
                  </a:cubicBezTo>
                  <a:cubicBezTo>
                    <a:pt x="45" y="443"/>
                    <a:pt x="44" y="458"/>
                    <a:pt x="46" y="469"/>
                  </a:cubicBezTo>
                  <a:cubicBezTo>
                    <a:pt x="48" y="488"/>
                    <a:pt x="54" y="497"/>
                    <a:pt x="64" y="497"/>
                  </a:cubicBezTo>
                  <a:cubicBezTo>
                    <a:pt x="64" y="497"/>
                    <a:pt x="64" y="497"/>
                    <a:pt x="65" y="497"/>
                  </a:cubicBezTo>
                  <a:cubicBezTo>
                    <a:pt x="76" y="496"/>
                    <a:pt x="81" y="483"/>
                    <a:pt x="80" y="459"/>
                  </a:cubicBezTo>
                  <a:cubicBezTo>
                    <a:pt x="80" y="459"/>
                    <a:pt x="77" y="413"/>
                    <a:pt x="65" y="403"/>
                  </a:cubicBezTo>
                  <a:cubicBezTo>
                    <a:pt x="194" y="403"/>
                    <a:pt x="194" y="403"/>
                    <a:pt x="194" y="403"/>
                  </a:cubicBezTo>
                  <a:cubicBezTo>
                    <a:pt x="194" y="443"/>
                    <a:pt x="198" y="482"/>
                    <a:pt x="204" y="519"/>
                  </a:cubicBezTo>
                  <a:cubicBezTo>
                    <a:pt x="46" y="519"/>
                    <a:pt x="46" y="519"/>
                    <a:pt x="46" y="519"/>
                  </a:cubicBezTo>
                  <a:cubicBezTo>
                    <a:pt x="45" y="519"/>
                    <a:pt x="45" y="519"/>
                    <a:pt x="44" y="519"/>
                  </a:cubicBezTo>
                  <a:cubicBezTo>
                    <a:pt x="38" y="498"/>
                    <a:pt x="35" y="482"/>
                    <a:pt x="33" y="468"/>
                  </a:cubicBezTo>
                  <a:cubicBezTo>
                    <a:pt x="34" y="487"/>
                    <a:pt x="36" y="506"/>
                    <a:pt x="39" y="526"/>
                  </a:cubicBezTo>
                  <a:cubicBezTo>
                    <a:pt x="39" y="526"/>
                    <a:pt x="39" y="526"/>
                    <a:pt x="39" y="526"/>
                  </a:cubicBezTo>
                  <a:cubicBezTo>
                    <a:pt x="39" y="526"/>
                    <a:pt x="39" y="527"/>
                    <a:pt x="39" y="527"/>
                  </a:cubicBezTo>
                  <a:cubicBezTo>
                    <a:pt x="39" y="530"/>
                    <a:pt x="40" y="533"/>
                    <a:pt x="40" y="536"/>
                  </a:cubicBezTo>
                  <a:cubicBezTo>
                    <a:pt x="40" y="535"/>
                    <a:pt x="39" y="533"/>
                    <a:pt x="39" y="532"/>
                  </a:cubicBezTo>
                  <a:cubicBezTo>
                    <a:pt x="38" y="529"/>
                    <a:pt x="37" y="526"/>
                    <a:pt x="36" y="523"/>
                  </a:cubicBezTo>
                  <a:cubicBezTo>
                    <a:pt x="35" y="521"/>
                    <a:pt x="34" y="520"/>
                    <a:pt x="34" y="518"/>
                  </a:cubicBezTo>
                  <a:cubicBezTo>
                    <a:pt x="32" y="513"/>
                    <a:pt x="31" y="509"/>
                    <a:pt x="30" y="505"/>
                  </a:cubicBezTo>
                  <a:cubicBezTo>
                    <a:pt x="29" y="504"/>
                    <a:pt x="29" y="503"/>
                    <a:pt x="28" y="501"/>
                  </a:cubicBezTo>
                  <a:cubicBezTo>
                    <a:pt x="27" y="496"/>
                    <a:pt x="26" y="492"/>
                    <a:pt x="25" y="487"/>
                  </a:cubicBezTo>
                  <a:cubicBezTo>
                    <a:pt x="24" y="486"/>
                    <a:pt x="24" y="485"/>
                    <a:pt x="24" y="484"/>
                  </a:cubicBezTo>
                  <a:cubicBezTo>
                    <a:pt x="23" y="479"/>
                    <a:pt x="22" y="474"/>
                    <a:pt x="21" y="469"/>
                  </a:cubicBezTo>
                  <a:cubicBezTo>
                    <a:pt x="21" y="468"/>
                    <a:pt x="20" y="467"/>
                    <a:pt x="20" y="467"/>
                  </a:cubicBezTo>
                  <a:cubicBezTo>
                    <a:pt x="19" y="461"/>
                    <a:pt x="18" y="456"/>
                    <a:pt x="18" y="451"/>
                  </a:cubicBezTo>
                  <a:cubicBezTo>
                    <a:pt x="18" y="450"/>
                    <a:pt x="17" y="450"/>
                    <a:pt x="17" y="449"/>
                  </a:cubicBezTo>
                  <a:cubicBezTo>
                    <a:pt x="17" y="444"/>
                    <a:pt x="16" y="438"/>
                    <a:pt x="15" y="433"/>
                  </a:cubicBezTo>
                  <a:cubicBezTo>
                    <a:pt x="15" y="432"/>
                    <a:pt x="15" y="432"/>
                    <a:pt x="15" y="431"/>
                  </a:cubicBezTo>
                  <a:cubicBezTo>
                    <a:pt x="15" y="426"/>
                    <a:pt x="14" y="420"/>
                    <a:pt x="14" y="414"/>
                  </a:cubicBezTo>
                  <a:cubicBezTo>
                    <a:pt x="14" y="414"/>
                    <a:pt x="14" y="414"/>
                    <a:pt x="14" y="413"/>
                  </a:cubicBezTo>
                  <a:cubicBezTo>
                    <a:pt x="14" y="407"/>
                    <a:pt x="14" y="402"/>
                    <a:pt x="14" y="396"/>
                  </a:cubicBezTo>
                  <a:cubicBezTo>
                    <a:pt x="14" y="186"/>
                    <a:pt x="185" y="14"/>
                    <a:pt x="395" y="14"/>
                  </a:cubicBezTo>
                  <a:moveTo>
                    <a:pt x="122" y="662"/>
                  </a:moveTo>
                  <a:cubicBezTo>
                    <a:pt x="246" y="662"/>
                    <a:pt x="246" y="662"/>
                    <a:pt x="246" y="662"/>
                  </a:cubicBezTo>
                  <a:cubicBezTo>
                    <a:pt x="248" y="666"/>
                    <a:pt x="250" y="670"/>
                    <a:pt x="252" y="674"/>
                  </a:cubicBezTo>
                  <a:cubicBezTo>
                    <a:pt x="275" y="720"/>
                    <a:pt x="302" y="753"/>
                    <a:pt x="333" y="772"/>
                  </a:cubicBezTo>
                  <a:cubicBezTo>
                    <a:pt x="251" y="759"/>
                    <a:pt x="178" y="719"/>
                    <a:pt x="122" y="662"/>
                  </a:cubicBezTo>
                  <a:moveTo>
                    <a:pt x="458" y="772"/>
                  </a:moveTo>
                  <a:cubicBezTo>
                    <a:pt x="487" y="754"/>
                    <a:pt x="514" y="723"/>
                    <a:pt x="536" y="680"/>
                  </a:cubicBezTo>
                  <a:cubicBezTo>
                    <a:pt x="541" y="676"/>
                    <a:pt x="544" y="671"/>
                    <a:pt x="543" y="667"/>
                  </a:cubicBezTo>
                  <a:cubicBezTo>
                    <a:pt x="543" y="666"/>
                    <a:pt x="543" y="666"/>
                    <a:pt x="543" y="666"/>
                  </a:cubicBezTo>
                  <a:cubicBezTo>
                    <a:pt x="544" y="664"/>
                    <a:pt x="544" y="663"/>
                    <a:pt x="545" y="662"/>
                  </a:cubicBezTo>
                  <a:cubicBezTo>
                    <a:pt x="605" y="662"/>
                    <a:pt x="605" y="662"/>
                    <a:pt x="605" y="662"/>
                  </a:cubicBezTo>
                  <a:cubicBezTo>
                    <a:pt x="603" y="663"/>
                    <a:pt x="600" y="665"/>
                    <a:pt x="597" y="667"/>
                  </a:cubicBezTo>
                  <a:cubicBezTo>
                    <a:pt x="594" y="669"/>
                    <a:pt x="592" y="670"/>
                    <a:pt x="589" y="672"/>
                  </a:cubicBezTo>
                  <a:cubicBezTo>
                    <a:pt x="585" y="674"/>
                    <a:pt x="585" y="674"/>
                    <a:pt x="585" y="674"/>
                  </a:cubicBezTo>
                  <a:cubicBezTo>
                    <a:pt x="570" y="684"/>
                    <a:pt x="561" y="689"/>
                    <a:pt x="565" y="697"/>
                  </a:cubicBezTo>
                  <a:cubicBezTo>
                    <a:pt x="566" y="700"/>
                    <a:pt x="570" y="702"/>
                    <a:pt x="574" y="702"/>
                  </a:cubicBezTo>
                  <a:cubicBezTo>
                    <a:pt x="585" y="702"/>
                    <a:pt x="613" y="684"/>
                    <a:pt x="619" y="673"/>
                  </a:cubicBezTo>
                  <a:cubicBezTo>
                    <a:pt x="622" y="668"/>
                    <a:pt x="621" y="664"/>
                    <a:pt x="619" y="662"/>
                  </a:cubicBezTo>
                  <a:cubicBezTo>
                    <a:pt x="669" y="662"/>
                    <a:pt x="669" y="662"/>
                    <a:pt x="669" y="662"/>
                  </a:cubicBezTo>
                  <a:cubicBezTo>
                    <a:pt x="613" y="719"/>
                    <a:pt x="540" y="759"/>
                    <a:pt x="458" y="77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10" name="iSḻïḋe">
              <a:extLst>
                <a:ext uri="{FF2B5EF4-FFF2-40B4-BE49-F238E27FC236}">
                  <a16:creationId xmlns:a16="http://schemas.microsoft.com/office/drawing/2014/main" id="{33DD2E3E-9254-DE4A-86AF-04180C5CEAE5}"/>
                </a:ext>
              </a:extLst>
            </p:cNvPr>
            <p:cNvSpPr/>
            <p:nvPr/>
          </p:nvSpPr>
          <p:spPr bwMode="auto">
            <a:xfrm>
              <a:off x="9069987" y="1634806"/>
              <a:ext cx="598561" cy="418972"/>
            </a:xfrm>
            <a:custGeom>
              <a:avLst/>
              <a:gdLst>
                <a:gd name="T0" fmla="*/ 329 w 794"/>
                <a:gd name="T1" fmla="*/ 0 h 460"/>
                <a:gd name="T2" fmla="*/ 212 w 794"/>
                <a:gd name="T3" fmla="*/ 39 h 460"/>
                <a:gd name="T4" fmla="*/ 3 w 794"/>
                <a:gd name="T5" fmla="*/ 211 h 460"/>
                <a:gd name="T6" fmla="*/ 13 w 794"/>
                <a:gd name="T7" fmla="*/ 212 h 460"/>
                <a:gd name="T8" fmla="*/ 283 w 794"/>
                <a:gd name="T9" fmla="*/ 32 h 460"/>
                <a:gd name="T10" fmla="*/ 280 w 794"/>
                <a:gd name="T11" fmla="*/ 244 h 460"/>
                <a:gd name="T12" fmla="*/ 241 w 794"/>
                <a:gd name="T13" fmla="*/ 270 h 460"/>
                <a:gd name="T14" fmla="*/ 450 w 794"/>
                <a:gd name="T15" fmla="*/ 182 h 460"/>
                <a:gd name="T16" fmla="*/ 492 w 794"/>
                <a:gd name="T17" fmla="*/ 261 h 460"/>
                <a:gd name="T18" fmla="*/ 371 w 794"/>
                <a:gd name="T19" fmla="*/ 324 h 460"/>
                <a:gd name="T20" fmla="*/ 369 w 794"/>
                <a:gd name="T21" fmla="*/ 326 h 460"/>
                <a:gd name="T22" fmla="*/ 274 w 794"/>
                <a:gd name="T23" fmla="*/ 409 h 460"/>
                <a:gd name="T24" fmla="*/ 74 w 794"/>
                <a:gd name="T25" fmla="*/ 431 h 460"/>
                <a:gd name="T26" fmla="*/ 81 w 794"/>
                <a:gd name="T27" fmla="*/ 438 h 460"/>
                <a:gd name="T28" fmla="*/ 310 w 794"/>
                <a:gd name="T29" fmla="*/ 406 h 460"/>
                <a:gd name="T30" fmla="*/ 354 w 794"/>
                <a:gd name="T31" fmla="*/ 436 h 460"/>
                <a:gd name="T32" fmla="*/ 386 w 794"/>
                <a:gd name="T33" fmla="*/ 428 h 460"/>
                <a:gd name="T34" fmla="*/ 431 w 794"/>
                <a:gd name="T35" fmla="*/ 460 h 460"/>
                <a:gd name="T36" fmla="*/ 485 w 794"/>
                <a:gd name="T37" fmla="*/ 410 h 460"/>
                <a:gd name="T38" fmla="*/ 530 w 794"/>
                <a:gd name="T39" fmla="*/ 442 h 460"/>
                <a:gd name="T40" fmla="*/ 611 w 794"/>
                <a:gd name="T41" fmla="*/ 337 h 460"/>
                <a:gd name="T42" fmla="*/ 794 w 794"/>
                <a:gd name="T43" fmla="*/ 288 h 460"/>
                <a:gd name="T44" fmla="*/ 745 w 794"/>
                <a:gd name="T45" fmla="*/ 0 h 460"/>
                <a:gd name="T46" fmla="*/ 780 w 794"/>
                <a:gd name="T47" fmla="*/ 82 h 460"/>
                <a:gd name="T48" fmla="*/ 294 w 794"/>
                <a:gd name="T49" fmla="*/ 134 h 460"/>
                <a:gd name="T50" fmla="*/ 329 w 794"/>
                <a:gd name="T51" fmla="*/ 14 h 460"/>
                <a:gd name="T52" fmla="*/ 780 w 794"/>
                <a:gd name="T53" fmla="*/ 49 h 460"/>
                <a:gd name="T54" fmla="*/ 294 w 794"/>
                <a:gd name="T55" fmla="*/ 68 h 460"/>
                <a:gd name="T56" fmla="*/ 329 w 794"/>
                <a:gd name="T57" fmla="*/ 14 h 460"/>
                <a:gd name="T58" fmla="*/ 321 w 794"/>
                <a:gd name="T59" fmla="*/ 396 h 460"/>
                <a:gd name="T60" fmla="*/ 378 w 794"/>
                <a:gd name="T61" fmla="*/ 337 h 460"/>
                <a:gd name="T62" fmla="*/ 383 w 794"/>
                <a:gd name="T63" fmla="*/ 403 h 460"/>
                <a:gd name="T64" fmla="*/ 461 w 794"/>
                <a:gd name="T65" fmla="*/ 428 h 460"/>
                <a:gd name="T66" fmla="*/ 400 w 794"/>
                <a:gd name="T67" fmla="*/ 424 h 460"/>
                <a:gd name="T68" fmla="*/ 432 w 794"/>
                <a:gd name="T69" fmla="*/ 337 h 460"/>
                <a:gd name="T70" fmla="*/ 488 w 794"/>
                <a:gd name="T71" fmla="*/ 374 h 460"/>
                <a:gd name="T72" fmla="*/ 461 w 794"/>
                <a:gd name="T73" fmla="*/ 428 h 460"/>
                <a:gd name="T74" fmla="*/ 515 w 794"/>
                <a:gd name="T75" fmla="*/ 425 h 460"/>
                <a:gd name="T76" fmla="*/ 522 w 794"/>
                <a:gd name="T77" fmla="*/ 337 h 460"/>
                <a:gd name="T78" fmla="*/ 560 w 794"/>
                <a:gd name="T79" fmla="*/ 410 h 460"/>
                <a:gd name="T80" fmla="*/ 398 w 794"/>
                <a:gd name="T81" fmla="*/ 323 h 460"/>
                <a:gd name="T82" fmla="*/ 500 w 794"/>
                <a:gd name="T83" fmla="*/ 273 h 460"/>
                <a:gd name="T84" fmla="*/ 445 w 794"/>
                <a:gd name="T85" fmla="*/ 169 h 460"/>
                <a:gd name="T86" fmla="*/ 294 w 794"/>
                <a:gd name="T87" fmla="*/ 148 h 460"/>
                <a:gd name="T88" fmla="*/ 780 w 794"/>
                <a:gd name="T89" fmla="*/ 288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4" h="460">
                  <a:moveTo>
                    <a:pt x="745" y="0"/>
                  </a:moveTo>
                  <a:cubicBezTo>
                    <a:pt x="329" y="0"/>
                    <a:pt x="329" y="0"/>
                    <a:pt x="329" y="0"/>
                  </a:cubicBezTo>
                  <a:cubicBezTo>
                    <a:pt x="313" y="0"/>
                    <a:pt x="299" y="7"/>
                    <a:pt x="290" y="20"/>
                  </a:cubicBezTo>
                  <a:cubicBezTo>
                    <a:pt x="278" y="14"/>
                    <a:pt x="248" y="8"/>
                    <a:pt x="212" y="39"/>
                  </a:cubicBezTo>
                  <a:cubicBezTo>
                    <a:pt x="168" y="77"/>
                    <a:pt x="6" y="200"/>
                    <a:pt x="4" y="201"/>
                  </a:cubicBezTo>
                  <a:cubicBezTo>
                    <a:pt x="1" y="204"/>
                    <a:pt x="0" y="208"/>
                    <a:pt x="3" y="211"/>
                  </a:cubicBezTo>
                  <a:cubicBezTo>
                    <a:pt x="4" y="213"/>
                    <a:pt x="6" y="214"/>
                    <a:pt x="8" y="214"/>
                  </a:cubicBezTo>
                  <a:cubicBezTo>
                    <a:pt x="10" y="214"/>
                    <a:pt x="11" y="213"/>
                    <a:pt x="13" y="212"/>
                  </a:cubicBezTo>
                  <a:cubicBezTo>
                    <a:pt x="14" y="211"/>
                    <a:pt x="177" y="88"/>
                    <a:pt x="221" y="50"/>
                  </a:cubicBezTo>
                  <a:cubicBezTo>
                    <a:pt x="251" y="24"/>
                    <a:pt x="274" y="28"/>
                    <a:pt x="283" y="32"/>
                  </a:cubicBezTo>
                  <a:cubicBezTo>
                    <a:pt x="281" y="37"/>
                    <a:pt x="280" y="43"/>
                    <a:pt x="280" y="49"/>
                  </a:cubicBezTo>
                  <a:cubicBezTo>
                    <a:pt x="280" y="244"/>
                    <a:pt x="280" y="244"/>
                    <a:pt x="280" y="244"/>
                  </a:cubicBezTo>
                  <a:cubicBezTo>
                    <a:pt x="260" y="253"/>
                    <a:pt x="246" y="259"/>
                    <a:pt x="245" y="260"/>
                  </a:cubicBezTo>
                  <a:cubicBezTo>
                    <a:pt x="241" y="262"/>
                    <a:pt x="240" y="266"/>
                    <a:pt x="241" y="270"/>
                  </a:cubicBezTo>
                  <a:cubicBezTo>
                    <a:pt x="243" y="273"/>
                    <a:pt x="247" y="275"/>
                    <a:pt x="251" y="273"/>
                  </a:cubicBezTo>
                  <a:cubicBezTo>
                    <a:pt x="252" y="272"/>
                    <a:pt x="410" y="198"/>
                    <a:pt x="450" y="182"/>
                  </a:cubicBezTo>
                  <a:cubicBezTo>
                    <a:pt x="479" y="170"/>
                    <a:pt x="498" y="184"/>
                    <a:pt x="507" y="201"/>
                  </a:cubicBezTo>
                  <a:cubicBezTo>
                    <a:pt x="516" y="221"/>
                    <a:pt x="514" y="248"/>
                    <a:pt x="492" y="261"/>
                  </a:cubicBezTo>
                  <a:cubicBezTo>
                    <a:pt x="482" y="267"/>
                    <a:pt x="464" y="275"/>
                    <a:pt x="444" y="285"/>
                  </a:cubicBezTo>
                  <a:cubicBezTo>
                    <a:pt x="411" y="300"/>
                    <a:pt x="381" y="315"/>
                    <a:pt x="371" y="324"/>
                  </a:cubicBezTo>
                  <a:cubicBezTo>
                    <a:pt x="371" y="324"/>
                    <a:pt x="370" y="324"/>
                    <a:pt x="370" y="325"/>
                  </a:cubicBezTo>
                  <a:cubicBezTo>
                    <a:pt x="370" y="325"/>
                    <a:pt x="369" y="325"/>
                    <a:pt x="369" y="326"/>
                  </a:cubicBezTo>
                  <a:cubicBezTo>
                    <a:pt x="366" y="329"/>
                    <a:pt x="361" y="334"/>
                    <a:pt x="356" y="340"/>
                  </a:cubicBezTo>
                  <a:cubicBezTo>
                    <a:pt x="336" y="363"/>
                    <a:pt x="303" y="401"/>
                    <a:pt x="274" y="409"/>
                  </a:cubicBezTo>
                  <a:cubicBezTo>
                    <a:pt x="236" y="419"/>
                    <a:pt x="82" y="424"/>
                    <a:pt x="80" y="424"/>
                  </a:cubicBezTo>
                  <a:cubicBezTo>
                    <a:pt x="76" y="424"/>
                    <a:pt x="73" y="428"/>
                    <a:pt x="74" y="431"/>
                  </a:cubicBezTo>
                  <a:cubicBezTo>
                    <a:pt x="74" y="435"/>
                    <a:pt x="77" y="438"/>
                    <a:pt x="81" y="438"/>
                  </a:cubicBezTo>
                  <a:cubicBezTo>
                    <a:pt x="81" y="438"/>
                    <a:pt x="81" y="438"/>
                    <a:pt x="81" y="438"/>
                  </a:cubicBezTo>
                  <a:cubicBezTo>
                    <a:pt x="87" y="438"/>
                    <a:pt x="238" y="433"/>
                    <a:pt x="278" y="422"/>
                  </a:cubicBezTo>
                  <a:cubicBezTo>
                    <a:pt x="289" y="419"/>
                    <a:pt x="299" y="413"/>
                    <a:pt x="310" y="406"/>
                  </a:cubicBezTo>
                  <a:cubicBezTo>
                    <a:pt x="314" y="416"/>
                    <a:pt x="322" y="425"/>
                    <a:pt x="333" y="431"/>
                  </a:cubicBezTo>
                  <a:cubicBezTo>
                    <a:pt x="339" y="434"/>
                    <a:pt x="347" y="436"/>
                    <a:pt x="354" y="436"/>
                  </a:cubicBezTo>
                  <a:cubicBezTo>
                    <a:pt x="365" y="436"/>
                    <a:pt x="376" y="431"/>
                    <a:pt x="385" y="423"/>
                  </a:cubicBezTo>
                  <a:cubicBezTo>
                    <a:pt x="386" y="425"/>
                    <a:pt x="386" y="426"/>
                    <a:pt x="386" y="428"/>
                  </a:cubicBezTo>
                  <a:cubicBezTo>
                    <a:pt x="391" y="440"/>
                    <a:pt x="399" y="450"/>
                    <a:pt x="410" y="455"/>
                  </a:cubicBezTo>
                  <a:cubicBezTo>
                    <a:pt x="417" y="459"/>
                    <a:pt x="424" y="460"/>
                    <a:pt x="431" y="460"/>
                  </a:cubicBezTo>
                  <a:cubicBezTo>
                    <a:pt x="449" y="460"/>
                    <a:pt x="465" y="451"/>
                    <a:pt x="474" y="434"/>
                  </a:cubicBezTo>
                  <a:cubicBezTo>
                    <a:pt x="485" y="410"/>
                    <a:pt x="485" y="410"/>
                    <a:pt x="485" y="410"/>
                  </a:cubicBezTo>
                  <a:cubicBezTo>
                    <a:pt x="489" y="421"/>
                    <a:pt x="497" y="431"/>
                    <a:pt x="509" y="437"/>
                  </a:cubicBezTo>
                  <a:cubicBezTo>
                    <a:pt x="516" y="440"/>
                    <a:pt x="523" y="442"/>
                    <a:pt x="530" y="442"/>
                  </a:cubicBezTo>
                  <a:cubicBezTo>
                    <a:pt x="547" y="442"/>
                    <a:pt x="564" y="432"/>
                    <a:pt x="572" y="416"/>
                  </a:cubicBezTo>
                  <a:cubicBezTo>
                    <a:pt x="611" y="337"/>
                    <a:pt x="611" y="337"/>
                    <a:pt x="611" y="337"/>
                  </a:cubicBezTo>
                  <a:cubicBezTo>
                    <a:pt x="745" y="337"/>
                    <a:pt x="745" y="337"/>
                    <a:pt x="745" y="337"/>
                  </a:cubicBezTo>
                  <a:cubicBezTo>
                    <a:pt x="772" y="337"/>
                    <a:pt x="794" y="315"/>
                    <a:pt x="794" y="288"/>
                  </a:cubicBezTo>
                  <a:cubicBezTo>
                    <a:pt x="794" y="49"/>
                    <a:pt x="794" y="49"/>
                    <a:pt x="794" y="49"/>
                  </a:cubicBezTo>
                  <a:cubicBezTo>
                    <a:pt x="794" y="22"/>
                    <a:pt x="772" y="0"/>
                    <a:pt x="745" y="0"/>
                  </a:cubicBezTo>
                  <a:moveTo>
                    <a:pt x="294" y="82"/>
                  </a:moveTo>
                  <a:cubicBezTo>
                    <a:pt x="780" y="82"/>
                    <a:pt x="780" y="82"/>
                    <a:pt x="780" y="82"/>
                  </a:cubicBezTo>
                  <a:cubicBezTo>
                    <a:pt x="780" y="134"/>
                    <a:pt x="780" y="134"/>
                    <a:pt x="780" y="134"/>
                  </a:cubicBezTo>
                  <a:cubicBezTo>
                    <a:pt x="294" y="134"/>
                    <a:pt x="294" y="134"/>
                    <a:pt x="294" y="134"/>
                  </a:cubicBezTo>
                  <a:lnTo>
                    <a:pt x="294" y="82"/>
                  </a:lnTo>
                  <a:close/>
                  <a:moveTo>
                    <a:pt x="329" y="14"/>
                  </a:moveTo>
                  <a:cubicBezTo>
                    <a:pt x="745" y="14"/>
                    <a:pt x="745" y="14"/>
                    <a:pt x="745" y="14"/>
                  </a:cubicBezTo>
                  <a:cubicBezTo>
                    <a:pt x="765" y="14"/>
                    <a:pt x="780" y="29"/>
                    <a:pt x="780" y="49"/>
                  </a:cubicBezTo>
                  <a:cubicBezTo>
                    <a:pt x="780" y="68"/>
                    <a:pt x="780" y="68"/>
                    <a:pt x="780" y="68"/>
                  </a:cubicBezTo>
                  <a:cubicBezTo>
                    <a:pt x="294" y="68"/>
                    <a:pt x="294" y="68"/>
                    <a:pt x="294" y="68"/>
                  </a:cubicBezTo>
                  <a:cubicBezTo>
                    <a:pt x="294" y="49"/>
                    <a:pt x="294" y="49"/>
                    <a:pt x="294" y="49"/>
                  </a:cubicBezTo>
                  <a:cubicBezTo>
                    <a:pt x="294" y="29"/>
                    <a:pt x="310" y="14"/>
                    <a:pt x="329" y="14"/>
                  </a:cubicBezTo>
                  <a:moveTo>
                    <a:pt x="339" y="418"/>
                  </a:moveTo>
                  <a:cubicBezTo>
                    <a:pt x="330" y="414"/>
                    <a:pt x="324" y="406"/>
                    <a:pt x="321" y="396"/>
                  </a:cubicBezTo>
                  <a:cubicBezTo>
                    <a:pt x="338" y="382"/>
                    <a:pt x="354" y="364"/>
                    <a:pt x="366" y="350"/>
                  </a:cubicBezTo>
                  <a:cubicBezTo>
                    <a:pt x="371" y="345"/>
                    <a:pt x="375" y="340"/>
                    <a:pt x="378" y="337"/>
                  </a:cubicBezTo>
                  <a:cubicBezTo>
                    <a:pt x="416" y="337"/>
                    <a:pt x="416" y="337"/>
                    <a:pt x="416" y="337"/>
                  </a:cubicBezTo>
                  <a:cubicBezTo>
                    <a:pt x="383" y="403"/>
                    <a:pt x="383" y="403"/>
                    <a:pt x="383" y="403"/>
                  </a:cubicBezTo>
                  <a:cubicBezTo>
                    <a:pt x="375" y="420"/>
                    <a:pt x="355" y="426"/>
                    <a:pt x="339" y="418"/>
                  </a:cubicBezTo>
                  <a:moveTo>
                    <a:pt x="461" y="428"/>
                  </a:moveTo>
                  <a:cubicBezTo>
                    <a:pt x="453" y="444"/>
                    <a:pt x="433" y="451"/>
                    <a:pt x="416" y="443"/>
                  </a:cubicBezTo>
                  <a:cubicBezTo>
                    <a:pt x="409" y="439"/>
                    <a:pt x="403" y="432"/>
                    <a:pt x="400" y="424"/>
                  </a:cubicBezTo>
                  <a:cubicBezTo>
                    <a:pt x="397" y="415"/>
                    <a:pt x="398" y="406"/>
                    <a:pt x="401" y="398"/>
                  </a:cubicBezTo>
                  <a:cubicBezTo>
                    <a:pt x="432" y="337"/>
                    <a:pt x="432" y="337"/>
                    <a:pt x="432" y="337"/>
                  </a:cubicBezTo>
                  <a:cubicBezTo>
                    <a:pt x="506" y="337"/>
                    <a:pt x="506" y="337"/>
                    <a:pt x="506" y="337"/>
                  </a:cubicBezTo>
                  <a:cubicBezTo>
                    <a:pt x="488" y="374"/>
                    <a:pt x="488" y="374"/>
                    <a:pt x="488" y="374"/>
                  </a:cubicBezTo>
                  <a:cubicBezTo>
                    <a:pt x="488" y="374"/>
                    <a:pt x="488" y="374"/>
                    <a:pt x="488" y="374"/>
                  </a:cubicBezTo>
                  <a:lnTo>
                    <a:pt x="461" y="428"/>
                  </a:lnTo>
                  <a:close/>
                  <a:moveTo>
                    <a:pt x="560" y="410"/>
                  </a:moveTo>
                  <a:cubicBezTo>
                    <a:pt x="552" y="426"/>
                    <a:pt x="532" y="433"/>
                    <a:pt x="515" y="425"/>
                  </a:cubicBezTo>
                  <a:cubicBezTo>
                    <a:pt x="499" y="416"/>
                    <a:pt x="492" y="397"/>
                    <a:pt x="500" y="380"/>
                  </a:cubicBezTo>
                  <a:cubicBezTo>
                    <a:pt x="522" y="337"/>
                    <a:pt x="522" y="337"/>
                    <a:pt x="522" y="337"/>
                  </a:cubicBezTo>
                  <a:cubicBezTo>
                    <a:pt x="596" y="337"/>
                    <a:pt x="596" y="337"/>
                    <a:pt x="596" y="337"/>
                  </a:cubicBezTo>
                  <a:lnTo>
                    <a:pt x="560" y="410"/>
                  </a:lnTo>
                  <a:close/>
                  <a:moveTo>
                    <a:pt x="745" y="323"/>
                  </a:moveTo>
                  <a:cubicBezTo>
                    <a:pt x="398" y="323"/>
                    <a:pt x="398" y="323"/>
                    <a:pt x="398" y="323"/>
                  </a:cubicBezTo>
                  <a:cubicBezTo>
                    <a:pt x="412" y="315"/>
                    <a:pt x="432" y="306"/>
                    <a:pt x="450" y="297"/>
                  </a:cubicBezTo>
                  <a:cubicBezTo>
                    <a:pt x="470" y="288"/>
                    <a:pt x="489" y="279"/>
                    <a:pt x="500" y="273"/>
                  </a:cubicBezTo>
                  <a:cubicBezTo>
                    <a:pt x="529" y="255"/>
                    <a:pt x="531" y="220"/>
                    <a:pt x="519" y="195"/>
                  </a:cubicBezTo>
                  <a:cubicBezTo>
                    <a:pt x="509" y="174"/>
                    <a:pt x="483" y="154"/>
                    <a:pt x="445" y="169"/>
                  </a:cubicBezTo>
                  <a:cubicBezTo>
                    <a:pt x="419" y="179"/>
                    <a:pt x="345" y="214"/>
                    <a:pt x="294" y="237"/>
                  </a:cubicBezTo>
                  <a:cubicBezTo>
                    <a:pt x="294" y="148"/>
                    <a:pt x="294" y="148"/>
                    <a:pt x="294" y="148"/>
                  </a:cubicBezTo>
                  <a:cubicBezTo>
                    <a:pt x="780" y="148"/>
                    <a:pt x="780" y="148"/>
                    <a:pt x="780" y="148"/>
                  </a:cubicBezTo>
                  <a:cubicBezTo>
                    <a:pt x="780" y="288"/>
                    <a:pt x="780" y="288"/>
                    <a:pt x="780" y="288"/>
                  </a:cubicBezTo>
                  <a:cubicBezTo>
                    <a:pt x="780" y="307"/>
                    <a:pt x="765" y="323"/>
                    <a:pt x="745" y="323"/>
                  </a:cubicBezTo>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sp>
          <p:nvSpPr>
            <p:cNvPr id="11" name="iṡ1ïḑê">
              <a:extLst>
                <a:ext uri="{FF2B5EF4-FFF2-40B4-BE49-F238E27FC236}">
                  <a16:creationId xmlns:a16="http://schemas.microsoft.com/office/drawing/2014/main" id="{939DAE22-25E5-504F-8250-45E5D9CD56C4}"/>
                </a:ext>
              </a:extLst>
            </p:cNvPr>
            <p:cNvSpPr/>
            <p:nvPr/>
          </p:nvSpPr>
          <p:spPr bwMode="auto">
            <a:xfrm>
              <a:off x="2527483" y="3977511"/>
              <a:ext cx="590500" cy="551286"/>
            </a:xfrm>
            <a:custGeom>
              <a:avLst/>
              <a:gdLst>
                <a:gd name="connsiteX0" fmla="*/ 14180 w 590500"/>
                <a:gd name="connsiteY0" fmla="*/ 340834 h 551286"/>
                <a:gd name="connsiteX1" fmla="*/ 14180 w 590500"/>
                <a:gd name="connsiteY1" fmla="*/ 427760 h 551286"/>
                <a:gd name="connsiteX2" fmla="*/ 99264 w 590500"/>
                <a:gd name="connsiteY2" fmla="*/ 427760 h 551286"/>
                <a:gd name="connsiteX3" fmla="*/ 99264 w 590500"/>
                <a:gd name="connsiteY3" fmla="*/ 340834 h 551286"/>
                <a:gd name="connsiteX4" fmla="*/ 14180 w 590500"/>
                <a:gd name="connsiteY4" fmla="*/ 340834 h 551286"/>
                <a:gd name="connsiteX5" fmla="*/ 331612 w 590500"/>
                <a:gd name="connsiteY5" fmla="*/ 267174 h 551286"/>
                <a:gd name="connsiteX6" fmla="*/ 331612 w 590500"/>
                <a:gd name="connsiteY6" fmla="*/ 353668 h 551286"/>
                <a:gd name="connsiteX7" fmla="*/ 418878 w 590500"/>
                <a:gd name="connsiteY7" fmla="*/ 353668 h 551286"/>
                <a:gd name="connsiteX8" fmla="*/ 418878 w 590500"/>
                <a:gd name="connsiteY8" fmla="*/ 267174 h 551286"/>
                <a:gd name="connsiteX9" fmla="*/ 331612 w 590500"/>
                <a:gd name="connsiteY9" fmla="*/ 267174 h 551286"/>
                <a:gd name="connsiteX10" fmla="*/ 56722 w 590500"/>
                <a:gd name="connsiteY10" fmla="*/ 216393 h 551286"/>
                <a:gd name="connsiteX11" fmla="*/ 63813 w 590500"/>
                <a:gd name="connsiteY11" fmla="*/ 222798 h 551286"/>
                <a:gd name="connsiteX12" fmla="*/ 63813 w 590500"/>
                <a:gd name="connsiteY12" fmla="*/ 328024 h 551286"/>
                <a:gd name="connsiteX13" fmla="*/ 106355 w 590500"/>
                <a:gd name="connsiteY13" fmla="*/ 328024 h 551286"/>
                <a:gd name="connsiteX14" fmla="*/ 113445 w 590500"/>
                <a:gd name="connsiteY14" fmla="*/ 334429 h 551286"/>
                <a:gd name="connsiteX15" fmla="*/ 113445 w 590500"/>
                <a:gd name="connsiteY15" fmla="*/ 434165 h 551286"/>
                <a:gd name="connsiteX16" fmla="*/ 106355 w 590500"/>
                <a:gd name="connsiteY16" fmla="*/ 440570 h 551286"/>
                <a:gd name="connsiteX17" fmla="*/ 63813 w 590500"/>
                <a:gd name="connsiteY17" fmla="*/ 440570 h 551286"/>
                <a:gd name="connsiteX18" fmla="*/ 63813 w 590500"/>
                <a:gd name="connsiteY18" fmla="*/ 544881 h 551286"/>
                <a:gd name="connsiteX19" fmla="*/ 56722 w 590500"/>
                <a:gd name="connsiteY19" fmla="*/ 551286 h 551286"/>
                <a:gd name="connsiteX20" fmla="*/ 49632 w 590500"/>
                <a:gd name="connsiteY20" fmla="*/ 544881 h 551286"/>
                <a:gd name="connsiteX21" fmla="*/ 49632 w 590500"/>
                <a:gd name="connsiteY21" fmla="*/ 440570 h 551286"/>
                <a:gd name="connsiteX22" fmla="*/ 7090 w 590500"/>
                <a:gd name="connsiteY22" fmla="*/ 440570 h 551286"/>
                <a:gd name="connsiteX23" fmla="*/ 0 w 590500"/>
                <a:gd name="connsiteY23" fmla="*/ 434165 h 551286"/>
                <a:gd name="connsiteX24" fmla="*/ 0 w 590500"/>
                <a:gd name="connsiteY24" fmla="*/ 334429 h 551286"/>
                <a:gd name="connsiteX25" fmla="*/ 7090 w 590500"/>
                <a:gd name="connsiteY25" fmla="*/ 328024 h 551286"/>
                <a:gd name="connsiteX26" fmla="*/ 49632 w 590500"/>
                <a:gd name="connsiteY26" fmla="*/ 328024 h 551286"/>
                <a:gd name="connsiteX27" fmla="*/ 49632 w 590500"/>
                <a:gd name="connsiteY27" fmla="*/ 222798 h 551286"/>
                <a:gd name="connsiteX28" fmla="*/ 56722 w 590500"/>
                <a:gd name="connsiteY28" fmla="*/ 216393 h 551286"/>
                <a:gd name="connsiteX29" fmla="*/ 171623 w 590500"/>
                <a:gd name="connsiteY29" fmla="*/ 216266 h 551286"/>
                <a:gd name="connsiteX30" fmla="*/ 171623 w 590500"/>
                <a:gd name="connsiteY30" fmla="*/ 304107 h 551286"/>
                <a:gd name="connsiteX31" fmla="*/ 258889 w 590500"/>
                <a:gd name="connsiteY31" fmla="*/ 304107 h 551286"/>
                <a:gd name="connsiteX32" fmla="*/ 258889 w 590500"/>
                <a:gd name="connsiteY32" fmla="*/ 216266 h 551286"/>
                <a:gd name="connsiteX33" fmla="*/ 171623 w 590500"/>
                <a:gd name="connsiteY33" fmla="*/ 216266 h 551286"/>
                <a:gd name="connsiteX34" fmla="*/ 375245 w 590500"/>
                <a:gd name="connsiteY34" fmla="*/ 144262 h 551286"/>
                <a:gd name="connsiteX35" fmla="*/ 382518 w 590500"/>
                <a:gd name="connsiteY35" fmla="*/ 150635 h 551286"/>
                <a:gd name="connsiteX36" fmla="*/ 382518 w 590500"/>
                <a:gd name="connsiteY36" fmla="*/ 254428 h 551286"/>
                <a:gd name="connsiteX37" fmla="*/ 426151 w 590500"/>
                <a:gd name="connsiteY37" fmla="*/ 254428 h 551286"/>
                <a:gd name="connsiteX38" fmla="*/ 433423 w 590500"/>
                <a:gd name="connsiteY38" fmla="*/ 260801 h 551286"/>
                <a:gd name="connsiteX39" fmla="*/ 433423 w 590500"/>
                <a:gd name="connsiteY39" fmla="*/ 360041 h 551286"/>
                <a:gd name="connsiteX40" fmla="*/ 426151 w 590500"/>
                <a:gd name="connsiteY40" fmla="*/ 366415 h 551286"/>
                <a:gd name="connsiteX41" fmla="*/ 382518 w 590500"/>
                <a:gd name="connsiteY41" fmla="*/ 366415 h 551286"/>
                <a:gd name="connsiteX42" fmla="*/ 382518 w 590500"/>
                <a:gd name="connsiteY42" fmla="*/ 470207 h 551286"/>
                <a:gd name="connsiteX43" fmla="*/ 375245 w 590500"/>
                <a:gd name="connsiteY43" fmla="*/ 476580 h 551286"/>
                <a:gd name="connsiteX44" fmla="*/ 367973 w 590500"/>
                <a:gd name="connsiteY44" fmla="*/ 470207 h 551286"/>
                <a:gd name="connsiteX45" fmla="*/ 367973 w 590500"/>
                <a:gd name="connsiteY45" fmla="*/ 366415 h 551286"/>
                <a:gd name="connsiteX46" fmla="*/ 324340 w 590500"/>
                <a:gd name="connsiteY46" fmla="*/ 366415 h 551286"/>
                <a:gd name="connsiteX47" fmla="*/ 317068 w 590500"/>
                <a:gd name="connsiteY47" fmla="*/ 360041 h 551286"/>
                <a:gd name="connsiteX48" fmla="*/ 317068 w 590500"/>
                <a:gd name="connsiteY48" fmla="*/ 260801 h 551286"/>
                <a:gd name="connsiteX49" fmla="*/ 324340 w 590500"/>
                <a:gd name="connsiteY49" fmla="*/ 254428 h 551286"/>
                <a:gd name="connsiteX50" fmla="*/ 367973 w 590500"/>
                <a:gd name="connsiteY50" fmla="*/ 254428 h 551286"/>
                <a:gd name="connsiteX51" fmla="*/ 367973 w 590500"/>
                <a:gd name="connsiteY51" fmla="*/ 150635 h 551286"/>
                <a:gd name="connsiteX52" fmla="*/ 375245 w 590500"/>
                <a:gd name="connsiteY52" fmla="*/ 144262 h 551286"/>
                <a:gd name="connsiteX53" fmla="*/ 491236 w 590500"/>
                <a:gd name="connsiteY53" fmla="*/ 122576 h 551286"/>
                <a:gd name="connsiteX54" fmla="*/ 491236 w 590500"/>
                <a:gd name="connsiteY54" fmla="*/ 209742 h 551286"/>
                <a:gd name="connsiteX55" fmla="*/ 576320 w 590500"/>
                <a:gd name="connsiteY55" fmla="*/ 209742 h 551286"/>
                <a:gd name="connsiteX56" fmla="*/ 576320 w 590500"/>
                <a:gd name="connsiteY56" fmla="*/ 122576 h 551286"/>
                <a:gd name="connsiteX57" fmla="*/ 491236 w 590500"/>
                <a:gd name="connsiteY57" fmla="*/ 122576 h 551286"/>
                <a:gd name="connsiteX58" fmla="*/ 215256 w 590500"/>
                <a:gd name="connsiteY58" fmla="*/ 92740 h 551286"/>
                <a:gd name="connsiteX59" fmla="*/ 222529 w 590500"/>
                <a:gd name="connsiteY59" fmla="*/ 99145 h 551286"/>
                <a:gd name="connsiteX60" fmla="*/ 222529 w 590500"/>
                <a:gd name="connsiteY60" fmla="*/ 203456 h 551286"/>
                <a:gd name="connsiteX61" fmla="*/ 266162 w 590500"/>
                <a:gd name="connsiteY61" fmla="*/ 203456 h 551286"/>
                <a:gd name="connsiteX62" fmla="*/ 273434 w 590500"/>
                <a:gd name="connsiteY62" fmla="*/ 209861 h 551286"/>
                <a:gd name="connsiteX63" fmla="*/ 273434 w 590500"/>
                <a:gd name="connsiteY63" fmla="*/ 310512 h 551286"/>
                <a:gd name="connsiteX64" fmla="*/ 266162 w 590500"/>
                <a:gd name="connsiteY64" fmla="*/ 316917 h 551286"/>
                <a:gd name="connsiteX65" fmla="*/ 222529 w 590500"/>
                <a:gd name="connsiteY65" fmla="*/ 316917 h 551286"/>
                <a:gd name="connsiteX66" fmla="*/ 222529 w 590500"/>
                <a:gd name="connsiteY66" fmla="*/ 421228 h 551286"/>
                <a:gd name="connsiteX67" fmla="*/ 215256 w 590500"/>
                <a:gd name="connsiteY67" fmla="*/ 427633 h 551286"/>
                <a:gd name="connsiteX68" fmla="*/ 207984 w 590500"/>
                <a:gd name="connsiteY68" fmla="*/ 421228 h 551286"/>
                <a:gd name="connsiteX69" fmla="*/ 207984 w 590500"/>
                <a:gd name="connsiteY69" fmla="*/ 316917 h 551286"/>
                <a:gd name="connsiteX70" fmla="*/ 164351 w 590500"/>
                <a:gd name="connsiteY70" fmla="*/ 316917 h 551286"/>
                <a:gd name="connsiteX71" fmla="*/ 157079 w 590500"/>
                <a:gd name="connsiteY71" fmla="*/ 310512 h 551286"/>
                <a:gd name="connsiteX72" fmla="*/ 157079 w 590500"/>
                <a:gd name="connsiteY72" fmla="*/ 209861 h 551286"/>
                <a:gd name="connsiteX73" fmla="*/ 164351 w 590500"/>
                <a:gd name="connsiteY73" fmla="*/ 203456 h 551286"/>
                <a:gd name="connsiteX74" fmla="*/ 207984 w 590500"/>
                <a:gd name="connsiteY74" fmla="*/ 203456 h 551286"/>
                <a:gd name="connsiteX75" fmla="*/ 207984 w 590500"/>
                <a:gd name="connsiteY75" fmla="*/ 99145 h 551286"/>
                <a:gd name="connsiteX76" fmla="*/ 215256 w 590500"/>
                <a:gd name="connsiteY76" fmla="*/ 92740 h 551286"/>
                <a:gd name="connsiteX77" fmla="*/ 533778 w 590500"/>
                <a:gd name="connsiteY77" fmla="*/ 0 h 551286"/>
                <a:gd name="connsiteX78" fmla="*/ 540868 w 590500"/>
                <a:gd name="connsiteY78" fmla="*/ 6356 h 551286"/>
                <a:gd name="connsiteX79" fmla="*/ 540868 w 590500"/>
                <a:gd name="connsiteY79" fmla="*/ 109865 h 551286"/>
                <a:gd name="connsiteX80" fmla="*/ 583410 w 590500"/>
                <a:gd name="connsiteY80" fmla="*/ 109865 h 551286"/>
                <a:gd name="connsiteX81" fmla="*/ 590500 w 590500"/>
                <a:gd name="connsiteY81" fmla="*/ 116221 h 551286"/>
                <a:gd name="connsiteX82" fmla="*/ 590500 w 590500"/>
                <a:gd name="connsiteY82" fmla="*/ 216098 h 551286"/>
                <a:gd name="connsiteX83" fmla="*/ 583410 w 590500"/>
                <a:gd name="connsiteY83" fmla="*/ 222453 h 551286"/>
                <a:gd name="connsiteX84" fmla="*/ 540868 w 590500"/>
                <a:gd name="connsiteY84" fmla="*/ 222453 h 551286"/>
                <a:gd name="connsiteX85" fmla="*/ 540868 w 590500"/>
                <a:gd name="connsiteY85" fmla="*/ 325962 h 551286"/>
                <a:gd name="connsiteX86" fmla="*/ 533778 w 590500"/>
                <a:gd name="connsiteY86" fmla="*/ 332318 h 551286"/>
                <a:gd name="connsiteX87" fmla="*/ 526687 w 590500"/>
                <a:gd name="connsiteY87" fmla="*/ 325962 h 551286"/>
                <a:gd name="connsiteX88" fmla="*/ 526687 w 590500"/>
                <a:gd name="connsiteY88" fmla="*/ 222453 h 551286"/>
                <a:gd name="connsiteX89" fmla="*/ 484145 w 590500"/>
                <a:gd name="connsiteY89" fmla="*/ 222453 h 551286"/>
                <a:gd name="connsiteX90" fmla="*/ 477055 w 590500"/>
                <a:gd name="connsiteY90" fmla="*/ 216098 h 551286"/>
                <a:gd name="connsiteX91" fmla="*/ 477055 w 590500"/>
                <a:gd name="connsiteY91" fmla="*/ 116221 h 551286"/>
                <a:gd name="connsiteX92" fmla="*/ 484145 w 590500"/>
                <a:gd name="connsiteY92" fmla="*/ 109865 h 551286"/>
                <a:gd name="connsiteX93" fmla="*/ 526687 w 590500"/>
                <a:gd name="connsiteY93" fmla="*/ 109865 h 551286"/>
                <a:gd name="connsiteX94" fmla="*/ 526687 w 590500"/>
                <a:gd name="connsiteY94" fmla="*/ 6356 h 551286"/>
                <a:gd name="connsiteX95" fmla="*/ 533778 w 590500"/>
                <a:gd name="connsiteY95" fmla="*/ 0 h 551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90500" h="551286">
                  <a:moveTo>
                    <a:pt x="14180" y="340834"/>
                  </a:moveTo>
                  <a:cubicBezTo>
                    <a:pt x="14180" y="340834"/>
                    <a:pt x="14180" y="340834"/>
                    <a:pt x="14180" y="427760"/>
                  </a:cubicBezTo>
                  <a:cubicBezTo>
                    <a:pt x="14180" y="427760"/>
                    <a:pt x="14180" y="427760"/>
                    <a:pt x="99264" y="427760"/>
                  </a:cubicBezTo>
                  <a:lnTo>
                    <a:pt x="99264" y="340834"/>
                  </a:lnTo>
                  <a:cubicBezTo>
                    <a:pt x="99264" y="340834"/>
                    <a:pt x="99264" y="340834"/>
                    <a:pt x="14180" y="340834"/>
                  </a:cubicBezTo>
                  <a:close/>
                  <a:moveTo>
                    <a:pt x="331612" y="267174"/>
                  </a:moveTo>
                  <a:cubicBezTo>
                    <a:pt x="331612" y="267174"/>
                    <a:pt x="331612" y="267174"/>
                    <a:pt x="331612" y="353668"/>
                  </a:cubicBezTo>
                  <a:cubicBezTo>
                    <a:pt x="331612" y="353668"/>
                    <a:pt x="331612" y="353668"/>
                    <a:pt x="418878" y="353668"/>
                  </a:cubicBezTo>
                  <a:lnTo>
                    <a:pt x="418878" y="267174"/>
                  </a:lnTo>
                  <a:cubicBezTo>
                    <a:pt x="418878" y="267174"/>
                    <a:pt x="418878" y="267174"/>
                    <a:pt x="331612" y="267174"/>
                  </a:cubicBezTo>
                  <a:close/>
                  <a:moveTo>
                    <a:pt x="56722" y="216393"/>
                  </a:moveTo>
                  <a:cubicBezTo>
                    <a:pt x="60774" y="216393"/>
                    <a:pt x="63813" y="220053"/>
                    <a:pt x="63813" y="222798"/>
                  </a:cubicBezTo>
                  <a:cubicBezTo>
                    <a:pt x="63813" y="222798"/>
                    <a:pt x="63813" y="222798"/>
                    <a:pt x="63813" y="328024"/>
                  </a:cubicBezTo>
                  <a:cubicBezTo>
                    <a:pt x="63813" y="328024"/>
                    <a:pt x="63813" y="328024"/>
                    <a:pt x="106355" y="328024"/>
                  </a:cubicBezTo>
                  <a:cubicBezTo>
                    <a:pt x="110406" y="328024"/>
                    <a:pt x="113445" y="330769"/>
                    <a:pt x="113445" y="334429"/>
                  </a:cubicBezTo>
                  <a:cubicBezTo>
                    <a:pt x="113445" y="334429"/>
                    <a:pt x="113445" y="334429"/>
                    <a:pt x="113445" y="434165"/>
                  </a:cubicBezTo>
                  <a:cubicBezTo>
                    <a:pt x="113445" y="437825"/>
                    <a:pt x="110406" y="440570"/>
                    <a:pt x="106355" y="440570"/>
                  </a:cubicBezTo>
                  <a:cubicBezTo>
                    <a:pt x="106355" y="440570"/>
                    <a:pt x="106355" y="440570"/>
                    <a:pt x="63813" y="440570"/>
                  </a:cubicBezTo>
                  <a:cubicBezTo>
                    <a:pt x="63813" y="440570"/>
                    <a:pt x="63813" y="440570"/>
                    <a:pt x="63813" y="544881"/>
                  </a:cubicBezTo>
                  <a:cubicBezTo>
                    <a:pt x="63813" y="548541"/>
                    <a:pt x="60774" y="551286"/>
                    <a:pt x="56722" y="551286"/>
                  </a:cubicBezTo>
                  <a:cubicBezTo>
                    <a:pt x="52671" y="551286"/>
                    <a:pt x="49632" y="548541"/>
                    <a:pt x="49632" y="544881"/>
                  </a:cubicBezTo>
                  <a:cubicBezTo>
                    <a:pt x="49632" y="544881"/>
                    <a:pt x="49632" y="544881"/>
                    <a:pt x="49632" y="440570"/>
                  </a:cubicBezTo>
                  <a:cubicBezTo>
                    <a:pt x="49632" y="440570"/>
                    <a:pt x="49632" y="440570"/>
                    <a:pt x="7090" y="440570"/>
                  </a:cubicBezTo>
                  <a:cubicBezTo>
                    <a:pt x="3039" y="440570"/>
                    <a:pt x="0" y="437825"/>
                    <a:pt x="0" y="434165"/>
                  </a:cubicBezTo>
                  <a:cubicBezTo>
                    <a:pt x="0" y="434165"/>
                    <a:pt x="0" y="434165"/>
                    <a:pt x="0" y="334429"/>
                  </a:cubicBezTo>
                  <a:cubicBezTo>
                    <a:pt x="0" y="330769"/>
                    <a:pt x="3039" y="328024"/>
                    <a:pt x="7090" y="328024"/>
                  </a:cubicBezTo>
                  <a:cubicBezTo>
                    <a:pt x="7090" y="328024"/>
                    <a:pt x="7090" y="328024"/>
                    <a:pt x="49632" y="328024"/>
                  </a:cubicBezTo>
                  <a:cubicBezTo>
                    <a:pt x="49632" y="328024"/>
                    <a:pt x="49632" y="328024"/>
                    <a:pt x="49632" y="222798"/>
                  </a:cubicBezTo>
                  <a:cubicBezTo>
                    <a:pt x="49632" y="220053"/>
                    <a:pt x="52671" y="216393"/>
                    <a:pt x="56722" y="216393"/>
                  </a:cubicBezTo>
                  <a:close/>
                  <a:moveTo>
                    <a:pt x="171623" y="216266"/>
                  </a:moveTo>
                  <a:cubicBezTo>
                    <a:pt x="171623" y="216266"/>
                    <a:pt x="171623" y="216266"/>
                    <a:pt x="171623" y="304107"/>
                  </a:cubicBezTo>
                  <a:cubicBezTo>
                    <a:pt x="171623" y="304107"/>
                    <a:pt x="171623" y="304107"/>
                    <a:pt x="258889" y="304107"/>
                  </a:cubicBezTo>
                  <a:lnTo>
                    <a:pt x="258889" y="216266"/>
                  </a:lnTo>
                  <a:cubicBezTo>
                    <a:pt x="258889" y="216266"/>
                    <a:pt x="258889" y="216266"/>
                    <a:pt x="171623" y="216266"/>
                  </a:cubicBezTo>
                  <a:close/>
                  <a:moveTo>
                    <a:pt x="375245" y="144262"/>
                  </a:moveTo>
                  <a:cubicBezTo>
                    <a:pt x="379401" y="144262"/>
                    <a:pt x="382518" y="146994"/>
                    <a:pt x="382518" y="150635"/>
                  </a:cubicBezTo>
                  <a:cubicBezTo>
                    <a:pt x="382518" y="150635"/>
                    <a:pt x="382518" y="150635"/>
                    <a:pt x="382518" y="254428"/>
                  </a:cubicBezTo>
                  <a:cubicBezTo>
                    <a:pt x="382518" y="254428"/>
                    <a:pt x="382518" y="254428"/>
                    <a:pt x="426151" y="254428"/>
                  </a:cubicBezTo>
                  <a:cubicBezTo>
                    <a:pt x="430306" y="254428"/>
                    <a:pt x="433423" y="257159"/>
                    <a:pt x="433423" y="260801"/>
                  </a:cubicBezTo>
                  <a:cubicBezTo>
                    <a:pt x="433423" y="260801"/>
                    <a:pt x="433423" y="260801"/>
                    <a:pt x="433423" y="360041"/>
                  </a:cubicBezTo>
                  <a:cubicBezTo>
                    <a:pt x="433423" y="363683"/>
                    <a:pt x="430306" y="366415"/>
                    <a:pt x="426151" y="366415"/>
                  </a:cubicBezTo>
                  <a:cubicBezTo>
                    <a:pt x="426151" y="366415"/>
                    <a:pt x="426151" y="366415"/>
                    <a:pt x="382518" y="366415"/>
                  </a:cubicBezTo>
                  <a:cubicBezTo>
                    <a:pt x="382518" y="366415"/>
                    <a:pt x="382518" y="366415"/>
                    <a:pt x="382518" y="470207"/>
                  </a:cubicBezTo>
                  <a:cubicBezTo>
                    <a:pt x="382518" y="473849"/>
                    <a:pt x="379401" y="476580"/>
                    <a:pt x="375245" y="476580"/>
                  </a:cubicBezTo>
                  <a:cubicBezTo>
                    <a:pt x="371090" y="476580"/>
                    <a:pt x="367973" y="473849"/>
                    <a:pt x="367973" y="470207"/>
                  </a:cubicBezTo>
                  <a:cubicBezTo>
                    <a:pt x="367973" y="470207"/>
                    <a:pt x="367973" y="470207"/>
                    <a:pt x="367973" y="366415"/>
                  </a:cubicBezTo>
                  <a:cubicBezTo>
                    <a:pt x="367973" y="366415"/>
                    <a:pt x="367973" y="366415"/>
                    <a:pt x="324340" y="366415"/>
                  </a:cubicBezTo>
                  <a:cubicBezTo>
                    <a:pt x="320185" y="366415"/>
                    <a:pt x="317068" y="363683"/>
                    <a:pt x="317068" y="360041"/>
                  </a:cubicBezTo>
                  <a:cubicBezTo>
                    <a:pt x="317068" y="360041"/>
                    <a:pt x="317068" y="360041"/>
                    <a:pt x="317068" y="260801"/>
                  </a:cubicBezTo>
                  <a:cubicBezTo>
                    <a:pt x="317068" y="257159"/>
                    <a:pt x="320185" y="254428"/>
                    <a:pt x="324340" y="254428"/>
                  </a:cubicBezTo>
                  <a:cubicBezTo>
                    <a:pt x="324340" y="254428"/>
                    <a:pt x="324340" y="254428"/>
                    <a:pt x="367973" y="254428"/>
                  </a:cubicBezTo>
                  <a:cubicBezTo>
                    <a:pt x="367973" y="254428"/>
                    <a:pt x="367973" y="254428"/>
                    <a:pt x="367973" y="150635"/>
                  </a:cubicBezTo>
                  <a:cubicBezTo>
                    <a:pt x="367973" y="146994"/>
                    <a:pt x="371090" y="144262"/>
                    <a:pt x="375245" y="144262"/>
                  </a:cubicBezTo>
                  <a:close/>
                  <a:moveTo>
                    <a:pt x="491236" y="122576"/>
                  </a:moveTo>
                  <a:cubicBezTo>
                    <a:pt x="491236" y="122576"/>
                    <a:pt x="491236" y="122576"/>
                    <a:pt x="491236" y="209742"/>
                  </a:cubicBezTo>
                  <a:cubicBezTo>
                    <a:pt x="491236" y="209742"/>
                    <a:pt x="491236" y="209742"/>
                    <a:pt x="576320" y="209742"/>
                  </a:cubicBezTo>
                  <a:lnTo>
                    <a:pt x="576320" y="122576"/>
                  </a:lnTo>
                  <a:cubicBezTo>
                    <a:pt x="576320" y="122576"/>
                    <a:pt x="576320" y="122576"/>
                    <a:pt x="491236" y="122576"/>
                  </a:cubicBezTo>
                  <a:close/>
                  <a:moveTo>
                    <a:pt x="215256" y="92740"/>
                  </a:moveTo>
                  <a:cubicBezTo>
                    <a:pt x="219412" y="92740"/>
                    <a:pt x="222529" y="95485"/>
                    <a:pt x="222529" y="99145"/>
                  </a:cubicBezTo>
                  <a:cubicBezTo>
                    <a:pt x="222529" y="99145"/>
                    <a:pt x="222529" y="99145"/>
                    <a:pt x="222529" y="203456"/>
                  </a:cubicBezTo>
                  <a:cubicBezTo>
                    <a:pt x="222529" y="203456"/>
                    <a:pt x="222529" y="203456"/>
                    <a:pt x="266162" y="203456"/>
                  </a:cubicBezTo>
                  <a:cubicBezTo>
                    <a:pt x="270317" y="203456"/>
                    <a:pt x="273434" y="206201"/>
                    <a:pt x="273434" y="209861"/>
                  </a:cubicBezTo>
                  <a:cubicBezTo>
                    <a:pt x="273434" y="209861"/>
                    <a:pt x="273434" y="209861"/>
                    <a:pt x="273434" y="310512"/>
                  </a:cubicBezTo>
                  <a:cubicBezTo>
                    <a:pt x="273434" y="313257"/>
                    <a:pt x="270317" y="316917"/>
                    <a:pt x="266162" y="316917"/>
                  </a:cubicBezTo>
                  <a:cubicBezTo>
                    <a:pt x="266162" y="316917"/>
                    <a:pt x="266162" y="316917"/>
                    <a:pt x="222529" y="316917"/>
                  </a:cubicBezTo>
                  <a:cubicBezTo>
                    <a:pt x="222529" y="316917"/>
                    <a:pt x="222529" y="316917"/>
                    <a:pt x="222529" y="421228"/>
                  </a:cubicBezTo>
                  <a:cubicBezTo>
                    <a:pt x="222529" y="424888"/>
                    <a:pt x="219412" y="427633"/>
                    <a:pt x="215256" y="427633"/>
                  </a:cubicBezTo>
                  <a:cubicBezTo>
                    <a:pt x="211101" y="427633"/>
                    <a:pt x="207984" y="424888"/>
                    <a:pt x="207984" y="421228"/>
                  </a:cubicBezTo>
                  <a:cubicBezTo>
                    <a:pt x="207984" y="421228"/>
                    <a:pt x="207984" y="421228"/>
                    <a:pt x="207984" y="316917"/>
                  </a:cubicBezTo>
                  <a:cubicBezTo>
                    <a:pt x="207984" y="316917"/>
                    <a:pt x="207984" y="316917"/>
                    <a:pt x="164351" y="316917"/>
                  </a:cubicBezTo>
                  <a:cubicBezTo>
                    <a:pt x="160196" y="316917"/>
                    <a:pt x="157079" y="313257"/>
                    <a:pt x="157079" y="310512"/>
                  </a:cubicBezTo>
                  <a:cubicBezTo>
                    <a:pt x="157079" y="310512"/>
                    <a:pt x="157079" y="310512"/>
                    <a:pt x="157079" y="209861"/>
                  </a:cubicBezTo>
                  <a:cubicBezTo>
                    <a:pt x="157079" y="206201"/>
                    <a:pt x="160196" y="203456"/>
                    <a:pt x="164351" y="203456"/>
                  </a:cubicBezTo>
                  <a:cubicBezTo>
                    <a:pt x="164351" y="203456"/>
                    <a:pt x="164351" y="203456"/>
                    <a:pt x="207984" y="203456"/>
                  </a:cubicBezTo>
                  <a:cubicBezTo>
                    <a:pt x="207984" y="203456"/>
                    <a:pt x="207984" y="203456"/>
                    <a:pt x="207984" y="99145"/>
                  </a:cubicBezTo>
                  <a:cubicBezTo>
                    <a:pt x="207984" y="95485"/>
                    <a:pt x="211101" y="92740"/>
                    <a:pt x="215256" y="92740"/>
                  </a:cubicBezTo>
                  <a:close/>
                  <a:moveTo>
                    <a:pt x="533778" y="0"/>
                  </a:moveTo>
                  <a:cubicBezTo>
                    <a:pt x="537829" y="0"/>
                    <a:pt x="540868" y="2724"/>
                    <a:pt x="540868" y="6356"/>
                  </a:cubicBezTo>
                  <a:cubicBezTo>
                    <a:pt x="540868" y="6356"/>
                    <a:pt x="540868" y="6356"/>
                    <a:pt x="540868" y="109865"/>
                  </a:cubicBezTo>
                  <a:cubicBezTo>
                    <a:pt x="540868" y="109865"/>
                    <a:pt x="540868" y="109865"/>
                    <a:pt x="583410" y="109865"/>
                  </a:cubicBezTo>
                  <a:cubicBezTo>
                    <a:pt x="587461" y="109865"/>
                    <a:pt x="590500" y="113497"/>
                    <a:pt x="590500" y="116221"/>
                  </a:cubicBezTo>
                  <a:cubicBezTo>
                    <a:pt x="590500" y="116221"/>
                    <a:pt x="590500" y="116221"/>
                    <a:pt x="590500" y="216098"/>
                  </a:cubicBezTo>
                  <a:cubicBezTo>
                    <a:pt x="590500" y="218822"/>
                    <a:pt x="587461" y="222453"/>
                    <a:pt x="583410" y="222453"/>
                  </a:cubicBezTo>
                  <a:cubicBezTo>
                    <a:pt x="583410" y="222453"/>
                    <a:pt x="583410" y="222453"/>
                    <a:pt x="540868" y="222453"/>
                  </a:cubicBezTo>
                  <a:cubicBezTo>
                    <a:pt x="540868" y="222453"/>
                    <a:pt x="540868" y="222453"/>
                    <a:pt x="540868" y="325962"/>
                  </a:cubicBezTo>
                  <a:cubicBezTo>
                    <a:pt x="540868" y="329594"/>
                    <a:pt x="537829" y="332318"/>
                    <a:pt x="533778" y="332318"/>
                  </a:cubicBezTo>
                  <a:cubicBezTo>
                    <a:pt x="529726" y="332318"/>
                    <a:pt x="526687" y="329594"/>
                    <a:pt x="526687" y="325962"/>
                  </a:cubicBezTo>
                  <a:cubicBezTo>
                    <a:pt x="526687" y="325962"/>
                    <a:pt x="526687" y="325962"/>
                    <a:pt x="526687" y="222453"/>
                  </a:cubicBezTo>
                  <a:cubicBezTo>
                    <a:pt x="526687" y="222453"/>
                    <a:pt x="526687" y="222453"/>
                    <a:pt x="484145" y="222453"/>
                  </a:cubicBezTo>
                  <a:cubicBezTo>
                    <a:pt x="480094" y="222453"/>
                    <a:pt x="477055" y="218822"/>
                    <a:pt x="477055" y="216098"/>
                  </a:cubicBezTo>
                  <a:cubicBezTo>
                    <a:pt x="477055" y="216098"/>
                    <a:pt x="477055" y="216098"/>
                    <a:pt x="477055" y="116221"/>
                  </a:cubicBezTo>
                  <a:cubicBezTo>
                    <a:pt x="477055" y="113497"/>
                    <a:pt x="480094" y="109865"/>
                    <a:pt x="484145" y="109865"/>
                  </a:cubicBezTo>
                  <a:cubicBezTo>
                    <a:pt x="484145" y="109865"/>
                    <a:pt x="484145" y="109865"/>
                    <a:pt x="526687" y="109865"/>
                  </a:cubicBezTo>
                  <a:cubicBezTo>
                    <a:pt x="526687" y="109865"/>
                    <a:pt x="526687" y="109865"/>
                    <a:pt x="526687" y="6356"/>
                  </a:cubicBezTo>
                  <a:cubicBezTo>
                    <a:pt x="526687" y="2724"/>
                    <a:pt x="529726" y="0"/>
                    <a:pt x="533778" y="0"/>
                  </a:cubicBezTo>
                  <a:close/>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sp>
          <p:nvSpPr>
            <p:cNvPr id="12" name="ïṩḷidé">
              <a:extLst>
                <a:ext uri="{FF2B5EF4-FFF2-40B4-BE49-F238E27FC236}">
                  <a16:creationId xmlns:a16="http://schemas.microsoft.com/office/drawing/2014/main" id="{90D2E14C-7207-BD46-9CE9-0D2B19CF3CBA}"/>
                </a:ext>
              </a:extLst>
            </p:cNvPr>
            <p:cNvSpPr/>
            <p:nvPr/>
          </p:nvSpPr>
          <p:spPr bwMode="auto">
            <a:xfrm>
              <a:off x="9133042" y="3937567"/>
              <a:ext cx="472450" cy="485005"/>
            </a:xfrm>
            <a:custGeom>
              <a:avLst/>
              <a:gdLst>
                <a:gd name="T0" fmla="*/ 404 w 574"/>
                <a:gd name="T1" fmla="*/ 0 h 581"/>
                <a:gd name="T2" fmla="*/ 234 w 574"/>
                <a:gd name="T3" fmla="*/ 63 h 581"/>
                <a:gd name="T4" fmla="*/ 170 w 574"/>
                <a:gd name="T5" fmla="*/ 206 h 581"/>
                <a:gd name="T6" fmla="*/ 0 w 574"/>
                <a:gd name="T7" fmla="*/ 268 h 581"/>
                <a:gd name="T8" fmla="*/ 52 w 574"/>
                <a:gd name="T9" fmla="*/ 565 h 581"/>
                <a:gd name="T10" fmla="*/ 288 w 574"/>
                <a:gd name="T11" fmla="*/ 565 h 581"/>
                <a:gd name="T12" fmla="*/ 340 w 574"/>
                <a:gd name="T13" fmla="*/ 467 h 581"/>
                <a:gd name="T14" fmla="*/ 522 w 574"/>
                <a:gd name="T15" fmla="*/ 455 h 581"/>
                <a:gd name="T16" fmla="*/ 574 w 574"/>
                <a:gd name="T17" fmla="*/ 63 h 581"/>
                <a:gd name="T18" fmla="*/ 560 w 574"/>
                <a:gd name="T19" fmla="*/ 329 h 581"/>
                <a:gd name="T20" fmla="*/ 340 w 574"/>
                <a:gd name="T21" fmla="*/ 372 h 581"/>
                <a:gd name="T22" fmla="*/ 404 w 574"/>
                <a:gd name="T23" fmla="*/ 305 h 581"/>
                <a:gd name="T24" fmla="*/ 560 w 574"/>
                <a:gd name="T25" fmla="*/ 269 h 581"/>
                <a:gd name="T26" fmla="*/ 326 w 574"/>
                <a:gd name="T27" fmla="*/ 294 h 581"/>
                <a:gd name="T28" fmla="*/ 170 w 574"/>
                <a:gd name="T29" fmla="*/ 406 h 581"/>
                <a:gd name="T30" fmla="*/ 14 w 574"/>
                <a:gd name="T31" fmla="*/ 294 h 581"/>
                <a:gd name="T32" fmla="*/ 170 w 574"/>
                <a:gd name="T33" fmla="*/ 331 h 581"/>
                <a:gd name="T34" fmla="*/ 326 w 574"/>
                <a:gd name="T35" fmla="*/ 294 h 581"/>
                <a:gd name="T36" fmla="*/ 52 w 574"/>
                <a:gd name="T37" fmla="*/ 403 h 581"/>
                <a:gd name="T38" fmla="*/ 288 w 574"/>
                <a:gd name="T39" fmla="*/ 403 h 581"/>
                <a:gd name="T40" fmla="*/ 326 w 574"/>
                <a:gd name="T41" fmla="*/ 438 h 581"/>
                <a:gd name="T42" fmla="*/ 14 w 574"/>
                <a:gd name="T43" fmla="*/ 438 h 581"/>
                <a:gd name="T44" fmla="*/ 560 w 574"/>
                <a:gd name="T45" fmla="*/ 158 h 581"/>
                <a:gd name="T46" fmla="*/ 248 w 574"/>
                <a:gd name="T47" fmla="*/ 158 h 581"/>
                <a:gd name="T48" fmla="*/ 287 w 574"/>
                <a:gd name="T49" fmla="*/ 108 h 581"/>
                <a:gd name="T50" fmla="*/ 522 w 574"/>
                <a:gd name="T51" fmla="*/ 108 h 581"/>
                <a:gd name="T52" fmla="*/ 560 w 574"/>
                <a:gd name="T53" fmla="*/ 158 h 581"/>
                <a:gd name="T54" fmla="*/ 560 w 574"/>
                <a:gd name="T55" fmla="*/ 63 h 581"/>
                <a:gd name="T56" fmla="*/ 248 w 574"/>
                <a:gd name="T57" fmla="*/ 63 h 581"/>
                <a:gd name="T58" fmla="*/ 248 w 574"/>
                <a:gd name="T59" fmla="*/ 183 h 581"/>
                <a:gd name="T60" fmla="*/ 404 w 574"/>
                <a:gd name="T61" fmla="*/ 220 h 581"/>
                <a:gd name="T62" fmla="*/ 560 w 574"/>
                <a:gd name="T63" fmla="*/ 183 h 581"/>
                <a:gd name="T64" fmla="*/ 404 w 574"/>
                <a:gd name="T65" fmla="*/ 291 h 581"/>
                <a:gd name="T66" fmla="*/ 340 w 574"/>
                <a:gd name="T67" fmla="*/ 268 h 581"/>
                <a:gd name="T68" fmla="*/ 248 w 574"/>
                <a:gd name="T69" fmla="*/ 213 h 581"/>
                <a:gd name="T70" fmla="*/ 170 w 574"/>
                <a:gd name="T71" fmla="*/ 220 h 581"/>
                <a:gd name="T72" fmla="*/ 240 w 574"/>
                <a:gd name="T73" fmla="*/ 226 h 581"/>
                <a:gd name="T74" fmla="*/ 170 w 574"/>
                <a:gd name="T75" fmla="*/ 317 h 581"/>
                <a:gd name="T76" fmla="*/ 170 w 574"/>
                <a:gd name="T77" fmla="*/ 220 h 581"/>
                <a:gd name="T78" fmla="*/ 14 w 574"/>
                <a:gd name="T79" fmla="*/ 519 h 581"/>
                <a:gd name="T80" fmla="*/ 52 w 574"/>
                <a:gd name="T81" fmla="*/ 484 h 581"/>
                <a:gd name="T82" fmla="*/ 288 w 574"/>
                <a:gd name="T83" fmla="*/ 484 h 581"/>
                <a:gd name="T84" fmla="*/ 326 w 574"/>
                <a:gd name="T85" fmla="*/ 519 h 581"/>
                <a:gd name="T86" fmla="*/ 404 w 574"/>
                <a:gd name="T87" fmla="*/ 458 h 581"/>
                <a:gd name="T88" fmla="*/ 340 w 574"/>
                <a:gd name="T89" fmla="*/ 387 h 581"/>
                <a:gd name="T90" fmla="*/ 522 w 574"/>
                <a:gd name="T91" fmla="*/ 374 h 581"/>
                <a:gd name="T92" fmla="*/ 560 w 574"/>
                <a:gd name="T93" fmla="*/ 410 h 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74" h="581">
                  <a:moveTo>
                    <a:pt x="522" y="17"/>
                  </a:moveTo>
                  <a:cubicBezTo>
                    <a:pt x="490" y="6"/>
                    <a:pt x="449" y="0"/>
                    <a:pt x="404" y="0"/>
                  </a:cubicBezTo>
                  <a:cubicBezTo>
                    <a:pt x="360" y="0"/>
                    <a:pt x="318" y="6"/>
                    <a:pt x="287" y="17"/>
                  </a:cubicBezTo>
                  <a:cubicBezTo>
                    <a:pt x="252" y="29"/>
                    <a:pt x="234" y="44"/>
                    <a:pt x="234" y="63"/>
                  </a:cubicBezTo>
                  <a:cubicBezTo>
                    <a:pt x="234" y="210"/>
                    <a:pt x="234" y="210"/>
                    <a:pt x="234" y="210"/>
                  </a:cubicBezTo>
                  <a:cubicBezTo>
                    <a:pt x="214" y="208"/>
                    <a:pt x="192" y="206"/>
                    <a:pt x="170" y="206"/>
                  </a:cubicBezTo>
                  <a:cubicBezTo>
                    <a:pt x="126" y="206"/>
                    <a:pt x="84" y="212"/>
                    <a:pt x="52" y="223"/>
                  </a:cubicBezTo>
                  <a:cubicBezTo>
                    <a:pt x="18" y="234"/>
                    <a:pt x="0" y="250"/>
                    <a:pt x="0" y="268"/>
                  </a:cubicBezTo>
                  <a:cubicBezTo>
                    <a:pt x="0" y="519"/>
                    <a:pt x="0" y="519"/>
                    <a:pt x="0" y="519"/>
                  </a:cubicBezTo>
                  <a:cubicBezTo>
                    <a:pt x="0" y="537"/>
                    <a:pt x="18" y="553"/>
                    <a:pt x="52" y="565"/>
                  </a:cubicBezTo>
                  <a:cubicBezTo>
                    <a:pt x="84" y="575"/>
                    <a:pt x="126" y="581"/>
                    <a:pt x="170" y="581"/>
                  </a:cubicBezTo>
                  <a:cubicBezTo>
                    <a:pt x="214" y="581"/>
                    <a:pt x="256" y="575"/>
                    <a:pt x="288" y="565"/>
                  </a:cubicBezTo>
                  <a:cubicBezTo>
                    <a:pt x="322" y="553"/>
                    <a:pt x="340" y="537"/>
                    <a:pt x="340" y="519"/>
                  </a:cubicBezTo>
                  <a:cubicBezTo>
                    <a:pt x="340" y="467"/>
                    <a:pt x="340" y="467"/>
                    <a:pt x="340" y="467"/>
                  </a:cubicBezTo>
                  <a:cubicBezTo>
                    <a:pt x="360" y="470"/>
                    <a:pt x="382" y="472"/>
                    <a:pt x="404" y="472"/>
                  </a:cubicBezTo>
                  <a:cubicBezTo>
                    <a:pt x="449" y="472"/>
                    <a:pt x="490" y="466"/>
                    <a:pt x="522" y="455"/>
                  </a:cubicBezTo>
                  <a:cubicBezTo>
                    <a:pt x="556" y="444"/>
                    <a:pt x="574" y="428"/>
                    <a:pt x="574" y="410"/>
                  </a:cubicBezTo>
                  <a:cubicBezTo>
                    <a:pt x="574" y="63"/>
                    <a:pt x="574" y="63"/>
                    <a:pt x="574" y="63"/>
                  </a:cubicBezTo>
                  <a:cubicBezTo>
                    <a:pt x="574" y="44"/>
                    <a:pt x="556" y="29"/>
                    <a:pt x="522" y="17"/>
                  </a:cubicBezTo>
                  <a:moveTo>
                    <a:pt x="560" y="329"/>
                  </a:moveTo>
                  <a:cubicBezTo>
                    <a:pt x="560" y="352"/>
                    <a:pt x="496" y="377"/>
                    <a:pt x="404" y="377"/>
                  </a:cubicBezTo>
                  <a:cubicBezTo>
                    <a:pt x="382" y="377"/>
                    <a:pt x="360" y="375"/>
                    <a:pt x="340" y="372"/>
                  </a:cubicBezTo>
                  <a:cubicBezTo>
                    <a:pt x="340" y="301"/>
                    <a:pt x="340" y="301"/>
                    <a:pt x="340" y="301"/>
                  </a:cubicBezTo>
                  <a:cubicBezTo>
                    <a:pt x="360" y="304"/>
                    <a:pt x="382" y="305"/>
                    <a:pt x="404" y="305"/>
                  </a:cubicBezTo>
                  <a:cubicBezTo>
                    <a:pt x="449" y="305"/>
                    <a:pt x="490" y="300"/>
                    <a:pt x="522" y="289"/>
                  </a:cubicBezTo>
                  <a:cubicBezTo>
                    <a:pt x="539" y="283"/>
                    <a:pt x="552" y="276"/>
                    <a:pt x="560" y="269"/>
                  </a:cubicBezTo>
                  <a:lnTo>
                    <a:pt x="560" y="329"/>
                  </a:lnTo>
                  <a:close/>
                  <a:moveTo>
                    <a:pt x="326" y="294"/>
                  </a:moveTo>
                  <a:cubicBezTo>
                    <a:pt x="326" y="358"/>
                    <a:pt x="326" y="358"/>
                    <a:pt x="326" y="358"/>
                  </a:cubicBezTo>
                  <a:cubicBezTo>
                    <a:pt x="326" y="380"/>
                    <a:pt x="262" y="406"/>
                    <a:pt x="170" y="406"/>
                  </a:cubicBezTo>
                  <a:cubicBezTo>
                    <a:pt x="78" y="406"/>
                    <a:pt x="14" y="380"/>
                    <a:pt x="14" y="358"/>
                  </a:cubicBezTo>
                  <a:cubicBezTo>
                    <a:pt x="14" y="294"/>
                    <a:pt x="14" y="294"/>
                    <a:pt x="14" y="294"/>
                  </a:cubicBezTo>
                  <a:cubicBezTo>
                    <a:pt x="23" y="302"/>
                    <a:pt x="36" y="308"/>
                    <a:pt x="52" y="314"/>
                  </a:cubicBezTo>
                  <a:cubicBezTo>
                    <a:pt x="84" y="325"/>
                    <a:pt x="126" y="331"/>
                    <a:pt x="170" y="331"/>
                  </a:cubicBezTo>
                  <a:cubicBezTo>
                    <a:pt x="214" y="331"/>
                    <a:pt x="256" y="325"/>
                    <a:pt x="288" y="314"/>
                  </a:cubicBezTo>
                  <a:cubicBezTo>
                    <a:pt x="304" y="308"/>
                    <a:pt x="317" y="302"/>
                    <a:pt x="326" y="294"/>
                  </a:cubicBezTo>
                  <a:moveTo>
                    <a:pt x="14" y="383"/>
                  </a:moveTo>
                  <a:cubicBezTo>
                    <a:pt x="23" y="391"/>
                    <a:pt x="36" y="398"/>
                    <a:pt x="52" y="403"/>
                  </a:cubicBezTo>
                  <a:cubicBezTo>
                    <a:pt x="84" y="414"/>
                    <a:pt x="126" y="420"/>
                    <a:pt x="170" y="420"/>
                  </a:cubicBezTo>
                  <a:cubicBezTo>
                    <a:pt x="214" y="420"/>
                    <a:pt x="256" y="414"/>
                    <a:pt x="288" y="403"/>
                  </a:cubicBezTo>
                  <a:cubicBezTo>
                    <a:pt x="304" y="398"/>
                    <a:pt x="317" y="391"/>
                    <a:pt x="326" y="383"/>
                  </a:cubicBezTo>
                  <a:cubicBezTo>
                    <a:pt x="326" y="438"/>
                    <a:pt x="326" y="438"/>
                    <a:pt x="326" y="438"/>
                  </a:cubicBezTo>
                  <a:cubicBezTo>
                    <a:pt x="326" y="461"/>
                    <a:pt x="262" y="486"/>
                    <a:pt x="170" y="486"/>
                  </a:cubicBezTo>
                  <a:cubicBezTo>
                    <a:pt x="78" y="486"/>
                    <a:pt x="14" y="461"/>
                    <a:pt x="14" y="438"/>
                  </a:cubicBezTo>
                  <a:lnTo>
                    <a:pt x="14" y="383"/>
                  </a:lnTo>
                  <a:close/>
                  <a:moveTo>
                    <a:pt x="560" y="158"/>
                  </a:moveTo>
                  <a:cubicBezTo>
                    <a:pt x="560" y="180"/>
                    <a:pt x="496" y="206"/>
                    <a:pt x="404" y="206"/>
                  </a:cubicBezTo>
                  <a:cubicBezTo>
                    <a:pt x="312" y="206"/>
                    <a:pt x="248" y="180"/>
                    <a:pt x="248" y="158"/>
                  </a:cubicBezTo>
                  <a:cubicBezTo>
                    <a:pt x="248" y="89"/>
                    <a:pt x="248" y="89"/>
                    <a:pt x="248" y="89"/>
                  </a:cubicBezTo>
                  <a:cubicBezTo>
                    <a:pt x="257" y="96"/>
                    <a:pt x="270" y="103"/>
                    <a:pt x="287" y="108"/>
                  </a:cubicBezTo>
                  <a:cubicBezTo>
                    <a:pt x="318" y="119"/>
                    <a:pt x="360" y="125"/>
                    <a:pt x="404" y="125"/>
                  </a:cubicBezTo>
                  <a:cubicBezTo>
                    <a:pt x="449" y="125"/>
                    <a:pt x="490" y="119"/>
                    <a:pt x="522" y="108"/>
                  </a:cubicBezTo>
                  <a:cubicBezTo>
                    <a:pt x="539" y="103"/>
                    <a:pt x="552" y="96"/>
                    <a:pt x="560" y="89"/>
                  </a:cubicBezTo>
                  <a:lnTo>
                    <a:pt x="560" y="158"/>
                  </a:lnTo>
                  <a:close/>
                  <a:moveTo>
                    <a:pt x="404" y="14"/>
                  </a:moveTo>
                  <a:cubicBezTo>
                    <a:pt x="496" y="14"/>
                    <a:pt x="560" y="40"/>
                    <a:pt x="560" y="63"/>
                  </a:cubicBezTo>
                  <a:cubicBezTo>
                    <a:pt x="560" y="85"/>
                    <a:pt x="496" y="111"/>
                    <a:pt x="404" y="111"/>
                  </a:cubicBezTo>
                  <a:cubicBezTo>
                    <a:pt x="312" y="111"/>
                    <a:pt x="248" y="85"/>
                    <a:pt x="248" y="63"/>
                  </a:cubicBezTo>
                  <a:cubicBezTo>
                    <a:pt x="248" y="40"/>
                    <a:pt x="312" y="14"/>
                    <a:pt x="404" y="14"/>
                  </a:cubicBezTo>
                  <a:moveTo>
                    <a:pt x="248" y="183"/>
                  </a:moveTo>
                  <a:cubicBezTo>
                    <a:pt x="257" y="191"/>
                    <a:pt x="270" y="198"/>
                    <a:pt x="287" y="203"/>
                  </a:cubicBezTo>
                  <a:cubicBezTo>
                    <a:pt x="318" y="214"/>
                    <a:pt x="360" y="220"/>
                    <a:pt x="404" y="220"/>
                  </a:cubicBezTo>
                  <a:cubicBezTo>
                    <a:pt x="449" y="220"/>
                    <a:pt x="490" y="214"/>
                    <a:pt x="522" y="203"/>
                  </a:cubicBezTo>
                  <a:cubicBezTo>
                    <a:pt x="539" y="198"/>
                    <a:pt x="552" y="191"/>
                    <a:pt x="560" y="183"/>
                  </a:cubicBezTo>
                  <a:cubicBezTo>
                    <a:pt x="560" y="243"/>
                    <a:pt x="560" y="243"/>
                    <a:pt x="560" y="243"/>
                  </a:cubicBezTo>
                  <a:cubicBezTo>
                    <a:pt x="560" y="266"/>
                    <a:pt x="496" y="291"/>
                    <a:pt x="404" y="291"/>
                  </a:cubicBezTo>
                  <a:cubicBezTo>
                    <a:pt x="382" y="291"/>
                    <a:pt x="360" y="290"/>
                    <a:pt x="340" y="287"/>
                  </a:cubicBezTo>
                  <a:cubicBezTo>
                    <a:pt x="340" y="268"/>
                    <a:pt x="340" y="268"/>
                    <a:pt x="340" y="268"/>
                  </a:cubicBezTo>
                  <a:cubicBezTo>
                    <a:pt x="340" y="250"/>
                    <a:pt x="322" y="234"/>
                    <a:pt x="288" y="223"/>
                  </a:cubicBezTo>
                  <a:cubicBezTo>
                    <a:pt x="276" y="219"/>
                    <a:pt x="262" y="215"/>
                    <a:pt x="248" y="213"/>
                  </a:cubicBezTo>
                  <a:lnTo>
                    <a:pt x="248" y="183"/>
                  </a:lnTo>
                  <a:close/>
                  <a:moveTo>
                    <a:pt x="170" y="220"/>
                  </a:moveTo>
                  <a:cubicBezTo>
                    <a:pt x="196" y="220"/>
                    <a:pt x="219" y="222"/>
                    <a:pt x="239" y="225"/>
                  </a:cubicBezTo>
                  <a:cubicBezTo>
                    <a:pt x="240" y="225"/>
                    <a:pt x="240" y="226"/>
                    <a:pt x="240" y="226"/>
                  </a:cubicBezTo>
                  <a:cubicBezTo>
                    <a:pt x="293" y="234"/>
                    <a:pt x="326" y="252"/>
                    <a:pt x="326" y="268"/>
                  </a:cubicBezTo>
                  <a:cubicBezTo>
                    <a:pt x="326" y="291"/>
                    <a:pt x="262" y="317"/>
                    <a:pt x="170" y="317"/>
                  </a:cubicBezTo>
                  <a:cubicBezTo>
                    <a:pt x="78" y="317"/>
                    <a:pt x="14" y="291"/>
                    <a:pt x="14" y="268"/>
                  </a:cubicBezTo>
                  <a:cubicBezTo>
                    <a:pt x="14" y="246"/>
                    <a:pt x="78" y="220"/>
                    <a:pt x="170" y="220"/>
                  </a:cubicBezTo>
                  <a:moveTo>
                    <a:pt x="170" y="567"/>
                  </a:moveTo>
                  <a:cubicBezTo>
                    <a:pt x="78" y="567"/>
                    <a:pt x="14" y="542"/>
                    <a:pt x="14" y="519"/>
                  </a:cubicBezTo>
                  <a:cubicBezTo>
                    <a:pt x="14" y="464"/>
                    <a:pt x="14" y="464"/>
                    <a:pt x="14" y="464"/>
                  </a:cubicBezTo>
                  <a:cubicBezTo>
                    <a:pt x="23" y="472"/>
                    <a:pt x="36" y="478"/>
                    <a:pt x="52" y="484"/>
                  </a:cubicBezTo>
                  <a:cubicBezTo>
                    <a:pt x="84" y="495"/>
                    <a:pt x="126" y="500"/>
                    <a:pt x="170" y="500"/>
                  </a:cubicBezTo>
                  <a:cubicBezTo>
                    <a:pt x="214" y="500"/>
                    <a:pt x="256" y="495"/>
                    <a:pt x="288" y="484"/>
                  </a:cubicBezTo>
                  <a:cubicBezTo>
                    <a:pt x="304" y="478"/>
                    <a:pt x="317" y="472"/>
                    <a:pt x="326" y="464"/>
                  </a:cubicBezTo>
                  <a:cubicBezTo>
                    <a:pt x="326" y="519"/>
                    <a:pt x="326" y="519"/>
                    <a:pt x="326" y="519"/>
                  </a:cubicBezTo>
                  <a:cubicBezTo>
                    <a:pt x="326" y="542"/>
                    <a:pt x="262" y="567"/>
                    <a:pt x="170" y="567"/>
                  </a:cubicBezTo>
                  <a:moveTo>
                    <a:pt x="404" y="458"/>
                  </a:moveTo>
                  <a:cubicBezTo>
                    <a:pt x="382" y="458"/>
                    <a:pt x="360" y="456"/>
                    <a:pt x="340" y="453"/>
                  </a:cubicBezTo>
                  <a:cubicBezTo>
                    <a:pt x="340" y="387"/>
                    <a:pt x="340" y="387"/>
                    <a:pt x="340" y="387"/>
                  </a:cubicBezTo>
                  <a:cubicBezTo>
                    <a:pt x="361" y="389"/>
                    <a:pt x="382" y="391"/>
                    <a:pt x="404" y="391"/>
                  </a:cubicBezTo>
                  <a:cubicBezTo>
                    <a:pt x="449" y="391"/>
                    <a:pt x="490" y="385"/>
                    <a:pt x="522" y="374"/>
                  </a:cubicBezTo>
                  <a:cubicBezTo>
                    <a:pt x="539" y="369"/>
                    <a:pt x="552" y="362"/>
                    <a:pt x="560" y="355"/>
                  </a:cubicBezTo>
                  <a:cubicBezTo>
                    <a:pt x="560" y="410"/>
                    <a:pt x="560" y="410"/>
                    <a:pt x="560" y="410"/>
                  </a:cubicBezTo>
                  <a:cubicBezTo>
                    <a:pt x="560" y="432"/>
                    <a:pt x="496" y="458"/>
                    <a:pt x="404" y="458"/>
                  </a:cubicBezTo>
                </a:path>
              </a:pathLst>
            </a:custGeom>
            <a:solidFill>
              <a:schemeClr val="tx1">
                <a:lumMod val="50000"/>
                <a:lumOff val="50000"/>
              </a:schemeClr>
            </a:solidFill>
            <a:ln>
              <a:noFill/>
            </a:ln>
          </p:spPr>
          <p:txBody>
            <a:bodyPr wrap="square" lIns="91440" tIns="45720" rIns="91440" bIns="45720" anchor="ctr">
              <a:normAutofit/>
            </a:bodyPr>
            <a:lstStyle/>
            <a:p>
              <a:pPr algn="ctr"/>
              <a:endParaRPr/>
            </a:p>
          </p:txBody>
        </p:sp>
        <p:cxnSp>
          <p:nvCxnSpPr>
            <p:cNvPr id="13" name="直接连接符 33">
              <a:extLst>
                <a:ext uri="{FF2B5EF4-FFF2-40B4-BE49-F238E27FC236}">
                  <a16:creationId xmlns:a16="http://schemas.microsoft.com/office/drawing/2014/main" id="{A89544C2-517B-8942-9510-A0C04252356D}"/>
                </a:ext>
              </a:extLst>
            </p:cNvPr>
            <p:cNvCxnSpPr/>
            <p:nvPr/>
          </p:nvCxnSpPr>
          <p:spPr>
            <a:xfrm flipH="1" flipV="1">
              <a:off x="5124851" y="1933305"/>
              <a:ext cx="388363" cy="27584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34">
              <a:extLst>
                <a:ext uri="{FF2B5EF4-FFF2-40B4-BE49-F238E27FC236}">
                  <a16:creationId xmlns:a16="http://schemas.microsoft.com/office/drawing/2014/main" id="{474F3469-FEA5-2D4E-9C72-F93AC41CAB60}"/>
                </a:ext>
              </a:extLst>
            </p:cNvPr>
            <p:cNvCxnSpPr/>
            <p:nvPr/>
          </p:nvCxnSpPr>
          <p:spPr>
            <a:xfrm flipH="1">
              <a:off x="3710725" y="1933305"/>
              <a:ext cx="1414127"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5" name="直接连接符 31">
              <a:extLst>
                <a:ext uri="{FF2B5EF4-FFF2-40B4-BE49-F238E27FC236}">
                  <a16:creationId xmlns:a16="http://schemas.microsoft.com/office/drawing/2014/main" id="{7890F699-57B4-734D-8E2C-C3A01D5ECDF2}"/>
                </a:ext>
              </a:extLst>
            </p:cNvPr>
            <p:cNvCxnSpPr/>
            <p:nvPr/>
          </p:nvCxnSpPr>
          <p:spPr>
            <a:xfrm flipH="1">
              <a:off x="4536102" y="3896206"/>
              <a:ext cx="324008" cy="34314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32">
              <a:extLst>
                <a:ext uri="{FF2B5EF4-FFF2-40B4-BE49-F238E27FC236}">
                  <a16:creationId xmlns:a16="http://schemas.microsoft.com/office/drawing/2014/main" id="{0AFF1A3E-E199-E440-A7D2-4F3AB69E1E2E}"/>
                </a:ext>
              </a:extLst>
            </p:cNvPr>
            <p:cNvCxnSpPr/>
            <p:nvPr/>
          </p:nvCxnSpPr>
          <p:spPr>
            <a:xfrm flipH="1">
              <a:off x="3485065" y="4239347"/>
              <a:ext cx="1051038"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7" name="直接连接符 29">
              <a:extLst>
                <a:ext uri="{FF2B5EF4-FFF2-40B4-BE49-F238E27FC236}">
                  <a16:creationId xmlns:a16="http://schemas.microsoft.com/office/drawing/2014/main" id="{ACF93E6D-EB31-284E-9344-5CA8831BFE93}"/>
                </a:ext>
              </a:extLst>
            </p:cNvPr>
            <p:cNvCxnSpPr/>
            <p:nvPr/>
          </p:nvCxnSpPr>
          <p:spPr>
            <a:xfrm flipV="1">
              <a:off x="7211130" y="1933306"/>
              <a:ext cx="333323" cy="257074"/>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30">
              <a:extLst>
                <a:ext uri="{FF2B5EF4-FFF2-40B4-BE49-F238E27FC236}">
                  <a16:creationId xmlns:a16="http://schemas.microsoft.com/office/drawing/2014/main" id="{F4589EC4-543C-3447-A61E-3844BF670DB0}"/>
                </a:ext>
              </a:extLst>
            </p:cNvPr>
            <p:cNvCxnSpPr/>
            <p:nvPr/>
          </p:nvCxnSpPr>
          <p:spPr>
            <a:xfrm>
              <a:off x="7544453" y="1933306"/>
              <a:ext cx="1046875"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接连接符 27">
              <a:extLst>
                <a:ext uri="{FF2B5EF4-FFF2-40B4-BE49-F238E27FC236}">
                  <a16:creationId xmlns:a16="http://schemas.microsoft.com/office/drawing/2014/main" id="{585256C2-5DF4-7744-B6A4-1278A68A2682}"/>
                </a:ext>
              </a:extLst>
            </p:cNvPr>
            <p:cNvCxnSpPr/>
            <p:nvPr/>
          </p:nvCxnSpPr>
          <p:spPr>
            <a:xfrm>
              <a:off x="7672970" y="3981962"/>
              <a:ext cx="188636" cy="257556"/>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28">
              <a:extLst>
                <a:ext uri="{FF2B5EF4-FFF2-40B4-BE49-F238E27FC236}">
                  <a16:creationId xmlns:a16="http://schemas.microsoft.com/office/drawing/2014/main" id="{33146DEE-8677-BA4D-88E4-09589F3C2320}"/>
                </a:ext>
              </a:extLst>
            </p:cNvPr>
            <p:cNvCxnSpPr/>
            <p:nvPr/>
          </p:nvCxnSpPr>
          <p:spPr>
            <a:xfrm>
              <a:off x="7861605" y="4239516"/>
              <a:ext cx="674665" cy="0"/>
            </a:xfrm>
            <a:prstGeom prst="line">
              <a:avLst/>
            </a:prstGeom>
            <a:ln w="3175">
              <a:solidFill>
                <a:schemeClr val="bg1">
                  <a:lumMod val="75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iSḷíḑê">
              <a:extLst>
                <a:ext uri="{FF2B5EF4-FFF2-40B4-BE49-F238E27FC236}">
                  <a16:creationId xmlns:a16="http://schemas.microsoft.com/office/drawing/2014/main" id="{247129C4-8390-7944-82C4-3C93558D26A4}"/>
                </a:ext>
              </a:extLst>
            </p:cNvPr>
            <p:cNvSpPr/>
            <p:nvPr/>
          </p:nvSpPr>
          <p:spPr bwMode="auto">
            <a:xfrm>
              <a:off x="5373359" y="4371397"/>
              <a:ext cx="590203" cy="511910"/>
            </a:xfrm>
            <a:custGeom>
              <a:avLst/>
              <a:gdLst>
                <a:gd name="T0" fmla="*/ 122 w 286"/>
                <a:gd name="T1" fmla="*/ 248 h 248"/>
                <a:gd name="T2" fmla="*/ 239 w 286"/>
                <a:gd name="T3" fmla="*/ 219 h 248"/>
                <a:gd name="T4" fmla="*/ 20 w 286"/>
                <a:gd name="T5" fmla="*/ 0 h 248"/>
                <a:gd name="T6" fmla="*/ 76 w 286"/>
                <a:gd name="T7" fmla="*/ 241 h 248"/>
                <a:gd name="T8" fmla="*/ 122 w 286"/>
                <a:gd name="T9" fmla="*/ 248 h 248"/>
              </a:gdLst>
              <a:ahLst/>
              <a:cxnLst>
                <a:cxn ang="0">
                  <a:pos x="T0" y="T1"/>
                </a:cxn>
                <a:cxn ang="0">
                  <a:pos x="T2" y="T3"/>
                </a:cxn>
                <a:cxn ang="0">
                  <a:pos x="T4" y="T5"/>
                </a:cxn>
                <a:cxn ang="0">
                  <a:pos x="T6" y="T7"/>
                </a:cxn>
                <a:cxn ang="0">
                  <a:pos x="T8" y="T9"/>
                </a:cxn>
              </a:cxnLst>
              <a:rect l="0" t="0" r="r" b="b"/>
              <a:pathLst>
                <a:path w="286" h="248">
                  <a:moveTo>
                    <a:pt x="122" y="248"/>
                  </a:moveTo>
                  <a:cubicBezTo>
                    <a:pt x="122" y="248"/>
                    <a:pt x="192" y="241"/>
                    <a:pt x="239" y="219"/>
                  </a:cubicBezTo>
                  <a:cubicBezTo>
                    <a:pt x="286" y="197"/>
                    <a:pt x="20" y="0"/>
                    <a:pt x="20" y="0"/>
                  </a:cubicBezTo>
                  <a:cubicBezTo>
                    <a:pt x="20" y="0"/>
                    <a:pt x="0" y="210"/>
                    <a:pt x="76" y="241"/>
                  </a:cubicBezTo>
                  <a:lnTo>
                    <a:pt x="122" y="248"/>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22" name="ïṡḷïḓé">
              <a:extLst>
                <a:ext uri="{FF2B5EF4-FFF2-40B4-BE49-F238E27FC236}">
                  <a16:creationId xmlns:a16="http://schemas.microsoft.com/office/drawing/2014/main" id="{F86EA767-A9D7-EE41-AEF4-2FA2F193DEFF}"/>
                </a:ext>
              </a:extLst>
            </p:cNvPr>
            <p:cNvSpPr/>
            <p:nvPr/>
          </p:nvSpPr>
          <p:spPr bwMode="auto">
            <a:xfrm>
              <a:off x="7230290" y="3631636"/>
              <a:ext cx="510907" cy="591206"/>
            </a:xfrm>
            <a:custGeom>
              <a:avLst/>
              <a:gdLst>
                <a:gd name="T0" fmla="*/ 248 w 248"/>
                <a:gd name="T1" fmla="*/ 164 h 287"/>
                <a:gd name="T2" fmla="*/ 219 w 248"/>
                <a:gd name="T3" fmla="*/ 48 h 287"/>
                <a:gd name="T4" fmla="*/ 0 w 248"/>
                <a:gd name="T5" fmla="*/ 266 h 287"/>
                <a:gd name="T6" fmla="*/ 241 w 248"/>
                <a:gd name="T7" fmla="*/ 210 h 287"/>
                <a:gd name="T8" fmla="*/ 248 w 248"/>
                <a:gd name="T9" fmla="*/ 164 h 287"/>
              </a:gdLst>
              <a:ahLst/>
              <a:cxnLst>
                <a:cxn ang="0">
                  <a:pos x="T0" y="T1"/>
                </a:cxn>
                <a:cxn ang="0">
                  <a:pos x="T2" y="T3"/>
                </a:cxn>
                <a:cxn ang="0">
                  <a:pos x="T4" y="T5"/>
                </a:cxn>
                <a:cxn ang="0">
                  <a:pos x="T6" y="T7"/>
                </a:cxn>
                <a:cxn ang="0">
                  <a:pos x="T8" y="T9"/>
                </a:cxn>
              </a:cxnLst>
              <a:rect l="0" t="0" r="r" b="b"/>
              <a:pathLst>
                <a:path w="248" h="287">
                  <a:moveTo>
                    <a:pt x="248" y="164"/>
                  </a:moveTo>
                  <a:cubicBezTo>
                    <a:pt x="248" y="164"/>
                    <a:pt x="241" y="95"/>
                    <a:pt x="219" y="48"/>
                  </a:cubicBezTo>
                  <a:cubicBezTo>
                    <a:pt x="197" y="0"/>
                    <a:pt x="0" y="266"/>
                    <a:pt x="0" y="266"/>
                  </a:cubicBezTo>
                  <a:cubicBezTo>
                    <a:pt x="0" y="266"/>
                    <a:pt x="210" y="287"/>
                    <a:pt x="241" y="210"/>
                  </a:cubicBezTo>
                  <a:lnTo>
                    <a:pt x="248" y="164"/>
                  </a:lnTo>
                  <a:close/>
                </a:path>
              </a:pathLst>
            </a:custGeom>
            <a:solidFill>
              <a:schemeClr val="accent1">
                <a:lumMod val="75000"/>
              </a:schemeClr>
            </a:solidFill>
            <a:ln>
              <a:noFill/>
            </a:ln>
          </p:spPr>
          <p:txBody>
            <a:bodyPr wrap="square" lIns="91440" tIns="45720" rIns="91440" bIns="45720" anchor="ctr">
              <a:normAutofit/>
            </a:bodyPr>
            <a:lstStyle/>
            <a:p>
              <a:pPr algn="ctr"/>
              <a:endParaRPr/>
            </a:p>
          </p:txBody>
        </p:sp>
        <p:sp>
          <p:nvSpPr>
            <p:cNvPr id="23" name="ïṧľïďê">
              <a:extLst>
                <a:ext uri="{FF2B5EF4-FFF2-40B4-BE49-F238E27FC236}">
                  <a16:creationId xmlns:a16="http://schemas.microsoft.com/office/drawing/2014/main" id="{E02DB0B2-5FEE-7345-B2AB-32CFCBF1DDF2}"/>
                </a:ext>
              </a:extLst>
            </p:cNvPr>
            <p:cNvSpPr/>
            <p:nvPr/>
          </p:nvSpPr>
          <p:spPr bwMode="auto">
            <a:xfrm>
              <a:off x="6491533" y="1855006"/>
              <a:ext cx="590203" cy="509903"/>
            </a:xfrm>
            <a:custGeom>
              <a:avLst/>
              <a:gdLst>
                <a:gd name="T0" fmla="*/ 163 w 286"/>
                <a:gd name="T1" fmla="*/ 0 h 247"/>
                <a:gd name="T2" fmla="*/ 47 w 286"/>
                <a:gd name="T3" fmla="*/ 28 h 247"/>
                <a:gd name="T4" fmla="*/ 266 w 286"/>
                <a:gd name="T5" fmla="*/ 247 h 247"/>
                <a:gd name="T6" fmla="*/ 209 w 286"/>
                <a:gd name="T7" fmla="*/ 6 h 247"/>
                <a:gd name="T8" fmla="*/ 163 w 286"/>
                <a:gd name="T9" fmla="*/ 0 h 247"/>
              </a:gdLst>
              <a:ahLst/>
              <a:cxnLst>
                <a:cxn ang="0">
                  <a:pos x="T0" y="T1"/>
                </a:cxn>
                <a:cxn ang="0">
                  <a:pos x="T2" y="T3"/>
                </a:cxn>
                <a:cxn ang="0">
                  <a:pos x="T4" y="T5"/>
                </a:cxn>
                <a:cxn ang="0">
                  <a:pos x="T6" y="T7"/>
                </a:cxn>
                <a:cxn ang="0">
                  <a:pos x="T8" y="T9"/>
                </a:cxn>
              </a:cxnLst>
              <a:rect l="0" t="0" r="r" b="b"/>
              <a:pathLst>
                <a:path w="286" h="247">
                  <a:moveTo>
                    <a:pt x="163" y="0"/>
                  </a:moveTo>
                  <a:cubicBezTo>
                    <a:pt x="163" y="0"/>
                    <a:pt x="94" y="6"/>
                    <a:pt x="47" y="28"/>
                  </a:cubicBezTo>
                  <a:cubicBezTo>
                    <a:pt x="0" y="50"/>
                    <a:pt x="266" y="247"/>
                    <a:pt x="266" y="247"/>
                  </a:cubicBezTo>
                  <a:cubicBezTo>
                    <a:pt x="266" y="247"/>
                    <a:pt x="286" y="37"/>
                    <a:pt x="209" y="6"/>
                  </a:cubicBezTo>
                  <a:lnTo>
                    <a:pt x="163" y="0"/>
                  </a:lnTo>
                  <a:close/>
                </a:path>
              </a:pathLst>
            </a:custGeom>
            <a:solidFill>
              <a:schemeClr val="bg1">
                <a:lumMod val="75000"/>
              </a:schemeClr>
            </a:solidFill>
            <a:ln>
              <a:noFill/>
            </a:ln>
          </p:spPr>
          <p:txBody>
            <a:bodyPr wrap="square" lIns="91440" tIns="45720" rIns="91440" bIns="45720" anchor="ctr">
              <a:normAutofit/>
            </a:bodyPr>
            <a:lstStyle/>
            <a:p>
              <a:pPr algn="ctr"/>
              <a:endParaRPr/>
            </a:p>
          </p:txBody>
        </p:sp>
        <p:sp>
          <p:nvSpPr>
            <p:cNvPr id="24" name="îṩḻíḋe">
              <a:extLst>
                <a:ext uri="{FF2B5EF4-FFF2-40B4-BE49-F238E27FC236}">
                  <a16:creationId xmlns:a16="http://schemas.microsoft.com/office/drawing/2014/main" id="{950141D7-2685-BE4E-A381-7BC2BE1DFCEA}"/>
                </a:ext>
              </a:extLst>
            </p:cNvPr>
            <p:cNvSpPr/>
            <p:nvPr/>
          </p:nvSpPr>
          <p:spPr bwMode="auto">
            <a:xfrm>
              <a:off x="4713898" y="2515470"/>
              <a:ext cx="508899" cy="590202"/>
            </a:xfrm>
            <a:custGeom>
              <a:avLst/>
              <a:gdLst>
                <a:gd name="T0" fmla="*/ 0 w 247"/>
                <a:gd name="T1" fmla="*/ 122 h 286"/>
                <a:gd name="T2" fmla="*/ 28 w 247"/>
                <a:gd name="T3" fmla="*/ 239 h 286"/>
                <a:gd name="T4" fmla="*/ 247 w 247"/>
                <a:gd name="T5" fmla="*/ 20 h 286"/>
                <a:gd name="T6" fmla="*/ 6 w 247"/>
                <a:gd name="T7" fmla="*/ 76 h 286"/>
                <a:gd name="T8" fmla="*/ 0 w 247"/>
                <a:gd name="T9" fmla="*/ 122 h 286"/>
              </a:gdLst>
              <a:ahLst/>
              <a:cxnLst>
                <a:cxn ang="0">
                  <a:pos x="T0" y="T1"/>
                </a:cxn>
                <a:cxn ang="0">
                  <a:pos x="T2" y="T3"/>
                </a:cxn>
                <a:cxn ang="0">
                  <a:pos x="T4" y="T5"/>
                </a:cxn>
                <a:cxn ang="0">
                  <a:pos x="T6" y="T7"/>
                </a:cxn>
                <a:cxn ang="0">
                  <a:pos x="T8" y="T9"/>
                </a:cxn>
              </a:cxnLst>
              <a:rect l="0" t="0" r="r" b="b"/>
              <a:pathLst>
                <a:path w="247" h="286">
                  <a:moveTo>
                    <a:pt x="0" y="122"/>
                  </a:moveTo>
                  <a:cubicBezTo>
                    <a:pt x="0" y="122"/>
                    <a:pt x="6" y="192"/>
                    <a:pt x="28" y="239"/>
                  </a:cubicBezTo>
                  <a:cubicBezTo>
                    <a:pt x="50" y="286"/>
                    <a:pt x="247" y="20"/>
                    <a:pt x="247" y="20"/>
                  </a:cubicBezTo>
                  <a:cubicBezTo>
                    <a:pt x="247" y="20"/>
                    <a:pt x="37" y="0"/>
                    <a:pt x="6" y="76"/>
                  </a:cubicBezTo>
                  <a:lnTo>
                    <a:pt x="0" y="122"/>
                  </a:lnTo>
                  <a:close/>
                </a:path>
              </a:pathLst>
            </a:custGeom>
            <a:solidFill>
              <a:schemeClr val="accent1">
                <a:lumMod val="75000"/>
              </a:schemeClr>
            </a:solidFill>
            <a:ln>
              <a:noFill/>
            </a:ln>
          </p:spPr>
          <p:txBody>
            <a:bodyPr wrap="square" lIns="91440" tIns="45720" rIns="91440" bIns="45720" anchor="ctr">
              <a:normAutofit/>
            </a:bodyPr>
            <a:lstStyle/>
            <a:p>
              <a:pPr algn="ctr"/>
              <a:endParaRPr/>
            </a:p>
          </p:txBody>
        </p:sp>
        <p:sp>
          <p:nvSpPr>
            <p:cNvPr id="25" name="ïṣḻîḋê">
              <a:extLst>
                <a:ext uri="{FF2B5EF4-FFF2-40B4-BE49-F238E27FC236}">
                  <a16:creationId xmlns:a16="http://schemas.microsoft.com/office/drawing/2014/main" id="{145EEE7D-3706-264D-AE4C-5A068ECABE38}"/>
                </a:ext>
              </a:extLst>
            </p:cNvPr>
            <p:cNvSpPr/>
            <p:nvPr/>
          </p:nvSpPr>
          <p:spPr bwMode="auto">
            <a:xfrm>
              <a:off x="4381658" y="1551874"/>
              <a:ext cx="3691779" cy="3661664"/>
            </a:xfrm>
            <a:custGeom>
              <a:avLst/>
              <a:gdLst>
                <a:gd name="T0" fmla="*/ 921 w 1790"/>
                <a:gd name="T1" fmla="*/ 0 h 1775"/>
                <a:gd name="T2" fmla="*/ 1775 w 1790"/>
                <a:gd name="T3" fmla="*/ 855 h 1775"/>
                <a:gd name="T4" fmla="*/ 1775 w 1790"/>
                <a:gd name="T5" fmla="*/ 907 h 1775"/>
                <a:gd name="T6" fmla="*/ 921 w 1790"/>
                <a:gd name="T7" fmla="*/ 1761 h 1775"/>
                <a:gd name="T8" fmla="*/ 869 w 1790"/>
                <a:gd name="T9" fmla="*/ 1761 h 1775"/>
                <a:gd name="T10" fmla="*/ 14 w 1790"/>
                <a:gd name="T11" fmla="*/ 907 h 1775"/>
                <a:gd name="T12" fmla="*/ 14 w 1790"/>
                <a:gd name="T13" fmla="*/ 855 h 1775"/>
                <a:gd name="T14" fmla="*/ 869 w 1790"/>
                <a:gd name="T15" fmla="*/ 0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0" h="1775">
                  <a:moveTo>
                    <a:pt x="921" y="0"/>
                  </a:moveTo>
                  <a:cubicBezTo>
                    <a:pt x="1775" y="855"/>
                    <a:pt x="1775" y="855"/>
                    <a:pt x="1775" y="855"/>
                  </a:cubicBezTo>
                  <a:cubicBezTo>
                    <a:pt x="1790" y="869"/>
                    <a:pt x="1790" y="892"/>
                    <a:pt x="1775" y="907"/>
                  </a:cubicBezTo>
                  <a:cubicBezTo>
                    <a:pt x="921" y="1761"/>
                    <a:pt x="921" y="1761"/>
                    <a:pt x="921" y="1761"/>
                  </a:cubicBezTo>
                  <a:cubicBezTo>
                    <a:pt x="906" y="1775"/>
                    <a:pt x="883" y="1775"/>
                    <a:pt x="869" y="1761"/>
                  </a:cubicBezTo>
                  <a:cubicBezTo>
                    <a:pt x="14" y="907"/>
                    <a:pt x="14" y="907"/>
                    <a:pt x="14" y="907"/>
                  </a:cubicBezTo>
                  <a:cubicBezTo>
                    <a:pt x="0" y="892"/>
                    <a:pt x="0" y="869"/>
                    <a:pt x="14" y="855"/>
                  </a:cubicBezTo>
                  <a:cubicBezTo>
                    <a:pt x="869" y="0"/>
                    <a:pt x="869" y="0"/>
                    <a:pt x="869" y="0"/>
                  </a:cubicBezTo>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26" name="išľîḑé">
              <a:extLst>
                <a:ext uri="{FF2B5EF4-FFF2-40B4-BE49-F238E27FC236}">
                  <a16:creationId xmlns:a16="http://schemas.microsoft.com/office/drawing/2014/main" id="{8A68A95B-AD73-4241-9533-C5CB38D706C9}"/>
                </a:ext>
              </a:extLst>
            </p:cNvPr>
            <p:cNvSpPr/>
            <p:nvPr/>
          </p:nvSpPr>
          <p:spPr bwMode="auto">
            <a:xfrm>
              <a:off x="4688804" y="1630167"/>
              <a:ext cx="1986414" cy="1159326"/>
            </a:xfrm>
            <a:custGeom>
              <a:avLst/>
              <a:gdLst>
                <a:gd name="T0" fmla="*/ 691 w 963"/>
                <a:gd name="T1" fmla="*/ 0 h 562"/>
                <a:gd name="T2" fmla="*/ 691 w 963"/>
                <a:gd name="T3" fmla="*/ 95 h 562"/>
                <a:gd name="T4" fmla="*/ 434 w 963"/>
                <a:gd name="T5" fmla="*/ 95 h 562"/>
                <a:gd name="T6" fmla="*/ 390 w 963"/>
                <a:gd name="T7" fmla="*/ 116 h 562"/>
                <a:gd name="T8" fmla="*/ 23 w 963"/>
                <a:gd name="T9" fmla="*/ 482 h 562"/>
                <a:gd name="T10" fmla="*/ 12 w 963"/>
                <a:gd name="T11" fmla="*/ 551 h 562"/>
                <a:gd name="T12" fmla="*/ 28 w 963"/>
                <a:gd name="T13" fmla="*/ 499 h 562"/>
                <a:gd name="T14" fmla="*/ 113 w 963"/>
                <a:gd name="T15" fmla="*/ 465 h 562"/>
                <a:gd name="T16" fmla="*/ 674 w 963"/>
                <a:gd name="T17" fmla="*/ 465 h 562"/>
                <a:gd name="T18" fmla="*/ 674 w 963"/>
                <a:gd name="T19" fmla="*/ 562 h 562"/>
                <a:gd name="T20" fmla="*/ 963 w 963"/>
                <a:gd name="T21" fmla="*/ 273 h 562"/>
                <a:gd name="T22" fmla="*/ 691 w 963"/>
                <a:gd name="T23" fmla="*/ 0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2">
                  <a:moveTo>
                    <a:pt x="691" y="0"/>
                  </a:moveTo>
                  <a:cubicBezTo>
                    <a:pt x="691" y="95"/>
                    <a:pt x="691" y="95"/>
                    <a:pt x="691" y="95"/>
                  </a:cubicBezTo>
                  <a:cubicBezTo>
                    <a:pt x="434" y="95"/>
                    <a:pt x="434" y="95"/>
                    <a:pt x="434" y="95"/>
                  </a:cubicBezTo>
                  <a:cubicBezTo>
                    <a:pt x="434" y="95"/>
                    <a:pt x="412" y="93"/>
                    <a:pt x="390" y="116"/>
                  </a:cubicBezTo>
                  <a:cubicBezTo>
                    <a:pt x="368" y="138"/>
                    <a:pt x="23" y="482"/>
                    <a:pt x="23" y="482"/>
                  </a:cubicBezTo>
                  <a:cubicBezTo>
                    <a:pt x="23" y="482"/>
                    <a:pt x="0" y="504"/>
                    <a:pt x="12" y="551"/>
                  </a:cubicBezTo>
                  <a:cubicBezTo>
                    <a:pt x="12" y="551"/>
                    <a:pt x="8" y="520"/>
                    <a:pt x="28" y="499"/>
                  </a:cubicBezTo>
                  <a:cubicBezTo>
                    <a:pt x="49" y="479"/>
                    <a:pt x="81" y="466"/>
                    <a:pt x="113" y="465"/>
                  </a:cubicBezTo>
                  <a:cubicBezTo>
                    <a:pt x="146" y="465"/>
                    <a:pt x="674" y="465"/>
                    <a:pt x="674" y="465"/>
                  </a:cubicBezTo>
                  <a:cubicBezTo>
                    <a:pt x="674" y="562"/>
                    <a:pt x="674" y="562"/>
                    <a:pt x="674" y="562"/>
                  </a:cubicBezTo>
                  <a:cubicBezTo>
                    <a:pt x="963" y="273"/>
                    <a:pt x="963" y="273"/>
                    <a:pt x="963" y="273"/>
                  </a:cubicBezTo>
                  <a:cubicBezTo>
                    <a:pt x="691" y="0"/>
                    <a:pt x="691" y="0"/>
                    <a:pt x="691" y="0"/>
                  </a:cubicBezTo>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7" name="ïṧľïďê">
              <a:extLst>
                <a:ext uri="{FF2B5EF4-FFF2-40B4-BE49-F238E27FC236}">
                  <a16:creationId xmlns:a16="http://schemas.microsoft.com/office/drawing/2014/main" id="{4240E946-731D-7340-A7BD-80AA4D7F74B8}"/>
                </a:ext>
              </a:extLst>
            </p:cNvPr>
            <p:cNvSpPr/>
            <p:nvPr/>
          </p:nvSpPr>
          <p:spPr bwMode="auto">
            <a:xfrm>
              <a:off x="4489059" y="2921987"/>
              <a:ext cx="1159327" cy="1986413"/>
            </a:xfrm>
            <a:custGeom>
              <a:avLst/>
              <a:gdLst>
                <a:gd name="T0" fmla="*/ 551 w 562"/>
                <a:gd name="T1" fmla="*/ 951 h 963"/>
                <a:gd name="T2" fmla="*/ 500 w 562"/>
                <a:gd name="T3" fmla="*/ 934 h 963"/>
                <a:gd name="T4" fmla="*/ 466 w 562"/>
                <a:gd name="T5" fmla="*/ 849 h 963"/>
                <a:gd name="T6" fmla="*/ 466 w 562"/>
                <a:gd name="T7" fmla="*/ 289 h 963"/>
                <a:gd name="T8" fmla="*/ 562 w 562"/>
                <a:gd name="T9" fmla="*/ 289 h 963"/>
                <a:gd name="T10" fmla="*/ 273 w 562"/>
                <a:gd name="T11" fmla="*/ 0 h 963"/>
                <a:gd name="T12" fmla="*/ 0 w 562"/>
                <a:gd name="T13" fmla="*/ 272 h 963"/>
                <a:gd name="T14" fmla="*/ 95 w 562"/>
                <a:gd name="T15" fmla="*/ 272 h 963"/>
                <a:gd name="T16" fmla="*/ 95 w 562"/>
                <a:gd name="T17" fmla="*/ 528 h 963"/>
                <a:gd name="T18" fmla="*/ 116 w 562"/>
                <a:gd name="T19" fmla="*/ 573 h 963"/>
                <a:gd name="T20" fmla="*/ 482 w 562"/>
                <a:gd name="T21" fmla="*/ 939 h 963"/>
                <a:gd name="T22" fmla="*/ 551 w 562"/>
                <a:gd name="T23" fmla="*/ 95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2" h="963">
                  <a:moveTo>
                    <a:pt x="551" y="951"/>
                  </a:moveTo>
                  <a:cubicBezTo>
                    <a:pt x="551" y="951"/>
                    <a:pt x="520" y="955"/>
                    <a:pt x="500" y="934"/>
                  </a:cubicBezTo>
                  <a:cubicBezTo>
                    <a:pt x="479" y="914"/>
                    <a:pt x="466" y="881"/>
                    <a:pt x="466" y="849"/>
                  </a:cubicBezTo>
                  <a:cubicBezTo>
                    <a:pt x="465" y="817"/>
                    <a:pt x="466" y="289"/>
                    <a:pt x="466" y="289"/>
                  </a:cubicBezTo>
                  <a:cubicBezTo>
                    <a:pt x="562" y="289"/>
                    <a:pt x="562" y="289"/>
                    <a:pt x="562" y="289"/>
                  </a:cubicBezTo>
                  <a:cubicBezTo>
                    <a:pt x="273" y="0"/>
                    <a:pt x="273" y="0"/>
                    <a:pt x="273" y="0"/>
                  </a:cubicBezTo>
                  <a:cubicBezTo>
                    <a:pt x="0" y="272"/>
                    <a:pt x="0" y="272"/>
                    <a:pt x="0" y="272"/>
                  </a:cubicBezTo>
                  <a:cubicBezTo>
                    <a:pt x="95" y="272"/>
                    <a:pt x="95" y="272"/>
                    <a:pt x="95" y="272"/>
                  </a:cubicBezTo>
                  <a:cubicBezTo>
                    <a:pt x="95" y="528"/>
                    <a:pt x="95" y="528"/>
                    <a:pt x="95" y="528"/>
                  </a:cubicBezTo>
                  <a:cubicBezTo>
                    <a:pt x="95" y="528"/>
                    <a:pt x="93" y="551"/>
                    <a:pt x="116" y="573"/>
                  </a:cubicBezTo>
                  <a:cubicBezTo>
                    <a:pt x="138" y="595"/>
                    <a:pt x="482" y="939"/>
                    <a:pt x="482" y="939"/>
                  </a:cubicBezTo>
                  <a:cubicBezTo>
                    <a:pt x="482" y="939"/>
                    <a:pt x="504" y="963"/>
                    <a:pt x="551" y="951"/>
                  </a:cubicBezTo>
                  <a:close/>
                </a:path>
              </a:pathLst>
            </a:custGeom>
            <a:solidFill>
              <a:schemeClr val="bg1">
                <a:lumMod val="85000"/>
              </a:schemeClr>
            </a:solidFill>
            <a:ln>
              <a:noFill/>
            </a:ln>
            <a:effectLst/>
          </p:spPr>
          <p:txBody>
            <a:bodyPr wrap="square" lIns="91440" tIns="45720" rIns="91440" bIns="45720" anchor="ctr">
              <a:normAutofit/>
            </a:bodyPr>
            <a:lstStyle/>
            <a:p>
              <a:pPr algn="ctr"/>
              <a:endParaRPr/>
            </a:p>
          </p:txBody>
        </p:sp>
        <p:sp>
          <p:nvSpPr>
            <p:cNvPr id="28" name="íSļídé">
              <a:extLst>
                <a:ext uri="{FF2B5EF4-FFF2-40B4-BE49-F238E27FC236}">
                  <a16:creationId xmlns:a16="http://schemas.microsoft.com/office/drawing/2014/main" id="{BE759BD8-6A4E-994F-98EA-4342E0BC5A36}"/>
                </a:ext>
              </a:extLst>
            </p:cNvPr>
            <p:cNvSpPr/>
            <p:nvPr/>
          </p:nvSpPr>
          <p:spPr bwMode="auto">
            <a:xfrm>
              <a:off x="5779877" y="3948819"/>
              <a:ext cx="1986414" cy="1157319"/>
            </a:xfrm>
            <a:custGeom>
              <a:avLst/>
              <a:gdLst>
                <a:gd name="T0" fmla="*/ 951 w 963"/>
                <a:gd name="T1" fmla="*/ 10 h 561"/>
                <a:gd name="T2" fmla="*/ 934 w 963"/>
                <a:gd name="T3" fmla="*/ 62 h 561"/>
                <a:gd name="T4" fmla="*/ 849 w 963"/>
                <a:gd name="T5" fmla="*/ 96 h 561"/>
                <a:gd name="T6" fmla="*/ 289 w 963"/>
                <a:gd name="T7" fmla="*/ 96 h 561"/>
                <a:gd name="T8" fmla="*/ 289 w 963"/>
                <a:gd name="T9" fmla="*/ 0 h 561"/>
                <a:gd name="T10" fmla="*/ 0 w 963"/>
                <a:gd name="T11" fmla="*/ 289 h 561"/>
                <a:gd name="T12" fmla="*/ 272 w 963"/>
                <a:gd name="T13" fmla="*/ 561 h 561"/>
                <a:gd name="T14" fmla="*/ 272 w 963"/>
                <a:gd name="T15" fmla="*/ 466 h 561"/>
                <a:gd name="T16" fmla="*/ 528 w 963"/>
                <a:gd name="T17" fmla="*/ 466 h 561"/>
                <a:gd name="T18" fmla="*/ 573 w 963"/>
                <a:gd name="T19" fmla="*/ 446 h 561"/>
                <a:gd name="T20" fmla="*/ 939 w 963"/>
                <a:gd name="T21" fmla="*/ 80 h 561"/>
                <a:gd name="T22" fmla="*/ 951 w 963"/>
                <a:gd name="T23" fmla="*/ 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63" h="561">
                  <a:moveTo>
                    <a:pt x="951" y="10"/>
                  </a:moveTo>
                  <a:cubicBezTo>
                    <a:pt x="951" y="10"/>
                    <a:pt x="955" y="42"/>
                    <a:pt x="934" y="62"/>
                  </a:cubicBezTo>
                  <a:cubicBezTo>
                    <a:pt x="914" y="82"/>
                    <a:pt x="882" y="95"/>
                    <a:pt x="849" y="96"/>
                  </a:cubicBezTo>
                  <a:cubicBezTo>
                    <a:pt x="817" y="97"/>
                    <a:pt x="289" y="96"/>
                    <a:pt x="289" y="96"/>
                  </a:cubicBezTo>
                  <a:cubicBezTo>
                    <a:pt x="289" y="0"/>
                    <a:pt x="289" y="0"/>
                    <a:pt x="289" y="0"/>
                  </a:cubicBezTo>
                  <a:cubicBezTo>
                    <a:pt x="0" y="289"/>
                    <a:pt x="0" y="289"/>
                    <a:pt x="0" y="289"/>
                  </a:cubicBezTo>
                  <a:cubicBezTo>
                    <a:pt x="272" y="561"/>
                    <a:pt x="272" y="561"/>
                    <a:pt x="272" y="561"/>
                  </a:cubicBezTo>
                  <a:cubicBezTo>
                    <a:pt x="272" y="466"/>
                    <a:pt x="272" y="466"/>
                    <a:pt x="272" y="466"/>
                  </a:cubicBezTo>
                  <a:cubicBezTo>
                    <a:pt x="528" y="466"/>
                    <a:pt x="528" y="466"/>
                    <a:pt x="528" y="466"/>
                  </a:cubicBezTo>
                  <a:cubicBezTo>
                    <a:pt x="528" y="466"/>
                    <a:pt x="551" y="468"/>
                    <a:pt x="573" y="446"/>
                  </a:cubicBezTo>
                  <a:cubicBezTo>
                    <a:pt x="595" y="424"/>
                    <a:pt x="939" y="80"/>
                    <a:pt x="939" y="80"/>
                  </a:cubicBezTo>
                  <a:cubicBezTo>
                    <a:pt x="939" y="80"/>
                    <a:pt x="963" y="57"/>
                    <a:pt x="951" y="10"/>
                  </a:cubicBezTo>
                  <a:close/>
                </a:path>
              </a:pathLst>
            </a:custGeom>
            <a:solidFill>
              <a:schemeClr val="accent1"/>
            </a:solidFill>
            <a:ln>
              <a:noFill/>
            </a:ln>
            <a:effectLst/>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29" name="íSļïḓé">
              <a:extLst>
                <a:ext uri="{FF2B5EF4-FFF2-40B4-BE49-F238E27FC236}">
                  <a16:creationId xmlns:a16="http://schemas.microsoft.com/office/drawing/2014/main" id="{28665794-0365-D646-AEF7-5C4831BE9148}"/>
                </a:ext>
              </a:extLst>
            </p:cNvPr>
            <p:cNvSpPr/>
            <p:nvPr/>
          </p:nvSpPr>
          <p:spPr bwMode="auto">
            <a:xfrm>
              <a:off x="6837824" y="1836938"/>
              <a:ext cx="1157320" cy="1986413"/>
            </a:xfrm>
            <a:custGeom>
              <a:avLst/>
              <a:gdLst>
                <a:gd name="T0" fmla="*/ 10 w 561"/>
                <a:gd name="T1" fmla="*/ 12 h 963"/>
                <a:gd name="T2" fmla="*/ 62 w 561"/>
                <a:gd name="T3" fmla="*/ 29 h 963"/>
                <a:gd name="T4" fmla="*/ 96 w 561"/>
                <a:gd name="T5" fmla="*/ 114 h 963"/>
                <a:gd name="T6" fmla="*/ 96 w 561"/>
                <a:gd name="T7" fmla="*/ 674 h 963"/>
                <a:gd name="T8" fmla="*/ 0 w 561"/>
                <a:gd name="T9" fmla="*/ 674 h 963"/>
                <a:gd name="T10" fmla="*/ 289 w 561"/>
                <a:gd name="T11" fmla="*/ 963 h 963"/>
                <a:gd name="T12" fmla="*/ 561 w 561"/>
                <a:gd name="T13" fmla="*/ 691 h 963"/>
                <a:gd name="T14" fmla="*/ 466 w 561"/>
                <a:gd name="T15" fmla="*/ 691 h 963"/>
                <a:gd name="T16" fmla="*/ 466 w 561"/>
                <a:gd name="T17" fmla="*/ 435 h 963"/>
                <a:gd name="T18" fmla="*/ 446 w 561"/>
                <a:gd name="T19" fmla="*/ 390 h 963"/>
                <a:gd name="T20" fmla="*/ 80 w 561"/>
                <a:gd name="T21" fmla="*/ 24 h 963"/>
                <a:gd name="T22" fmla="*/ 10 w 561"/>
                <a:gd name="T23" fmla="*/ 12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963">
                  <a:moveTo>
                    <a:pt x="10" y="12"/>
                  </a:moveTo>
                  <a:cubicBezTo>
                    <a:pt x="10" y="12"/>
                    <a:pt x="42" y="8"/>
                    <a:pt x="62" y="29"/>
                  </a:cubicBezTo>
                  <a:cubicBezTo>
                    <a:pt x="82" y="49"/>
                    <a:pt x="95" y="81"/>
                    <a:pt x="96" y="114"/>
                  </a:cubicBezTo>
                  <a:cubicBezTo>
                    <a:pt x="97" y="146"/>
                    <a:pt x="96" y="674"/>
                    <a:pt x="96" y="674"/>
                  </a:cubicBezTo>
                  <a:cubicBezTo>
                    <a:pt x="0" y="674"/>
                    <a:pt x="0" y="674"/>
                    <a:pt x="0" y="674"/>
                  </a:cubicBezTo>
                  <a:cubicBezTo>
                    <a:pt x="289" y="963"/>
                    <a:pt x="289" y="963"/>
                    <a:pt x="289" y="963"/>
                  </a:cubicBezTo>
                  <a:cubicBezTo>
                    <a:pt x="561" y="691"/>
                    <a:pt x="561" y="691"/>
                    <a:pt x="561" y="691"/>
                  </a:cubicBezTo>
                  <a:cubicBezTo>
                    <a:pt x="466" y="691"/>
                    <a:pt x="466" y="691"/>
                    <a:pt x="466" y="691"/>
                  </a:cubicBezTo>
                  <a:cubicBezTo>
                    <a:pt x="466" y="435"/>
                    <a:pt x="466" y="435"/>
                    <a:pt x="466" y="435"/>
                  </a:cubicBezTo>
                  <a:cubicBezTo>
                    <a:pt x="466" y="435"/>
                    <a:pt x="468" y="412"/>
                    <a:pt x="446" y="390"/>
                  </a:cubicBezTo>
                  <a:cubicBezTo>
                    <a:pt x="424" y="368"/>
                    <a:pt x="80" y="24"/>
                    <a:pt x="80" y="24"/>
                  </a:cubicBezTo>
                  <a:cubicBezTo>
                    <a:pt x="80" y="24"/>
                    <a:pt x="57" y="0"/>
                    <a:pt x="10" y="12"/>
                  </a:cubicBezTo>
                  <a:close/>
                </a:path>
              </a:pathLst>
            </a:custGeom>
            <a:solidFill>
              <a:schemeClr val="bg1">
                <a:lumMod val="85000"/>
              </a:schemeClr>
            </a:solidFill>
            <a:ln>
              <a:noFill/>
            </a:ln>
            <a:effectLst/>
          </p:spPr>
          <p:txBody>
            <a:bodyPr wrap="square" lIns="91440" tIns="45720" rIns="91440" bIns="45720" anchor="ctr">
              <a:normAutofit/>
            </a:bodyPr>
            <a:lstStyle/>
            <a:p>
              <a:pPr algn="ctr"/>
              <a:endParaRPr/>
            </a:p>
          </p:txBody>
        </p:sp>
        <p:sp>
          <p:nvSpPr>
            <p:cNvPr id="30" name="îṣḷîḍê">
              <a:extLst>
                <a:ext uri="{FF2B5EF4-FFF2-40B4-BE49-F238E27FC236}">
                  <a16:creationId xmlns:a16="http://schemas.microsoft.com/office/drawing/2014/main" id="{16CD393E-3DF0-1044-B271-351DB815239F}"/>
                </a:ext>
              </a:extLst>
            </p:cNvPr>
            <p:cNvSpPr txBox="1"/>
            <p:nvPr/>
          </p:nvSpPr>
          <p:spPr>
            <a:xfrm>
              <a:off x="5958546" y="1991291"/>
              <a:ext cx="527709" cy="461665"/>
            </a:xfrm>
            <a:prstGeom prst="rect">
              <a:avLst/>
            </a:prstGeom>
            <a:noFill/>
          </p:spPr>
          <p:txBody>
            <a:bodyPr wrap="square" lIns="91440" tIns="45720" rIns="91440" bIns="45720">
              <a:normAutofit fontScale="77500" lnSpcReduction="20000"/>
            </a:bodyPr>
            <a:lstStyle/>
            <a:p>
              <a:pPr algn="r"/>
              <a:r>
                <a:rPr lang="id-ID" sz="2400" b="1">
                  <a:solidFill>
                    <a:schemeClr val="bg1"/>
                  </a:solidFill>
                </a:rPr>
                <a:t>01</a:t>
              </a:r>
            </a:p>
          </p:txBody>
        </p:sp>
        <p:sp>
          <p:nvSpPr>
            <p:cNvPr id="31" name="iṡ1ïḓê">
              <a:extLst>
                <a:ext uri="{FF2B5EF4-FFF2-40B4-BE49-F238E27FC236}">
                  <a16:creationId xmlns:a16="http://schemas.microsoft.com/office/drawing/2014/main" id="{997C22DD-5C86-4741-95EC-FC6B64843590}"/>
                </a:ext>
              </a:extLst>
            </p:cNvPr>
            <p:cNvSpPr txBox="1"/>
            <p:nvPr/>
          </p:nvSpPr>
          <p:spPr>
            <a:xfrm>
              <a:off x="7213487" y="3151874"/>
              <a:ext cx="527709" cy="461665"/>
            </a:xfrm>
            <a:prstGeom prst="rect">
              <a:avLst/>
            </a:prstGeom>
            <a:noFill/>
          </p:spPr>
          <p:txBody>
            <a:bodyPr wrap="square" lIns="91440" tIns="45720" rIns="91440" bIns="45720">
              <a:normAutofit fontScale="77500" lnSpcReduction="20000"/>
            </a:bodyPr>
            <a:lstStyle/>
            <a:p>
              <a:pPr algn="r"/>
              <a:r>
                <a:rPr lang="id-ID" sz="2400" b="1" dirty="0"/>
                <a:t>02</a:t>
              </a:r>
            </a:p>
          </p:txBody>
        </p:sp>
        <p:sp>
          <p:nvSpPr>
            <p:cNvPr id="32" name="íślîďe">
              <a:extLst>
                <a:ext uri="{FF2B5EF4-FFF2-40B4-BE49-F238E27FC236}">
                  <a16:creationId xmlns:a16="http://schemas.microsoft.com/office/drawing/2014/main" id="{2B4EA4CB-C1F2-F645-9D9A-538069AC1C46}"/>
                </a:ext>
              </a:extLst>
            </p:cNvPr>
            <p:cNvSpPr txBox="1"/>
            <p:nvPr/>
          </p:nvSpPr>
          <p:spPr>
            <a:xfrm>
              <a:off x="5985663" y="4296649"/>
              <a:ext cx="527709" cy="461665"/>
            </a:xfrm>
            <a:prstGeom prst="rect">
              <a:avLst/>
            </a:prstGeom>
            <a:noFill/>
          </p:spPr>
          <p:txBody>
            <a:bodyPr wrap="square" lIns="91440" tIns="45720" rIns="91440" bIns="45720">
              <a:normAutofit fontScale="77500" lnSpcReduction="20000"/>
            </a:bodyPr>
            <a:lstStyle/>
            <a:p>
              <a:pPr algn="r"/>
              <a:r>
                <a:rPr lang="id-ID" sz="2400" b="1">
                  <a:solidFill>
                    <a:schemeClr val="bg1"/>
                  </a:solidFill>
                </a:rPr>
                <a:t>03</a:t>
              </a:r>
            </a:p>
          </p:txBody>
        </p:sp>
        <p:sp>
          <p:nvSpPr>
            <p:cNvPr id="33" name="íṣľide">
              <a:extLst>
                <a:ext uri="{FF2B5EF4-FFF2-40B4-BE49-F238E27FC236}">
                  <a16:creationId xmlns:a16="http://schemas.microsoft.com/office/drawing/2014/main" id="{CCACB6B7-2B9A-3449-A765-1F29602C9151}"/>
                </a:ext>
              </a:extLst>
            </p:cNvPr>
            <p:cNvSpPr txBox="1"/>
            <p:nvPr/>
          </p:nvSpPr>
          <p:spPr>
            <a:xfrm>
              <a:off x="4811279" y="3179214"/>
              <a:ext cx="527709" cy="461665"/>
            </a:xfrm>
            <a:prstGeom prst="rect">
              <a:avLst/>
            </a:prstGeom>
            <a:noFill/>
          </p:spPr>
          <p:txBody>
            <a:bodyPr wrap="square" lIns="91440" tIns="45720" rIns="91440" bIns="45720">
              <a:normAutofit fontScale="77500" lnSpcReduction="20000"/>
            </a:bodyPr>
            <a:lstStyle/>
            <a:p>
              <a:pPr algn="r"/>
              <a:r>
                <a:rPr lang="id-ID" sz="2400" b="1" dirty="0"/>
                <a:t>04</a:t>
              </a:r>
            </a:p>
          </p:txBody>
        </p:sp>
        <p:grpSp>
          <p:nvGrpSpPr>
            <p:cNvPr id="34" name="îşḷïḍé">
              <a:extLst>
                <a:ext uri="{FF2B5EF4-FFF2-40B4-BE49-F238E27FC236}">
                  <a16:creationId xmlns:a16="http://schemas.microsoft.com/office/drawing/2014/main" id="{7807E819-5FFA-ED41-9694-99C502D45138}"/>
                </a:ext>
              </a:extLst>
            </p:cNvPr>
            <p:cNvGrpSpPr>
              <a:grpSpLocks/>
            </p:cNvGrpSpPr>
            <p:nvPr/>
          </p:nvGrpSpPr>
          <p:grpSpPr>
            <a:xfrm>
              <a:off x="1612734" y="2428431"/>
              <a:ext cx="2432239" cy="1195569"/>
              <a:chOff x="7712020" y="4876106"/>
              <a:chExt cx="2289575" cy="1123957"/>
            </a:xfrm>
          </p:grpSpPr>
          <p:sp>
            <p:nvSpPr>
              <p:cNvPr id="44" name="îṣļide">
                <a:extLst>
                  <a:ext uri="{FF2B5EF4-FFF2-40B4-BE49-F238E27FC236}">
                    <a16:creationId xmlns:a16="http://schemas.microsoft.com/office/drawing/2014/main" id="{A878C826-97AE-064A-A2C3-E2685401E17E}"/>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zh-CN" altLang="en-US" sz="1100" dirty="0"/>
              </a:p>
            </p:txBody>
          </p:sp>
          <p:sp>
            <p:nvSpPr>
              <p:cNvPr id="45" name="iṡlïďê">
                <a:extLst>
                  <a:ext uri="{FF2B5EF4-FFF2-40B4-BE49-F238E27FC236}">
                    <a16:creationId xmlns:a16="http://schemas.microsoft.com/office/drawing/2014/main" id="{B9E713A3-1FB4-2347-AC55-6117AAFED6D4}"/>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Text here</a:t>
                </a:r>
                <a:endParaRPr lang="zh-CN" altLang="en-US" b="1" dirty="0"/>
              </a:p>
            </p:txBody>
          </p:sp>
        </p:grpSp>
        <p:grpSp>
          <p:nvGrpSpPr>
            <p:cNvPr id="35" name="ïSľïḑè">
              <a:extLst>
                <a:ext uri="{FF2B5EF4-FFF2-40B4-BE49-F238E27FC236}">
                  <a16:creationId xmlns:a16="http://schemas.microsoft.com/office/drawing/2014/main" id="{620094D9-84EB-AA4D-B81A-F848C7FCDF54}"/>
                </a:ext>
              </a:extLst>
            </p:cNvPr>
            <p:cNvGrpSpPr>
              <a:grpSpLocks/>
            </p:cNvGrpSpPr>
            <p:nvPr/>
          </p:nvGrpSpPr>
          <p:grpSpPr>
            <a:xfrm>
              <a:off x="1600493" y="4732363"/>
              <a:ext cx="2432239" cy="1195569"/>
              <a:chOff x="7712020" y="4876106"/>
              <a:chExt cx="2289575" cy="1123957"/>
            </a:xfrm>
          </p:grpSpPr>
          <p:sp>
            <p:nvSpPr>
              <p:cNvPr id="42" name="ïṡľíḓé">
                <a:extLst>
                  <a:ext uri="{FF2B5EF4-FFF2-40B4-BE49-F238E27FC236}">
                    <a16:creationId xmlns:a16="http://schemas.microsoft.com/office/drawing/2014/main" id="{004F3BA4-107A-3E49-8393-BBFBF2F82166}"/>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zh-CN" altLang="en-US" sz="1100" dirty="0"/>
              </a:p>
            </p:txBody>
          </p:sp>
          <p:sp>
            <p:nvSpPr>
              <p:cNvPr id="43" name="îṩlîdé">
                <a:extLst>
                  <a:ext uri="{FF2B5EF4-FFF2-40B4-BE49-F238E27FC236}">
                    <a16:creationId xmlns:a16="http://schemas.microsoft.com/office/drawing/2014/main" id="{99C28734-3CEE-CD41-8EA2-658D246A24CF}"/>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Text here</a:t>
                </a:r>
                <a:endParaRPr lang="zh-CN" altLang="en-US" b="1" dirty="0"/>
              </a:p>
            </p:txBody>
          </p:sp>
        </p:grpSp>
        <p:grpSp>
          <p:nvGrpSpPr>
            <p:cNvPr id="36" name="iṣḻiḑè">
              <a:extLst>
                <a:ext uri="{FF2B5EF4-FFF2-40B4-BE49-F238E27FC236}">
                  <a16:creationId xmlns:a16="http://schemas.microsoft.com/office/drawing/2014/main" id="{F133D940-D00A-E543-816D-480F7AF11AE2}"/>
                </a:ext>
              </a:extLst>
            </p:cNvPr>
            <p:cNvGrpSpPr>
              <a:grpSpLocks/>
            </p:cNvGrpSpPr>
            <p:nvPr/>
          </p:nvGrpSpPr>
          <p:grpSpPr>
            <a:xfrm>
              <a:off x="8159268" y="2428431"/>
              <a:ext cx="2432239" cy="1195569"/>
              <a:chOff x="7712020" y="4876106"/>
              <a:chExt cx="2289575" cy="1123957"/>
            </a:xfrm>
          </p:grpSpPr>
          <p:sp>
            <p:nvSpPr>
              <p:cNvPr id="40" name="îṧlîḍe">
                <a:extLst>
                  <a:ext uri="{FF2B5EF4-FFF2-40B4-BE49-F238E27FC236}">
                    <a16:creationId xmlns:a16="http://schemas.microsoft.com/office/drawing/2014/main" id="{84F991CE-F4CD-C743-9C47-9B04A6F52B6F}"/>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zh-CN" altLang="en-US" sz="1100" dirty="0"/>
              </a:p>
            </p:txBody>
          </p:sp>
          <p:sp>
            <p:nvSpPr>
              <p:cNvPr id="41" name="iṥļîďê">
                <a:extLst>
                  <a:ext uri="{FF2B5EF4-FFF2-40B4-BE49-F238E27FC236}">
                    <a16:creationId xmlns:a16="http://schemas.microsoft.com/office/drawing/2014/main" id="{17DCAC43-11F3-6541-92A6-1FA7DCF8C4A4}"/>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Text here</a:t>
                </a:r>
                <a:endParaRPr lang="zh-CN" altLang="en-US" b="1" dirty="0"/>
              </a:p>
            </p:txBody>
          </p:sp>
        </p:grpSp>
        <p:grpSp>
          <p:nvGrpSpPr>
            <p:cNvPr id="37" name="íṩļîdê">
              <a:extLst>
                <a:ext uri="{FF2B5EF4-FFF2-40B4-BE49-F238E27FC236}">
                  <a16:creationId xmlns:a16="http://schemas.microsoft.com/office/drawing/2014/main" id="{3F61B1C3-8125-8B49-AEFC-4A919B61E659}"/>
                </a:ext>
              </a:extLst>
            </p:cNvPr>
            <p:cNvGrpSpPr>
              <a:grpSpLocks/>
            </p:cNvGrpSpPr>
            <p:nvPr/>
          </p:nvGrpSpPr>
          <p:grpSpPr>
            <a:xfrm>
              <a:off x="8147027" y="4732363"/>
              <a:ext cx="2432239" cy="1195569"/>
              <a:chOff x="7712020" y="4876106"/>
              <a:chExt cx="2289575" cy="1123957"/>
            </a:xfrm>
          </p:grpSpPr>
          <p:sp>
            <p:nvSpPr>
              <p:cNvPr id="38" name="íşlïḓè">
                <a:extLst>
                  <a:ext uri="{FF2B5EF4-FFF2-40B4-BE49-F238E27FC236}">
                    <a16:creationId xmlns:a16="http://schemas.microsoft.com/office/drawing/2014/main" id="{BA04A259-99C8-0F47-A1C2-BEF60FC4C5EE}"/>
                  </a:ext>
                </a:extLst>
              </p:cNvPr>
              <p:cNvSpPr txBox="1"/>
              <p:nvPr/>
            </p:nvSpPr>
            <p:spPr>
              <a:xfrm flipH="1">
                <a:off x="7712020" y="5383937"/>
                <a:ext cx="2289573" cy="616126"/>
              </a:xfrm>
              <a:prstGeom prst="rect">
                <a:avLst/>
              </a:prstGeom>
              <a:noFill/>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en-US" altLang="zh-CN" sz="1100" dirty="0"/>
                  <a:t>Copy paste fonts. Choose the only option to retain text......</a:t>
                </a:r>
                <a:endParaRPr lang="zh-CN" altLang="en-US" sz="1100" dirty="0"/>
              </a:p>
            </p:txBody>
          </p:sp>
          <p:sp>
            <p:nvSpPr>
              <p:cNvPr id="39" name="îṥľíḓè">
                <a:extLst>
                  <a:ext uri="{FF2B5EF4-FFF2-40B4-BE49-F238E27FC236}">
                    <a16:creationId xmlns:a16="http://schemas.microsoft.com/office/drawing/2014/main" id="{FE0879DE-975D-DC41-8889-F39EBF2E86D3}"/>
                  </a:ext>
                </a:extLst>
              </p:cNvPr>
              <p:cNvSpPr/>
              <p:nvPr/>
            </p:nvSpPr>
            <p:spPr>
              <a:xfrm flipH="1">
                <a:off x="7712022" y="4876106"/>
                <a:ext cx="2289573" cy="507831"/>
              </a:xfrm>
              <a:prstGeom prst="rect">
                <a:avLst/>
              </a:prstGeom>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b="1" dirty="0"/>
                  <a:t>Text here</a:t>
                </a:r>
                <a:endParaRPr lang="zh-CN" altLang="en-US" b="1" dirty="0"/>
              </a:p>
            </p:txBody>
          </p:sp>
        </p:grpSp>
      </p:grpSp>
    </p:spTree>
    <p:extLst>
      <p:ext uri="{BB962C8B-B14F-4D97-AF65-F5344CB8AC3E}">
        <p14:creationId xmlns:p14="http://schemas.microsoft.com/office/powerpoint/2010/main" val="9598131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1D191-D8B1-314D-A7D4-0C32100063A0}"/>
              </a:ext>
            </a:extLst>
          </p:cNvPr>
          <p:cNvSpPr>
            <a:spLocks noGrp="1"/>
          </p:cNvSpPr>
          <p:nvPr>
            <p:ph type="title"/>
          </p:nvPr>
        </p:nvSpPr>
        <p:spPr/>
        <p:txBody>
          <a:bodyPr/>
          <a:lstStyle/>
          <a:p>
            <a:r>
              <a:rPr kumimoji="1" lang="en-US" altLang="zh-CN" dirty="0"/>
              <a:t>1-</a:t>
            </a:r>
            <a:r>
              <a:rPr kumimoji="1" lang="zh-CN" altLang="en-US" dirty="0"/>
              <a:t>营销活动库建设思路</a:t>
            </a:r>
          </a:p>
        </p:txBody>
      </p:sp>
      <p:sp>
        <p:nvSpPr>
          <p:cNvPr id="6" name="五边形 5">
            <a:extLst>
              <a:ext uri="{FF2B5EF4-FFF2-40B4-BE49-F238E27FC236}">
                <a16:creationId xmlns:a16="http://schemas.microsoft.com/office/drawing/2014/main" id="{A1000943-DCA1-594F-B9E4-EDF367EDA3B4}"/>
              </a:ext>
            </a:extLst>
          </p:cNvPr>
          <p:cNvSpPr/>
          <p:nvPr/>
        </p:nvSpPr>
        <p:spPr bwMode="gray">
          <a:xfrm>
            <a:off x="8079288" y="1016000"/>
            <a:ext cx="3409165" cy="425885"/>
          </a:xfrm>
          <a:prstGeom prst="homePlate">
            <a:avLst/>
          </a:prstGeom>
          <a:solidFill>
            <a:schemeClr val="bg1">
              <a:lumMod val="65000"/>
            </a:schemeClr>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kumimoji="1" lang="zh-CN" altLang="en-US" sz="1600" b="1" dirty="0">
                <a:solidFill>
                  <a:schemeClr val="bg1"/>
                </a:solidFill>
              </a:rPr>
              <a:t>活动实施过程</a:t>
            </a:r>
          </a:p>
        </p:txBody>
      </p:sp>
      <p:sp>
        <p:nvSpPr>
          <p:cNvPr id="5" name="五边形 4">
            <a:extLst>
              <a:ext uri="{FF2B5EF4-FFF2-40B4-BE49-F238E27FC236}">
                <a16:creationId xmlns:a16="http://schemas.microsoft.com/office/drawing/2014/main" id="{7CC404EF-D65A-2B4D-8708-62DF63A1F16E}"/>
              </a:ext>
            </a:extLst>
          </p:cNvPr>
          <p:cNvSpPr/>
          <p:nvPr/>
        </p:nvSpPr>
        <p:spPr bwMode="gray">
          <a:xfrm>
            <a:off x="501650" y="1016001"/>
            <a:ext cx="7840683" cy="425885"/>
          </a:xfrm>
          <a:prstGeom prst="homePlate">
            <a:avLst/>
          </a:prstGeom>
          <a:solidFill>
            <a:schemeClr val="accent3"/>
          </a:solidFill>
          <a:ln w="1905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kumimoji="1" lang="zh-CN" altLang="en-US" sz="1600" b="1" dirty="0">
                <a:solidFill>
                  <a:schemeClr val="bg1"/>
                </a:solidFill>
              </a:rPr>
              <a:t>活动定制过程</a:t>
            </a:r>
          </a:p>
        </p:txBody>
      </p:sp>
      <p:sp>
        <p:nvSpPr>
          <p:cNvPr id="7" name="文本框 6">
            <a:extLst>
              <a:ext uri="{FF2B5EF4-FFF2-40B4-BE49-F238E27FC236}">
                <a16:creationId xmlns:a16="http://schemas.microsoft.com/office/drawing/2014/main" id="{3CF5A9D1-6ABA-5743-BD04-716F376E79E1}"/>
              </a:ext>
            </a:extLst>
          </p:cNvPr>
          <p:cNvSpPr txBox="1"/>
          <p:nvPr/>
        </p:nvSpPr>
        <p:spPr>
          <a:xfrm>
            <a:off x="501650" y="1499057"/>
            <a:ext cx="2513509" cy="215444"/>
          </a:xfrm>
          <a:prstGeom prst="rect">
            <a:avLst/>
          </a:prstGeom>
          <a:noFill/>
        </p:spPr>
        <p:txBody>
          <a:bodyPr wrap="none" lIns="0" tIns="0" rIns="0" bIns="0" rtlCol="0">
            <a:spAutoFit/>
          </a:bodyPr>
          <a:lstStyle/>
          <a:p>
            <a:pPr>
              <a:spcBef>
                <a:spcPts val="600"/>
              </a:spcBef>
              <a:buSzPct val="100000"/>
            </a:pPr>
            <a:r>
              <a:rPr kumimoji="1" lang="zh-CN" altLang="en-US" sz="1400" dirty="0">
                <a:solidFill>
                  <a:srgbClr val="313131"/>
                </a:solidFill>
              </a:rPr>
              <a:t>从宽泛的需求聚焦到具体的活动</a:t>
            </a:r>
          </a:p>
        </p:txBody>
      </p:sp>
      <p:sp>
        <p:nvSpPr>
          <p:cNvPr id="8" name="文本框 7">
            <a:extLst>
              <a:ext uri="{FF2B5EF4-FFF2-40B4-BE49-F238E27FC236}">
                <a16:creationId xmlns:a16="http://schemas.microsoft.com/office/drawing/2014/main" id="{860F0853-B248-BE45-82DE-34904457BC0E}"/>
              </a:ext>
            </a:extLst>
          </p:cNvPr>
          <p:cNvSpPr txBox="1"/>
          <p:nvPr/>
        </p:nvSpPr>
        <p:spPr>
          <a:xfrm>
            <a:off x="8079288" y="1499057"/>
            <a:ext cx="1615827" cy="215444"/>
          </a:xfrm>
          <a:prstGeom prst="rect">
            <a:avLst/>
          </a:prstGeom>
          <a:noFill/>
        </p:spPr>
        <p:txBody>
          <a:bodyPr wrap="none" lIns="0" tIns="0" rIns="0" bIns="0" rtlCol="0">
            <a:spAutoFit/>
          </a:bodyPr>
          <a:lstStyle/>
          <a:p>
            <a:pPr>
              <a:spcBef>
                <a:spcPts val="600"/>
              </a:spcBef>
              <a:buSzPct val="100000"/>
            </a:pPr>
            <a:r>
              <a:rPr kumimoji="1" lang="zh-CN" altLang="en-US" sz="1400" dirty="0">
                <a:solidFill>
                  <a:srgbClr val="313131"/>
                </a:solidFill>
              </a:rPr>
              <a:t>指导具体活动的实施</a:t>
            </a:r>
          </a:p>
        </p:txBody>
      </p:sp>
      <p:sp>
        <p:nvSpPr>
          <p:cNvPr id="9" name="矩形 8">
            <a:extLst>
              <a:ext uri="{FF2B5EF4-FFF2-40B4-BE49-F238E27FC236}">
                <a16:creationId xmlns:a16="http://schemas.microsoft.com/office/drawing/2014/main" id="{3F7FD2AD-596E-584D-AD70-475D0BEF40A8}"/>
              </a:ext>
            </a:extLst>
          </p:cNvPr>
          <p:cNvSpPr/>
          <p:nvPr/>
        </p:nvSpPr>
        <p:spPr bwMode="gray">
          <a:xfrm>
            <a:off x="1326817"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对象人群</a:t>
            </a:r>
          </a:p>
        </p:txBody>
      </p:sp>
      <p:sp>
        <p:nvSpPr>
          <p:cNvPr id="10" name="矩形 9">
            <a:extLst>
              <a:ext uri="{FF2B5EF4-FFF2-40B4-BE49-F238E27FC236}">
                <a16:creationId xmlns:a16="http://schemas.microsoft.com/office/drawing/2014/main" id="{962497B1-FD57-BA43-B059-54369D588020}"/>
              </a:ext>
            </a:extLst>
          </p:cNvPr>
          <p:cNvSpPr/>
          <p:nvPr/>
        </p:nvSpPr>
        <p:spPr bwMode="gray">
          <a:xfrm>
            <a:off x="2580091"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营销目的</a:t>
            </a:r>
          </a:p>
        </p:txBody>
      </p:sp>
      <p:sp>
        <p:nvSpPr>
          <p:cNvPr id="11" name="矩形 10">
            <a:extLst>
              <a:ext uri="{FF2B5EF4-FFF2-40B4-BE49-F238E27FC236}">
                <a16:creationId xmlns:a16="http://schemas.microsoft.com/office/drawing/2014/main" id="{43420B5A-F28C-6345-81F2-ACAE178FD39E}"/>
              </a:ext>
            </a:extLst>
          </p:cNvPr>
          <p:cNvSpPr/>
          <p:nvPr/>
        </p:nvSpPr>
        <p:spPr bwMode="gray">
          <a:xfrm>
            <a:off x="3833365"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营销阶段</a:t>
            </a:r>
          </a:p>
        </p:txBody>
      </p:sp>
      <p:sp>
        <p:nvSpPr>
          <p:cNvPr id="12" name="矩形 11">
            <a:extLst>
              <a:ext uri="{FF2B5EF4-FFF2-40B4-BE49-F238E27FC236}">
                <a16:creationId xmlns:a16="http://schemas.microsoft.com/office/drawing/2014/main" id="{71943141-61CE-504C-9051-4A0C99B9C808}"/>
              </a:ext>
            </a:extLst>
          </p:cNvPr>
          <p:cNvSpPr/>
          <p:nvPr/>
        </p:nvSpPr>
        <p:spPr bwMode="gray">
          <a:xfrm>
            <a:off x="5086639"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活动载体</a:t>
            </a:r>
          </a:p>
        </p:txBody>
      </p:sp>
      <p:sp>
        <p:nvSpPr>
          <p:cNvPr id="13" name="矩形 12">
            <a:extLst>
              <a:ext uri="{FF2B5EF4-FFF2-40B4-BE49-F238E27FC236}">
                <a16:creationId xmlns:a16="http://schemas.microsoft.com/office/drawing/2014/main" id="{83BD6F38-D80B-DC4D-A03C-64DAE7D3BBFC}"/>
              </a:ext>
            </a:extLst>
          </p:cNvPr>
          <p:cNvSpPr/>
          <p:nvPr/>
        </p:nvSpPr>
        <p:spPr bwMode="gray">
          <a:xfrm>
            <a:off x="6339913"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资源类型</a:t>
            </a:r>
          </a:p>
        </p:txBody>
      </p:sp>
      <p:sp>
        <p:nvSpPr>
          <p:cNvPr id="14" name="矩形 13">
            <a:extLst>
              <a:ext uri="{FF2B5EF4-FFF2-40B4-BE49-F238E27FC236}">
                <a16:creationId xmlns:a16="http://schemas.microsoft.com/office/drawing/2014/main" id="{35E9A4C3-FA7F-1F47-A0A3-0AA9B3D092D8}"/>
              </a:ext>
            </a:extLst>
          </p:cNvPr>
          <p:cNvSpPr/>
          <p:nvPr/>
        </p:nvSpPr>
        <p:spPr bwMode="gray">
          <a:xfrm>
            <a:off x="7593187" y="1771672"/>
            <a:ext cx="1406602"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资源投入方式</a:t>
            </a:r>
          </a:p>
        </p:txBody>
      </p:sp>
      <p:cxnSp>
        <p:nvCxnSpPr>
          <p:cNvPr id="21" name="直线连接符 20">
            <a:extLst>
              <a:ext uri="{FF2B5EF4-FFF2-40B4-BE49-F238E27FC236}">
                <a16:creationId xmlns:a16="http://schemas.microsoft.com/office/drawing/2014/main" id="{A286666B-7EAA-264C-B031-A398FF5C0D25}"/>
              </a:ext>
            </a:extLst>
          </p:cNvPr>
          <p:cNvCxnSpPr>
            <a:cxnSpLocks/>
          </p:cNvCxnSpPr>
          <p:nvPr/>
        </p:nvCxnSpPr>
        <p:spPr>
          <a:xfrm>
            <a:off x="2477203"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32EDCF28-9947-B646-A66E-36F4F39C7918}"/>
              </a:ext>
            </a:extLst>
          </p:cNvPr>
          <p:cNvCxnSpPr>
            <a:cxnSpLocks/>
          </p:cNvCxnSpPr>
          <p:nvPr/>
        </p:nvCxnSpPr>
        <p:spPr>
          <a:xfrm>
            <a:off x="3730477"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4" name="直线连接符 23">
            <a:extLst>
              <a:ext uri="{FF2B5EF4-FFF2-40B4-BE49-F238E27FC236}">
                <a16:creationId xmlns:a16="http://schemas.microsoft.com/office/drawing/2014/main" id="{2B18252E-F398-5344-939B-7AB1A3BC169D}"/>
              </a:ext>
            </a:extLst>
          </p:cNvPr>
          <p:cNvCxnSpPr>
            <a:cxnSpLocks/>
          </p:cNvCxnSpPr>
          <p:nvPr/>
        </p:nvCxnSpPr>
        <p:spPr>
          <a:xfrm>
            <a:off x="4983751"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5" name="直线连接符 24">
            <a:extLst>
              <a:ext uri="{FF2B5EF4-FFF2-40B4-BE49-F238E27FC236}">
                <a16:creationId xmlns:a16="http://schemas.microsoft.com/office/drawing/2014/main" id="{D7B490A7-93CA-BD4C-9A1B-186CBB75D28B}"/>
              </a:ext>
            </a:extLst>
          </p:cNvPr>
          <p:cNvCxnSpPr>
            <a:cxnSpLocks/>
          </p:cNvCxnSpPr>
          <p:nvPr/>
        </p:nvCxnSpPr>
        <p:spPr>
          <a:xfrm>
            <a:off x="6237025"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6" name="直线连接符 25">
            <a:extLst>
              <a:ext uri="{FF2B5EF4-FFF2-40B4-BE49-F238E27FC236}">
                <a16:creationId xmlns:a16="http://schemas.microsoft.com/office/drawing/2014/main" id="{DA444446-08B8-0B48-AD5C-4D64D76DF4A9}"/>
              </a:ext>
            </a:extLst>
          </p:cNvPr>
          <p:cNvCxnSpPr>
            <a:cxnSpLocks/>
          </p:cNvCxnSpPr>
          <p:nvPr/>
        </p:nvCxnSpPr>
        <p:spPr>
          <a:xfrm>
            <a:off x="7490299"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CB539004-375F-7D44-905A-A6169BF9FD47}"/>
              </a:ext>
            </a:extLst>
          </p:cNvPr>
          <p:cNvCxnSpPr>
            <a:cxnSpLocks/>
          </p:cNvCxnSpPr>
          <p:nvPr/>
        </p:nvCxnSpPr>
        <p:spPr>
          <a:xfrm flipH="1">
            <a:off x="1121753" y="2270102"/>
            <a:ext cx="10801473" cy="0"/>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31" name="直线连接符 30">
            <a:extLst>
              <a:ext uri="{FF2B5EF4-FFF2-40B4-BE49-F238E27FC236}">
                <a16:creationId xmlns:a16="http://schemas.microsoft.com/office/drawing/2014/main" id="{20D2AF74-CC57-DB4E-A457-FE6977D93D6C}"/>
              </a:ext>
            </a:extLst>
          </p:cNvPr>
          <p:cNvCxnSpPr>
            <a:cxnSpLocks/>
          </p:cNvCxnSpPr>
          <p:nvPr/>
        </p:nvCxnSpPr>
        <p:spPr>
          <a:xfrm>
            <a:off x="9102677"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33" name="矩形 32">
            <a:extLst>
              <a:ext uri="{FF2B5EF4-FFF2-40B4-BE49-F238E27FC236}">
                <a16:creationId xmlns:a16="http://schemas.microsoft.com/office/drawing/2014/main" id="{373F3E95-7D4F-E248-8233-55E104D6A785}"/>
              </a:ext>
            </a:extLst>
          </p:cNvPr>
          <p:cNvSpPr/>
          <p:nvPr/>
        </p:nvSpPr>
        <p:spPr bwMode="gray">
          <a:xfrm>
            <a:off x="9205567"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其他</a:t>
            </a:r>
            <a:r>
              <a:rPr kumimoji="1" lang="en-US" altLang="zh-CN" sz="1600" b="1" dirty="0"/>
              <a:t>…</a:t>
            </a:r>
            <a:endParaRPr kumimoji="1" lang="zh-CN" altLang="en-US" sz="1600" b="1" dirty="0"/>
          </a:p>
        </p:txBody>
      </p:sp>
      <p:sp>
        <p:nvSpPr>
          <p:cNvPr id="35" name="矩形 34">
            <a:extLst>
              <a:ext uri="{FF2B5EF4-FFF2-40B4-BE49-F238E27FC236}">
                <a16:creationId xmlns:a16="http://schemas.microsoft.com/office/drawing/2014/main" id="{C6FD585C-06B7-7345-BAD0-2A4F9F1E81E5}"/>
              </a:ext>
            </a:extLst>
          </p:cNvPr>
          <p:cNvSpPr/>
          <p:nvPr/>
        </p:nvSpPr>
        <p:spPr bwMode="gray">
          <a:xfrm>
            <a:off x="1326817"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商业公司</a:t>
            </a:r>
          </a:p>
        </p:txBody>
      </p:sp>
      <p:sp>
        <p:nvSpPr>
          <p:cNvPr id="36" name="矩形 35">
            <a:extLst>
              <a:ext uri="{FF2B5EF4-FFF2-40B4-BE49-F238E27FC236}">
                <a16:creationId xmlns:a16="http://schemas.microsoft.com/office/drawing/2014/main" id="{DC1B4B1E-A188-CD4F-8706-921E5010E25F}"/>
              </a:ext>
            </a:extLst>
          </p:cNvPr>
          <p:cNvSpPr/>
          <p:nvPr/>
        </p:nvSpPr>
        <p:spPr bwMode="gray">
          <a:xfrm>
            <a:off x="2580091"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品牌宣传</a:t>
            </a:r>
          </a:p>
        </p:txBody>
      </p:sp>
      <p:sp>
        <p:nvSpPr>
          <p:cNvPr id="37" name="矩形 36">
            <a:extLst>
              <a:ext uri="{FF2B5EF4-FFF2-40B4-BE49-F238E27FC236}">
                <a16:creationId xmlns:a16="http://schemas.microsoft.com/office/drawing/2014/main" id="{956B060F-9EDA-E84F-BA14-2555BDCBCC78}"/>
              </a:ext>
            </a:extLst>
          </p:cNvPr>
          <p:cNvSpPr/>
          <p:nvPr/>
        </p:nvSpPr>
        <p:spPr bwMode="gray">
          <a:xfrm>
            <a:off x="3833365"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上市前</a:t>
            </a:r>
          </a:p>
        </p:txBody>
      </p:sp>
      <p:sp>
        <p:nvSpPr>
          <p:cNvPr id="38" name="矩形 37">
            <a:extLst>
              <a:ext uri="{FF2B5EF4-FFF2-40B4-BE49-F238E27FC236}">
                <a16:creationId xmlns:a16="http://schemas.microsoft.com/office/drawing/2014/main" id="{D3BB7D2E-4B0F-5840-B1BF-B3CB363E4186}"/>
              </a:ext>
            </a:extLst>
          </p:cNvPr>
          <p:cNvSpPr/>
          <p:nvPr/>
        </p:nvSpPr>
        <p:spPr bwMode="gray">
          <a:xfrm>
            <a:off x="5086639"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线上活动</a:t>
            </a:r>
          </a:p>
        </p:txBody>
      </p:sp>
      <p:sp>
        <p:nvSpPr>
          <p:cNvPr id="39" name="矩形 38">
            <a:extLst>
              <a:ext uri="{FF2B5EF4-FFF2-40B4-BE49-F238E27FC236}">
                <a16:creationId xmlns:a16="http://schemas.microsoft.com/office/drawing/2014/main" id="{AFE64B00-7BCA-104B-B495-78D88D86E9C2}"/>
              </a:ext>
            </a:extLst>
          </p:cNvPr>
          <p:cNvSpPr/>
          <p:nvPr/>
        </p:nvSpPr>
        <p:spPr bwMode="gray">
          <a:xfrm>
            <a:off x="6339913"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和币</a:t>
            </a:r>
          </a:p>
        </p:txBody>
      </p:sp>
      <p:sp>
        <p:nvSpPr>
          <p:cNvPr id="40" name="矩形 39">
            <a:extLst>
              <a:ext uri="{FF2B5EF4-FFF2-40B4-BE49-F238E27FC236}">
                <a16:creationId xmlns:a16="http://schemas.microsoft.com/office/drawing/2014/main" id="{513763A6-4EB7-0549-80C1-C5D8F163D958}"/>
              </a:ext>
            </a:extLst>
          </p:cNvPr>
          <p:cNvSpPr/>
          <p:nvPr/>
        </p:nvSpPr>
        <p:spPr bwMode="gray">
          <a:xfrm>
            <a:off x="7593187" y="2348564"/>
            <a:ext cx="1406602"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随量直投</a:t>
            </a:r>
          </a:p>
        </p:txBody>
      </p:sp>
      <p:sp>
        <p:nvSpPr>
          <p:cNvPr id="41" name="矩形 40">
            <a:extLst>
              <a:ext uri="{FF2B5EF4-FFF2-40B4-BE49-F238E27FC236}">
                <a16:creationId xmlns:a16="http://schemas.microsoft.com/office/drawing/2014/main" id="{29F06BDE-5493-E14B-BF8B-590775A9D3BF}"/>
              </a:ext>
            </a:extLst>
          </p:cNvPr>
          <p:cNvSpPr/>
          <p:nvPr/>
        </p:nvSpPr>
        <p:spPr bwMode="gray">
          <a:xfrm>
            <a:off x="9205567"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43" name="矩形 42">
            <a:extLst>
              <a:ext uri="{FF2B5EF4-FFF2-40B4-BE49-F238E27FC236}">
                <a16:creationId xmlns:a16="http://schemas.microsoft.com/office/drawing/2014/main" id="{D3C6807C-E2E2-AD4A-B38B-997A9E3766C2}"/>
              </a:ext>
            </a:extLst>
          </p:cNvPr>
          <p:cNvSpPr/>
          <p:nvPr/>
        </p:nvSpPr>
        <p:spPr bwMode="gray">
          <a:xfrm>
            <a:off x="2580090"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微信群运营</a:t>
            </a:r>
          </a:p>
        </p:txBody>
      </p:sp>
      <p:sp>
        <p:nvSpPr>
          <p:cNvPr id="44" name="矩形 43">
            <a:extLst>
              <a:ext uri="{FF2B5EF4-FFF2-40B4-BE49-F238E27FC236}">
                <a16:creationId xmlns:a16="http://schemas.microsoft.com/office/drawing/2014/main" id="{2023C719-C91F-5E48-A0E9-89F1C7CF2E1D}"/>
              </a:ext>
            </a:extLst>
          </p:cNvPr>
          <p:cNvSpPr/>
          <p:nvPr/>
        </p:nvSpPr>
        <p:spPr bwMode="gray">
          <a:xfrm>
            <a:off x="3833364"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上市后</a:t>
            </a:r>
          </a:p>
        </p:txBody>
      </p:sp>
      <p:sp>
        <p:nvSpPr>
          <p:cNvPr id="45" name="矩形 44">
            <a:extLst>
              <a:ext uri="{FF2B5EF4-FFF2-40B4-BE49-F238E27FC236}">
                <a16:creationId xmlns:a16="http://schemas.microsoft.com/office/drawing/2014/main" id="{3D4B30C0-D893-EE43-868B-3B66A6EB7FAD}"/>
              </a:ext>
            </a:extLst>
          </p:cNvPr>
          <p:cNvSpPr/>
          <p:nvPr/>
        </p:nvSpPr>
        <p:spPr bwMode="gray">
          <a:xfrm>
            <a:off x="5086638"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线下活动</a:t>
            </a:r>
          </a:p>
        </p:txBody>
      </p:sp>
      <p:sp>
        <p:nvSpPr>
          <p:cNvPr id="46" name="矩形 45">
            <a:extLst>
              <a:ext uri="{FF2B5EF4-FFF2-40B4-BE49-F238E27FC236}">
                <a16:creationId xmlns:a16="http://schemas.microsoft.com/office/drawing/2014/main" id="{DA2A4F7C-2A18-1647-B596-CB8131C1B4CA}"/>
              </a:ext>
            </a:extLst>
          </p:cNvPr>
          <p:cNvSpPr/>
          <p:nvPr/>
        </p:nvSpPr>
        <p:spPr bwMode="gray">
          <a:xfrm>
            <a:off x="6339912"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红包</a:t>
            </a:r>
          </a:p>
        </p:txBody>
      </p:sp>
      <p:sp>
        <p:nvSpPr>
          <p:cNvPr id="47" name="矩形 46">
            <a:extLst>
              <a:ext uri="{FF2B5EF4-FFF2-40B4-BE49-F238E27FC236}">
                <a16:creationId xmlns:a16="http://schemas.microsoft.com/office/drawing/2014/main" id="{0B530CB1-351D-144A-8FFF-D53B2BD13256}"/>
              </a:ext>
            </a:extLst>
          </p:cNvPr>
          <p:cNvSpPr/>
          <p:nvPr/>
        </p:nvSpPr>
        <p:spPr bwMode="gray">
          <a:xfrm>
            <a:off x="7593186" y="2815331"/>
            <a:ext cx="1406602"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不随量直投</a:t>
            </a:r>
          </a:p>
        </p:txBody>
      </p:sp>
      <p:sp>
        <p:nvSpPr>
          <p:cNvPr id="50" name="矩形 49">
            <a:extLst>
              <a:ext uri="{FF2B5EF4-FFF2-40B4-BE49-F238E27FC236}">
                <a16:creationId xmlns:a16="http://schemas.microsoft.com/office/drawing/2014/main" id="{31FFEBE4-DA47-A14B-8399-C8AF8398F06B}"/>
              </a:ext>
            </a:extLst>
          </p:cNvPr>
          <p:cNvSpPr/>
          <p:nvPr/>
        </p:nvSpPr>
        <p:spPr bwMode="gray">
          <a:xfrm>
            <a:off x="2580089"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激励购进</a:t>
            </a:r>
          </a:p>
        </p:txBody>
      </p:sp>
      <p:sp>
        <p:nvSpPr>
          <p:cNvPr id="51" name="矩形 50">
            <a:extLst>
              <a:ext uri="{FF2B5EF4-FFF2-40B4-BE49-F238E27FC236}">
                <a16:creationId xmlns:a16="http://schemas.microsoft.com/office/drawing/2014/main" id="{AF178739-A8E9-7842-957C-120CBAB655B8}"/>
              </a:ext>
            </a:extLst>
          </p:cNvPr>
          <p:cNvSpPr/>
          <p:nvPr/>
        </p:nvSpPr>
        <p:spPr bwMode="gray">
          <a:xfrm>
            <a:off x="3833363"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52" name="矩形 51">
            <a:extLst>
              <a:ext uri="{FF2B5EF4-FFF2-40B4-BE49-F238E27FC236}">
                <a16:creationId xmlns:a16="http://schemas.microsoft.com/office/drawing/2014/main" id="{D7BD61B9-AEF3-6447-BA1D-F808C0BA4A7A}"/>
              </a:ext>
            </a:extLst>
          </p:cNvPr>
          <p:cNvSpPr/>
          <p:nvPr/>
        </p:nvSpPr>
        <p:spPr bwMode="gray">
          <a:xfrm>
            <a:off x="5086637"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53" name="矩形 52">
            <a:extLst>
              <a:ext uri="{FF2B5EF4-FFF2-40B4-BE49-F238E27FC236}">
                <a16:creationId xmlns:a16="http://schemas.microsoft.com/office/drawing/2014/main" id="{EEDE6B56-15C9-EB4D-8999-2A96D6C87EBB}"/>
              </a:ext>
            </a:extLst>
          </p:cNvPr>
          <p:cNvSpPr/>
          <p:nvPr/>
        </p:nvSpPr>
        <p:spPr bwMode="gray">
          <a:xfrm>
            <a:off x="6339911"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券</a:t>
            </a:r>
          </a:p>
        </p:txBody>
      </p:sp>
      <p:sp>
        <p:nvSpPr>
          <p:cNvPr id="56" name="矩形 55">
            <a:extLst>
              <a:ext uri="{FF2B5EF4-FFF2-40B4-BE49-F238E27FC236}">
                <a16:creationId xmlns:a16="http://schemas.microsoft.com/office/drawing/2014/main" id="{161F9093-63C5-2940-936F-62C6AB43CA7A}"/>
              </a:ext>
            </a:extLst>
          </p:cNvPr>
          <p:cNvSpPr/>
          <p:nvPr/>
        </p:nvSpPr>
        <p:spPr bwMode="gray">
          <a:xfrm>
            <a:off x="1326816"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零售户</a:t>
            </a:r>
          </a:p>
        </p:txBody>
      </p:sp>
      <p:sp>
        <p:nvSpPr>
          <p:cNvPr id="57" name="矩形 56">
            <a:extLst>
              <a:ext uri="{FF2B5EF4-FFF2-40B4-BE49-F238E27FC236}">
                <a16:creationId xmlns:a16="http://schemas.microsoft.com/office/drawing/2014/main" id="{1D30AD1A-F5BF-D245-9DFC-E6C411C2FEA9}"/>
              </a:ext>
            </a:extLst>
          </p:cNvPr>
          <p:cNvSpPr/>
          <p:nvPr/>
        </p:nvSpPr>
        <p:spPr bwMode="gray">
          <a:xfrm>
            <a:off x="2580088" y="3748865"/>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刺激消费</a:t>
            </a:r>
          </a:p>
        </p:txBody>
      </p:sp>
      <p:sp>
        <p:nvSpPr>
          <p:cNvPr id="60" name="矩形 59">
            <a:extLst>
              <a:ext uri="{FF2B5EF4-FFF2-40B4-BE49-F238E27FC236}">
                <a16:creationId xmlns:a16="http://schemas.microsoft.com/office/drawing/2014/main" id="{6D540B02-DE96-0140-87ED-FD6D784B6F93}"/>
              </a:ext>
            </a:extLst>
          </p:cNvPr>
          <p:cNvSpPr/>
          <p:nvPr/>
        </p:nvSpPr>
        <p:spPr bwMode="gray">
          <a:xfrm>
            <a:off x="6339910" y="3748865"/>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实物</a:t>
            </a:r>
          </a:p>
        </p:txBody>
      </p:sp>
      <p:sp>
        <p:nvSpPr>
          <p:cNvPr id="64" name="矩形 63">
            <a:extLst>
              <a:ext uri="{FF2B5EF4-FFF2-40B4-BE49-F238E27FC236}">
                <a16:creationId xmlns:a16="http://schemas.microsoft.com/office/drawing/2014/main" id="{1CE13985-451E-C147-AE0A-60048E40E022}"/>
              </a:ext>
            </a:extLst>
          </p:cNvPr>
          <p:cNvSpPr/>
          <p:nvPr/>
        </p:nvSpPr>
        <p:spPr bwMode="gray">
          <a:xfrm>
            <a:off x="2580087" y="4215632"/>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67" name="矩形 66">
            <a:extLst>
              <a:ext uri="{FF2B5EF4-FFF2-40B4-BE49-F238E27FC236}">
                <a16:creationId xmlns:a16="http://schemas.microsoft.com/office/drawing/2014/main" id="{525A2B8B-5148-B54A-B7B1-BE331B5A5607}"/>
              </a:ext>
            </a:extLst>
          </p:cNvPr>
          <p:cNvSpPr/>
          <p:nvPr/>
        </p:nvSpPr>
        <p:spPr bwMode="gray">
          <a:xfrm>
            <a:off x="6339909" y="4215632"/>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105" name="矩形 104">
            <a:extLst>
              <a:ext uri="{FF2B5EF4-FFF2-40B4-BE49-F238E27FC236}">
                <a16:creationId xmlns:a16="http://schemas.microsoft.com/office/drawing/2014/main" id="{396CA253-49DD-C04E-A7FA-DD3F1B8B6D72}"/>
              </a:ext>
            </a:extLst>
          </p:cNvPr>
          <p:cNvSpPr/>
          <p:nvPr/>
        </p:nvSpPr>
        <p:spPr bwMode="gray">
          <a:xfrm>
            <a:off x="1326816"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消费者</a:t>
            </a:r>
          </a:p>
        </p:txBody>
      </p:sp>
      <p:cxnSp>
        <p:nvCxnSpPr>
          <p:cNvPr id="106" name="直线连接符 105">
            <a:extLst>
              <a:ext uri="{FF2B5EF4-FFF2-40B4-BE49-F238E27FC236}">
                <a16:creationId xmlns:a16="http://schemas.microsoft.com/office/drawing/2014/main" id="{ADA1540A-01EE-F64F-ACA7-C6B4FEAB0092}"/>
              </a:ext>
            </a:extLst>
          </p:cNvPr>
          <p:cNvCxnSpPr>
            <a:cxnSpLocks/>
          </p:cNvCxnSpPr>
          <p:nvPr/>
        </p:nvCxnSpPr>
        <p:spPr>
          <a:xfrm>
            <a:off x="10338065" y="1771672"/>
            <a:ext cx="0" cy="3526838"/>
          </a:xfrm>
          <a:prstGeom prst="line">
            <a:avLst/>
          </a:prstGeom>
          <a:ln>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07" name="矩形 106">
            <a:extLst>
              <a:ext uri="{FF2B5EF4-FFF2-40B4-BE49-F238E27FC236}">
                <a16:creationId xmlns:a16="http://schemas.microsoft.com/office/drawing/2014/main" id="{6E9E2187-20CA-1A47-B62C-A71B7AE4B217}"/>
              </a:ext>
            </a:extLst>
          </p:cNvPr>
          <p:cNvSpPr/>
          <p:nvPr/>
        </p:nvSpPr>
        <p:spPr bwMode="gray">
          <a:xfrm>
            <a:off x="10440955" y="1771672"/>
            <a:ext cx="1047498" cy="388306"/>
          </a:xfrm>
          <a:prstGeom prst="rect">
            <a:avLst/>
          </a:prstGeom>
          <a:no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600" b="1" dirty="0"/>
              <a:t>活动</a:t>
            </a:r>
          </a:p>
        </p:txBody>
      </p:sp>
      <p:sp>
        <p:nvSpPr>
          <p:cNvPr id="108" name="矩形 107">
            <a:extLst>
              <a:ext uri="{FF2B5EF4-FFF2-40B4-BE49-F238E27FC236}">
                <a16:creationId xmlns:a16="http://schemas.microsoft.com/office/drawing/2014/main" id="{4ECB561B-FF99-C64B-B2C9-D45C05949680}"/>
              </a:ext>
            </a:extLst>
          </p:cNvPr>
          <p:cNvSpPr/>
          <p:nvPr/>
        </p:nvSpPr>
        <p:spPr bwMode="gray">
          <a:xfrm>
            <a:off x="10440955" y="2348564"/>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活动</a:t>
            </a:r>
            <a:r>
              <a:rPr kumimoji="1" lang="en-US" altLang="zh-CN" sz="1400" dirty="0">
                <a:solidFill>
                  <a:schemeClr val="bg1"/>
                </a:solidFill>
              </a:rPr>
              <a:t>1</a:t>
            </a:r>
            <a:endParaRPr kumimoji="1" lang="zh-CN" altLang="en-US" sz="1400" dirty="0">
              <a:solidFill>
                <a:schemeClr val="bg1"/>
              </a:solidFill>
            </a:endParaRPr>
          </a:p>
        </p:txBody>
      </p:sp>
      <p:sp>
        <p:nvSpPr>
          <p:cNvPr id="109" name="矩形 108">
            <a:extLst>
              <a:ext uri="{FF2B5EF4-FFF2-40B4-BE49-F238E27FC236}">
                <a16:creationId xmlns:a16="http://schemas.microsoft.com/office/drawing/2014/main" id="{CCE354D8-5ED3-3E4D-9E71-00A1B6410279}"/>
              </a:ext>
            </a:extLst>
          </p:cNvPr>
          <p:cNvSpPr/>
          <p:nvPr/>
        </p:nvSpPr>
        <p:spPr bwMode="gray">
          <a:xfrm>
            <a:off x="10440954" y="2815331"/>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活动</a:t>
            </a:r>
            <a:r>
              <a:rPr kumimoji="1" lang="en-US" altLang="zh-CN" sz="1400" dirty="0">
                <a:solidFill>
                  <a:schemeClr val="bg1"/>
                </a:solidFill>
              </a:rPr>
              <a:t>2</a:t>
            </a:r>
            <a:endParaRPr kumimoji="1" lang="zh-CN" altLang="en-US" sz="1400" dirty="0">
              <a:solidFill>
                <a:schemeClr val="bg1"/>
              </a:solidFill>
            </a:endParaRPr>
          </a:p>
        </p:txBody>
      </p:sp>
      <p:sp>
        <p:nvSpPr>
          <p:cNvPr id="110" name="矩形 109">
            <a:extLst>
              <a:ext uri="{FF2B5EF4-FFF2-40B4-BE49-F238E27FC236}">
                <a16:creationId xmlns:a16="http://schemas.microsoft.com/office/drawing/2014/main" id="{BB26FABC-E767-9547-96DE-05A61E086241}"/>
              </a:ext>
            </a:extLst>
          </p:cNvPr>
          <p:cNvSpPr/>
          <p:nvPr/>
        </p:nvSpPr>
        <p:spPr bwMode="gray">
          <a:xfrm>
            <a:off x="10440953" y="3282098"/>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活动</a:t>
            </a:r>
            <a:r>
              <a:rPr kumimoji="1" lang="en-US" altLang="zh-CN" sz="1400" dirty="0">
                <a:solidFill>
                  <a:schemeClr val="bg1"/>
                </a:solidFill>
              </a:rPr>
              <a:t>3</a:t>
            </a:r>
            <a:endParaRPr kumimoji="1" lang="zh-CN" altLang="en-US" sz="1400" dirty="0">
              <a:solidFill>
                <a:schemeClr val="bg1"/>
              </a:solidFill>
            </a:endParaRPr>
          </a:p>
        </p:txBody>
      </p:sp>
      <p:sp>
        <p:nvSpPr>
          <p:cNvPr id="111" name="矩形 110">
            <a:extLst>
              <a:ext uri="{FF2B5EF4-FFF2-40B4-BE49-F238E27FC236}">
                <a16:creationId xmlns:a16="http://schemas.microsoft.com/office/drawing/2014/main" id="{687F0F22-00B6-3E47-90ED-0C3E9B7F63DC}"/>
              </a:ext>
            </a:extLst>
          </p:cNvPr>
          <p:cNvSpPr/>
          <p:nvPr/>
        </p:nvSpPr>
        <p:spPr bwMode="gray">
          <a:xfrm>
            <a:off x="10440952" y="3748865"/>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活动</a:t>
            </a:r>
            <a:r>
              <a:rPr kumimoji="1" lang="en-US" altLang="zh-CN" sz="1400" dirty="0">
                <a:solidFill>
                  <a:schemeClr val="bg1"/>
                </a:solidFill>
              </a:rPr>
              <a:t>4</a:t>
            </a:r>
            <a:endParaRPr kumimoji="1" lang="zh-CN" altLang="en-US" sz="1400" dirty="0">
              <a:solidFill>
                <a:schemeClr val="bg1"/>
              </a:solidFill>
            </a:endParaRPr>
          </a:p>
        </p:txBody>
      </p:sp>
      <p:sp>
        <p:nvSpPr>
          <p:cNvPr id="112" name="矩形 111">
            <a:extLst>
              <a:ext uri="{FF2B5EF4-FFF2-40B4-BE49-F238E27FC236}">
                <a16:creationId xmlns:a16="http://schemas.microsoft.com/office/drawing/2014/main" id="{303BF72F-868E-CB43-876F-9F0CB6E7446E}"/>
              </a:ext>
            </a:extLst>
          </p:cNvPr>
          <p:cNvSpPr/>
          <p:nvPr/>
        </p:nvSpPr>
        <p:spPr bwMode="gray">
          <a:xfrm>
            <a:off x="10440951" y="4215632"/>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zh-CN" altLang="en-US" sz="1400" dirty="0">
                <a:solidFill>
                  <a:schemeClr val="bg1"/>
                </a:solidFill>
              </a:rPr>
              <a:t>活动</a:t>
            </a:r>
            <a:r>
              <a:rPr kumimoji="1" lang="en-US" altLang="zh-CN" sz="1400" dirty="0">
                <a:solidFill>
                  <a:schemeClr val="bg1"/>
                </a:solidFill>
              </a:rPr>
              <a:t>5</a:t>
            </a:r>
            <a:endParaRPr kumimoji="1" lang="zh-CN" altLang="en-US" sz="1400" dirty="0">
              <a:solidFill>
                <a:schemeClr val="bg1"/>
              </a:solidFill>
            </a:endParaRPr>
          </a:p>
        </p:txBody>
      </p:sp>
      <p:sp>
        <p:nvSpPr>
          <p:cNvPr id="113" name="矩形 112">
            <a:extLst>
              <a:ext uri="{FF2B5EF4-FFF2-40B4-BE49-F238E27FC236}">
                <a16:creationId xmlns:a16="http://schemas.microsoft.com/office/drawing/2014/main" id="{86ED5C28-4649-EB4E-8CD6-1989243078AF}"/>
              </a:ext>
            </a:extLst>
          </p:cNvPr>
          <p:cNvSpPr/>
          <p:nvPr/>
        </p:nvSpPr>
        <p:spPr bwMode="gray">
          <a:xfrm>
            <a:off x="10440950" y="4682399"/>
            <a:ext cx="1047498" cy="388306"/>
          </a:xfrm>
          <a:prstGeom prst="rect">
            <a:avLst/>
          </a:prstGeom>
          <a:solidFill>
            <a:schemeClr val="accent3"/>
          </a:solidFill>
          <a:ln w="19050" algn="ctr">
            <a:noFill/>
            <a:miter lim="800000"/>
            <a:headEnd/>
            <a:tailEnd/>
          </a:ln>
        </p:spPr>
        <p:txBody>
          <a:bodyPr wrap="square" lIns="0" tIns="90000" rIns="0" bIns="88900" rtlCol="0" anchor="ctr"/>
          <a:lstStyle/>
          <a:p>
            <a:pPr algn="ctr">
              <a:lnSpc>
                <a:spcPct val="106000"/>
              </a:lnSpc>
              <a:buFont typeface="Wingdings 2" pitchFamily="18" charset="2"/>
              <a:buNone/>
            </a:pPr>
            <a:r>
              <a:rPr kumimoji="1" lang="en-US" altLang="zh-CN" sz="1400" dirty="0">
                <a:solidFill>
                  <a:schemeClr val="bg1"/>
                </a:solidFill>
              </a:rPr>
              <a:t>……</a:t>
            </a:r>
            <a:endParaRPr kumimoji="1" lang="zh-CN" altLang="en-US" sz="1400" dirty="0">
              <a:solidFill>
                <a:schemeClr val="bg1"/>
              </a:solidFill>
            </a:endParaRPr>
          </a:p>
        </p:txBody>
      </p:sp>
      <p:sp>
        <p:nvSpPr>
          <p:cNvPr id="122" name="文本框 121">
            <a:extLst>
              <a:ext uri="{FF2B5EF4-FFF2-40B4-BE49-F238E27FC236}">
                <a16:creationId xmlns:a16="http://schemas.microsoft.com/office/drawing/2014/main" id="{41E1F3B6-67B4-864C-ACD2-9D606C685540}"/>
              </a:ext>
            </a:extLst>
          </p:cNvPr>
          <p:cNvSpPr txBox="1"/>
          <p:nvPr/>
        </p:nvSpPr>
        <p:spPr>
          <a:xfrm>
            <a:off x="450771" y="2270102"/>
            <a:ext cx="198320" cy="1107996"/>
          </a:xfrm>
          <a:prstGeom prst="rect">
            <a:avLst/>
          </a:prstGeom>
          <a:noFill/>
        </p:spPr>
        <p:txBody>
          <a:bodyPr wrap="square" lIns="0" tIns="0" rIns="0" bIns="0" rtlCol="0">
            <a:spAutoFit/>
          </a:bodyPr>
          <a:lstStyle/>
          <a:p>
            <a:pPr algn="ctr">
              <a:spcBef>
                <a:spcPts val="600"/>
              </a:spcBef>
              <a:buSzPct val="100000"/>
            </a:pPr>
            <a:r>
              <a:rPr lang="zh-CN" altLang="en-US" b="1" dirty="0">
                <a:solidFill>
                  <a:schemeClr val="accent1">
                    <a:lumMod val="50000"/>
                  </a:schemeClr>
                </a:solidFill>
                <a:ea typeface="微软雅黑" panose="020B0503020204020204" pitchFamily="34" charset="-122"/>
              </a:rPr>
              <a:t>前台应用</a:t>
            </a:r>
          </a:p>
        </p:txBody>
      </p:sp>
      <p:sp>
        <p:nvSpPr>
          <p:cNvPr id="123" name="文本框 122">
            <a:extLst>
              <a:ext uri="{FF2B5EF4-FFF2-40B4-BE49-F238E27FC236}">
                <a16:creationId xmlns:a16="http://schemas.microsoft.com/office/drawing/2014/main" id="{5534AC2E-911C-1F45-B9ED-6E1E29A3523C}"/>
              </a:ext>
            </a:extLst>
          </p:cNvPr>
          <p:cNvSpPr txBox="1"/>
          <p:nvPr/>
        </p:nvSpPr>
        <p:spPr>
          <a:xfrm>
            <a:off x="450771" y="5530964"/>
            <a:ext cx="198320" cy="1107996"/>
          </a:xfrm>
          <a:prstGeom prst="rect">
            <a:avLst/>
          </a:prstGeom>
          <a:noFill/>
        </p:spPr>
        <p:txBody>
          <a:bodyPr wrap="square" lIns="0" tIns="0" rIns="0" bIns="0" rtlCol="0">
            <a:spAutoFit/>
          </a:bodyPr>
          <a:lstStyle/>
          <a:p>
            <a:pPr algn="ctr">
              <a:spcBef>
                <a:spcPts val="600"/>
              </a:spcBef>
              <a:buSzPct val="100000"/>
            </a:pPr>
            <a:r>
              <a:rPr lang="zh-CN" altLang="en-US" b="1" dirty="0">
                <a:solidFill>
                  <a:schemeClr val="accent1">
                    <a:lumMod val="50000"/>
                  </a:schemeClr>
                </a:solidFill>
                <a:ea typeface="微软雅黑" panose="020B0503020204020204" pitchFamily="34" charset="-122"/>
              </a:rPr>
              <a:t>后台梳理</a:t>
            </a:r>
          </a:p>
        </p:txBody>
      </p:sp>
      <p:graphicFrame>
        <p:nvGraphicFramePr>
          <p:cNvPr id="125" name="表格 124">
            <a:extLst>
              <a:ext uri="{FF2B5EF4-FFF2-40B4-BE49-F238E27FC236}">
                <a16:creationId xmlns:a16="http://schemas.microsoft.com/office/drawing/2014/main" id="{F3A07DA9-77A4-DF43-8B3C-E93410602B79}"/>
              </a:ext>
            </a:extLst>
          </p:cNvPr>
          <p:cNvGraphicFramePr>
            <a:graphicFrameLocks noGrp="1"/>
          </p:cNvGraphicFramePr>
          <p:nvPr>
            <p:extLst>
              <p:ext uri="{D42A27DB-BD31-4B8C-83A1-F6EECF244321}">
                <p14:modId xmlns:p14="http://schemas.microsoft.com/office/powerpoint/2010/main" val="1876820421"/>
              </p:ext>
            </p:extLst>
          </p:nvPr>
        </p:nvGraphicFramePr>
        <p:xfrm>
          <a:off x="1326816" y="5526440"/>
          <a:ext cx="10161635" cy="1198880"/>
        </p:xfrm>
        <a:graphic>
          <a:graphicData uri="http://schemas.openxmlformats.org/drawingml/2006/table">
            <a:tbl>
              <a:tblPr firstRow="1" bandRow="1">
                <a:tableStyleId>{5C22544A-7EE6-4342-B048-85BDC9FD1C3A}</a:tableStyleId>
              </a:tblPr>
              <a:tblGrid>
                <a:gridCol w="923785">
                  <a:extLst>
                    <a:ext uri="{9D8B030D-6E8A-4147-A177-3AD203B41FA5}">
                      <a16:colId xmlns:a16="http://schemas.microsoft.com/office/drawing/2014/main" val="2094503949"/>
                    </a:ext>
                  </a:extLst>
                </a:gridCol>
                <a:gridCol w="923785">
                  <a:extLst>
                    <a:ext uri="{9D8B030D-6E8A-4147-A177-3AD203B41FA5}">
                      <a16:colId xmlns:a16="http://schemas.microsoft.com/office/drawing/2014/main" val="3247611611"/>
                    </a:ext>
                  </a:extLst>
                </a:gridCol>
                <a:gridCol w="923785">
                  <a:extLst>
                    <a:ext uri="{9D8B030D-6E8A-4147-A177-3AD203B41FA5}">
                      <a16:colId xmlns:a16="http://schemas.microsoft.com/office/drawing/2014/main" val="2493699375"/>
                    </a:ext>
                  </a:extLst>
                </a:gridCol>
                <a:gridCol w="923785">
                  <a:extLst>
                    <a:ext uri="{9D8B030D-6E8A-4147-A177-3AD203B41FA5}">
                      <a16:colId xmlns:a16="http://schemas.microsoft.com/office/drawing/2014/main" val="3837064266"/>
                    </a:ext>
                  </a:extLst>
                </a:gridCol>
                <a:gridCol w="923785">
                  <a:extLst>
                    <a:ext uri="{9D8B030D-6E8A-4147-A177-3AD203B41FA5}">
                      <a16:colId xmlns:a16="http://schemas.microsoft.com/office/drawing/2014/main" val="1056097757"/>
                    </a:ext>
                  </a:extLst>
                </a:gridCol>
                <a:gridCol w="843366">
                  <a:extLst>
                    <a:ext uri="{9D8B030D-6E8A-4147-A177-3AD203B41FA5}">
                      <a16:colId xmlns:a16="http://schemas.microsoft.com/office/drawing/2014/main" val="1496007161"/>
                    </a:ext>
                  </a:extLst>
                </a:gridCol>
                <a:gridCol w="1014608">
                  <a:extLst>
                    <a:ext uri="{9D8B030D-6E8A-4147-A177-3AD203B41FA5}">
                      <a16:colId xmlns:a16="http://schemas.microsoft.com/office/drawing/2014/main" val="3164651560"/>
                    </a:ext>
                  </a:extLst>
                </a:gridCol>
                <a:gridCol w="913381">
                  <a:extLst>
                    <a:ext uri="{9D8B030D-6E8A-4147-A177-3AD203B41FA5}">
                      <a16:colId xmlns:a16="http://schemas.microsoft.com/office/drawing/2014/main" val="3626479974"/>
                    </a:ext>
                  </a:extLst>
                </a:gridCol>
                <a:gridCol w="923785">
                  <a:extLst>
                    <a:ext uri="{9D8B030D-6E8A-4147-A177-3AD203B41FA5}">
                      <a16:colId xmlns:a16="http://schemas.microsoft.com/office/drawing/2014/main" val="3950672463"/>
                    </a:ext>
                  </a:extLst>
                </a:gridCol>
                <a:gridCol w="923785">
                  <a:extLst>
                    <a:ext uri="{9D8B030D-6E8A-4147-A177-3AD203B41FA5}">
                      <a16:colId xmlns:a16="http://schemas.microsoft.com/office/drawing/2014/main" val="2147359900"/>
                    </a:ext>
                  </a:extLst>
                </a:gridCol>
                <a:gridCol w="923785">
                  <a:extLst>
                    <a:ext uri="{9D8B030D-6E8A-4147-A177-3AD203B41FA5}">
                      <a16:colId xmlns:a16="http://schemas.microsoft.com/office/drawing/2014/main" val="445092685"/>
                    </a:ext>
                  </a:extLst>
                </a:gridCol>
              </a:tblGrid>
              <a:tr h="370840">
                <a:tc>
                  <a:txBody>
                    <a:bodyPr/>
                    <a:lstStyle/>
                    <a:p>
                      <a:pPr algn="ctr"/>
                      <a:r>
                        <a:rPr lang="zh-CN" altLang="en-US" sz="1200" dirty="0">
                          <a:latin typeface="Microsoft YaHei" panose="020B0503020204020204" pitchFamily="34" charset="-122"/>
                          <a:ea typeface="Microsoft YaHei" panose="020B0503020204020204" pitchFamily="34" charset="-122"/>
                        </a:rPr>
                        <a:t>活动名称</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活动目的</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适用阶段</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适用对象</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开展形式</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资源类型</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投入方式</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覆盖范围</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活动周期（建议）</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活动模版</a:t>
                      </a: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772566933"/>
                  </a:ext>
                </a:extLst>
              </a:tr>
              <a:tr h="370840">
                <a:tc>
                  <a:txBody>
                    <a:bodyPr/>
                    <a:lstStyle/>
                    <a:p>
                      <a:pPr algn="ctr"/>
                      <a:r>
                        <a:rPr lang="zh-CN" altLang="en-US" sz="1200" dirty="0">
                          <a:latin typeface="Microsoft YaHei" panose="020B0503020204020204" pitchFamily="34" charset="-122"/>
                          <a:ea typeface="Microsoft YaHei" panose="020B0503020204020204" pitchFamily="34" charset="-122"/>
                        </a:rPr>
                        <a:t>集赞</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刺激购进</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上市后</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零售户</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线上</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和币</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随量直投</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销区开展</a:t>
                      </a: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7</a:t>
                      </a:r>
                      <a:r>
                        <a:rPr lang="zh-CN" altLang="en-US" sz="1200" dirty="0">
                          <a:latin typeface="Microsoft YaHei" panose="020B0503020204020204" pitchFamily="34" charset="-122"/>
                          <a:ea typeface="Microsoft YaHei" panose="020B0503020204020204" pitchFamily="34" charset="-122"/>
                        </a:rPr>
                        <a:t>天</a:t>
                      </a: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1567130597"/>
                  </a:ext>
                </a:extLst>
              </a:tr>
              <a:tr h="370840">
                <a:tc>
                  <a:txBody>
                    <a:bodyPr/>
                    <a:lstStyle/>
                    <a:p>
                      <a:pPr algn="ctr"/>
                      <a:r>
                        <a:rPr lang="en-US" altLang="zh-CN" sz="1200" dirty="0">
                          <a:latin typeface="Microsoft YaHei" panose="020B0503020204020204" pitchFamily="34" charset="-122"/>
                          <a:ea typeface="Microsoft YaHei" panose="020B0503020204020204" pitchFamily="34" charset="-122"/>
                        </a:rPr>
                        <a:t>U</a:t>
                      </a:r>
                      <a:r>
                        <a:rPr lang="zh-CN" altLang="en-US" sz="1200" dirty="0">
                          <a:latin typeface="Microsoft YaHei" panose="020B0503020204020204" pitchFamily="34" charset="-122"/>
                          <a:ea typeface="Microsoft YaHei" panose="020B0503020204020204" pitchFamily="34" charset="-122"/>
                        </a:rPr>
                        <a:t>型陈列</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刺激购进</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上市后</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零售户</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线下</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和币</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不随量直投</a:t>
                      </a:r>
                    </a:p>
                  </a:txBody>
                  <a:tcPr anchor="ctr"/>
                </a:tc>
                <a:tc>
                  <a:txBody>
                    <a:bodyPr/>
                    <a:lstStyle/>
                    <a:p>
                      <a:pPr algn="ctr"/>
                      <a:r>
                        <a:rPr lang="zh-CN" altLang="en-US" sz="1200" dirty="0">
                          <a:latin typeface="Microsoft YaHei" panose="020B0503020204020204" pitchFamily="34" charset="-122"/>
                          <a:ea typeface="Microsoft YaHei" panose="020B0503020204020204" pitchFamily="34" charset="-122"/>
                        </a:rPr>
                        <a:t>销区开展</a:t>
                      </a: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30</a:t>
                      </a:r>
                      <a:r>
                        <a:rPr lang="zh-CN" altLang="en-US" sz="1200" dirty="0">
                          <a:latin typeface="Microsoft YaHei" panose="020B0503020204020204" pitchFamily="34" charset="-122"/>
                          <a:ea typeface="Microsoft YaHei" panose="020B0503020204020204" pitchFamily="34" charset="-122"/>
                        </a:rPr>
                        <a:t>天</a:t>
                      </a: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1200" dirty="0">
                          <a:latin typeface="Microsoft YaHei" panose="020B0503020204020204" pitchFamily="34" charset="-122"/>
                          <a:ea typeface="Microsoft YaHei" panose="020B0503020204020204" pitchFamily="34" charset="-122"/>
                        </a:rPr>
                        <a:t>……</a:t>
                      </a:r>
                      <a:endParaRPr lang="zh-CN" altLang="en-US" sz="120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073803868"/>
                  </a:ext>
                </a:extLst>
              </a:tr>
            </a:tbl>
          </a:graphicData>
        </a:graphic>
      </p:graphicFrame>
      <p:sp>
        <p:nvSpPr>
          <p:cNvPr id="126" name="三角形 125">
            <a:extLst>
              <a:ext uri="{FF2B5EF4-FFF2-40B4-BE49-F238E27FC236}">
                <a16:creationId xmlns:a16="http://schemas.microsoft.com/office/drawing/2014/main" id="{D8156A76-E798-374A-ABB9-E15936C5ED5B}"/>
              </a:ext>
            </a:extLst>
          </p:cNvPr>
          <p:cNvSpPr/>
          <p:nvPr/>
        </p:nvSpPr>
        <p:spPr bwMode="gray">
          <a:xfrm>
            <a:off x="3938474" y="5261901"/>
            <a:ext cx="4315054" cy="222734"/>
          </a:xfrm>
          <a:prstGeom prst="triangle">
            <a:avLst/>
          </a:prstGeom>
          <a:solidFill>
            <a:schemeClr val="bg1">
              <a:lumMod val="6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kumimoji="1" lang="zh-CN" altLang="en-US" sz="1600" b="1" dirty="0">
              <a:solidFill>
                <a:schemeClr val="bg1"/>
              </a:solidFill>
            </a:endParaRPr>
          </a:p>
        </p:txBody>
      </p:sp>
      <p:sp>
        <p:nvSpPr>
          <p:cNvPr id="128" name="TextBox 73">
            <a:extLst>
              <a:ext uri="{FF2B5EF4-FFF2-40B4-BE49-F238E27FC236}">
                <a16:creationId xmlns:a16="http://schemas.microsoft.com/office/drawing/2014/main" id="{D64840AF-FA98-514D-90F3-6EEC99526112}"/>
              </a:ext>
            </a:extLst>
          </p:cNvPr>
          <p:cNvSpPr txBox="1"/>
          <p:nvPr/>
        </p:nvSpPr>
        <p:spPr>
          <a:xfrm rot="2414609">
            <a:off x="10874335" y="5568463"/>
            <a:ext cx="583782" cy="307777"/>
          </a:xfrm>
          <a:prstGeom prst="rect">
            <a:avLst/>
          </a:prstGeom>
          <a:solidFill>
            <a:srgbClr val="FFFFFF"/>
          </a:solidFill>
          <a:ln w="28575">
            <a:solidFill>
              <a:srgbClr val="FF0000"/>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示例</a:t>
            </a:r>
            <a:endParaRPr kumimoji="0" 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623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571A0-D840-AD4C-9E5A-36A8447CE193}"/>
              </a:ext>
            </a:extLst>
          </p:cNvPr>
          <p:cNvSpPr>
            <a:spLocks noGrp="1"/>
          </p:cNvSpPr>
          <p:nvPr>
            <p:ph type="title"/>
          </p:nvPr>
        </p:nvSpPr>
        <p:spPr/>
        <p:txBody>
          <a:bodyPr/>
          <a:lstStyle/>
          <a:p>
            <a:r>
              <a:rPr kumimoji="1" lang="en-US" altLang="zh-CN" dirty="0"/>
              <a:t>2-</a:t>
            </a:r>
            <a:r>
              <a:rPr kumimoji="1" lang="zh-CN" altLang="en-US" dirty="0"/>
              <a:t>销区和币资源配置模式建设思路</a:t>
            </a:r>
          </a:p>
        </p:txBody>
      </p:sp>
      <p:grpSp>
        <p:nvGrpSpPr>
          <p:cNvPr id="31" name="组合 30">
            <a:extLst>
              <a:ext uri="{FF2B5EF4-FFF2-40B4-BE49-F238E27FC236}">
                <a16:creationId xmlns:a16="http://schemas.microsoft.com/office/drawing/2014/main" id="{38C1C0FC-BD66-7C43-B8DC-9343218EDEFE}"/>
              </a:ext>
            </a:extLst>
          </p:cNvPr>
          <p:cNvGrpSpPr/>
          <p:nvPr/>
        </p:nvGrpSpPr>
        <p:grpSpPr>
          <a:xfrm>
            <a:off x="2472602" y="1055757"/>
            <a:ext cx="4064000" cy="4064000"/>
            <a:chOff x="3488238" y="2370667"/>
            <a:chExt cx="4064000" cy="4064000"/>
          </a:xfrm>
        </p:grpSpPr>
        <p:sp>
          <p:nvSpPr>
            <p:cNvPr id="15" name="椭圆 14">
              <a:extLst>
                <a:ext uri="{FF2B5EF4-FFF2-40B4-BE49-F238E27FC236}">
                  <a16:creationId xmlns:a16="http://schemas.microsoft.com/office/drawing/2014/main" id="{3DBC6A18-07A5-4F48-B028-65BA1CF7EF02}"/>
                </a:ext>
              </a:extLst>
            </p:cNvPr>
            <p:cNvSpPr/>
            <p:nvPr/>
          </p:nvSpPr>
          <p:spPr>
            <a:xfrm>
              <a:off x="3488238" y="2370667"/>
              <a:ext cx="4064000" cy="4064000"/>
            </a:xfrm>
            <a:prstGeom prst="ellipse">
              <a:avLst/>
            </a:pr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6" name="椭圆 15">
              <a:extLst>
                <a:ext uri="{FF2B5EF4-FFF2-40B4-BE49-F238E27FC236}">
                  <a16:creationId xmlns:a16="http://schemas.microsoft.com/office/drawing/2014/main" id="{38116AC2-1296-DC44-8B10-8BD7E1F6951B}"/>
                </a:ext>
              </a:extLst>
            </p:cNvPr>
            <p:cNvSpPr/>
            <p:nvPr/>
          </p:nvSpPr>
          <p:spPr>
            <a:xfrm>
              <a:off x="4509375" y="3391804"/>
              <a:ext cx="2021726" cy="2021726"/>
            </a:xfrm>
            <a:prstGeom prst="ellipse">
              <a:avLst/>
            </a:pr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7" name="椭圆 16">
              <a:extLst>
                <a:ext uri="{FF2B5EF4-FFF2-40B4-BE49-F238E27FC236}">
                  <a16:creationId xmlns:a16="http://schemas.microsoft.com/office/drawing/2014/main" id="{88EE281F-CC49-D743-A5FF-DE09B6F21394}"/>
                </a:ext>
              </a:extLst>
            </p:cNvPr>
            <p:cNvSpPr/>
            <p:nvPr/>
          </p:nvSpPr>
          <p:spPr>
            <a:xfrm>
              <a:off x="4885152" y="3767582"/>
              <a:ext cx="1270170" cy="1270170"/>
            </a:xfrm>
            <a:prstGeom prst="ellipse">
              <a:avLst/>
            </a:prstGeom>
            <a:solidFill>
              <a:srgbClr val="FFC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27" name="组合 26">
            <a:extLst>
              <a:ext uri="{FF2B5EF4-FFF2-40B4-BE49-F238E27FC236}">
                <a16:creationId xmlns:a16="http://schemas.microsoft.com/office/drawing/2014/main" id="{E558FE07-986B-7445-B3E3-314DA1436322}"/>
              </a:ext>
            </a:extLst>
          </p:cNvPr>
          <p:cNvGrpSpPr/>
          <p:nvPr/>
        </p:nvGrpSpPr>
        <p:grpSpPr>
          <a:xfrm flipH="1">
            <a:off x="1005234" y="2495090"/>
            <a:ext cx="3178264" cy="1185333"/>
            <a:chOff x="6172377" y="1016001"/>
            <a:chExt cx="3178264" cy="1185333"/>
          </a:xfrm>
        </p:grpSpPr>
        <p:sp>
          <p:nvSpPr>
            <p:cNvPr id="18" name="任意形状 17">
              <a:extLst>
                <a:ext uri="{FF2B5EF4-FFF2-40B4-BE49-F238E27FC236}">
                  <a16:creationId xmlns:a16="http://schemas.microsoft.com/office/drawing/2014/main" id="{229F681E-A6F7-5E42-87E9-95156A31726D}"/>
                </a:ext>
              </a:extLst>
            </p:cNvPr>
            <p:cNvSpPr/>
            <p:nvPr/>
          </p:nvSpPr>
          <p:spPr>
            <a:xfrm>
              <a:off x="8229571" y="1016001"/>
              <a:ext cx="1121070" cy="1185333"/>
            </a:xfrm>
            <a:custGeom>
              <a:avLst/>
              <a:gdLst>
                <a:gd name="connsiteX0" fmla="*/ 0 w 2032000"/>
                <a:gd name="connsiteY0" fmla="*/ 0 h 1185333"/>
                <a:gd name="connsiteX1" fmla="*/ 2032000 w 2032000"/>
                <a:gd name="connsiteY1" fmla="*/ 0 h 1185333"/>
                <a:gd name="connsiteX2" fmla="*/ 2032000 w 2032000"/>
                <a:gd name="connsiteY2" fmla="*/ 1185333 h 1185333"/>
                <a:gd name="connsiteX3" fmla="*/ 0 w 2032000"/>
                <a:gd name="connsiteY3" fmla="*/ 1185333 h 1185333"/>
                <a:gd name="connsiteX4" fmla="*/ 0 w 2032000"/>
                <a:gd name="connsiteY4" fmla="*/ 0 h 118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185333">
                  <a:moveTo>
                    <a:pt x="0" y="0"/>
                  </a:moveTo>
                  <a:lnTo>
                    <a:pt x="2032000" y="0"/>
                  </a:lnTo>
                  <a:lnTo>
                    <a:pt x="2032000" y="1185333"/>
                  </a:lnTo>
                  <a:lnTo>
                    <a:pt x="0" y="11853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zh-CN" altLang="en-US" b="1" kern="1200" dirty="0">
                  <a:solidFill>
                    <a:srgbClr val="ED8B00"/>
                  </a:solidFill>
                  <a:latin typeface="Microsoft YaHei" panose="020B0503020204020204" pitchFamily="34" charset="-122"/>
                  <a:ea typeface="Microsoft YaHei" panose="020B0503020204020204" pitchFamily="34" charset="-122"/>
                </a:rPr>
                <a:t>中心统筹</a:t>
              </a:r>
            </a:p>
          </p:txBody>
        </p:sp>
        <p:sp>
          <p:nvSpPr>
            <p:cNvPr id="19" name="直线连接符 18">
              <a:extLst>
                <a:ext uri="{FF2B5EF4-FFF2-40B4-BE49-F238E27FC236}">
                  <a16:creationId xmlns:a16="http://schemas.microsoft.com/office/drawing/2014/main" id="{709E8599-057E-DF4E-998C-FEAC9863F486}"/>
                </a:ext>
              </a:extLst>
            </p:cNvPr>
            <p:cNvSpPr/>
            <p:nvPr/>
          </p:nvSpPr>
          <p:spPr>
            <a:xfrm>
              <a:off x="6172377" y="1608667"/>
              <a:ext cx="2057197" cy="0"/>
            </a:xfrm>
            <a:prstGeom prst="line">
              <a:avLst/>
            </a:prstGeom>
            <a:ln>
              <a:solidFill>
                <a:schemeClr val="bg1">
                  <a:lumMod val="85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grpSp>
        <p:nvGrpSpPr>
          <p:cNvPr id="29" name="组合 28">
            <a:extLst>
              <a:ext uri="{FF2B5EF4-FFF2-40B4-BE49-F238E27FC236}">
                <a16:creationId xmlns:a16="http://schemas.microsoft.com/office/drawing/2014/main" id="{4328854A-15DC-BD44-A481-509C849F9E97}"/>
              </a:ext>
            </a:extLst>
          </p:cNvPr>
          <p:cNvGrpSpPr/>
          <p:nvPr/>
        </p:nvGrpSpPr>
        <p:grpSpPr>
          <a:xfrm>
            <a:off x="4837956" y="1634843"/>
            <a:ext cx="3361487" cy="1185333"/>
            <a:chOff x="6350428" y="2610306"/>
            <a:chExt cx="3361487" cy="1185333"/>
          </a:xfrm>
        </p:grpSpPr>
        <p:sp>
          <p:nvSpPr>
            <p:cNvPr id="21" name="任意形状 20">
              <a:extLst>
                <a:ext uri="{FF2B5EF4-FFF2-40B4-BE49-F238E27FC236}">
                  <a16:creationId xmlns:a16="http://schemas.microsoft.com/office/drawing/2014/main" id="{0686A1A7-BCCD-C84C-81EF-B9B32D1D17FD}"/>
                </a:ext>
              </a:extLst>
            </p:cNvPr>
            <p:cNvSpPr/>
            <p:nvPr/>
          </p:nvSpPr>
          <p:spPr>
            <a:xfrm>
              <a:off x="8590845" y="2610306"/>
              <a:ext cx="1121070" cy="1185333"/>
            </a:xfrm>
            <a:custGeom>
              <a:avLst/>
              <a:gdLst>
                <a:gd name="connsiteX0" fmla="*/ 0 w 2032000"/>
                <a:gd name="connsiteY0" fmla="*/ 0 h 1185333"/>
                <a:gd name="connsiteX1" fmla="*/ 2032000 w 2032000"/>
                <a:gd name="connsiteY1" fmla="*/ 0 h 1185333"/>
                <a:gd name="connsiteX2" fmla="*/ 2032000 w 2032000"/>
                <a:gd name="connsiteY2" fmla="*/ 1185333 h 1185333"/>
                <a:gd name="connsiteX3" fmla="*/ 0 w 2032000"/>
                <a:gd name="connsiteY3" fmla="*/ 1185333 h 1185333"/>
                <a:gd name="connsiteX4" fmla="*/ 0 w 2032000"/>
                <a:gd name="connsiteY4" fmla="*/ 0 h 118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185333">
                  <a:moveTo>
                    <a:pt x="0" y="0"/>
                  </a:moveTo>
                  <a:lnTo>
                    <a:pt x="2032000" y="0"/>
                  </a:lnTo>
                  <a:lnTo>
                    <a:pt x="2032000" y="1185333"/>
                  </a:lnTo>
                  <a:lnTo>
                    <a:pt x="0" y="11853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17780" rIns="17780" bIns="17780" numCol="1" spcCol="1270" anchor="ctr" anchorCtr="0">
              <a:noAutofit/>
            </a:bodyPr>
            <a:lstStyle/>
            <a:p>
              <a:pPr marL="0" lvl="0" indent="0" algn="l" defTabSz="622300">
                <a:lnSpc>
                  <a:spcPct val="90000"/>
                </a:lnSpc>
                <a:spcBef>
                  <a:spcPct val="0"/>
                </a:spcBef>
                <a:spcAft>
                  <a:spcPct val="35000"/>
                </a:spcAft>
                <a:buNone/>
              </a:pPr>
              <a:r>
                <a:rPr lang="zh-CN" altLang="en-US" b="1" kern="1200" dirty="0">
                  <a:solidFill>
                    <a:schemeClr val="accent3">
                      <a:lumMod val="75000"/>
                    </a:schemeClr>
                  </a:solidFill>
                  <a:latin typeface="Microsoft YaHei" panose="020B0503020204020204" pitchFamily="34" charset="-122"/>
                  <a:ea typeface="Microsoft YaHei" panose="020B0503020204020204" pitchFamily="34" charset="-122"/>
                </a:rPr>
                <a:t>保底配额</a:t>
              </a:r>
            </a:p>
          </p:txBody>
        </p:sp>
        <p:sp>
          <p:nvSpPr>
            <p:cNvPr id="22" name="直线连接符 21">
              <a:extLst>
                <a:ext uri="{FF2B5EF4-FFF2-40B4-BE49-F238E27FC236}">
                  <a16:creationId xmlns:a16="http://schemas.microsoft.com/office/drawing/2014/main" id="{C1D03FBE-B67C-9845-926B-321AC85E47C7}"/>
                </a:ext>
              </a:extLst>
            </p:cNvPr>
            <p:cNvSpPr/>
            <p:nvPr/>
          </p:nvSpPr>
          <p:spPr>
            <a:xfrm>
              <a:off x="6350428" y="3209115"/>
              <a:ext cx="2215779" cy="0"/>
            </a:xfrm>
            <a:prstGeom prst="line">
              <a:avLst/>
            </a:prstGeom>
            <a:ln>
              <a:solidFill>
                <a:schemeClr val="bg1">
                  <a:lumMod val="85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grpSp>
        <p:nvGrpSpPr>
          <p:cNvPr id="30" name="组合 29">
            <a:extLst>
              <a:ext uri="{FF2B5EF4-FFF2-40B4-BE49-F238E27FC236}">
                <a16:creationId xmlns:a16="http://schemas.microsoft.com/office/drawing/2014/main" id="{7D49A964-6FD1-6747-A4AA-E249750FB7B7}"/>
              </a:ext>
            </a:extLst>
          </p:cNvPr>
          <p:cNvGrpSpPr/>
          <p:nvPr/>
        </p:nvGrpSpPr>
        <p:grpSpPr>
          <a:xfrm flipV="1">
            <a:off x="2862963" y="4535437"/>
            <a:ext cx="1121070" cy="1480238"/>
            <a:chOff x="8229571" y="3386667"/>
            <a:chExt cx="1121070" cy="1480238"/>
          </a:xfrm>
        </p:grpSpPr>
        <p:sp>
          <p:nvSpPr>
            <p:cNvPr id="24" name="任意形状 23">
              <a:extLst>
                <a:ext uri="{FF2B5EF4-FFF2-40B4-BE49-F238E27FC236}">
                  <a16:creationId xmlns:a16="http://schemas.microsoft.com/office/drawing/2014/main" id="{B07A30BD-6737-EF48-8874-F86D07406312}"/>
                </a:ext>
              </a:extLst>
            </p:cNvPr>
            <p:cNvSpPr/>
            <p:nvPr/>
          </p:nvSpPr>
          <p:spPr>
            <a:xfrm flipV="1">
              <a:off x="8229571" y="3386667"/>
              <a:ext cx="1121070" cy="1185333"/>
            </a:xfrm>
            <a:custGeom>
              <a:avLst/>
              <a:gdLst>
                <a:gd name="connsiteX0" fmla="*/ 0 w 2032000"/>
                <a:gd name="connsiteY0" fmla="*/ 0 h 1185333"/>
                <a:gd name="connsiteX1" fmla="*/ 2032000 w 2032000"/>
                <a:gd name="connsiteY1" fmla="*/ 0 h 1185333"/>
                <a:gd name="connsiteX2" fmla="*/ 2032000 w 2032000"/>
                <a:gd name="connsiteY2" fmla="*/ 1185333 h 1185333"/>
                <a:gd name="connsiteX3" fmla="*/ 0 w 2032000"/>
                <a:gd name="connsiteY3" fmla="*/ 1185333 h 1185333"/>
                <a:gd name="connsiteX4" fmla="*/ 0 w 2032000"/>
                <a:gd name="connsiteY4" fmla="*/ 0 h 118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2000" h="1185333">
                  <a:moveTo>
                    <a:pt x="0" y="0"/>
                  </a:moveTo>
                  <a:lnTo>
                    <a:pt x="2032000" y="0"/>
                  </a:lnTo>
                  <a:lnTo>
                    <a:pt x="2032000" y="1185333"/>
                  </a:lnTo>
                  <a:lnTo>
                    <a:pt x="0" y="1185333"/>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17780" rIns="17780" bIns="17780" numCol="1" spcCol="1270" anchor="ctr" anchorCtr="0">
              <a:noAutofit/>
            </a:bodyPr>
            <a:lstStyle/>
            <a:p>
              <a:pPr marL="0" lvl="0" indent="0" algn="ctr" defTabSz="622300">
                <a:lnSpc>
                  <a:spcPct val="90000"/>
                </a:lnSpc>
                <a:spcBef>
                  <a:spcPct val="0"/>
                </a:spcBef>
                <a:spcAft>
                  <a:spcPct val="35000"/>
                </a:spcAft>
                <a:buNone/>
              </a:pPr>
              <a:r>
                <a:rPr lang="zh-CN" altLang="en-US" b="1" kern="1200" dirty="0">
                  <a:solidFill>
                    <a:schemeClr val="accent1">
                      <a:lumMod val="75000"/>
                    </a:schemeClr>
                  </a:solidFill>
                  <a:latin typeface="Microsoft YaHei" panose="020B0503020204020204" pitchFamily="34" charset="-122"/>
                  <a:ea typeface="Microsoft YaHei" panose="020B0503020204020204" pitchFamily="34" charset="-122"/>
                </a:rPr>
                <a:t>机动配额</a:t>
              </a:r>
            </a:p>
          </p:txBody>
        </p:sp>
        <p:sp>
          <p:nvSpPr>
            <p:cNvPr id="25" name="直线连接符 24">
              <a:extLst>
                <a:ext uri="{FF2B5EF4-FFF2-40B4-BE49-F238E27FC236}">
                  <a16:creationId xmlns:a16="http://schemas.microsoft.com/office/drawing/2014/main" id="{7065A27D-CA8F-AB48-B7EE-3DD5D4D2CA3F}"/>
                </a:ext>
              </a:extLst>
            </p:cNvPr>
            <p:cNvSpPr/>
            <p:nvPr/>
          </p:nvSpPr>
          <p:spPr>
            <a:xfrm rot="16200000">
              <a:off x="8473822" y="4550620"/>
              <a:ext cx="632570" cy="0"/>
            </a:xfrm>
            <a:prstGeom prst="line">
              <a:avLst/>
            </a:prstGeom>
            <a:ln>
              <a:solidFill>
                <a:schemeClr val="bg1">
                  <a:lumMod val="85000"/>
                </a:schemeClr>
              </a:solidFill>
            </a:ln>
          </p:spPr>
          <p:style>
            <a:lnRef idx="2">
              <a:schemeClr val="accent1">
                <a:tint val="50000"/>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sp>
        <p:nvSpPr>
          <p:cNvPr id="32" name="文本框 31">
            <a:extLst>
              <a:ext uri="{FF2B5EF4-FFF2-40B4-BE49-F238E27FC236}">
                <a16:creationId xmlns:a16="http://schemas.microsoft.com/office/drawing/2014/main" id="{B4DC5028-C0D5-564B-B52B-BBBC911FAB76}"/>
              </a:ext>
            </a:extLst>
          </p:cNvPr>
          <p:cNvSpPr txBox="1"/>
          <p:nvPr/>
        </p:nvSpPr>
        <p:spPr>
          <a:xfrm>
            <a:off x="7139714" y="2495090"/>
            <a:ext cx="4187044" cy="538609"/>
          </a:xfrm>
          <a:prstGeom prst="rect">
            <a:avLst/>
          </a:prstGeom>
          <a:noFill/>
        </p:spPr>
        <p:txBody>
          <a:bodyPr wrap="none" lIns="0" tIns="0" rIns="0" bIns="0" rtlCol="0">
            <a:spAutoFit/>
          </a:bodyPr>
          <a:lstStyle/>
          <a:p>
            <a:pPr marL="285750" indent="-285750">
              <a:spcBef>
                <a:spcPts val="600"/>
              </a:spcBef>
              <a:buSzPct val="100000"/>
              <a:buFont typeface="Arial" panose="020B0604020202020204" pitchFamily="34" charset="0"/>
              <a:buChar char="•"/>
            </a:pPr>
            <a:r>
              <a:rPr kumimoji="1" lang="zh-CN" altLang="en-US" sz="1600" b="1" dirty="0">
                <a:solidFill>
                  <a:srgbClr val="313131"/>
                </a:solidFill>
              </a:rPr>
              <a:t>根据（全规格）卷烟销售总量占比进行分配</a:t>
            </a:r>
            <a:endParaRPr kumimoji="1" lang="en-US" altLang="zh-CN" sz="1600" b="1" dirty="0">
              <a:solidFill>
                <a:srgbClr val="313131"/>
              </a:solidFill>
            </a:endParaRPr>
          </a:p>
          <a:p>
            <a:pPr marL="285750" indent="-285750">
              <a:spcBef>
                <a:spcPts val="600"/>
              </a:spcBef>
              <a:buSzPct val="100000"/>
              <a:buFont typeface="Arial" panose="020B0604020202020204" pitchFamily="34" charset="0"/>
              <a:buChar char="•"/>
            </a:pPr>
            <a:r>
              <a:rPr kumimoji="1" lang="zh-CN" altLang="en-US" sz="1400" dirty="0">
                <a:solidFill>
                  <a:srgbClr val="313131"/>
                </a:solidFill>
              </a:rPr>
              <a:t>配额份额</a:t>
            </a:r>
            <a:r>
              <a:rPr kumimoji="1" lang="en-US" altLang="zh-CN" sz="1400" dirty="0">
                <a:solidFill>
                  <a:srgbClr val="313131"/>
                </a:solidFill>
              </a:rPr>
              <a:t>=</a:t>
            </a:r>
            <a:r>
              <a:rPr kumimoji="1" lang="zh-CN" altLang="en-US" sz="1400" dirty="0">
                <a:solidFill>
                  <a:srgbClr val="313131"/>
                </a:solidFill>
              </a:rPr>
              <a:t>销区卷烟销售总量</a:t>
            </a:r>
            <a:r>
              <a:rPr kumimoji="1" lang="en-US" altLang="zh-CN" sz="1400" dirty="0">
                <a:solidFill>
                  <a:srgbClr val="313131"/>
                </a:solidFill>
              </a:rPr>
              <a:t>/</a:t>
            </a:r>
            <a:r>
              <a:rPr kumimoji="1" lang="zh-CN" altLang="en-US" sz="1400" dirty="0">
                <a:solidFill>
                  <a:srgbClr val="313131"/>
                </a:solidFill>
              </a:rPr>
              <a:t>全国卷烟销售总量</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E8555F1-8014-E84F-BC29-5143E0E3D64D}"/>
                  </a:ext>
                </a:extLst>
              </p:cNvPr>
              <p:cNvSpPr txBox="1"/>
              <p:nvPr/>
            </p:nvSpPr>
            <p:spPr>
              <a:xfrm>
                <a:off x="2788070" y="5669307"/>
                <a:ext cx="5386090" cy="1123384"/>
              </a:xfrm>
              <a:prstGeom prst="rect">
                <a:avLst/>
              </a:prstGeom>
              <a:noFill/>
            </p:spPr>
            <p:txBody>
              <a:bodyPr wrap="square" lIns="0" tIns="0" rIns="0" bIns="0" rtlCol="0">
                <a:spAutoFit/>
              </a:bodyPr>
              <a:lstStyle/>
              <a:p>
                <a:pPr marL="285750" indent="-285750">
                  <a:spcBef>
                    <a:spcPts val="600"/>
                  </a:spcBef>
                  <a:buSzPct val="100000"/>
                  <a:buFont typeface="Arial" panose="020B0604020202020204" pitchFamily="34" charset="0"/>
                  <a:buChar char="•"/>
                </a:pPr>
                <a:r>
                  <a:rPr kumimoji="1" lang="zh-CN" altLang="en-US" sz="1600" b="1" dirty="0">
                    <a:solidFill>
                      <a:srgbClr val="313131"/>
                    </a:solidFill>
                  </a:rPr>
                  <a:t>根据销区的市场表现进行分配</a:t>
                </a:r>
                <a:endParaRPr kumimoji="1" lang="en-US" altLang="zh-CN" sz="1600" b="1" dirty="0">
                  <a:solidFill>
                    <a:srgbClr val="313131"/>
                  </a:solidFill>
                </a:endParaRPr>
              </a:p>
              <a:p>
                <a:pPr marL="285750" indent="-285750">
                  <a:spcBef>
                    <a:spcPts val="600"/>
                  </a:spcBef>
                  <a:buSzPct val="100000"/>
                  <a:buFont typeface="Arial" panose="020B0604020202020204" pitchFamily="34" charset="0"/>
                  <a:buChar char="•"/>
                </a:pPr>
                <a:r>
                  <a:rPr kumimoji="1" lang="zh-CN" altLang="en-US" sz="1400" dirty="0">
                    <a:solidFill>
                      <a:srgbClr val="313131"/>
                    </a:solidFill>
                  </a:rPr>
                  <a:t>市场表现主要通过市场分级分类体现</a:t>
                </a:r>
                <a:endParaRPr kumimoji="1" lang="en-US" altLang="zh-CN" sz="1400" dirty="0">
                  <a:solidFill>
                    <a:srgbClr val="313131"/>
                  </a:solidFill>
                </a:endParaRPr>
              </a:p>
              <a:p>
                <a:pPr marL="285750" indent="-285750">
                  <a:spcBef>
                    <a:spcPts val="600"/>
                  </a:spcBef>
                  <a:buSzPct val="100000"/>
                  <a:buFont typeface="Arial" panose="020B0604020202020204" pitchFamily="34" charset="0"/>
                  <a:buChar char="•"/>
                </a:pPr>
                <a:r>
                  <a:rPr kumimoji="1" lang="zh-CN" altLang="en-US" sz="1400" dirty="0">
                    <a:solidFill>
                      <a:srgbClr val="313131"/>
                    </a:solidFill>
                  </a:rPr>
                  <a:t>系数设置策略考虑因为主要为：进攻、防守、维系</a:t>
                </a:r>
                <a:endParaRPr kumimoji="1" lang="en-US" altLang="zh-CN" sz="1400" dirty="0">
                  <a:solidFill>
                    <a:srgbClr val="313131"/>
                  </a:solidFill>
                </a:endParaRPr>
              </a:p>
              <a:p>
                <a:pPr marL="285750" indent="-285750">
                  <a:spcBef>
                    <a:spcPts val="600"/>
                  </a:spcBef>
                  <a:buSzPct val="100000"/>
                  <a:buFont typeface="Arial" panose="020B0604020202020204" pitchFamily="34" charset="0"/>
                  <a:buChar char="•"/>
                </a:pPr>
                <a:r>
                  <a:rPr kumimoji="1" lang="zh-CN" altLang="en-US" sz="1400" dirty="0">
                    <a:solidFill>
                      <a:srgbClr val="313131"/>
                    </a:solidFill>
                  </a:rPr>
                  <a:t>配额份额</a:t>
                </a:r>
                <a:r>
                  <a:rPr kumimoji="1" lang="en-US" altLang="zh-CN" sz="1400" dirty="0">
                    <a:solidFill>
                      <a:srgbClr val="313131"/>
                    </a:solidFill>
                  </a:rPr>
                  <a:t>=</a:t>
                </a:r>
                <a:r>
                  <a:rPr kumimoji="1" lang="zh-CN" altLang="en-US" sz="1400" dirty="0">
                    <a:solidFill>
                      <a:srgbClr val="313131"/>
                    </a:solidFill>
                  </a:rPr>
                  <a:t>销区芙蓉王销售量*系数</a:t>
                </a:r>
                <a:r>
                  <a:rPr kumimoji="1" lang="en-US" altLang="zh-CN" sz="1400" dirty="0">
                    <a:solidFill>
                      <a:srgbClr val="313131"/>
                    </a:solidFill>
                  </a:rPr>
                  <a:t>/</a:t>
                </a:r>
                <a14:m>
                  <m:oMath xmlns:m="http://schemas.openxmlformats.org/officeDocument/2006/math">
                    <m:r>
                      <a:rPr kumimoji="1" lang="zh-CN" altLang="en-US" sz="1400" b="0" i="1" smtClean="0">
                        <a:solidFill>
                          <a:srgbClr val="313131"/>
                        </a:solidFill>
                        <a:latin typeface="Cambria Math" panose="02040503050406030204" pitchFamily="18" charset="0"/>
                      </a:rPr>
                      <m:t>∑</m:t>
                    </m:r>
                  </m:oMath>
                </a14:m>
                <a:r>
                  <a:rPr kumimoji="1" lang="zh-CN" altLang="en-US" sz="1400" dirty="0">
                    <a:solidFill>
                      <a:srgbClr val="313131"/>
                    </a:solidFill>
                  </a:rPr>
                  <a:t>（同类市场芙蓉王销售量）</a:t>
                </a:r>
              </a:p>
            </p:txBody>
          </p:sp>
        </mc:Choice>
        <mc:Fallback xmlns="">
          <p:sp>
            <p:nvSpPr>
              <p:cNvPr id="33" name="文本框 32">
                <a:extLst>
                  <a:ext uri="{FF2B5EF4-FFF2-40B4-BE49-F238E27FC236}">
                    <a16:creationId xmlns:a16="http://schemas.microsoft.com/office/drawing/2014/main" id="{6E8555F1-8014-E84F-BC29-5143E0E3D64D}"/>
                  </a:ext>
                </a:extLst>
              </p:cNvPr>
              <p:cNvSpPr txBox="1">
                <a:spLocks noRot="1" noChangeAspect="1" noMove="1" noResize="1" noEditPoints="1" noAdjustHandles="1" noChangeArrowheads="1" noChangeShapeType="1" noTextEdit="1"/>
              </p:cNvSpPr>
              <p:nvPr/>
            </p:nvSpPr>
            <p:spPr>
              <a:xfrm>
                <a:off x="2788070" y="5669307"/>
                <a:ext cx="5386090" cy="1123384"/>
              </a:xfrm>
              <a:prstGeom prst="rect">
                <a:avLst/>
              </a:prstGeom>
              <a:blipFill>
                <a:blip r:embed="rId2"/>
                <a:stretch>
                  <a:fillRect l="-2118" t="-5556" r="-1647" b="-8889"/>
                </a:stretch>
              </a:blipFill>
            </p:spPr>
            <p:txBody>
              <a:bodyPr/>
              <a:lstStyle/>
              <a:p>
                <a:r>
                  <a:rPr lang="zh-CN" altLang="en-US">
                    <a:noFill/>
                  </a:rPr>
                  <a:t> </a:t>
                </a:r>
              </a:p>
            </p:txBody>
          </p:sp>
        </mc:Fallback>
      </mc:AlternateContent>
      <p:sp>
        <p:nvSpPr>
          <p:cNvPr id="34" name="文本框 33">
            <a:extLst>
              <a:ext uri="{FF2B5EF4-FFF2-40B4-BE49-F238E27FC236}">
                <a16:creationId xmlns:a16="http://schemas.microsoft.com/office/drawing/2014/main" id="{5F45E4A0-B1D3-DA4C-9888-CD59108602E4}"/>
              </a:ext>
            </a:extLst>
          </p:cNvPr>
          <p:cNvSpPr txBox="1"/>
          <p:nvPr/>
        </p:nvSpPr>
        <p:spPr>
          <a:xfrm>
            <a:off x="897197" y="3354324"/>
            <a:ext cx="1337144" cy="215444"/>
          </a:xfrm>
          <a:prstGeom prst="rect">
            <a:avLst/>
          </a:prstGeom>
          <a:noFill/>
        </p:spPr>
        <p:txBody>
          <a:bodyPr wrap="square" lIns="0" tIns="0" rIns="0" bIns="0" rtlCol="0">
            <a:spAutoFit/>
          </a:bodyPr>
          <a:lstStyle/>
          <a:p>
            <a:pPr>
              <a:spcBef>
                <a:spcPts val="600"/>
              </a:spcBef>
              <a:buSzPct val="100000"/>
            </a:pPr>
            <a:r>
              <a:rPr kumimoji="1" lang="zh-CN" altLang="en-US" sz="1400" dirty="0">
                <a:solidFill>
                  <a:srgbClr val="313131"/>
                </a:solidFill>
              </a:rPr>
              <a:t>由中心统筹分配</a:t>
            </a:r>
          </a:p>
        </p:txBody>
      </p:sp>
      <p:sp>
        <p:nvSpPr>
          <p:cNvPr id="35" name="文本框 34">
            <a:extLst>
              <a:ext uri="{FF2B5EF4-FFF2-40B4-BE49-F238E27FC236}">
                <a16:creationId xmlns:a16="http://schemas.microsoft.com/office/drawing/2014/main" id="{E594B6AE-0998-8345-8071-0DEE43ADB119}"/>
              </a:ext>
            </a:extLst>
          </p:cNvPr>
          <p:cNvSpPr txBox="1"/>
          <p:nvPr/>
        </p:nvSpPr>
        <p:spPr>
          <a:xfrm>
            <a:off x="4183499" y="2949256"/>
            <a:ext cx="654457" cy="276999"/>
          </a:xfrm>
          <a:prstGeom prst="rect">
            <a:avLst/>
          </a:prstGeom>
          <a:noFill/>
        </p:spPr>
        <p:txBody>
          <a:bodyPr wrap="square" lIns="0" tIns="0" rIns="0" bIns="0" rtlCol="0">
            <a:spAutoFit/>
          </a:bodyPr>
          <a:lstStyle/>
          <a:p>
            <a:pPr algn="ctr">
              <a:spcBef>
                <a:spcPts val="600"/>
              </a:spcBef>
              <a:buSzPct val="100000"/>
            </a:pPr>
            <a:r>
              <a:rPr kumimoji="1" lang="en-US" altLang="zh-CN" b="1" dirty="0">
                <a:solidFill>
                  <a:srgbClr val="313131"/>
                </a:solidFill>
              </a:rPr>
              <a:t>40%</a:t>
            </a:r>
            <a:endParaRPr kumimoji="1" lang="zh-CN" altLang="en-US" b="1" dirty="0">
              <a:solidFill>
                <a:srgbClr val="313131"/>
              </a:solidFill>
            </a:endParaRPr>
          </a:p>
        </p:txBody>
      </p:sp>
      <p:sp>
        <p:nvSpPr>
          <p:cNvPr id="36" name="文本框 35">
            <a:extLst>
              <a:ext uri="{FF2B5EF4-FFF2-40B4-BE49-F238E27FC236}">
                <a16:creationId xmlns:a16="http://schemas.microsoft.com/office/drawing/2014/main" id="{4624E8DB-4594-8540-A14D-356035FE154B}"/>
              </a:ext>
            </a:extLst>
          </p:cNvPr>
          <p:cNvSpPr txBox="1"/>
          <p:nvPr/>
        </p:nvSpPr>
        <p:spPr>
          <a:xfrm>
            <a:off x="4183499" y="2126284"/>
            <a:ext cx="654457" cy="276999"/>
          </a:xfrm>
          <a:prstGeom prst="rect">
            <a:avLst/>
          </a:prstGeom>
          <a:noFill/>
        </p:spPr>
        <p:txBody>
          <a:bodyPr wrap="square" lIns="0" tIns="0" rIns="0" bIns="0" rtlCol="0">
            <a:spAutoFit/>
          </a:bodyPr>
          <a:lstStyle/>
          <a:p>
            <a:pPr algn="ctr">
              <a:spcBef>
                <a:spcPts val="600"/>
              </a:spcBef>
              <a:buSzPct val="100000"/>
            </a:pPr>
            <a:r>
              <a:rPr kumimoji="1" lang="en-US" altLang="zh-CN" b="1" dirty="0"/>
              <a:t>10%</a:t>
            </a:r>
            <a:endParaRPr kumimoji="1" lang="zh-CN" altLang="en-US" b="1" dirty="0"/>
          </a:p>
        </p:txBody>
      </p:sp>
      <p:sp>
        <p:nvSpPr>
          <p:cNvPr id="37" name="文本框 36">
            <a:extLst>
              <a:ext uri="{FF2B5EF4-FFF2-40B4-BE49-F238E27FC236}">
                <a16:creationId xmlns:a16="http://schemas.microsoft.com/office/drawing/2014/main" id="{B1EF5FBA-3F6F-3B4B-B0A2-6B2DF4C6C745}"/>
              </a:ext>
            </a:extLst>
          </p:cNvPr>
          <p:cNvSpPr txBox="1"/>
          <p:nvPr/>
        </p:nvSpPr>
        <p:spPr>
          <a:xfrm>
            <a:off x="3102396" y="4127094"/>
            <a:ext cx="654457" cy="276999"/>
          </a:xfrm>
          <a:prstGeom prst="rect">
            <a:avLst/>
          </a:prstGeom>
          <a:noFill/>
        </p:spPr>
        <p:txBody>
          <a:bodyPr wrap="square" lIns="0" tIns="0" rIns="0" bIns="0" rtlCol="0">
            <a:spAutoFit/>
          </a:bodyPr>
          <a:lstStyle/>
          <a:p>
            <a:pPr algn="ctr">
              <a:spcBef>
                <a:spcPts val="600"/>
              </a:spcBef>
              <a:buSzPct val="100000"/>
            </a:pPr>
            <a:r>
              <a:rPr kumimoji="1" lang="en-US" altLang="zh-CN" b="1" dirty="0"/>
              <a:t>50%</a:t>
            </a:r>
            <a:endParaRPr kumimoji="1" lang="zh-CN" altLang="en-US" b="1" dirty="0"/>
          </a:p>
        </p:txBody>
      </p:sp>
      <p:graphicFrame>
        <p:nvGraphicFramePr>
          <p:cNvPr id="39" name="表格 38">
            <a:extLst>
              <a:ext uri="{FF2B5EF4-FFF2-40B4-BE49-F238E27FC236}">
                <a16:creationId xmlns:a16="http://schemas.microsoft.com/office/drawing/2014/main" id="{1CDC223A-EFC8-034A-AC3A-E1B9245260E0}"/>
              </a:ext>
            </a:extLst>
          </p:cNvPr>
          <p:cNvGraphicFramePr>
            <a:graphicFrameLocks noGrp="1"/>
          </p:cNvGraphicFramePr>
          <p:nvPr>
            <p:extLst>
              <p:ext uri="{D42A27DB-BD31-4B8C-83A1-F6EECF244321}">
                <p14:modId xmlns:p14="http://schemas.microsoft.com/office/powerpoint/2010/main" val="1449901147"/>
              </p:ext>
            </p:extLst>
          </p:nvPr>
        </p:nvGraphicFramePr>
        <p:xfrm>
          <a:off x="9046536" y="4679837"/>
          <a:ext cx="2123154" cy="1828800"/>
        </p:xfrm>
        <a:graphic>
          <a:graphicData uri="http://schemas.openxmlformats.org/drawingml/2006/table">
            <a:tbl>
              <a:tblPr firstRow="1" bandRow="1">
                <a:tableStyleId>{5C22544A-7EE6-4342-B048-85BDC9FD1C3A}</a:tableStyleId>
              </a:tblPr>
              <a:tblGrid>
                <a:gridCol w="1145766">
                  <a:extLst>
                    <a:ext uri="{9D8B030D-6E8A-4147-A177-3AD203B41FA5}">
                      <a16:colId xmlns:a16="http://schemas.microsoft.com/office/drawing/2014/main" val="3703436018"/>
                    </a:ext>
                  </a:extLst>
                </a:gridCol>
                <a:gridCol w="977388">
                  <a:extLst>
                    <a:ext uri="{9D8B030D-6E8A-4147-A177-3AD203B41FA5}">
                      <a16:colId xmlns:a16="http://schemas.microsoft.com/office/drawing/2014/main" val="2977375975"/>
                    </a:ext>
                  </a:extLst>
                </a:gridCol>
              </a:tblGrid>
              <a:tr h="194791">
                <a:tc>
                  <a:txBody>
                    <a:bodyPr/>
                    <a:lstStyle/>
                    <a:p>
                      <a:pPr algn="ctr"/>
                      <a:r>
                        <a:rPr lang="zh-CN" altLang="en-US" sz="1400" dirty="0"/>
                        <a:t>市场类型</a:t>
                      </a:r>
                    </a:p>
                  </a:txBody>
                  <a:tcPr anchor="ctr"/>
                </a:tc>
                <a:tc>
                  <a:txBody>
                    <a:bodyPr/>
                    <a:lstStyle/>
                    <a:p>
                      <a:pPr algn="ctr"/>
                      <a:r>
                        <a:rPr lang="zh-CN" altLang="en-US" sz="1400" dirty="0"/>
                        <a:t>市场系数</a:t>
                      </a:r>
                    </a:p>
                  </a:txBody>
                  <a:tcPr anchor="ctr"/>
                </a:tc>
                <a:extLst>
                  <a:ext uri="{0D108BD9-81ED-4DB2-BD59-A6C34878D82A}">
                    <a16:rowId xmlns:a16="http://schemas.microsoft.com/office/drawing/2014/main" val="793889854"/>
                  </a:ext>
                </a:extLst>
              </a:tr>
              <a:tr h="194791">
                <a:tc>
                  <a:txBody>
                    <a:bodyPr/>
                    <a:lstStyle/>
                    <a:p>
                      <a:pPr algn="ctr"/>
                      <a:r>
                        <a:rPr lang="zh-CN" altLang="en-US" sz="1400" dirty="0"/>
                        <a:t>堡垒市场</a:t>
                      </a:r>
                    </a:p>
                  </a:txBody>
                  <a:tcPr anchor="ctr"/>
                </a:tc>
                <a:tc>
                  <a:txBody>
                    <a:bodyPr/>
                    <a:lstStyle/>
                    <a:p>
                      <a:pPr algn="ctr"/>
                      <a:r>
                        <a:rPr lang="en-US" altLang="zh-CN" sz="1400" dirty="0"/>
                        <a:t>0.9</a:t>
                      </a:r>
                      <a:endParaRPr lang="zh-CN" altLang="en-US" sz="1400" dirty="0"/>
                    </a:p>
                  </a:txBody>
                  <a:tcPr anchor="ctr"/>
                </a:tc>
                <a:extLst>
                  <a:ext uri="{0D108BD9-81ED-4DB2-BD59-A6C34878D82A}">
                    <a16:rowId xmlns:a16="http://schemas.microsoft.com/office/drawing/2014/main" val="3209191369"/>
                  </a:ext>
                </a:extLst>
              </a:tr>
              <a:tr h="272174">
                <a:tc>
                  <a:txBody>
                    <a:bodyPr/>
                    <a:lstStyle/>
                    <a:p>
                      <a:pPr algn="ctr"/>
                      <a:r>
                        <a:rPr lang="zh-CN" altLang="en-US" sz="1400" dirty="0"/>
                        <a:t>战略市场</a:t>
                      </a:r>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1573523151"/>
                  </a:ext>
                </a:extLst>
              </a:tr>
              <a:tr h="272174">
                <a:tc>
                  <a:txBody>
                    <a:bodyPr/>
                    <a:lstStyle/>
                    <a:p>
                      <a:pPr algn="ctr"/>
                      <a:r>
                        <a:rPr lang="zh-CN" altLang="en-US" sz="1400" dirty="0"/>
                        <a:t>核心市场</a:t>
                      </a:r>
                    </a:p>
                  </a:txBody>
                  <a:tcPr anchor="ctr"/>
                </a:tc>
                <a:tc>
                  <a:txBody>
                    <a:bodyPr/>
                    <a:lstStyle/>
                    <a:p>
                      <a:pPr algn="ctr"/>
                      <a:r>
                        <a:rPr lang="en-US" altLang="zh-CN" sz="1400" dirty="0"/>
                        <a:t>1</a:t>
                      </a:r>
                      <a:endParaRPr lang="zh-CN" altLang="en-US" sz="1400" dirty="0"/>
                    </a:p>
                  </a:txBody>
                  <a:tcPr anchor="ctr"/>
                </a:tc>
                <a:extLst>
                  <a:ext uri="{0D108BD9-81ED-4DB2-BD59-A6C34878D82A}">
                    <a16:rowId xmlns:a16="http://schemas.microsoft.com/office/drawing/2014/main" val="2752255438"/>
                  </a:ext>
                </a:extLst>
              </a:tr>
              <a:tr h="272174">
                <a:tc>
                  <a:txBody>
                    <a:bodyPr/>
                    <a:lstStyle/>
                    <a:p>
                      <a:pPr algn="ctr"/>
                      <a:r>
                        <a:rPr lang="zh-CN" altLang="en-US" sz="1400" dirty="0"/>
                        <a:t>潜力市场</a:t>
                      </a:r>
                    </a:p>
                  </a:txBody>
                  <a:tcPr anchor="ctr"/>
                </a:tc>
                <a:tc>
                  <a:txBody>
                    <a:bodyPr/>
                    <a:lstStyle/>
                    <a:p>
                      <a:pPr algn="ctr"/>
                      <a:r>
                        <a:rPr lang="en-US" altLang="zh-CN" sz="1400" dirty="0"/>
                        <a:t>1.1</a:t>
                      </a:r>
                      <a:endParaRPr lang="zh-CN" altLang="en-US" sz="1400" dirty="0"/>
                    </a:p>
                  </a:txBody>
                  <a:tcPr anchor="ctr"/>
                </a:tc>
                <a:extLst>
                  <a:ext uri="{0D108BD9-81ED-4DB2-BD59-A6C34878D82A}">
                    <a16:rowId xmlns:a16="http://schemas.microsoft.com/office/drawing/2014/main" val="79927923"/>
                  </a:ext>
                </a:extLst>
              </a:tr>
              <a:tr h="272174">
                <a:tc>
                  <a:txBody>
                    <a:bodyPr/>
                    <a:lstStyle/>
                    <a:p>
                      <a:pPr algn="ctr"/>
                      <a:r>
                        <a:rPr lang="zh-CN" altLang="en-US" sz="1400" dirty="0"/>
                        <a:t>攻坚市场</a:t>
                      </a:r>
                    </a:p>
                  </a:txBody>
                  <a:tcPr anchor="ctr"/>
                </a:tc>
                <a:tc>
                  <a:txBody>
                    <a:bodyPr/>
                    <a:lstStyle/>
                    <a:p>
                      <a:pPr algn="ctr"/>
                      <a:r>
                        <a:rPr lang="en-US" altLang="zh-CN" sz="1400" dirty="0"/>
                        <a:t>1.1</a:t>
                      </a:r>
                      <a:endParaRPr lang="zh-CN" altLang="en-US" sz="1400" dirty="0"/>
                    </a:p>
                  </a:txBody>
                  <a:tcPr anchor="ctr"/>
                </a:tc>
                <a:extLst>
                  <a:ext uri="{0D108BD9-81ED-4DB2-BD59-A6C34878D82A}">
                    <a16:rowId xmlns:a16="http://schemas.microsoft.com/office/drawing/2014/main" val="1190352506"/>
                  </a:ext>
                </a:extLst>
              </a:tr>
            </a:tbl>
          </a:graphicData>
        </a:graphic>
      </p:graphicFrame>
      <p:sp>
        <p:nvSpPr>
          <p:cNvPr id="40" name="TextBox 73">
            <a:extLst>
              <a:ext uri="{FF2B5EF4-FFF2-40B4-BE49-F238E27FC236}">
                <a16:creationId xmlns:a16="http://schemas.microsoft.com/office/drawing/2014/main" id="{8F365341-4FC1-704F-9DD8-A7E771C7BC43}"/>
              </a:ext>
            </a:extLst>
          </p:cNvPr>
          <p:cNvSpPr txBox="1"/>
          <p:nvPr/>
        </p:nvSpPr>
        <p:spPr>
          <a:xfrm rot="2414609">
            <a:off x="10877799" y="4547328"/>
            <a:ext cx="583782" cy="307777"/>
          </a:xfrm>
          <a:prstGeom prst="rect">
            <a:avLst/>
          </a:prstGeom>
          <a:solidFill>
            <a:srgbClr val="FFFFFF"/>
          </a:solidFill>
          <a:ln w="28575">
            <a:solidFill>
              <a:srgbClr val="FF0000"/>
            </a:solidFill>
            <a:prstDash val="sysDash"/>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rPr>
              <a:t>示例</a:t>
            </a:r>
            <a:endParaRPr kumimoji="0" lang="en-US" sz="1400" b="1" i="0" u="none" strike="noStrike" kern="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0B137E33-E9D5-4B4B-8294-C951B56D4F22}"/>
              </a:ext>
            </a:extLst>
          </p:cNvPr>
          <p:cNvSpPr txBox="1"/>
          <p:nvPr/>
        </p:nvSpPr>
        <p:spPr>
          <a:xfrm>
            <a:off x="9280018" y="6539769"/>
            <a:ext cx="1656190" cy="215444"/>
          </a:xfrm>
          <a:prstGeom prst="rect">
            <a:avLst/>
          </a:prstGeom>
          <a:noFill/>
        </p:spPr>
        <p:txBody>
          <a:bodyPr wrap="square" lIns="0" tIns="0" rIns="0" bIns="0" rtlCol="0">
            <a:spAutoFit/>
          </a:bodyPr>
          <a:lstStyle/>
          <a:p>
            <a:pPr>
              <a:spcBef>
                <a:spcPts val="600"/>
              </a:spcBef>
              <a:buSzPct val="100000"/>
            </a:pPr>
            <a:r>
              <a:rPr kumimoji="1" lang="zh-CN" altLang="en-US" sz="1400" dirty="0">
                <a:solidFill>
                  <a:srgbClr val="313131"/>
                </a:solidFill>
              </a:rPr>
              <a:t>市场分类及市场系数</a:t>
            </a:r>
          </a:p>
        </p:txBody>
      </p:sp>
      <p:sp>
        <p:nvSpPr>
          <p:cNvPr id="42" name="文本框 41">
            <a:extLst>
              <a:ext uri="{FF2B5EF4-FFF2-40B4-BE49-F238E27FC236}">
                <a16:creationId xmlns:a16="http://schemas.microsoft.com/office/drawing/2014/main" id="{15AEC25C-35EA-704C-89C5-51D7ED289469}"/>
              </a:ext>
            </a:extLst>
          </p:cNvPr>
          <p:cNvSpPr txBox="1"/>
          <p:nvPr/>
        </p:nvSpPr>
        <p:spPr>
          <a:xfrm>
            <a:off x="501650" y="800557"/>
            <a:ext cx="10825107" cy="246221"/>
          </a:xfrm>
          <a:prstGeom prst="rect">
            <a:avLst/>
          </a:prstGeom>
          <a:noFill/>
        </p:spPr>
        <p:txBody>
          <a:bodyPr wrap="square" lIns="0" tIns="0" rIns="0" bIns="0" rtlCol="0">
            <a:spAutoFit/>
          </a:bodyPr>
          <a:lstStyle/>
          <a:p>
            <a:pPr>
              <a:spcBef>
                <a:spcPts val="600"/>
              </a:spcBef>
              <a:buSzPct val="100000"/>
            </a:pPr>
            <a:r>
              <a:rPr kumimoji="1" lang="zh-CN" altLang="en-US" sz="1600" dirty="0">
                <a:solidFill>
                  <a:srgbClr val="313131"/>
                </a:solidFill>
              </a:rPr>
              <a:t>将年度和币资源按照</a:t>
            </a:r>
            <a:r>
              <a:rPr kumimoji="1" lang="en-US" altLang="zh-CN" sz="1600" dirty="0">
                <a:solidFill>
                  <a:srgbClr val="313131"/>
                </a:solidFill>
              </a:rPr>
              <a:t>4:1:5</a:t>
            </a:r>
            <a:r>
              <a:rPr kumimoji="1" lang="zh-CN" altLang="en-US" sz="1600" dirty="0">
                <a:solidFill>
                  <a:srgbClr val="313131"/>
                </a:solidFill>
              </a:rPr>
              <a:t>的比例（建议）分为中心统筹、保底配额、机动配额三种配额分配方式</a:t>
            </a:r>
          </a:p>
        </p:txBody>
      </p:sp>
    </p:spTree>
    <p:extLst>
      <p:ext uri="{BB962C8B-B14F-4D97-AF65-F5344CB8AC3E}">
        <p14:creationId xmlns:p14="http://schemas.microsoft.com/office/powerpoint/2010/main" val="3620133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3A9AE1-E03B-2F43-98E6-D8F680C16F56}"/>
              </a:ext>
            </a:extLst>
          </p:cNvPr>
          <p:cNvSpPr>
            <a:spLocks noGrp="1"/>
          </p:cNvSpPr>
          <p:nvPr>
            <p:ph type="title"/>
          </p:nvPr>
        </p:nvSpPr>
        <p:spPr/>
        <p:txBody>
          <a:bodyPr/>
          <a:lstStyle/>
          <a:p>
            <a:r>
              <a:rPr kumimoji="1" lang="zh-CN" altLang="en-US" dirty="0"/>
              <a:t>市场分级分类方案</a:t>
            </a:r>
          </a:p>
        </p:txBody>
      </p:sp>
      <p:sp>
        <p:nvSpPr>
          <p:cNvPr id="3" name="内容占位符 2">
            <a:extLst>
              <a:ext uri="{FF2B5EF4-FFF2-40B4-BE49-F238E27FC236}">
                <a16:creationId xmlns:a16="http://schemas.microsoft.com/office/drawing/2014/main" id="{6E75EA89-5A1D-1148-B53E-B31C8E791CA0}"/>
              </a:ext>
            </a:extLst>
          </p:cNvPr>
          <p:cNvSpPr>
            <a:spLocks noGrp="1"/>
          </p:cNvSpPr>
          <p:nvPr>
            <p:ph idx="1"/>
          </p:nvPr>
        </p:nvSpPr>
        <p:spPr/>
        <p:txBody>
          <a:bodyPr/>
          <a:lstStyle/>
          <a:p>
            <a:r>
              <a:rPr kumimoji="1" lang="zh-CN" altLang="en-US" dirty="0"/>
              <a:t>市场分级分类有两种可行方案：</a:t>
            </a:r>
            <a:endParaRPr kumimoji="1" lang="en-US" altLang="zh-CN" dirty="0"/>
          </a:p>
          <a:p>
            <a:endParaRPr kumimoji="1" lang="en-US" altLang="zh-CN" dirty="0"/>
          </a:p>
          <a:p>
            <a:r>
              <a:rPr kumimoji="1" lang="en-US" altLang="zh-CN" b="1" dirty="0"/>
              <a:t>1</a:t>
            </a:r>
            <a:r>
              <a:rPr kumimoji="1" lang="zh-CN" altLang="en-US" b="1" dirty="0"/>
              <a:t>、品牌区域市场定位分析模型</a:t>
            </a:r>
            <a:endParaRPr kumimoji="1" lang="en-US" altLang="zh-CN" b="1" dirty="0"/>
          </a:p>
          <a:p>
            <a:pPr marL="285750" lvl="0" indent="-285750">
              <a:buFont typeface="Arial" panose="020B0604020202020204" pitchFamily="34" charset="0"/>
              <a:buChar char="•"/>
            </a:pPr>
            <a:r>
              <a:rPr kumimoji="1" lang="zh-CN" altLang="en-US" dirty="0"/>
              <a:t>此模型从品牌销售状况、品牌增长趋势、市场整体潜力等维度衡量品牌区域市场表现</a:t>
            </a:r>
          </a:p>
          <a:p>
            <a:pPr marL="285750" lvl="0" indent="-285750">
              <a:buFont typeface="Arial" panose="020B0604020202020204" pitchFamily="34" charset="0"/>
              <a:buChar char="•"/>
            </a:pPr>
            <a:r>
              <a:rPr kumimoji="1" lang="zh-CN" altLang="en-US" dirty="0"/>
              <a:t>将市场细分为</a:t>
            </a:r>
            <a:r>
              <a:rPr kumimoji="1" lang="en-US" altLang="zh-CN" dirty="0"/>
              <a:t>8</a:t>
            </a:r>
            <a:r>
              <a:rPr kumimoji="1" lang="zh-CN" altLang="en-US" dirty="0"/>
              <a:t>个类别</a:t>
            </a:r>
            <a:endParaRPr kumimoji="1" lang="en-US" altLang="zh-CN" dirty="0"/>
          </a:p>
          <a:p>
            <a:pPr marL="285750" lvl="0" indent="-285750">
              <a:buFont typeface="Arial" panose="020B0604020202020204" pitchFamily="34" charset="0"/>
              <a:buChar char="•"/>
            </a:pPr>
            <a:endParaRPr kumimoji="1" lang="en-US" altLang="zh-CN" dirty="0"/>
          </a:p>
          <a:p>
            <a:pPr lvl="0"/>
            <a:r>
              <a:rPr kumimoji="1" lang="en-US" altLang="zh-CN" b="1" dirty="0"/>
              <a:t>2</a:t>
            </a:r>
            <a:r>
              <a:rPr kumimoji="1" lang="zh-CN" altLang="en-US" b="1" dirty="0"/>
              <a:t>、市场分类（营销内部）</a:t>
            </a:r>
            <a:endParaRPr kumimoji="1" lang="en-US" altLang="zh-CN" b="1" dirty="0"/>
          </a:p>
          <a:p>
            <a:pPr marL="285750" lvl="0" indent="-285750">
              <a:buFont typeface="Arial" panose="020B0604020202020204" pitchFamily="34" charset="0"/>
              <a:buChar char="•"/>
            </a:pPr>
            <a:r>
              <a:rPr kumimoji="1" lang="zh-CN" altLang="en-US" dirty="0"/>
              <a:t>此模型主要根据各省区的一、二类卷烟（权重</a:t>
            </a:r>
            <a:r>
              <a:rPr kumimoji="1" lang="en-US" altLang="zh-CN" dirty="0"/>
              <a:t>70%</a:t>
            </a:r>
            <a:r>
              <a:rPr kumimoji="1" lang="zh-CN" altLang="en-US" dirty="0"/>
              <a:t>）和芙蓉王高端（权重</a:t>
            </a:r>
            <a:r>
              <a:rPr kumimoji="1" lang="en-US" altLang="zh-CN" dirty="0"/>
              <a:t>30%</a:t>
            </a:r>
            <a:r>
              <a:rPr kumimoji="1" lang="zh-CN" altLang="en-US" dirty="0"/>
              <a:t>）的销售数据，对</a:t>
            </a:r>
            <a:r>
              <a:rPr kumimoji="1" lang="en-US" altLang="zh-CN" dirty="0"/>
              <a:t>33</a:t>
            </a:r>
            <a:r>
              <a:rPr kumimoji="1" lang="zh-CN" altLang="en-US" dirty="0"/>
              <a:t>个省区排序</a:t>
            </a:r>
            <a:endParaRPr kumimoji="1" lang="en-US" altLang="zh-CN" dirty="0"/>
          </a:p>
          <a:p>
            <a:pPr marL="285750" lvl="0" indent="-285750">
              <a:buFont typeface="Arial" panose="020B0604020202020204" pitchFamily="34" charset="0"/>
              <a:buChar char="•"/>
            </a:pPr>
            <a:r>
              <a:rPr kumimoji="1" lang="zh-CN" altLang="en-US" dirty="0"/>
              <a:t>将市场细分为</a:t>
            </a:r>
            <a:r>
              <a:rPr kumimoji="1" lang="en-US" altLang="zh-CN" dirty="0"/>
              <a:t>5</a:t>
            </a:r>
            <a:r>
              <a:rPr kumimoji="1" lang="zh-CN" altLang="en-US" dirty="0"/>
              <a:t>个类别</a:t>
            </a:r>
            <a:endParaRPr kumimoji="1" lang="en-US" altLang="zh-CN" dirty="0"/>
          </a:p>
        </p:txBody>
      </p:sp>
    </p:spTree>
    <p:extLst>
      <p:ext uri="{BB962C8B-B14F-4D97-AF65-F5344CB8AC3E}">
        <p14:creationId xmlns:p14="http://schemas.microsoft.com/office/powerpoint/2010/main" val="16411833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0A786-F315-144A-BF2B-84DD1C81CAC8}"/>
              </a:ext>
            </a:extLst>
          </p:cNvPr>
          <p:cNvSpPr>
            <a:spLocks noGrp="1"/>
          </p:cNvSpPr>
          <p:nvPr>
            <p:ph type="title"/>
          </p:nvPr>
        </p:nvSpPr>
        <p:spPr/>
        <p:txBody>
          <a:bodyPr/>
          <a:lstStyle/>
          <a:p>
            <a:r>
              <a:rPr kumimoji="1" lang="zh-CN" altLang="en-US" dirty="0"/>
              <a:t>市场分级分类方案一：</a:t>
            </a:r>
            <a:r>
              <a:rPr lang="zh-CN" altLang="en-US" dirty="0"/>
              <a:t>品牌区域市场定位的分析模型介绍</a:t>
            </a:r>
          </a:p>
        </p:txBody>
      </p:sp>
      <p:grpSp>
        <p:nvGrpSpPr>
          <p:cNvPr id="82" name="组合 81">
            <a:extLst>
              <a:ext uri="{FF2B5EF4-FFF2-40B4-BE49-F238E27FC236}">
                <a16:creationId xmlns:a16="http://schemas.microsoft.com/office/drawing/2014/main" id="{754FAA5E-52E5-C941-92BF-5B69B564C6BD}"/>
              </a:ext>
            </a:extLst>
          </p:cNvPr>
          <p:cNvGrpSpPr/>
          <p:nvPr/>
        </p:nvGrpSpPr>
        <p:grpSpPr>
          <a:xfrm>
            <a:off x="1132781" y="1066105"/>
            <a:ext cx="9901387" cy="5744639"/>
            <a:chOff x="386554" y="1408106"/>
            <a:chExt cx="8312411" cy="4822739"/>
          </a:xfrm>
        </p:grpSpPr>
        <p:sp>
          <p:nvSpPr>
            <p:cNvPr id="56" name="Snip Single Corner Rectangle 41">
              <a:extLst>
                <a:ext uri="{FF2B5EF4-FFF2-40B4-BE49-F238E27FC236}">
                  <a16:creationId xmlns:a16="http://schemas.microsoft.com/office/drawing/2014/main" id="{A8AC7C02-2F06-4B4A-967A-041A26BF786C}"/>
                </a:ext>
              </a:extLst>
            </p:cNvPr>
            <p:cNvSpPr/>
            <p:nvPr/>
          </p:nvSpPr>
          <p:spPr>
            <a:xfrm flipV="1">
              <a:off x="424131" y="1420039"/>
              <a:ext cx="4039190" cy="2275646"/>
            </a:xfrm>
            <a:prstGeom prst="snip1Rect">
              <a:avLst>
                <a:gd name="adj" fmla="val 50000"/>
              </a:avLst>
            </a:prstGeom>
            <a:solidFill>
              <a:srgbClr val="FFFFFF"/>
            </a:solidFill>
            <a:ln w="12700" cap="flat" cmpd="sng" algn="ctr">
              <a:solidFill>
                <a:srgbClr val="FFFFFF">
                  <a:lumMod val="6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7" name="Right Triangle 42">
              <a:extLst>
                <a:ext uri="{FF2B5EF4-FFF2-40B4-BE49-F238E27FC236}">
                  <a16:creationId xmlns:a16="http://schemas.microsoft.com/office/drawing/2014/main" id="{53309515-8F38-9845-8333-DE0C82F06DBA}"/>
                </a:ext>
              </a:extLst>
            </p:cNvPr>
            <p:cNvSpPr/>
            <p:nvPr/>
          </p:nvSpPr>
          <p:spPr>
            <a:xfrm rot="5400000">
              <a:off x="423891" y="1420279"/>
              <a:ext cx="822526" cy="822046"/>
            </a:xfrm>
            <a:prstGeom prst="rtTriangle">
              <a:avLst/>
            </a:prstGeom>
            <a:solidFill>
              <a:srgbClr val="B3CFE6">
                <a:lumMod val="50000"/>
              </a:srgbClr>
            </a:solidFill>
            <a:ln w="127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58" name="TextBox 43">
              <a:extLst>
                <a:ext uri="{FF2B5EF4-FFF2-40B4-BE49-F238E27FC236}">
                  <a16:creationId xmlns:a16="http://schemas.microsoft.com/office/drawing/2014/main" id="{3AE3AD44-ADE1-4545-80E3-D67F5311E8FB}"/>
                </a:ext>
              </a:extLst>
            </p:cNvPr>
            <p:cNvSpPr txBox="1"/>
            <p:nvPr/>
          </p:nvSpPr>
          <p:spPr>
            <a:xfrm>
              <a:off x="386554" y="1408106"/>
              <a:ext cx="673640" cy="439254"/>
            </a:xfrm>
            <a:prstGeom prst="rect">
              <a:avLst/>
            </a:prstGeom>
            <a:noFill/>
          </p:spPr>
          <p:txBody>
            <a:bodyPr wrap="square" rtlCol="0">
              <a:spAutoFit/>
            </a:bodyPr>
            <a:lstStyle/>
            <a:p>
              <a:pP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指标</a:t>
              </a:r>
              <a:endParaRPr lang="en-US" altLang="zh-CN" sz="1400" b="1" dirty="0">
                <a:solidFill>
                  <a:srgbClr val="FFFFFF"/>
                </a:solidFill>
                <a:latin typeface="微软雅黑" panose="020B0503020204020204" pitchFamily="34" charset="-122"/>
                <a:ea typeface="微软雅黑" panose="020B0503020204020204" pitchFamily="34" charset="-122"/>
              </a:endParaRPr>
            </a:p>
            <a:p>
              <a:pP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设计</a:t>
              </a:r>
              <a:endParaRPr lang="en-US" sz="1400" b="1" dirty="0">
                <a:solidFill>
                  <a:srgbClr val="FFFFFF"/>
                </a:solidFill>
                <a:latin typeface="微软雅黑" panose="020B0503020204020204" pitchFamily="34" charset="-122"/>
                <a:ea typeface="微软雅黑" panose="020B0503020204020204" pitchFamily="34" charset="-122"/>
              </a:endParaRPr>
            </a:p>
          </p:txBody>
        </p:sp>
        <p:sp>
          <p:nvSpPr>
            <p:cNvPr id="59" name="TextBox 44">
              <a:extLst>
                <a:ext uri="{FF2B5EF4-FFF2-40B4-BE49-F238E27FC236}">
                  <a16:creationId xmlns:a16="http://schemas.microsoft.com/office/drawing/2014/main" id="{17A67597-3F89-D14B-88D0-B042F877EA78}"/>
                </a:ext>
              </a:extLst>
            </p:cNvPr>
            <p:cNvSpPr txBox="1"/>
            <p:nvPr/>
          </p:nvSpPr>
          <p:spPr>
            <a:xfrm>
              <a:off x="873225" y="1663499"/>
              <a:ext cx="3365549" cy="523220"/>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从品牌销售状况、品牌增长趋势、市场整体潜力等维度衡量品牌区域市场表现</a:t>
              </a:r>
            </a:p>
          </p:txBody>
        </p:sp>
        <p:sp>
          <p:nvSpPr>
            <p:cNvPr id="60" name="TextBox 45">
              <a:extLst>
                <a:ext uri="{FF2B5EF4-FFF2-40B4-BE49-F238E27FC236}">
                  <a16:creationId xmlns:a16="http://schemas.microsoft.com/office/drawing/2014/main" id="{B93E981E-2EFC-A34D-BD50-5BA3ED17B4F5}"/>
                </a:ext>
              </a:extLst>
            </p:cNvPr>
            <p:cNvSpPr txBox="1"/>
            <p:nvPr/>
          </p:nvSpPr>
          <p:spPr>
            <a:xfrm>
              <a:off x="4839868" y="1663499"/>
              <a:ext cx="3365549" cy="523220"/>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明确数据时间区间、数据项定义、数据单位等取数需求，形成数据输出</a:t>
              </a:r>
            </a:p>
          </p:txBody>
        </p:sp>
        <p:sp>
          <p:nvSpPr>
            <p:cNvPr id="61" name="TextBox 46">
              <a:extLst>
                <a:ext uri="{FF2B5EF4-FFF2-40B4-BE49-F238E27FC236}">
                  <a16:creationId xmlns:a16="http://schemas.microsoft.com/office/drawing/2014/main" id="{88DF48BA-A80C-DC4D-901D-D416C2305252}"/>
                </a:ext>
              </a:extLst>
            </p:cNvPr>
            <p:cNvSpPr txBox="1"/>
            <p:nvPr/>
          </p:nvSpPr>
          <p:spPr>
            <a:xfrm>
              <a:off x="873225" y="5257305"/>
              <a:ext cx="3365549" cy="738664"/>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根据定量打分结果，借鉴快销行业通用品牌区域市场定位分类模型，得到最终市场定位结果</a:t>
              </a:r>
            </a:p>
          </p:txBody>
        </p:sp>
        <p:sp>
          <p:nvSpPr>
            <p:cNvPr id="62" name="TextBox 47">
              <a:extLst>
                <a:ext uri="{FF2B5EF4-FFF2-40B4-BE49-F238E27FC236}">
                  <a16:creationId xmlns:a16="http://schemas.microsoft.com/office/drawing/2014/main" id="{60132CB0-601D-4745-A95B-E94A0AD8955B}"/>
                </a:ext>
              </a:extLst>
            </p:cNvPr>
            <p:cNvSpPr txBox="1"/>
            <p:nvPr/>
          </p:nvSpPr>
          <p:spPr>
            <a:xfrm>
              <a:off x="4839868" y="5257305"/>
              <a:ext cx="3365549" cy="523220"/>
            </a:xfrm>
            <a:prstGeom prst="rect">
              <a:avLst/>
            </a:prstGeom>
            <a:noFill/>
          </p:spPr>
          <p:txBody>
            <a:bodyPr wrap="square" rtlCol="0">
              <a:spAutoFit/>
            </a:bodyPr>
            <a:lstStyle/>
            <a:p>
              <a:pPr fontAlgn="base">
                <a:spcBef>
                  <a:spcPct val="0"/>
                </a:spcBef>
                <a:spcAft>
                  <a:spcPct val="0"/>
                </a:spcAft>
              </a:pPr>
              <a:r>
                <a:rPr lang="zh-CN" altLang="en-US" sz="1400" b="1" dirty="0">
                  <a:solidFill>
                    <a:srgbClr val="000000"/>
                  </a:solidFill>
                  <a:latin typeface="微软雅黑" panose="020B0503020204020204" pitchFamily="34" charset="-122"/>
                  <a:ea typeface="微软雅黑" panose="020B0503020204020204" pitchFamily="34" charset="-122"/>
                </a:rPr>
                <a:t>对各项指标进行标准化打分，得到定量结果</a:t>
              </a:r>
            </a:p>
          </p:txBody>
        </p:sp>
        <p:sp>
          <p:nvSpPr>
            <p:cNvPr id="63" name="Right Triangle 48">
              <a:extLst>
                <a:ext uri="{FF2B5EF4-FFF2-40B4-BE49-F238E27FC236}">
                  <a16:creationId xmlns:a16="http://schemas.microsoft.com/office/drawing/2014/main" id="{03CBE94C-AF4A-5840-9B4B-7D9F74B005BD}"/>
                </a:ext>
              </a:extLst>
            </p:cNvPr>
            <p:cNvSpPr/>
            <p:nvPr/>
          </p:nvSpPr>
          <p:spPr>
            <a:xfrm rot="10800000">
              <a:off x="7848297" y="1420279"/>
              <a:ext cx="822526" cy="822046"/>
            </a:xfrm>
            <a:prstGeom prst="rtTriangle">
              <a:avLst/>
            </a:prstGeom>
            <a:solidFill>
              <a:srgbClr val="B3CFE6">
                <a:lumMod val="50000"/>
              </a:srgbClr>
            </a:solidFill>
            <a:ln w="127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4" name="Right Triangle 49">
              <a:extLst>
                <a:ext uri="{FF2B5EF4-FFF2-40B4-BE49-F238E27FC236}">
                  <a16:creationId xmlns:a16="http://schemas.microsoft.com/office/drawing/2014/main" id="{0E8747E8-36BB-E14B-9126-E7438FE370D4}"/>
                </a:ext>
              </a:extLst>
            </p:cNvPr>
            <p:cNvSpPr/>
            <p:nvPr/>
          </p:nvSpPr>
          <p:spPr>
            <a:xfrm rot="16200000">
              <a:off x="7848297" y="5311897"/>
              <a:ext cx="822526" cy="822046"/>
            </a:xfrm>
            <a:prstGeom prst="rtTriangle">
              <a:avLst/>
            </a:prstGeom>
            <a:solidFill>
              <a:srgbClr val="B3CFE6">
                <a:lumMod val="50000"/>
              </a:srgbClr>
            </a:solidFill>
            <a:ln w="127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5" name="Right Triangle 50">
              <a:extLst>
                <a:ext uri="{FF2B5EF4-FFF2-40B4-BE49-F238E27FC236}">
                  <a16:creationId xmlns:a16="http://schemas.microsoft.com/office/drawing/2014/main" id="{40EC6B13-B026-D941-B6F3-F3342E443FAC}"/>
                </a:ext>
              </a:extLst>
            </p:cNvPr>
            <p:cNvSpPr/>
            <p:nvPr/>
          </p:nvSpPr>
          <p:spPr>
            <a:xfrm>
              <a:off x="423891" y="5311897"/>
              <a:ext cx="822526" cy="822046"/>
            </a:xfrm>
            <a:prstGeom prst="rtTriangle">
              <a:avLst/>
            </a:prstGeom>
            <a:solidFill>
              <a:srgbClr val="B3CFE6">
                <a:lumMod val="50000"/>
              </a:srgbClr>
            </a:solidFill>
            <a:ln w="12700"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66" name="TextBox 51">
              <a:extLst>
                <a:ext uri="{FF2B5EF4-FFF2-40B4-BE49-F238E27FC236}">
                  <a16:creationId xmlns:a16="http://schemas.microsoft.com/office/drawing/2014/main" id="{63492494-0E5E-644C-88EA-74792E5890D1}"/>
                </a:ext>
              </a:extLst>
            </p:cNvPr>
            <p:cNvSpPr txBox="1"/>
            <p:nvPr/>
          </p:nvSpPr>
          <p:spPr>
            <a:xfrm>
              <a:off x="8025325" y="1408106"/>
              <a:ext cx="673640" cy="620123"/>
            </a:xfrm>
            <a:prstGeom prst="rect">
              <a:avLst/>
            </a:prstGeom>
            <a:noFill/>
          </p:spPr>
          <p:txBody>
            <a:bodyPr wrap="square" rtlCol="0">
              <a:spAutoFit/>
            </a:bodyPr>
            <a:lstStyle/>
            <a:p>
              <a:pPr algn="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数据</a:t>
              </a:r>
              <a:endParaRPr lang="en-US" altLang="zh-CN" sz="1400" b="1" dirty="0">
                <a:solidFill>
                  <a:srgbClr val="FFFFFF"/>
                </a:solidFill>
                <a:latin typeface="微软雅黑" panose="020B0503020204020204" pitchFamily="34" charset="-122"/>
                <a:ea typeface="微软雅黑" panose="020B0503020204020204" pitchFamily="34" charset="-122"/>
              </a:endParaRPr>
            </a:p>
            <a:p>
              <a:pPr algn="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收集</a:t>
              </a:r>
              <a:endParaRPr lang="en-US" altLang="zh-CN" sz="1400" b="1" dirty="0">
                <a:solidFill>
                  <a:srgbClr val="FFFFFF"/>
                </a:solidFill>
                <a:latin typeface="微软雅黑" panose="020B0503020204020204" pitchFamily="34" charset="-122"/>
                <a:ea typeface="微软雅黑" panose="020B0503020204020204" pitchFamily="34" charset="-122"/>
              </a:endParaRPr>
            </a:p>
            <a:p>
              <a:pPr algn="r" defTabSz="457200" fontAlgn="base">
                <a:spcBef>
                  <a:spcPct val="0"/>
                </a:spcBef>
                <a:spcAft>
                  <a:spcPct val="0"/>
                </a:spcAft>
              </a:pPr>
              <a:endParaRPr lang="en-US" altLang="zh-CN" sz="1400" b="1" dirty="0">
                <a:solidFill>
                  <a:srgbClr val="FFFFFF"/>
                </a:solidFill>
                <a:latin typeface="微软雅黑" panose="020B0503020204020204" pitchFamily="34" charset="-122"/>
                <a:ea typeface="微软雅黑" panose="020B0503020204020204" pitchFamily="34" charset="-122"/>
              </a:endParaRPr>
            </a:p>
          </p:txBody>
        </p:sp>
        <p:sp>
          <p:nvSpPr>
            <p:cNvPr id="67" name="TextBox 52">
              <a:extLst>
                <a:ext uri="{FF2B5EF4-FFF2-40B4-BE49-F238E27FC236}">
                  <a16:creationId xmlns:a16="http://schemas.microsoft.com/office/drawing/2014/main" id="{552701CA-A20C-B641-AA15-E0FD065FDA66}"/>
                </a:ext>
              </a:extLst>
            </p:cNvPr>
            <p:cNvSpPr txBox="1"/>
            <p:nvPr/>
          </p:nvSpPr>
          <p:spPr>
            <a:xfrm>
              <a:off x="8025325" y="5610722"/>
              <a:ext cx="673640" cy="620123"/>
            </a:xfrm>
            <a:prstGeom prst="rect">
              <a:avLst/>
            </a:prstGeom>
            <a:noFill/>
          </p:spPr>
          <p:txBody>
            <a:bodyPr wrap="square" rtlCol="0">
              <a:spAutoFit/>
            </a:bodyPr>
            <a:lstStyle/>
            <a:p>
              <a:pPr algn="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量化</a:t>
              </a:r>
              <a:endParaRPr lang="en-US" altLang="zh-CN" sz="1400" b="1" dirty="0">
                <a:solidFill>
                  <a:srgbClr val="FFFFFF"/>
                </a:solidFill>
                <a:latin typeface="微软雅黑" panose="020B0503020204020204" pitchFamily="34" charset="-122"/>
                <a:ea typeface="微软雅黑" panose="020B0503020204020204" pitchFamily="34" charset="-122"/>
              </a:endParaRPr>
            </a:p>
            <a:p>
              <a:pPr algn="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打分</a:t>
              </a:r>
              <a:endParaRPr lang="en-US" altLang="zh-CN" sz="1400" b="1" dirty="0">
                <a:solidFill>
                  <a:srgbClr val="FFFFFF"/>
                </a:solidFill>
                <a:latin typeface="微软雅黑" panose="020B0503020204020204" pitchFamily="34" charset="-122"/>
                <a:ea typeface="微软雅黑" panose="020B0503020204020204" pitchFamily="34" charset="-122"/>
              </a:endParaRPr>
            </a:p>
            <a:p>
              <a:pPr algn="r" defTabSz="457200" fontAlgn="base">
                <a:spcBef>
                  <a:spcPct val="0"/>
                </a:spcBef>
                <a:spcAft>
                  <a:spcPct val="0"/>
                </a:spcAft>
              </a:pPr>
              <a:endParaRPr lang="en-US" sz="1400" b="1" dirty="0">
                <a:solidFill>
                  <a:srgbClr val="FFFFFF"/>
                </a:solidFill>
                <a:latin typeface="微软雅黑" panose="020B0503020204020204" pitchFamily="34" charset="-122"/>
                <a:ea typeface="微软雅黑" panose="020B0503020204020204" pitchFamily="34" charset="-122"/>
              </a:endParaRPr>
            </a:p>
          </p:txBody>
        </p:sp>
        <p:sp>
          <p:nvSpPr>
            <p:cNvPr id="68" name="TextBox 53">
              <a:extLst>
                <a:ext uri="{FF2B5EF4-FFF2-40B4-BE49-F238E27FC236}">
                  <a16:creationId xmlns:a16="http://schemas.microsoft.com/office/drawing/2014/main" id="{AEE988E3-CD8E-9340-9B4B-60894530E13F}"/>
                </a:ext>
              </a:extLst>
            </p:cNvPr>
            <p:cNvSpPr txBox="1"/>
            <p:nvPr/>
          </p:nvSpPr>
          <p:spPr>
            <a:xfrm>
              <a:off x="386554" y="5610722"/>
              <a:ext cx="673640" cy="439254"/>
            </a:xfrm>
            <a:prstGeom prst="rect">
              <a:avLst/>
            </a:prstGeom>
            <a:noFill/>
          </p:spPr>
          <p:txBody>
            <a:bodyPr wrap="square" rtlCol="0">
              <a:spAutoFit/>
            </a:bodyPr>
            <a:lstStyle/>
            <a:p>
              <a:pP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市场</a:t>
              </a:r>
              <a:endParaRPr lang="en-US" altLang="zh-CN" sz="1400" b="1" dirty="0">
                <a:solidFill>
                  <a:srgbClr val="FFFFFF"/>
                </a:solidFill>
                <a:latin typeface="微软雅黑" panose="020B0503020204020204" pitchFamily="34" charset="-122"/>
                <a:ea typeface="微软雅黑" panose="020B0503020204020204" pitchFamily="34" charset="-122"/>
              </a:endParaRPr>
            </a:p>
            <a:p>
              <a:pPr defTabSz="457200" fontAlgn="base">
                <a:spcBef>
                  <a:spcPct val="0"/>
                </a:spcBef>
                <a:spcAft>
                  <a:spcPct val="0"/>
                </a:spcAft>
              </a:pPr>
              <a:r>
                <a:rPr lang="zh-CN" altLang="en-US" sz="1400" b="1" dirty="0">
                  <a:solidFill>
                    <a:srgbClr val="FFFFFF"/>
                  </a:solidFill>
                  <a:latin typeface="微软雅黑" panose="020B0503020204020204" pitchFamily="34" charset="-122"/>
                  <a:ea typeface="微软雅黑" panose="020B0503020204020204" pitchFamily="34" charset="-122"/>
                </a:rPr>
                <a:t>定位</a:t>
              </a:r>
              <a:endParaRPr lang="en-US" altLang="zh-CN" sz="1400" b="1" dirty="0">
                <a:solidFill>
                  <a:srgbClr val="FFFFFF"/>
                </a:solidFill>
                <a:latin typeface="微软雅黑" panose="020B0503020204020204" pitchFamily="34" charset="-122"/>
                <a:ea typeface="微软雅黑" panose="020B0503020204020204" pitchFamily="34" charset="-122"/>
              </a:endParaRPr>
            </a:p>
          </p:txBody>
        </p:sp>
        <p:sp>
          <p:nvSpPr>
            <p:cNvPr id="69" name="Rectangle 54">
              <a:extLst>
                <a:ext uri="{FF2B5EF4-FFF2-40B4-BE49-F238E27FC236}">
                  <a16:creationId xmlns:a16="http://schemas.microsoft.com/office/drawing/2014/main" id="{5EB7DF85-FC1E-DD49-82B6-A59726721A30}"/>
                </a:ext>
              </a:extLst>
            </p:cNvPr>
            <p:cNvSpPr/>
            <p:nvPr/>
          </p:nvSpPr>
          <p:spPr>
            <a:xfrm>
              <a:off x="3623543" y="3607714"/>
              <a:ext cx="1826141" cy="338554"/>
            </a:xfrm>
            <a:prstGeom prst="rect">
              <a:avLst/>
            </a:prstGeom>
          </p:spPr>
          <p:txBody>
            <a:bodyPr wrap="none">
              <a:spAutoFit/>
            </a:bodyPr>
            <a:lstStyle/>
            <a:p>
              <a:pPr fontAlgn="base">
                <a:spcBef>
                  <a:spcPct val="0"/>
                </a:spcBef>
                <a:spcAft>
                  <a:spcPct val="0"/>
                </a:spcAft>
              </a:pPr>
              <a:r>
                <a:rPr lang="zh-CN" altLang="en-US" sz="1600" b="1" dirty="0">
                  <a:solidFill>
                    <a:srgbClr val="000000"/>
                  </a:solidFill>
                  <a:latin typeface="微软雅黑" panose="020B0503020204020204" pitchFamily="34" charset="-122"/>
                  <a:ea typeface="微软雅黑" panose="020B0503020204020204" pitchFamily="34" charset="-122"/>
                </a:rPr>
                <a:t>品牌区域市场定位</a:t>
              </a:r>
            </a:p>
          </p:txBody>
        </p:sp>
        <p:pic>
          <p:nvPicPr>
            <p:cNvPr id="70" name="Picture 1">
              <a:extLst>
                <a:ext uri="{FF2B5EF4-FFF2-40B4-BE49-F238E27FC236}">
                  <a16:creationId xmlns:a16="http://schemas.microsoft.com/office/drawing/2014/main" id="{76781338-A448-B54A-8715-0DACD24C497F}"/>
                </a:ext>
              </a:extLst>
            </p:cNvPr>
            <p:cNvPicPr>
              <a:picLocks noChangeAspect="1"/>
            </p:cNvPicPr>
            <p:nvPr/>
          </p:nvPicPr>
          <p:blipFill>
            <a:blip r:embed="rId2"/>
            <a:stretch>
              <a:fillRect/>
            </a:stretch>
          </p:blipFill>
          <p:spPr>
            <a:xfrm>
              <a:off x="1149439" y="2322996"/>
              <a:ext cx="2156742" cy="1254643"/>
            </a:xfrm>
            <a:prstGeom prst="rect">
              <a:avLst/>
            </a:prstGeom>
          </p:spPr>
        </p:pic>
        <p:pic>
          <p:nvPicPr>
            <p:cNvPr id="71" name="Picture 2">
              <a:extLst>
                <a:ext uri="{FF2B5EF4-FFF2-40B4-BE49-F238E27FC236}">
                  <a16:creationId xmlns:a16="http://schemas.microsoft.com/office/drawing/2014/main" id="{E83DB09A-684A-534F-886F-480C70C640F0}"/>
                </a:ext>
              </a:extLst>
            </p:cNvPr>
            <p:cNvPicPr>
              <a:picLocks noChangeAspect="1"/>
            </p:cNvPicPr>
            <p:nvPr/>
          </p:nvPicPr>
          <p:blipFill>
            <a:blip r:embed="rId3"/>
            <a:stretch>
              <a:fillRect/>
            </a:stretch>
          </p:blipFill>
          <p:spPr>
            <a:xfrm>
              <a:off x="5899245" y="2322996"/>
              <a:ext cx="1721873" cy="1234925"/>
            </a:xfrm>
            <a:prstGeom prst="rect">
              <a:avLst/>
            </a:prstGeom>
          </p:spPr>
        </p:pic>
        <p:pic>
          <p:nvPicPr>
            <p:cNvPr id="72" name="Picture 6">
              <a:extLst>
                <a:ext uri="{FF2B5EF4-FFF2-40B4-BE49-F238E27FC236}">
                  <a16:creationId xmlns:a16="http://schemas.microsoft.com/office/drawing/2014/main" id="{33044714-C4C0-AB43-9168-9D83ACFA26A5}"/>
                </a:ext>
              </a:extLst>
            </p:cNvPr>
            <p:cNvPicPr>
              <a:picLocks noChangeAspect="1"/>
            </p:cNvPicPr>
            <p:nvPr/>
          </p:nvPicPr>
          <p:blipFill>
            <a:blip r:embed="rId4"/>
            <a:stretch>
              <a:fillRect/>
            </a:stretch>
          </p:blipFill>
          <p:spPr>
            <a:xfrm>
              <a:off x="1480857" y="3996563"/>
              <a:ext cx="1464342" cy="1208454"/>
            </a:xfrm>
            <a:prstGeom prst="rect">
              <a:avLst/>
            </a:prstGeom>
          </p:spPr>
        </p:pic>
        <p:sp>
          <p:nvSpPr>
            <p:cNvPr id="73" name="Text Placeholder 1">
              <a:extLst>
                <a:ext uri="{FF2B5EF4-FFF2-40B4-BE49-F238E27FC236}">
                  <a16:creationId xmlns:a16="http://schemas.microsoft.com/office/drawing/2014/main" id="{159DADA7-F02B-F74B-BBBA-37757486F3C7}"/>
                </a:ext>
              </a:extLst>
            </p:cNvPr>
            <p:cNvSpPr txBox="1">
              <a:spLocks/>
            </p:cNvSpPr>
            <p:nvPr/>
          </p:nvSpPr>
          <p:spPr>
            <a:xfrm>
              <a:off x="422216" y="3226666"/>
              <a:ext cx="380297" cy="482217"/>
            </a:xfrm>
            <a:prstGeom prst="rect">
              <a:avLst/>
            </a:prstGeom>
          </p:spPr>
          <p:txBody>
            <a:bodyPr lIns="57150" tIns="28575" rIns="57150" bIns="28575"/>
            <a:lstStyle>
              <a:lvl1pPr marL="451536" marR="0" indent="-451536" algn="l" defTabSz="1228252" rtl="0" eaLnBrk="1" fontAlgn="auto" latinLnBrk="0" hangingPunct="1">
                <a:lnSpc>
                  <a:spcPct val="90000"/>
                </a:lnSpc>
                <a:spcBef>
                  <a:spcPct val="20000"/>
                </a:spcBef>
                <a:spcAft>
                  <a:spcPts val="0"/>
                </a:spcAft>
                <a:buClrTx/>
                <a:buSzPct val="90000"/>
                <a:buFont typeface="Arial" pitchFamily="34" charset="0"/>
                <a:buChar char="•"/>
                <a:tabLst/>
                <a:defRPr sz="5200" kern="1200" spc="0" baseline="0">
                  <a:gradFill>
                    <a:gsLst>
                      <a:gs pos="1250">
                        <a:schemeClr val="tx1"/>
                      </a:gs>
                      <a:gs pos="100000">
                        <a:schemeClr val="tx1"/>
                      </a:gs>
                    </a:gsLst>
                    <a:lin ang="5400000" scaled="0"/>
                  </a:gradFill>
                  <a:latin typeface="+mj-lt"/>
                  <a:ea typeface="+mn-ea"/>
                  <a:cs typeface="+mn-cs"/>
                </a:defRPr>
              </a:lvl1pPr>
              <a:lvl2pPr marL="769283" marR="0" indent="-317748" algn="l" defTabSz="122825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1053583"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700" kern="1200" spc="0" baseline="0">
                  <a:gradFill>
                    <a:gsLst>
                      <a:gs pos="1250">
                        <a:schemeClr val="tx1"/>
                      </a:gs>
                      <a:gs pos="100000">
                        <a:schemeClr val="tx1"/>
                      </a:gs>
                    </a:gsLst>
                    <a:lin ang="5400000" scaled="0"/>
                  </a:gradFill>
                  <a:latin typeface="+mn-lt"/>
                  <a:ea typeface="+mn-ea"/>
                  <a:cs typeface="+mn-cs"/>
                </a:defRPr>
              </a:lvl3pPr>
              <a:lvl4pPr marL="1354610"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4pPr>
              <a:lvl5pPr marL="1655631"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5pPr>
              <a:lvl6pPr marL="337768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1809"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0593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006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727911">
                <a:buFont typeface="Arial" pitchFamily="34" charset="0"/>
                <a:buNone/>
              </a:pPr>
              <a:r>
                <a:rPr lang="en-GB" sz="3600" b="1" spc="-106" dirty="0">
                  <a:solidFill>
                    <a:srgbClr val="669FCC">
                      <a:lumMod val="60000"/>
                      <a:lumOff val="40000"/>
                    </a:srgbClr>
                  </a:solidFill>
                  <a:latin typeface="Arial"/>
                  <a:ea typeface="Segoe UI" panose="020B0502040204020203" pitchFamily="34" charset="0"/>
                </a:rPr>
                <a:t>1</a:t>
              </a:r>
            </a:p>
          </p:txBody>
        </p:sp>
        <p:sp>
          <p:nvSpPr>
            <p:cNvPr id="74" name="Text Placeholder 1">
              <a:extLst>
                <a:ext uri="{FF2B5EF4-FFF2-40B4-BE49-F238E27FC236}">
                  <a16:creationId xmlns:a16="http://schemas.microsoft.com/office/drawing/2014/main" id="{CC5E2B5D-60F4-1C4A-B245-73AE34BFA8B2}"/>
                </a:ext>
              </a:extLst>
            </p:cNvPr>
            <p:cNvSpPr txBox="1">
              <a:spLocks/>
            </p:cNvSpPr>
            <p:nvPr/>
          </p:nvSpPr>
          <p:spPr>
            <a:xfrm>
              <a:off x="8290286" y="3226546"/>
              <a:ext cx="380297" cy="482217"/>
            </a:xfrm>
            <a:prstGeom prst="rect">
              <a:avLst/>
            </a:prstGeom>
          </p:spPr>
          <p:txBody>
            <a:bodyPr lIns="57150" tIns="28575" rIns="57150" bIns="28575"/>
            <a:lstStyle>
              <a:lvl1pPr marL="451536" marR="0" indent="-451536" algn="l" defTabSz="1228252" rtl="0" eaLnBrk="1" fontAlgn="auto" latinLnBrk="0" hangingPunct="1">
                <a:lnSpc>
                  <a:spcPct val="90000"/>
                </a:lnSpc>
                <a:spcBef>
                  <a:spcPct val="20000"/>
                </a:spcBef>
                <a:spcAft>
                  <a:spcPts val="0"/>
                </a:spcAft>
                <a:buClrTx/>
                <a:buSzPct val="90000"/>
                <a:buFont typeface="Arial" pitchFamily="34" charset="0"/>
                <a:buChar char="•"/>
                <a:tabLst/>
                <a:defRPr sz="5200" kern="1200" spc="0" baseline="0">
                  <a:gradFill>
                    <a:gsLst>
                      <a:gs pos="1250">
                        <a:schemeClr val="tx1"/>
                      </a:gs>
                      <a:gs pos="100000">
                        <a:schemeClr val="tx1"/>
                      </a:gs>
                    </a:gsLst>
                    <a:lin ang="5400000" scaled="0"/>
                  </a:gradFill>
                  <a:latin typeface="+mj-lt"/>
                  <a:ea typeface="+mn-ea"/>
                  <a:cs typeface="+mn-cs"/>
                </a:defRPr>
              </a:lvl1pPr>
              <a:lvl2pPr marL="769283" marR="0" indent="-317748" algn="l" defTabSz="122825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1053583"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700" kern="1200" spc="0" baseline="0">
                  <a:gradFill>
                    <a:gsLst>
                      <a:gs pos="1250">
                        <a:schemeClr val="tx1"/>
                      </a:gs>
                      <a:gs pos="100000">
                        <a:schemeClr val="tx1"/>
                      </a:gs>
                    </a:gsLst>
                    <a:lin ang="5400000" scaled="0"/>
                  </a:gradFill>
                  <a:latin typeface="+mn-lt"/>
                  <a:ea typeface="+mn-ea"/>
                  <a:cs typeface="+mn-cs"/>
                </a:defRPr>
              </a:lvl3pPr>
              <a:lvl4pPr marL="1354610"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4pPr>
              <a:lvl5pPr marL="1655631"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5pPr>
              <a:lvl6pPr marL="337768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1809"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0593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006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727911">
                <a:buFont typeface="Arial" pitchFamily="34" charset="0"/>
                <a:buNone/>
              </a:pPr>
              <a:r>
                <a:rPr lang="en-GB" sz="3600" b="1" spc="-106" dirty="0">
                  <a:solidFill>
                    <a:srgbClr val="669FCC">
                      <a:lumMod val="60000"/>
                      <a:lumOff val="40000"/>
                    </a:srgbClr>
                  </a:solidFill>
                  <a:latin typeface="Arial"/>
                  <a:ea typeface="Segoe UI" panose="020B0502040204020203" pitchFamily="34" charset="0"/>
                </a:rPr>
                <a:t>2</a:t>
              </a:r>
            </a:p>
          </p:txBody>
        </p:sp>
        <p:sp>
          <p:nvSpPr>
            <p:cNvPr id="75" name="Text Placeholder 1">
              <a:extLst>
                <a:ext uri="{FF2B5EF4-FFF2-40B4-BE49-F238E27FC236}">
                  <a16:creationId xmlns:a16="http://schemas.microsoft.com/office/drawing/2014/main" id="{421FF166-DE06-274B-95F8-6A40422A42B1}"/>
                </a:ext>
              </a:extLst>
            </p:cNvPr>
            <p:cNvSpPr txBox="1">
              <a:spLocks/>
            </p:cNvSpPr>
            <p:nvPr/>
          </p:nvSpPr>
          <p:spPr>
            <a:xfrm>
              <a:off x="8290286" y="3865930"/>
              <a:ext cx="380297" cy="482217"/>
            </a:xfrm>
            <a:prstGeom prst="rect">
              <a:avLst/>
            </a:prstGeom>
          </p:spPr>
          <p:txBody>
            <a:bodyPr lIns="57150" tIns="28575" rIns="57150" bIns="28575"/>
            <a:lstStyle>
              <a:lvl1pPr marL="451536" marR="0" indent="-451536" algn="l" defTabSz="1228252" rtl="0" eaLnBrk="1" fontAlgn="auto" latinLnBrk="0" hangingPunct="1">
                <a:lnSpc>
                  <a:spcPct val="90000"/>
                </a:lnSpc>
                <a:spcBef>
                  <a:spcPct val="20000"/>
                </a:spcBef>
                <a:spcAft>
                  <a:spcPts val="0"/>
                </a:spcAft>
                <a:buClrTx/>
                <a:buSzPct val="90000"/>
                <a:buFont typeface="Arial" pitchFamily="34" charset="0"/>
                <a:buChar char="•"/>
                <a:tabLst/>
                <a:defRPr sz="5200" kern="1200" spc="0" baseline="0">
                  <a:gradFill>
                    <a:gsLst>
                      <a:gs pos="1250">
                        <a:schemeClr val="tx1"/>
                      </a:gs>
                      <a:gs pos="100000">
                        <a:schemeClr val="tx1"/>
                      </a:gs>
                    </a:gsLst>
                    <a:lin ang="5400000" scaled="0"/>
                  </a:gradFill>
                  <a:latin typeface="+mj-lt"/>
                  <a:ea typeface="+mn-ea"/>
                  <a:cs typeface="+mn-cs"/>
                </a:defRPr>
              </a:lvl1pPr>
              <a:lvl2pPr marL="769283" marR="0" indent="-317748" algn="l" defTabSz="122825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1053583"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700" kern="1200" spc="0" baseline="0">
                  <a:gradFill>
                    <a:gsLst>
                      <a:gs pos="1250">
                        <a:schemeClr val="tx1"/>
                      </a:gs>
                      <a:gs pos="100000">
                        <a:schemeClr val="tx1"/>
                      </a:gs>
                    </a:gsLst>
                    <a:lin ang="5400000" scaled="0"/>
                  </a:gradFill>
                  <a:latin typeface="+mn-lt"/>
                  <a:ea typeface="+mn-ea"/>
                  <a:cs typeface="+mn-cs"/>
                </a:defRPr>
              </a:lvl3pPr>
              <a:lvl4pPr marL="1354610"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4pPr>
              <a:lvl5pPr marL="1655631"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5pPr>
              <a:lvl6pPr marL="337768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1809"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0593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006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727911">
                <a:buFont typeface="Arial" pitchFamily="34" charset="0"/>
                <a:buNone/>
              </a:pPr>
              <a:r>
                <a:rPr lang="en-GB" sz="3600" b="1" spc="-106" dirty="0">
                  <a:solidFill>
                    <a:srgbClr val="669FCC">
                      <a:lumMod val="60000"/>
                      <a:lumOff val="40000"/>
                    </a:srgbClr>
                  </a:solidFill>
                  <a:latin typeface="Arial"/>
                  <a:ea typeface="Segoe UI" panose="020B0502040204020203" pitchFamily="34" charset="0"/>
                </a:rPr>
                <a:t>3</a:t>
              </a:r>
            </a:p>
          </p:txBody>
        </p:sp>
        <p:sp>
          <p:nvSpPr>
            <p:cNvPr id="76" name="Text Placeholder 1">
              <a:extLst>
                <a:ext uri="{FF2B5EF4-FFF2-40B4-BE49-F238E27FC236}">
                  <a16:creationId xmlns:a16="http://schemas.microsoft.com/office/drawing/2014/main" id="{28391420-7047-9F4E-8046-99701265B73F}"/>
                </a:ext>
              </a:extLst>
            </p:cNvPr>
            <p:cNvSpPr txBox="1">
              <a:spLocks/>
            </p:cNvSpPr>
            <p:nvPr/>
          </p:nvSpPr>
          <p:spPr>
            <a:xfrm>
              <a:off x="422216" y="3848051"/>
              <a:ext cx="380297" cy="482217"/>
            </a:xfrm>
            <a:prstGeom prst="rect">
              <a:avLst/>
            </a:prstGeom>
          </p:spPr>
          <p:txBody>
            <a:bodyPr lIns="57150" tIns="28575" rIns="57150" bIns="28575"/>
            <a:lstStyle>
              <a:lvl1pPr marL="451536" marR="0" indent="-451536" algn="l" defTabSz="1228252" rtl="0" eaLnBrk="1" fontAlgn="auto" latinLnBrk="0" hangingPunct="1">
                <a:lnSpc>
                  <a:spcPct val="90000"/>
                </a:lnSpc>
                <a:spcBef>
                  <a:spcPct val="20000"/>
                </a:spcBef>
                <a:spcAft>
                  <a:spcPts val="0"/>
                </a:spcAft>
                <a:buClrTx/>
                <a:buSzPct val="90000"/>
                <a:buFont typeface="Arial" pitchFamily="34" charset="0"/>
                <a:buChar char="•"/>
                <a:tabLst/>
                <a:defRPr sz="5200" kern="1200" spc="0" baseline="0">
                  <a:gradFill>
                    <a:gsLst>
                      <a:gs pos="1250">
                        <a:schemeClr val="tx1"/>
                      </a:gs>
                      <a:gs pos="100000">
                        <a:schemeClr val="tx1"/>
                      </a:gs>
                    </a:gsLst>
                    <a:lin ang="5400000" scaled="0"/>
                  </a:gradFill>
                  <a:latin typeface="+mj-lt"/>
                  <a:ea typeface="+mn-ea"/>
                  <a:cs typeface="+mn-cs"/>
                </a:defRPr>
              </a:lvl1pPr>
              <a:lvl2pPr marL="769283" marR="0" indent="-317748" algn="l" defTabSz="1228252" rtl="0" eaLnBrk="1" fontAlgn="auto" latinLnBrk="0" hangingPunct="1">
                <a:lnSpc>
                  <a:spcPct val="90000"/>
                </a:lnSpc>
                <a:spcBef>
                  <a:spcPct val="20000"/>
                </a:spcBef>
                <a:spcAft>
                  <a:spcPts val="0"/>
                </a:spcAft>
                <a:buClrTx/>
                <a:buSzPct val="90000"/>
                <a:buFont typeface="Arial" pitchFamily="34" charset="0"/>
                <a:buChar char="•"/>
                <a:tabLst/>
                <a:defRPr sz="3200" kern="1200" spc="0" baseline="0">
                  <a:gradFill>
                    <a:gsLst>
                      <a:gs pos="1250">
                        <a:schemeClr val="tx1"/>
                      </a:gs>
                      <a:gs pos="100000">
                        <a:schemeClr val="tx1"/>
                      </a:gs>
                    </a:gsLst>
                    <a:lin ang="5400000" scaled="0"/>
                  </a:gradFill>
                  <a:latin typeface="+mn-lt"/>
                  <a:ea typeface="+mn-ea"/>
                  <a:cs typeface="+mn-cs"/>
                </a:defRPr>
              </a:lvl2pPr>
              <a:lvl3pPr marL="1053583"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700" kern="1200" spc="0" baseline="0">
                  <a:gradFill>
                    <a:gsLst>
                      <a:gs pos="1250">
                        <a:schemeClr val="tx1"/>
                      </a:gs>
                      <a:gs pos="100000">
                        <a:schemeClr val="tx1"/>
                      </a:gs>
                    </a:gsLst>
                    <a:lin ang="5400000" scaled="0"/>
                  </a:gradFill>
                  <a:latin typeface="+mn-lt"/>
                  <a:ea typeface="+mn-ea"/>
                  <a:cs typeface="+mn-cs"/>
                </a:defRPr>
              </a:lvl3pPr>
              <a:lvl4pPr marL="1354610"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4pPr>
              <a:lvl5pPr marL="1655631" marR="0" indent="-301025" algn="l" defTabSz="1228252" rtl="0" eaLnBrk="1" fontAlgn="auto" latinLnBrk="0" hangingPunct="1">
                <a:lnSpc>
                  <a:spcPct val="90000"/>
                </a:lnSpc>
                <a:spcBef>
                  <a:spcPct val="20000"/>
                </a:spcBef>
                <a:spcAft>
                  <a:spcPts val="0"/>
                </a:spcAft>
                <a:buClrTx/>
                <a:buSzPct val="90000"/>
                <a:buFont typeface="Arial" pitchFamily="34" charset="0"/>
                <a:buChar char="•"/>
                <a:tabLst/>
                <a:defRPr sz="2300" kern="1200" spc="0" baseline="0">
                  <a:gradFill>
                    <a:gsLst>
                      <a:gs pos="1250">
                        <a:schemeClr val="tx1"/>
                      </a:gs>
                      <a:gs pos="100000">
                        <a:schemeClr val="tx1"/>
                      </a:gs>
                    </a:gsLst>
                    <a:lin ang="5400000" scaled="0"/>
                  </a:gradFill>
                  <a:latin typeface="+mn-lt"/>
                  <a:ea typeface="+mn-ea"/>
                  <a:cs typeface="+mn-cs"/>
                </a:defRPr>
              </a:lvl5pPr>
              <a:lvl6pPr marL="337768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91809"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60593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220060" indent="-307064" algn="l" defTabSz="1228252"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0" indent="0" defTabSz="727911">
                <a:buFont typeface="Arial" pitchFamily="34" charset="0"/>
                <a:buNone/>
              </a:pPr>
              <a:r>
                <a:rPr lang="en-GB" sz="3600" b="1" spc="-106" dirty="0">
                  <a:solidFill>
                    <a:srgbClr val="669FCC">
                      <a:lumMod val="60000"/>
                      <a:lumOff val="40000"/>
                    </a:srgbClr>
                  </a:solidFill>
                  <a:latin typeface="Arial"/>
                  <a:ea typeface="Segoe UI" panose="020B0502040204020203" pitchFamily="34" charset="0"/>
                </a:rPr>
                <a:t>4</a:t>
              </a:r>
            </a:p>
          </p:txBody>
        </p:sp>
        <p:pic>
          <p:nvPicPr>
            <p:cNvPr id="77" name="Picture 55">
              <a:extLst>
                <a:ext uri="{FF2B5EF4-FFF2-40B4-BE49-F238E27FC236}">
                  <a16:creationId xmlns:a16="http://schemas.microsoft.com/office/drawing/2014/main" id="{0F4A4448-201E-F042-B28E-1F89A7388EB8}"/>
                </a:ext>
              </a:extLst>
            </p:cNvPr>
            <p:cNvPicPr>
              <a:picLocks noChangeAspect="1"/>
            </p:cNvPicPr>
            <p:nvPr/>
          </p:nvPicPr>
          <p:blipFill>
            <a:blip r:embed="rId5"/>
            <a:stretch>
              <a:fillRect/>
            </a:stretch>
          </p:blipFill>
          <p:spPr>
            <a:xfrm>
              <a:off x="5290996" y="4369848"/>
              <a:ext cx="3134245" cy="723779"/>
            </a:xfrm>
            <a:prstGeom prst="rect">
              <a:avLst/>
            </a:prstGeom>
          </p:spPr>
        </p:pic>
        <p:sp>
          <p:nvSpPr>
            <p:cNvPr id="78" name="Snip Single Corner Rectangle 38">
              <a:extLst>
                <a:ext uri="{FF2B5EF4-FFF2-40B4-BE49-F238E27FC236}">
                  <a16:creationId xmlns:a16="http://schemas.microsoft.com/office/drawing/2014/main" id="{063C25CC-9F3A-0A4E-8975-A94D2A121479}"/>
                </a:ext>
              </a:extLst>
            </p:cNvPr>
            <p:cNvSpPr/>
            <p:nvPr/>
          </p:nvSpPr>
          <p:spPr>
            <a:xfrm>
              <a:off x="424131" y="3858296"/>
              <a:ext cx="4039190" cy="2275646"/>
            </a:xfrm>
            <a:prstGeom prst="snip1Rect">
              <a:avLst>
                <a:gd name="adj" fmla="val 50000"/>
              </a:avLst>
            </a:prstGeom>
            <a:noFill/>
            <a:ln w="12700" cap="flat" cmpd="sng" algn="ctr">
              <a:solidFill>
                <a:srgbClr val="FFFFFF">
                  <a:lumMod val="65000"/>
                </a:srgbClr>
              </a:solidFill>
              <a:prstDash val="solid"/>
            </a:ln>
            <a:effectLst/>
          </p:spPr>
          <p:txBody>
            <a:bodyPr rtlCol="0" anchor="ctr"/>
            <a:lstStyle/>
            <a:p>
              <a:pPr algn="ctr" defTabSz="457200">
                <a:defRPr/>
              </a:pPr>
              <a:endParaRPr lang="en-US" sz="1400" kern="0" dirty="0">
                <a:solidFill>
                  <a:srgbClr val="FFFFFF"/>
                </a:solidFill>
                <a:latin typeface="微软雅黑" panose="020B0503020204020204" pitchFamily="34" charset="-122"/>
                <a:ea typeface="微软雅黑" panose="020B0503020204020204" pitchFamily="34" charset="-122"/>
              </a:endParaRPr>
            </a:p>
          </p:txBody>
        </p:sp>
        <p:sp>
          <p:nvSpPr>
            <p:cNvPr id="79" name="Snip Single Corner Rectangle 39">
              <a:extLst>
                <a:ext uri="{FF2B5EF4-FFF2-40B4-BE49-F238E27FC236}">
                  <a16:creationId xmlns:a16="http://schemas.microsoft.com/office/drawing/2014/main" id="{88255C28-C30F-9549-A1A6-B28515837805}"/>
                </a:ext>
              </a:extLst>
            </p:cNvPr>
            <p:cNvSpPr/>
            <p:nvPr/>
          </p:nvSpPr>
          <p:spPr>
            <a:xfrm flipH="1">
              <a:off x="4611821" y="3858296"/>
              <a:ext cx="4039190" cy="2275646"/>
            </a:xfrm>
            <a:prstGeom prst="snip1Rect">
              <a:avLst>
                <a:gd name="adj" fmla="val 50000"/>
              </a:avLst>
            </a:prstGeom>
            <a:noFill/>
            <a:ln w="12700" cap="flat" cmpd="sng" algn="ctr">
              <a:solidFill>
                <a:srgbClr val="FFFFFF">
                  <a:lumMod val="65000"/>
                </a:srgbClr>
              </a:solidFill>
              <a:prstDash val="solid"/>
            </a:ln>
            <a:effectLst/>
          </p:spPr>
          <p:txBody>
            <a:bodyPr rtlCol="0" anchor="ctr"/>
            <a:lstStyle/>
            <a:p>
              <a:pPr algn="ctr" defTabSz="457200">
                <a:defRPr/>
              </a:pPr>
              <a:endParaRPr lang="en-US" sz="1400" kern="0" dirty="0">
                <a:solidFill>
                  <a:srgbClr val="FFFFFF"/>
                </a:solidFill>
                <a:latin typeface="微软雅黑" panose="020B0503020204020204" pitchFamily="34" charset="-122"/>
                <a:ea typeface="微软雅黑" panose="020B0503020204020204" pitchFamily="34" charset="-122"/>
              </a:endParaRPr>
            </a:p>
          </p:txBody>
        </p:sp>
        <p:sp>
          <p:nvSpPr>
            <p:cNvPr id="80" name="Snip Single Corner Rectangle 40">
              <a:extLst>
                <a:ext uri="{FF2B5EF4-FFF2-40B4-BE49-F238E27FC236}">
                  <a16:creationId xmlns:a16="http://schemas.microsoft.com/office/drawing/2014/main" id="{A7AACAEF-EABB-4649-B0DE-E8D5A869B166}"/>
                </a:ext>
              </a:extLst>
            </p:cNvPr>
            <p:cNvSpPr/>
            <p:nvPr/>
          </p:nvSpPr>
          <p:spPr>
            <a:xfrm flipH="1" flipV="1">
              <a:off x="4611821" y="1420039"/>
              <a:ext cx="4039190" cy="2275646"/>
            </a:xfrm>
            <a:prstGeom prst="snip1Rect">
              <a:avLst>
                <a:gd name="adj" fmla="val 50000"/>
              </a:avLst>
            </a:prstGeom>
            <a:noFill/>
            <a:ln w="12700" cap="flat" cmpd="sng" algn="ctr">
              <a:solidFill>
                <a:srgbClr val="FFFFFF">
                  <a:lumMod val="65000"/>
                </a:srgbClr>
              </a:solidFill>
              <a:prstDash val="solid"/>
            </a:ln>
            <a:effectLst/>
          </p:spPr>
          <p:txBody>
            <a:bodyPr rtlCol="0" anchor="ctr"/>
            <a:lstStyle/>
            <a:p>
              <a:pPr algn="ctr" defTabSz="457200">
                <a:defRPr/>
              </a:pPr>
              <a:endParaRPr lang="en-US" sz="1400" kern="0" dirty="0">
                <a:solidFill>
                  <a:srgbClr val="FFFFFF"/>
                </a:solidFill>
                <a:latin typeface="微软雅黑" panose="020B0503020204020204" pitchFamily="34" charset="-122"/>
                <a:ea typeface="微软雅黑" panose="020B0503020204020204" pitchFamily="34" charset="-122"/>
              </a:endParaRPr>
            </a:p>
          </p:txBody>
        </p:sp>
        <p:sp>
          <p:nvSpPr>
            <p:cNvPr id="81" name="Circular Arrow 22">
              <a:extLst>
                <a:ext uri="{FF2B5EF4-FFF2-40B4-BE49-F238E27FC236}">
                  <a16:creationId xmlns:a16="http://schemas.microsoft.com/office/drawing/2014/main" id="{E73328D6-8B5B-8544-BFEA-28BED22B5CC0}"/>
                </a:ext>
              </a:extLst>
            </p:cNvPr>
            <p:cNvSpPr/>
            <p:nvPr/>
          </p:nvSpPr>
          <p:spPr>
            <a:xfrm rot="16977781">
              <a:off x="2808154" y="2027796"/>
              <a:ext cx="3499346" cy="3499346"/>
            </a:xfrm>
            <a:prstGeom prst="circularArrow">
              <a:avLst>
                <a:gd name="adj1" fmla="val 5544"/>
                <a:gd name="adj2" fmla="val 1194803"/>
                <a:gd name="adj3" fmla="val 13815233"/>
                <a:gd name="adj4" fmla="val 16175917"/>
                <a:gd name="adj5" fmla="val 8157"/>
              </a:avLst>
            </a:prstGeom>
            <a:solidFill>
              <a:srgbClr val="669FCC">
                <a:lumMod val="60000"/>
                <a:lumOff val="40000"/>
                <a:alpha val="30000"/>
              </a:srgbClr>
            </a:solidFill>
            <a:ln>
              <a:noFill/>
            </a:ln>
            <a:effectLst/>
          </p:spPr>
        </p:sp>
      </p:grpSp>
    </p:spTree>
    <p:extLst>
      <p:ext uri="{BB962C8B-B14F-4D97-AF65-F5344CB8AC3E}">
        <p14:creationId xmlns:p14="http://schemas.microsoft.com/office/powerpoint/2010/main" val="14045376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A0213B-5211-3B40-BD76-DB76FF2BC4C6}"/>
              </a:ext>
            </a:extLst>
          </p:cNvPr>
          <p:cNvSpPr>
            <a:spLocks noGrp="1"/>
          </p:cNvSpPr>
          <p:nvPr>
            <p:ph type="title"/>
          </p:nvPr>
        </p:nvSpPr>
        <p:spPr/>
        <p:txBody>
          <a:bodyPr vert="horz" lIns="0" tIns="0" rIns="0" bIns="0" rtlCol="0" anchor="t" anchorCtr="0">
            <a:noAutofit/>
          </a:bodyPr>
          <a:lstStyle/>
          <a:p>
            <a:r>
              <a:rPr kumimoji="1" lang="en-US" altLang="zh-CN" dirty="0"/>
              <a:t>1.</a:t>
            </a:r>
            <a:r>
              <a:rPr kumimoji="1" lang="zh-CN" altLang="en-US" dirty="0"/>
              <a:t>指标设计：从销售状况、增长趋势和整体潜力三个方面构成完整的指标体系，来综合衡量品牌区域市场表现</a:t>
            </a:r>
          </a:p>
        </p:txBody>
      </p:sp>
      <p:grpSp>
        <p:nvGrpSpPr>
          <p:cNvPr id="137" name="组合 136">
            <a:extLst>
              <a:ext uri="{FF2B5EF4-FFF2-40B4-BE49-F238E27FC236}">
                <a16:creationId xmlns:a16="http://schemas.microsoft.com/office/drawing/2014/main" id="{4C43E074-DA7D-5B4C-B713-83FCE986D3C0}"/>
              </a:ext>
            </a:extLst>
          </p:cNvPr>
          <p:cNvGrpSpPr/>
          <p:nvPr/>
        </p:nvGrpSpPr>
        <p:grpSpPr>
          <a:xfrm>
            <a:off x="1011978" y="1753001"/>
            <a:ext cx="10168045" cy="4511748"/>
            <a:chOff x="140875" y="1590163"/>
            <a:chExt cx="8787298" cy="4511748"/>
          </a:xfrm>
        </p:grpSpPr>
        <p:sp>
          <p:nvSpPr>
            <p:cNvPr id="93" name="Rectangle 77">
              <a:extLst>
                <a:ext uri="{FF2B5EF4-FFF2-40B4-BE49-F238E27FC236}">
                  <a16:creationId xmlns:a16="http://schemas.microsoft.com/office/drawing/2014/main" id="{7B9F732C-DB43-8340-98D7-E23E211D18DF}"/>
                </a:ext>
              </a:extLst>
            </p:cNvPr>
            <p:cNvSpPr>
              <a:spLocks noChangeArrowheads="1"/>
            </p:cNvSpPr>
            <p:nvPr/>
          </p:nvSpPr>
          <p:spPr bwMode="auto">
            <a:xfrm>
              <a:off x="1180635" y="1948147"/>
              <a:ext cx="1295400" cy="1143000"/>
            </a:xfrm>
            <a:prstGeom prst="rect">
              <a:avLst/>
            </a:prstGeom>
            <a:solidFill>
              <a:srgbClr val="B3CFE6">
                <a:lumMod val="50000"/>
              </a:srgbClr>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品牌销售状况</a:t>
              </a:r>
              <a:endParaRPr kumimoji="0" lang="en-US" altLang="zh-CN"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94" name="Rectangle 78">
              <a:extLst>
                <a:ext uri="{FF2B5EF4-FFF2-40B4-BE49-F238E27FC236}">
                  <a16:creationId xmlns:a16="http://schemas.microsoft.com/office/drawing/2014/main" id="{4F60EAE4-F557-A44B-AE61-EF6A7A763512}"/>
                </a:ext>
              </a:extLst>
            </p:cNvPr>
            <p:cNvSpPr>
              <a:spLocks noChangeArrowheads="1"/>
            </p:cNvSpPr>
            <p:nvPr/>
          </p:nvSpPr>
          <p:spPr bwMode="auto">
            <a:xfrm>
              <a:off x="1180635" y="3422588"/>
              <a:ext cx="1295400" cy="1143000"/>
            </a:xfrm>
            <a:prstGeom prst="rect">
              <a:avLst/>
            </a:prstGeom>
            <a:solidFill>
              <a:srgbClr val="B3CFE6">
                <a:lumMod val="50000"/>
              </a:srgbClr>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品牌增长趋势</a:t>
              </a:r>
            </a:p>
          </p:txBody>
        </p:sp>
        <p:sp>
          <p:nvSpPr>
            <p:cNvPr id="95" name="Rectangle 79">
              <a:extLst>
                <a:ext uri="{FF2B5EF4-FFF2-40B4-BE49-F238E27FC236}">
                  <a16:creationId xmlns:a16="http://schemas.microsoft.com/office/drawing/2014/main" id="{793BB611-A856-CB4F-B7FC-AE023B9B76A1}"/>
                </a:ext>
              </a:extLst>
            </p:cNvPr>
            <p:cNvSpPr>
              <a:spLocks noChangeArrowheads="1"/>
            </p:cNvSpPr>
            <p:nvPr/>
          </p:nvSpPr>
          <p:spPr bwMode="auto">
            <a:xfrm>
              <a:off x="1180635" y="4898092"/>
              <a:ext cx="1295400" cy="1143000"/>
            </a:xfrm>
            <a:prstGeom prst="rect">
              <a:avLst/>
            </a:prstGeom>
            <a:solidFill>
              <a:srgbClr val="B3CFE6">
                <a:lumMod val="50000"/>
              </a:srgbClr>
            </a:solidFill>
            <a:ln w="9525">
              <a:noFill/>
              <a:miter lim="800000"/>
              <a:headEnd/>
              <a:tailEnd/>
            </a:ln>
            <a:effec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市场整体潜力</a:t>
              </a:r>
            </a:p>
          </p:txBody>
        </p:sp>
        <p:sp>
          <p:nvSpPr>
            <p:cNvPr id="96" name="Rectangle 39">
              <a:extLst>
                <a:ext uri="{FF2B5EF4-FFF2-40B4-BE49-F238E27FC236}">
                  <a16:creationId xmlns:a16="http://schemas.microsoft.com/office/drawing/2014/main" id="{61BCC69B-37CF-934D-A44E-F0523E3A1FD0}"/>
                </a:ext>
              </a:extLst>
            </p:cNvPr>
            <p:cNvSpPr>
              <a:spLocks noChangeArrowheads="1"/>
            </p:cNvSpPr>
            <p:nvPr/>
          </p:nvSpPr>
          <p:spPr bwMode="auto">
            <a:xfrm>
              <a:off x="1353115" y="1590163"/>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algn="ctr"/>
              <a:r>
                <a:rPr lang="zh-CN" altLang="en-US" sz="1600" b="1" dirty="0">
                  <a:solidFill>
                    <a:srgbClr val="000000"/>
                  </a:solidFill>
                  <a:latin typeface="微软雅黑" panose="020B0503020204020204" pitchFamily="34" charset="-122"/>
                  <a:ea typeface="微软雅黑" panose="020B0503020204020204" pitchFamily="34" charset="-122"/>
                </a:rPr>
                <a:t>指标类型</a:t>
              </a:r>
            </a:p>
          </p:txBody>
        </p:sp>
        <p:sp>
          <p:nvSpPr>
            <p:cNvPr id="97" name="Rectangle 63">
              <a:extLst>
                <a:ext uri="{FF2B5EF4-FFF2-40B4-BE49-F238E27FC236}">
                  <a16:creationId xmlns:a16="http://schemas.microsoft.com/office/drawing/2014/main" id="{D5A13F45-B0BF-D941-A967-3EAD009FAB6D}"/>
                </a:ext>
              </a:extLst>
            </p:cNvPr>
            <p:cNvSpPr>
              <a:spLocks noChangeArrowheads="1"/>
            </p:cNvSpPr>
            <p:nvPr/>
          </p:nvSpPr>
          <p:spPr bwMode="auto">
            <a:xfrm>
              <a:off x="2558900" y="1958466"/>
              <a:ext cx="1984149" cy="1122362"/>
            </a:xfrm>
            <a:prstGeom prst="rect">
              <a:avLst/>
            </a:prstGeom>
            <a:solidFill>
              <a:srgbClr val="FFFFFF"/>
            </a:solidFill>
            <a:ln w="9525">
              <a:solidFill>
                <a:srgbClr val="5087B0"/>
              </a:solidFill>
              <a:prstDash val="sysDash"/>
              <a:miter lim="800000"/>
              <a:headEnd/>
              <a:tailEnd/>
            </a:ln>
          </p:spPr>
          <p:txBody>
            <a:bodyPr wrap="squar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eaLnBrk="0" fontAlgn="base" hangingPunct="0">
                <a:lnSpc>
                  <a:spcPct val="125000"/>
                </a:lnSpc>
                <a:spcAft>
                  <a:spcPct val="0"/>
                </a:spcAft>
                <a:buClr>
                  <a:srgbClr val="000099"/>
                </a:buClr>
                <a:buFont typeface="Wingdings" panose="05000000000000000000" pitchFamily="2" charset="2"/>
                <a:buNone/>
              </a:pP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主要分析品牌在该市场的销量表现及所占市场份额。</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8" name="Rectangle 63">
              <a:extLst>
                <a:ext uri="{FF2B5EF4-FFF2-40B4-BE49-F238E27FC236}">
                  <a16:creationId xmlns:a16="http://schemas.microsoft.com/office/drawing/2014/main" id="{A29501BA-A6DF-EF4F-A1DA-CBB799A00864}"/>
                </a:ext>
              </a:extLst>
            </p:cNvPr>
            <p:cNvSpPr>
              <a:spLocks noChangeArrowheads="1"/>
            </p:cNvSpPr>
            <p:nvPr/>
          </p:nvSpPr>
          <p:spPr bwMode="auto">
            <a:xfrm>
              <a:off x="2558900" y="3432907"/>
              <a:ext cx="1984149" cy="1122362"/>
            </a:xfrm>
            <a:prstGeom prst="rect">
              <a:avLst/>
            </a:prstGeom>
            <a:solidFill>
              <a:srgbClr val="FFFFFF"/>
            </a:solidFill>
            <a:ln w="9525">
              <a:solidFill>
                <a:srgbClr val="5087B0"/>
              </a:solidFill>
              <a:prstDash val="sysDash"/>
              <a:miter lim="800000"/>
              <a:headEnd/>
              <a:tailEnd/>
            </a:ln>
          </p:spPr>
          <p:txBody>
            <a:bodyPr wrap="squar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eaLnBrk="0" fontAlgn="base" hangingPunct="0">
                <a:lnSpc>
                  <a:spcPct val="125000"/>
                </a:lnSpc>
                <a:spcAft>
                  <a:spcPct val="0"/>
                </a:spcAft>
                <a:buClr>
                  <a:srgbClr val="000099"/>
                </a:buClr>
                <a:buFont typeface="Wingdings" panose="05000000000000000000" pitchFamily="2" charset="2"/>
                <a:buNone/>
              </a:pP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包括绝对增量和增长率，判断品牌在该市场的进一步开发战略意义。</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9" name="Rectangle 63">
              <a:extLst>
                <a:ext uri="{FF2B5EF4-FFF2-40B4-BE49-F238E27FC236}">
                  <a16:creationId xmlns:a16="http://schemas.microsoft.com/office/drawing/2014/main" id="{F1B7C95A-21D8-DE40-9CE7-A7251B168D90}"/>
                </a:ext>
              </a:extLst>
            </p:cNvPr>
            <p:cNvSpPr>
              <a:spLocks noChangeArrowheads="1"/>
            </p:cNvSpPr>
            <p:nvPr/>
          </p:nvSpPr>
          <p:spPr bwMode="auto">
            <a:xfrm>
              <a:off x="2558900" y="4902402"/>
              <a:ext cx="1984149" cy="1122362"/>
            </a:xfrm>
            <a:prstGeom prst="rect">
              <a:avLst/>
            </a:prstGeom>
            <a:solidFill>
              <a:srgbClr val="FFFFFF"/>
            </a:solidFill>
            <a:ln w="9525">
              <a:solidFill>
                <a:srgbClr val="5087B0"/>
              </a:solidFill>
              <a:prstDash val="sysDash"/>
              <a:miter lim="800000"/>
              <a:headEnd/>
              <a:tailEnd/>
            </a:ln>
          </p:spPr>
          <p:txBody>
            <a:bodyPr wrap="square"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eaLnBrk="0" fontAlgn="base" hangingPunct="0">
                <a:lnSpc>
                  <a:spcPct val="125000"/>
                </a:lnSpc>
                <a:spcAft>
                  <a:spcPct val="0"/>
                </a:spcAft>
                <a:buClr>
                  <a:srgbClr val="000099"/>
                </a:buClr>
                <a:buFont typeface="Wingdings" panose="05000000000000000000" pitchFamily="2" charset="2"/>
                <a:buNone/>
              </a:pPr>
              <a:r>
                <a:rPr kumimoji="1" lang="zh-CN" altLang="en-US"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从外部环境、市场同规格价位卷烟潜力以及市场竞争态势三方面分析市场可预期发展空间。</a:t>
              </a:r>
              <a:endParaRPr kumimoji="1" lang="en-US" altLang="zh-CN" sz="1400" dirty="0">
                <a:solidFill>
                  <a:srgbClr val="000000"/>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00" name="Rectangle 39">
              <a:extLst>
                <a:ext uri="{FF2B5EF4-FFF2-40B4-BE49-F238E27FC236}">
                  <a16:creationId xmlns:a16="http://schemas.microsoft.com/office/drawing/2014/main" id="{DB2ED10A-EFBB-6F4E-BEDF-41B9BF97AD56}"/>
                </a:ext>
              </a:extLst>
            </p:cNvPr>
            <p:cNvSpPr>
              <a:spLocks noChangeArrowheads="1"/>
            </p:cNvSpPr>
            <p:nvPr/>
          </p:nvSpPr>
          <p:spPr bwMode="auto">
            <a:xfrm>
              <a:off x="2843088" y="15901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algn="ctr"/>
              <a:r>
                <a:rPr lang="zh-CN" altLang="en-US" sz="1600" b="1" dirty="0">
                  <a:solidFill>
                    <a:srgbClr val="000000"/>
                  </a:solidFill>
                  <a:latin typeface="微软雅黑" panose="020B0503020204020204" pitchFamily="34" charset="-122"/>
                  <a:ea typeface="微软雅黑" panose="020B0503020204020204" pitchFamily="34" charset="-122"/>
                </a:rPr>
                <a:t>指标类型说明</a:t>
              </a:r>
            </a:p>
          </p:txBody>
        </p:sp>
        <p:sp>
          <p:nvSpPr>
            <p:cNvPr id="101" name="Rectangle 39">
              <a:extLst>
                <a:ext uri="{FF2B5EF4-FFF2-40B4-BE49-F238E27FC236}">
                  <a16:creationId xmlns:a16="http://schemas.microsoft.com/office/drawing/2014/main" id="{473C6C46-ADB1-114F-9213-4A809DEADD7B}"/>
                </a:ext>
              </a:extLst>
            </p:cNvPr>
            <p:cNvSpPr>
              <a:spLocks noChangeArrowheads="1"/>
            </p:cNvSpPr>
            <p:nvPr/>
          </p:nvSpPr>
          <p:spPr bwMode="auto">
            <a:xfrm>
              <a:off x="6158676" y="1590163"/>
              <a:ext cx="141577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algn="ctr"/>
              <a:r>
                <a:rPr lang="zh-CN" altLang="en-US" sz="1600" b="1" dirty="0">
                  <a:solidFill>
                    <a:srgbClr val="000000"/>
                  </a:solidFill>
                  <a:latin typeface="微软雅黑" panose="020B0503020204020204" pitchFamily="34" charset="-122"/>
                  <a:ea typeface="微软雅黑" panose="020B0503020204020204" pitchFamily="34" charset="-122"/>
                </a:rPr>
                <a:t>详细指标设计</a:t>
              </a:r>
            </a:p>
          </p:txBody>
        </p:sp>
        <p:sp>
          <p:nvSpPr>
            <p:cNvPr id="102" name="Oval 12">
              <a:extLst>
                <a:ext uri="{FF2B5EF4-FFF2-40B4-BE49-F238E27FC236}">
                  <a16:creationId xmlns:a16="http://schemas.microsoft.com/office/drawing/2014/main" id="{B0122CA4-792E-EC4C-BFDF-7D91D849BB6C}"/>
                </a:ext>
              </a:extLst>
            </p:cNvPr>
            <p:cNvSpPr>
              <a:spLocks noChangeArrowheads="1"/>
            </p:cNvSpPr>
            <p:nvPr/>
          </p:nvSpPr>
          <p:spPr bwMode="auto">
            <a:xfrm>
              <a:off x="140875" y="1951963"/>
              <a:ext cx="576064" cy="4084250"/>
            </a:xfrm>
            <a:prstGeom prst="rect">
              <a:avLst/>
            </a:prstGeom>
            <a:solidFill>
              <a:srgbClr val="F9CE55"/>
            </a:solidFill>
            <a:ln w="9525">
              <a:noFill/>
              <a:round/>
              <a:headEnd/>
              <a:tailEnd/>
            </a:ln>
            <a:extLst/>
          </p:spPr>
          <p:txBody>
            <a:bodyPr vert="eaVert" wrap="none" lIns="0" tIns="0" rIns="0" bIns="0" anchor="ctr"/>
            <a:lstStyle>
              <a:lvl1pPr>
                <a:defRPr>
                  <a:solidFill>
                    <a:schemeClr val="tx1"/>
                  </a:solidFill>
                  <a:latin typeface="宋体" panose="02010600030101010101" pitchFamily="2" charset="-122"/>
                  <a:ea typeface="宋体" panose="02010600030101010101" pitchFamily="2" charset="-122"/>
                </a:defRPr>
              </a:lvl1pPr>
              <a:lvl2pPr marL="742950" indent="-285750">
                <a:defRPr>
                  <a:solidFill>
                    <a:schemeClr val="tx1"/>
                  </a:solidFill>
                  <a:latin typeface="宋体" panose="02010600030101010101" pitchFamily="2" charset="-122"/>
                  <a:ea typeface="宋体" panose="02010600030101010101" pitchFamily="2" charset="-122"/>
                </a:defRPr>
              </a:lvl2pPr>
              <a:lvl3pPr marL="1143000" indent="-228600">
                <a:defRPr>
                  <a:solidFill>
                    <a:schemeClr val="tx1"/>
                  </a:solidFill>
                  <a:latin typeface="宋体" panose="02010600030101010101" pitchFamily="2" charset="-122"/>
                  <a:ea typeface="宋体" panose="02010600030101010101" pitchFamily="2" charset="-122"/>
                </a:defRPr>
              </a:lvl3pPr>
              <a:lvl4pPr marL="1600200" indent="-228600">
                <a:defRPr>
                  <a:solidFill>
                    <a:schemeClr val="tx1"/>
                  </a:solidFill>
                  <a:latin typeface="宋体" panose="02010600030101010101" pitchFamily="2" charset="-122"/>
                  <a:ea typeface="宋体" panose="02010600030101010101" pitchFamily="2" charset="-122"/>
                </a:defRPr>
              </a:lvl4pPr>
              <a:lvl5pPr marL="2057400" indent="-228600">
                <a:defRPr>
                  <a:solidFill>
                    <a:schemeClr val="tx1"/>
                  </a:solidFill>
                  <a:latin typeface="宋体" panose="02010600030101010101" pitchFamily="2" charset="-122"/>
                  <a:ea typeface="宋体" panose="02010600030101010101" pitchFamily="2" charset="-122"/>
                </a:defRPr>
              </a:lvl5pPr>
              <a:lvl6pPr marL="25146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6pPr>
              <a:lvl7pPr marL="29718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7pPr>
              <a:lvl8pPr marL="34290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8pPr>
              <a:lvl9pPr marL="3886200" indent="-228600" eaLnBrk="0" fontAlgn="base" hangingPunct="0">
                <a:lnSpc>
                  <a:spcPct val="70000"/>
                </a:lnSpc>
                <a:spcBef>
                  <a:spcPct val="30000"/>
                </a:spcBef>
                <a:spcAft>
                  <a:spcPct val="0"/>
                </a:spcAft>
                <a:buClr>
                  <a:srgbClr val="000099"/>
                </a:buClr>
                <a:buFont typeface="Wingdings" panose="05000000000000000000" pitchFamily="2" charset="2"/>
                <a:defRPr>
                  <a:solidFill>
                    <a:schemeClr val="tx1"/>
                  </a:solidFill>
                  <a:latin typeface="宋体" panose="02010600030101010101" pitchFamily="2" charset="-122"/>
                  <a:ea typeface="宋体" panose="02010600030101010101" pitchFamily="2" charset="-122"/>
                </a:defRPr>
              </a:lvl9pPr>
            </a:lstStyle>
            <a:p>
              <a:pPr algn="ctr" eaLnBrk="0" fontAlgn="base" hangingPunct="0">
                <a:spcAft>
                  <a:spcPct val="0"/>
                </a:spcAft>
                <a:buClr>
                  <a:srgbClr val="727272"/>
                </a:buClr>
                <a:buFont typeface="Wingdings" panose="05000000000000000000" pitchFamily="2" charset="2"/>
                <a:buNone/>
              </a:pPr>
              <a:r>
                <a:rPr lang="zh-CN" altLang="en-US" sz="2000" b="1" dirty="0">
                  <a:solidFill>
                    <a:srgbClr val="000000"/>
                  </a:solidFill>
                  <a:latin typeface="微软雅黑" panose="020B0503020204020204" pitchFamily="34" charset="-122"/>
                  <a:ea typeface="微软雅黑" panose="020B0503020204020204" pitchFamily="34" charset="-122"/>
                  <a:cs typeface="Arial" panose="020B0604020202020204" pitchFamily="34" charset="0"/>
                </a:rPr>
                <a:t>品牌区域市场表现</a:t>
              </a:r>
            </a:p>
          </p:txBody>
        </p:sp>
        <p:sp>
          <p:nvSpPr>
            <p:cNvPr id="103" name="Right Arrow 87">
              <a:extLst>
                <a:ext uri="{FF2B5EF4-FFF2-40B4-BE49-F238E27FC236}">
                  <a16:creationId xmlns:a16="http://schemas.microsoft.com/office/drawing/2014/main" id="{F6DE136B-A20F-1541-A0D2-4BCB60F6E55A}"/>
                </a:ext>
              </a:extLst>
            </p:cNvPr>
            <p:cNvSpPr/>
            <p:nvPr/>
          </p:nvSpPr>
          <p:spPr>
            <a:xfrm>
              <a:off x="802915" y="2192620"/>
              <a:ext cx="306347" cy="654054"/>
            </a:xfrm>
            <a:prstGeom prst="rightArrow">
              <a:avLst/>
            </a:prstGeom>
            <a:solidFill>
              <a:srgbClr val="FFFFFF">
                <a:lumMod val="65000"/>
              </a:srgbClr>
            </a:solidFill>
            <a:ln w="12700" cap="flat" cmpd="sng" algn="ctr">
              <a:noFill/>
              <a:prstDash val="solid"/>
            </a:ln>
            <a:effectLst/>
          </p:spPr>
          <p:txBody>
            <a:bodyPr vert="horz" wrap="square" lIns="0" tIns="0" rIns="0" bIns="0" numCol="1" rtlCol="0" anchor="ctr" anchorCtr="0" compatLnSpc="1">
              <a:prstTxWarp prst="textNoShape">
                <a:avLst/>
              </a:prstTxWarp>
              <a:noAutofit/>
            </a:bodyPr>
            <a:lstStyle/>
            <a:p>
              <a:pPr algn="ctr" defTabSz="895350">
                <a:buClr>
                  <a:srgbClr val="000000"/>
                </a:buClr>
                <a:defRPr/>
              </a:pPr>
              <a:endParaRPr lang="zh-CN" altLang="en-US" kern="0" dirty="0">
                <a:solidFill>
                  <a:srgbClr val="000000"/>
                </a:solidFill>
                <a:latin typeface="微软雅黑" panose="020B0503020204020204" pitchFamily="34" charset="-122"/>
                <a:ea typeface="微软雅黑" panose="020B0503020204020204" pitchFamily="34" charset="-122"/>
                <a:cs typeface="Arial" charset="0"/>
              </a:endParaRPr>
            </a:p>
          </p:txBody>
        </p:sp>
        <p:sp>
          <p:nvSpPr>
            <p:cNvPr id="104" name="Right Arrow 88">
              <a:extLst>
                <a:ext uri="{FF2B5EF4-FFF2-40B4-BE49-F238E27FC236}">
                  <a16:creationId xmlns:a16="http://schemas.microsoft.com/office/drawing/2014/main" id="{1BB8D582-F616-FF44-BD52-47F581CB7067}"/>
                </a:ext>
              </a:extLst>
            </p:cNvPr>
            <p:cNvSpPr/>
            <p:nvPr/>
          </p:nvSpPr>
          <p:spPr>
            <a:xfrm>
              <a:off x="802915" y="3667061"/>
              <a:ext cx="306347" cy="654054"/>
            </a:xfrm>
            <a:prstGeom prst="rightArrow">
              <a:avLst/>
            </a:prstGeom>
            <a:solidFill>
              <a:srgbClr val="FFFFFF">
                <a:lumMod val="65000"/>
              </a:srgbClr>
            </a:solidFill>
            <a:ln w="12700" cap="flat" cmpd="sng" algn="ctr">
              <a:noFill/>
              <a:prstDash val="solid"/>
            </a:ln>
            <a:effectLst/>
          </p:spPr>
          <p:txBody>
            <a:bodyPr vert="horz" wrap="square" lIns="0" tIns="0" rIns="0" bIns="0" numCol="1" rtlCol="0" anchor="ctr" anchorCtr="0" compatLnSpc="1">
              <a:prstTxWarp prst="textNoShape">
                <a:avLst/>
              </a:prstTxWarp>
              <a:noAutofit/>
            </a:bodyPr>
            <a:lstStyle/>
            <a:p>
              <a:pPr algn="ctr" defTabSz="895350">
                <a:buClr>
                  <a:srgbClr val="000000"/>
                </a:buClr>
                <a:defRPr/>
              </a:pPr>
              <a:endParaRPr lang="zh-CN" altLang="en-US" kern="0" dirty="0">
                <a:solidFill>
                  <a:srgbClr val="000000"/>
                </a:solidFill>
                <a:latin typeface="微软雅黑" panose="020B0503020204020204" pitchFamily="34" charset="-122"/>
                <a:ea typeface="微软雅黑" panose="020B0503020204020204" pitchFamily="34" charset="-122"/>
                <a:cs typeface="Arial" charset="0"/>
              </a:endParaRPr>
            </a:p>
          </p:txBody>
        </p:sp>
        <p:sp>
          <p:nvSpPr>
            <p:cNvPr id="105" name="Right Arrow 89">
              <a:extLst>
                <a:ext uri="{FF2B5EF4-FFF2-40B4-BE49-F238E27FC236}">
                  <a16:creationId xmlns:a16="http://schemas.microsoft.com/office/drawing/2014/main" id="{20764A34-84DB-934F-961E-00806A3D55B0}"/>
                </a:ext>
              </a:extLst>
            </p:cNvPr>
            <p:cNvSpPr/>
            <p:nvPr/>
          </p:nvSpPr>
          <p:spPr>
            <a:xfrm>
              <a:off x="802915" y="5136556"/>
              <a:ext cx="306347" cy="654054"/>
            </a:xfrm>
            <a:prstGeom prst="rightArrow">
              <a:avLst/>
            </a:prstGeom>
            <a:solidFill>
              <a:srgbClr val="FFFFFF">
                <a:lumMod val="65000"/>
              </a:srgbClr>
            </a:solidFill>
            <a:ln w="12700" cap="flat" cmpd="sng" algn="ctr">
              <a:noFill/>
              <a:prstDash val="solid"/>
            </a:ln>
            <a:effectLst/>
          </p:spPr>
          <p:txBody>
            <a:bodyPr vert="horz" wrap="square" lIns="0" tIns="0" rIns="0" bIns="0" numCol="1" rtlCol="0" anchor="ctr" anchorCtr="0" compatLnSpc="1">
              <a:prstTxWarp prst="textNoShape">
                <a:avLst/>
              </a:prstTxWarp>
              <a:noAutofit/>
            </a:bodyPr>
            <a:lstStyle/>
            <a:p>
              <a:pPr algn="ctr" defTabSz="895350">
                <a:buClr>
                  <a:srgbClr val="000000"/>
                </a:buClr>
                <a:defRPr/>
              </a:pPr>
              <a:endParaRPr lang="zh-CN" altLang="en-US" kern="0" dirty="0">
                <a:solidFill>
                  <a:srgbClr val="000000"/>
                </a:solidFill>
                <a:latin typeface="微软雅黑" panose="020B0503020204020204" pitchFamily="34" charset="-122"/>
                <a:ea typeface="微软雅黑" panose="020B0503020204020204" pitchFamily="34" charset="-122"/>
                <a:cs typeface="Arial" charset="0"/>
              </a:endParaRPr>
            </a:p>
          </p:txBody>
        </p:sp>
        <p:grpSp>
          <p:nvGrpSpPr>
            <p:cNvPr id="106" name="Group 143">
              <a:extLst>
                <a:ext uri="{FF2B5EF4-FFF2-40B4-BE49-F238E27FC236}">
                  <a16:creationId xmlns:a16="http://schemas.microsoft.com/office/drawing/2014/main" id="{E4564C68-E8F7-7E45-AB9C-B11902A9DBA1}"/>
                </a:ext>
              </a:extLst>
            </p:cNvPr>
            <p:cNvGrpSpPr/>
            <p:nvPr/>
          </p:nvGrpSpPr>
          <p:grpSpPr>
            <a:xfrm>
              <a:off x="7344173" y="4852291"/>
              <a:ext cx="1584000" cy="372355"/>
              <a:chOff x="7344173" y="4684863"/>
              <a:chExt cx="1584000" cy="588302"/>
            </a:xfrm>
            <a:solidFill>
              <a:srgbClr val="5C90B9">
                <a:lumMod val="40000"/>
                <a:lumOff val="60000"/>
              </a:srgbClr>
            </a:solidFill>
          </p:grpSpPr>
          <p:sp>
            <p:nvSpPr>
              <p:cNvPr id="107" name="Rectangle 15">
                <a:extLst>
                  <a:ext uri="{FF2B5EF4-FFF2-40B4-BE49-F238E27FC236}">
                    <a16:creationId xmlns:a16="http://schemas.microsoft.com/office/drawing/2014/main" id="{68A9D1E8-83BB-F14C-9003-0AA2E0FB2A15}"/>
                  </a:ext>
                </a:extLst>
              </p:cNvPr>
              <p:cNvSpPr>
                <a:spLocks noChangeArrowheads="1"/>
              </p:cNvSpPr>
              <p:nvPr/>
            </p:nvSpPr>
            <p:spPr bwMode="gray">
              <a:xfrm>
                <a:off x="7344173" y="4684863"/>
                <a:ext cx="1584000" cy="150230"/>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人均卷烟销售量</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同类烟</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sp>
            <p:nvSpPr>
              <p:cNvPr id="108" name="Rectangle 16">
                <a:extLst>
                  <a:ext uri="{FF2B5EF4-FFF2-40B4-BE49-F238E27FC236}">
                    <a16:creationId xmlns:a16="http://schemas.microsoft.com/office/drawing/2014/main" id="{5A085BA9-3F53-C948-88C1-1D5F52BF3E15}"/>
                  </a:ext>
                </a:extLst>
              </p:cNvPr>
              <p:cNvSpPr>
                <a:spLocks noChangeArrowheads="1"/>
              </p:cNvSpPr>
              <p:nvPr/>
            </p:nvSpPr>
            <p:spPr bwMode="gray">
              <a:xfrm>
                <a:off x="7344173" y="4902870"/>
                <a:ext cx="1584000" cy="152288"/>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区域市场总销量</a:t>
                </a:r>
                <a:endParaRPr kumimoji="0" 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09" name="Rectangle 17">
                <a:extLst>
                  <a:ext uri="{FF2B5EF4-FFF2-40B4-BE49-F238E27FC236}">
                    <a16:creationId xmlns:a16="http://schemas.microsoft.com/office/drawing/2014/main" id="{D015DA7B-E438-9E4A-AAE5-8E53D2023245}"/>
                  </a:ext>
                </a:extLst>
              </p:cNvPr>
              <p:cNvSpPr>
                <a:spLocks noChangeArrowheads="1"/>
              </p:cNvSpPr>
              <p:nvPr/>
            </p:nvSpPr>
            <p:spPr bwMode="gray">
              <a:xfrm>
                <a:off x="7344173" y="5122935"/>
                <a:ext cx="1584000" cy="150230"/>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人均卷烟销售量</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所有卷烟</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a:t>
                </a:r>
              </a:p>
            </p:txBody>
          </p:sp>
        </p:grpSp>
        <p:grpSp>
          <p:nvGrpSpPr>
            <p:cNvPr id="110" name="Group 144">
              <a:extLst>
                <a:ext uri="{FF2B5EF4-FFF2-40B4-BE49-F238E27FC236}">
                  <a16:creationId xmlns:a16="http://schemas.microsoft.com/office/drawing/2014/main" id="{C6DEF2E3-C8E7-B546-85DD-9D2C7DB1C767}"/>
                </a:ext>
              </a:extLst>
            </p:cNvPr>
            <p:cNvGrpSpPr/>
            <p:nvPr/>
          </p:nvGrpSpPr>
          <p:grpSpPr>
            <a:xfrm>
              <a:off x="7344173" y="5276547"/>
              <a:ext cx="1584000" cy="372355"/>
              <a:chOff x="7344173" y="5340942"/>
              <a:chExt cx="1584000" cy="372353"/>
            </a:xfrm>
            <a:solidFill>
              <a:srgbClr val="5C90B9">
                <a:lumMod val="40000"/>
                <a:lumOff val="60000"/>
              </a:srgbClr>
            </a:solidFill>
          </p:grpSpPr>
          <p:sp>
            <p:nvSpPr>
              <p:cNvPr id="111" name="Rectangle 19">
                <a:extLst>
                  <a:ext uri="{FF2B5EF4-FFF2-40B4-BE49-F238E27FC236}">
                    <a16:creationId xmlns:a16="http://schemas.microsoft.com/office/drawing/2014/main" id="{9544D1F6-518A-4A47-BEA5-58EA82E5942E}"/>
                  </a:ext>
                </a:extLst>
              </p:cNvPr>
              <p:cNvSpPr>
                <a:spLocks noChangeArrowheads="1"/>
              </p:cNvSpPr>
              <p:nvPr/>
            </p:nvSpPr>
            <p:spPr bwMode="gray">
              <a:xfrm>
                <a:off x="7344173" y="5340942"/>
                <a:ext cx="1584000" cy="152288"/>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同规格价位销量占总销量比</a:t>
                </a:r>
                <a:endParaRPr kumimoji="0" 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2" name="Rectangle 20">
                <a:extLst>
                  <a:ext uri="{FF2B5EF4-FFF2-40B4-BE49-F238E27FC236}">
                    <a16:creationId xmlns:a16="http://schemas.microsoft.com/office/drawing/2014/main" id="{17E928AA-FBCC-A143-9123-BAA9D853844D}"/>
                  </a:ext>
                </a:extLst>
              </p:cNvPr>
              <p:cNvSpPr>
                <a:spLocks noChangeArrowheads="1"/>
              </p:cNvSpPr>
              <p:nvPr/>
            </p:nvSpPr>
            <p:spPr bwMode="gray">
              <a:xfrm>
                <a:off x="7344173" y="5561007"/>
                <a:ext cx="1584000" cy="152288"/>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同规格价位销量增长率</a:t>
                </a:r>
                <a:endParaRPr kumimoji="0" 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sp>
          <p:nvSpPr>
            <p:cNvPr id="113" name="Rectangle 27">
              <a:extLst>
                <a:ext uri="{FF2B5EF4-FFF2-40B4-BE49-F238E27FC236}">
                  <a16:creationId xmlns:a16="http://schemas.microsoft.com/office/drawing/2014/main" id="{2B61D3E4-6411-AA44-B429-CC02E65084B5}"/>
                </a:ext>
              </a:extLst>
            </p:cNvPr>
            <p:cNvSpPr>
              <a:spLocks noChangeArrowheads="1"/>
            </p:cNvSpPr>
            <p:nvPr/>
          </p:nvSpPr>
          <p:spPr bwMode="gray">
            <a:xfrm>
              <a:off x="5153961" y="4894468"/>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外部环境</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4" name="Rectangle 28">
              <a:extLst>
                <a:ext uri="{FF2B5EF4-FFF2-40B4-BE49-F238E27FC236}">
                  <a16:creationId xmlns:a16="http://schemas.microsoft.com/office/drawing/2014/main" id="{8C421C61-2F12-5943-8096-D81870E85EAE}"/>
                </a:ext>
              </a:extLst>
            </p:cNvPr>
            <p:cNvSpPr>
              <a:spLocks noChangeArrowheads="1"/>
            </p:cNvSpPr>
            <p:nvPr/>
          </p:nvSpPr>
          <p:spPr bwMode="gray">
            <a:xfrm>
              <a:off x="5153961" y="5753092"/>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市场竞争态势</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5" name="Rectangle 29">
              <a:extLst>
                <a:ext uri="{FF2B5EF4-FFF2-40B4-BE49-F238E27FC236}">
                  <a16:creationId xmlns:a16="http://schemas.microsoft.com/office/drawing/2014/main" id="{5F2CE22A-FF20-D746-8A62-2555D675AA34}"/>
                </a:ext>
              </a:extLst>
            </p:cNvPr>
            <p:cNvSpPr>
              <a:spLocks noChangeArrowheads="1"/>
            </p:cNvSpPr>
            <p:nvPr/>
          </p:nvSpPr>
          <p:spPr bwMode="gray">
            <a:xfrm>
              <a:off x="5153961" y="3422588"/>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品牌增量</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16" name="Rectangle 30">
              <a:extLst>
                <a:ext uri="{FF2B5EF4-FFF2-40B4-BE49-F238E27FC236}">
                  <a16:creationId xmlns:a16="http://schemas.microsoft.com/office/drawing/2014/main" id="{315B3A58-3A21-0C49-83FB-097F5425ECEA}"/>
                </a:ext>
              </a:extLst>
            </p:cNvPr>
            <p:cNvSpPr>
              <a:spLocks noChangeArrowheads="1"/>
            </p:cNvSpPr>
            <p:nvPr/>
          </p:nvSpPr>
          <p:spPr bwMode="gray">
            <a:xfrm>
              <a:off x="5153961" y="4277588"/>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品牌增幅</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17" name="AutoShape 31">
              <a:extLst>
                <a:ext uri="{FF2B5EF4-FFF2-40B4-BE49-F238E27FC236}">
                  <a16:creationId xmlns:a16="http://schemas.microsoft.com/office/drawing/2014/main" id="{B2EB4CDE-104F-D845-A6C1-BD9E1F85F574}"/>
                </a:ext>
              </a:extLst>
            </p:cNvPr>
            <p:cNvCxnSpPr>
              <a:cxnSpLocks noChangeShapeType="1"/>
              <a:stCxn id="98" idx="3"/>
              <a:endCxn id="115" idx="1"/>
            </p:cNvCxnSpPr>
            <p:nvPr/>
          </p:nvCxnSpPr>
          <p:spPr bwMode="gray">
            <a:xfrm flipV="1">
              <a:off x="4543049" y="3566588"/>
              <a:ext cx="610912" cy="427500"/>
            </a:xfrm>
            <a:prstGeom prst="bentConnector3">
              <a:avLst>
                <a:gd name="adj1" fmla="val 50000"/>
              </a:avLst>
            </a:prstGeom>
            <a:noFill/>
            <a:ln w="6350">
              <a:solidFill>
                <a:srgbClr val="B3CFE6"/>
              </a:solidFill>
              <a:miter lim="800000"/>
              <a:headEnd/>
              <a:tailEnd type="triangle" w="med" len="med"/>
            </a:ln>
            <a:effectLst/>
          </p:spPr>
        </p:cxnSp>
        <p:cxnSp>
          <p:nvCxnSpPr>
            <p:cNvPr id="118" name="AutoShape 32">
              <a:extLst>
                <a:ext uri="{FF2B5EF4-FFF2-40B4-BE49-F238E27FC236}">
                  <a16:creationId xmlns:a16="http://schemas.microsoft.com/office/drawing/2014/main" id="{C318D9BD-EFF5-4A44-97E2-27DC29EEBB0A}"/>
                </a:ext>
              </a:extLst>
            </p:cNvPr>
            <p:cNvCxnSpPr>
              <a:cxnSpLocks noChangeShapeType="1"/>
              <a:stCxn id="113" idx="3"/>
              <a:endCxn id="107" idx="1"/>
            </p:cNvCxnSpPr>
            <p:nvPr/>
          </p:nvCxnSpPr>
          <p:spPr bwMode="auto">
            <a:xfrm flipV="1">
              <a:off x="6881961" y="4899834"/>
              <a:ext cx="462212" cy="138634"/>
            </a:xfrm>
            <a:prstGeom prst="bentConnector3">
              <a:avLst>
                <a:gd name="adj1" fmla="val 50000"/>
              </a:avLst>
            </a:prstGeom>
            <a:noFill/>
            <a:ln w="6350">
              <a:solidFill>
                <a:srgbClr val="B3CFE6"/>
              </a:solidFill>
              <a:miter lim="800000"/>
              <a:headEnd/>
              <a:tailEnd type="triangle" w="med" len="med"/>
            </a:ln>
            <a:effectLst/>
          </p:spPr>
        </p:cxnSp>
        <p:cxnSp>
          <p:nvCxnSpPr>
            <p:cNvPr id="119" name="AutoShape 34">
              <a:extLst>
                <a:ext uri="{FF2B5EF4-FFF2-40B4-BE49-F238E27FC236}">
                  <a16:creationId xmlns:a16="http://schemas.microsoft.com/office/drawing/2014/main" id="{29785FF3-61B7-264C-B53A-EC35D9F460F1}"/>
                </a:ext>
              </a:extLst>
            </p:cNvPr>
            <p:cNvCxnSpPr>
              <a:cxnSpLocks noChangeShapeType="1"/>
              <a:stCxn id="113" idx="3"/>
              <a:endCxn id="109" idx="1"/>
            </p:cNvCxnSpPr>
            <p:nvPr/>
          </p:nvCxnSpPr>
          <p:spPr bwMode="auto">
            <a:xfrm>
              <a:off x="6881961" y="5038468"/>
              <a:ext cx="462212" cy="138636"/>
            </a:xfrm>
            <a:prstGeom prst="bentConnector3">
              <a:avLst>
                <a:gd name="adj1" fmla="val 50000"/>
              </a:avLst>
            </a:prstGeom>
            <a:noFill/>
            <a:ln w="6350">
              <a:solidFill>
                <a:srgbClr val="B3CFE6"/>
              </a:solidFill>
              <a:miter lim="800000"/>
              <a:headEnd/>
              <a:tailEnd type="triangle" w="med" len="med"/>
            </a:ln>
            <a:effectLst/>
          </p:spPr>
        </p:cxnSp>
        <p:cxnSp>
          <p:nvCxnSpPr>
            <p:cNvPr id="120" name="AutoShape 37">
              <a:extLst>
                <a:ext uri="{FF2B5EF4-FFF2-40B4-BE49-F238E27FC236}">
                  <a16:creationId xmlns:a16="http://schemas.microsoft.com/office/drawing/2014/main" id="{D68501FE-B032-1947-9768-250EF345BF15}"/>
                </a:ext>
              </a:extLst>
            </p:cNvPr>
            <p:cNvCxnSpPr>
              <a:cxnSpLocks noChangeShapeType="1"/>
              <a:stCxn id="128" idx="3"/>
              <a:endCxn id="112" idx="1"/>
            </p:cNvCxnSpPr>
            <p:nvPr/>
          </p:nvCxnSpPr>
          <p:spPr bwMode="auto">
            <a:xfrm>
              <a:off x="6881961" y="5469592"/>
              <a:ext cx="462212" cy="103166"/>
            </a:xfrm>
            <a:prstGeom prst="bentConnector3">
              <a:avLst>
                <a:gd name="adj1" fmla="val 50000"/>
              </a:avLst>
            </a:prstGeom>
            <a:noFill/>
            <a:ln w="6350">
              <a:solidFill>
                <a:srgbClr val="B3CFE6"/>
              </a:solidFill>
              <a:miter lim="800000"/>
              <a:headEnd/>
              <a:tailEnd type="triangle" w="med" len="med"/>
            </a:ln>
            <a:effectLst/>
          </p:spPr>
        </p:cxnSp>
        <p:sp>
          <p:nvSpPr>
            <p:cNvPr id="121" name="Rectangle 45">
              <a:extLst>
                <a:ext uri="{FF2B5EF4-FFF2-40B4-BE49-F238E27FC236}">
                  <a16:creationId xmlns:a16="http://schemas.microsoft.com/office/drawing/2014/main" id="{4467673A-C867-AF4D-85C1-C0E916145863}"/>
                </a:ext>
              </a:extLst>
            </p:cNvPr>
            <p:cNvSpPr>
              <a:spLocks noChangeArrowheads="1"/>
            </p:cNvSpPr>
            <p:nvPr/>
          </p:nvSpPr>
          <p:spPr bwMode="gray">
            <a:xfrm>
              <a:off x="5153961" y="1948147"/>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品牌销量</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22" name="Rectangle 46">
              <a:extLst>
                <a:ext uri="{FF2B5EF4-FFF2-40B4-BE49-F238E27FC236}">
                  <a16:creationId xmlns:a16="http://schemas.microsoft.com/office/drawing/2014/main" id="{AC0A8F2B-AD93-C74E-88E2-ABF778A0C6C2}"/>
                </a:ext>
              </a:extLst>
            </p:cNvPr>
            <p:cNvSpPr>
              <a:spLocks noChangeArrowheads="1"/>
            </p:cNvSpPr>
            <p:nvPr/>
          </p:nvSpPr>
          <p:spPr bwMode="gray">
            <a:xfrm>
              <a:off x="5153961" y="2803147"/>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品牌占同价类烟份额</a:t>
              </a:r>
            </a:p>
          </p:txBody>
        </p:sp>
        <p:cxnSp>
          <p:nvCxnSpPr>
            <p:cNvPr id="123" name="AutoShape 48">
              <a:extLst>
                <a:ext uri="{FF2B5EF4-FFF2-40B4-BE49-F238E27FC236}">
                  <a16:creationId xmlns:a16="http://schemas.microsoft.com/office/drawing/2014/main" id="{676CF3E8-4EF9-384F-9691-082D53E884C5}"/>
                </a:ext>
              </a:extLst>
            </p:cNvPr>
            <p:cNvCxnSpPr>
              <a:cxnSpLocks noChangeShapeType="1"/>
              <a:stCxn id="97" idx="3"/>
              <a:endCxn id="121" idx="1"/>
            </p:cNvCxnSpPr>
            <p:nvPr/>
          </p:nvCxnSpPr>
          <p:spPr bwMode="auto">
            <a:xfrm flipV="1">
              <a:off x="4543049" y="2092147"/>
              <a:ext cx="610912" cy="427500"/>
            </a:xfrm>
            <a:prstGeom prst="bentConnector3">
              <a:avLst>
                <a:gd name="adj1" fmla="val 50000"/>
              </a:avLst>
            </a:prstGeom>
            <a:noFill/>
            <a:ln w="6350">
              <a:solidFill>
                <a:srgbClr val="B3CFE6"/>
              </a:solidFill>
              <a:miter lim="800000"/>
              <a:headEnd/>
              <a:tailEnd type="triangle" w="med" len="med"/>
            </a:ln>
            <a:effectLst/>
          </p:spPr>
        </p:cxnSp>
        <p:cxnSp>
          <p:nvCxnSpPr>
            <p:cNvPr id="124" name="AutoShape 49">
              <a:extLst>
                <a:ext uri="{FF2B5EF4-FFF2-40B4-BE49-F238E27FC236}">
                  <a16:creationId xmlns:a16="http://schemas.microsoft.com/office/drawing/2014/main" id="{88FB23D6-DC23-B544-9B49-DE8CCD77C017}"/>
                </a:ext>
              </a:extLst>
            </p:cNvPr>
            <p:cNvCxnSpPr>
              <a:cxnSpLocks noChangeShapeType="1"/>
              <a:stCxn id="97" idx="3"/>
              <a:endCxn id="122" idx="1"/>
            </p:cNvCxnSpPr>
            <p:nvPr/>
          </p:nvCxnSpPr>
          <p:spPr bwMode="auto">
            <a:xfrm>
              <a:off x="4543049" y="2519647"/>
              <a:ext cx="610912" cy="427500"/>
            </a:xfrm>
            <a:prstGeom prst="bentConnector3">
              <a:avLst>
                <a:gd name="adj1" fmla="val 50000"/>
              </a:avLst>
            </a:prstGeom>
            <a:noFill/>
            <a:ln w="6350">
              <a:solidFill>
                <a:srgbClr val="B3CFE6"/>
              </a:solidFill>
              <a:miter lim="800000"/>
              <a:headEnd/>
              <a:tailEnd type="triangle" w="med" len="med"/>
            </a:ln>
            <a:effectLst/>
          </p:spPr>
        </p:cxnSp>
        <p:cxnSp>
          <p:nvCxnSpPr>
            <p:cNvPr id="125" name="AutoShape 50">
              <a:extLst>
                <a:ext uri="{FF2B5EF4-FFF2-40B4-BE49-F238E27FC236}">
                  <a16:creationId xmlns:a16="http://schemas.microsoft.com/office/drawing/2014/main" id="{F24938E6-C1E4-A34C-B0FF-C11742E96076}"/>
                </a:ext>
              </a:extLst>
            </p:cNvPr>
            <p:cNvCxnSpPr>
              <a:cxnSpLocks noChangeShapeType="1"/>
              <a:stCxn id="98" idx="3"/>
              <a:endCxn id="116" idx="1"/>
            </p:cNvCxnSpPr>
            <p:nvPr/>
          </p:nvCxnSpPr>
          <p:spPr bwMode="auto">
            <a:xfrm>
              <a:off x="4543049" y="3994088"/>
              <a:ext cx="610912" cy="427500"/>
            </a:xfrm>
            <a:prstGeom prst="bentConnector3">
              <a:avLst>
                <a:gd name="adj1" fmla="val 50000"/>
              </a:avLst>
            </a:prstGeom>
            <a:noFill/>
            <a:ln w="6350">
              <a:solidFill>
                <a:srgbClr val="B3CFE6"/>
              </a:solidFill>
              <a:miter lim="800000"/>
              <a:headEnd/>
              <a:tailEnd type="triangle" w="med" len="med"/>
            </a:ln>
            <a:effectLst/>
          </p:spPr>
        </p:cxnSp>
        <p:cxnSp>
          <p:nvCxnSpPr>
            <p:cNvPr id="126" name="AutoShape 51">
              <a:extLst>
                <a:ext uri="{FF2B5EF4-FFF2-40B4-BE49-F238E27FC236}">
                  <a16:creationId xmlns:a16="http://schemas.microsoft.com/office/drawing/2014/main" id="{1AAFD60B-DB95-9742-B611-878B092694DF}"/>
                </a:ext>
              </a:extLst>
            </p:cNvPr>
            <p:cNvCxnSpPr>
              <a:cxnSpLocks noChangeShapeType="1"/>
              <a:stCxn id="99" idx="3"/>
              <a:endCxn id="113" idx="1"/>
            </p:cNvCxnSpPr>
            <p:nvPr/>
          </p:nvCxnSpPr>
          <p:spPr bwMode="auto">
            <a:xfrm flipV="1">
              <a:off x="4543049" y="5038468"/>
              <a:ext cx="610912" cy="425115"/>
            </a:xfrm>
            <a:prstGeom prst="bentConnector3">
              <a:avLst>
                <a:gd name="adj1" fmla="val 50000"/>
              </a:avLst>
            </a:prstGeom>
            <a:noFill/>
            <a:ln w="6350">
              <a:solidFill>
                <a:srgbClr val="B3CFE6"/>
              </a:solidFill>
              <a:miter lim="800000"/>
              <a:headEnd/>
              <a:tailEnd type="triangle" w="med" len="med"/>
            </a:ln>
            <a:effectLst/>
          </p:spPr>
        </p:cxnSp>
        <p:cxnSp>
          <p:nvCxnSpPr>
            <p:cNvPr id="127" name="AutoShape 52">
              <a:extLst>
                <a:ext uri="{FF2B5EF4-FFF2-40B4-BE49-F238E27FC236}">
                  <a16:creationId xmlns:a16="http://schemas.microsoft.com/office/drawing/2014/main" id="{47562693-0FD9-5E45-8D4B-9CC939B751DD}"/>
                </a:ext>
              </a:extLst>
            </p:cNvPr>
            <p:cNvCxnSpPr>
              <a:cxnSpLocks noChangeShapeType="1"/>
              <a:stCxn id="99" idx="3"/>
              <a:endCxn id="114" idx="1"/>
            </p:cNvCxnSpPr>
            <p:nvPr/>
          </p:nvCxnSpPr>
          <p:spPr bwMode="auto">
            <a:xfrm>
              <a:off x="4543049" y="5463583"/>
              <a:ext cx="610912" cy="433509"/>
            </a:xfrm>
            <a:prstGeom prst="bentConnector3">
              <a:avLst>
                <a:gd name="adj1" fmla="val 50000"/>
              </a:avLst>
            </a:prstGeom>
            <a:noFill/>
            <a:ln w="6350">
              <a:solidFill>
                <a:srgbClr val="B3CFE6"/>
              </a:solidFill>
              <a:miter lim="800000"/>
              <a:headEnd/>
              <a:tailEnd type="triangle" w="med" len="med"/>
            </a:ln>
            <a:effectLst/>
          </p:spPr>
        </p:cxnSp>
        <p:sp>
          <p:nvSpPr>
            <p:cNvPr id="128" name="Rectangle 27">
              <a:extLst>
                <a:ext uri="{FF2B5EF4-FFF2-40B4-BE49-F238E27FC236}">
                  <a16:creationId xmlns:a16="http://schemas.microsoft.com/office/drawing/2014/main" id="{BFAA2BE0-1B04-2945-8DDD-A1C61A36498F}"/>
                </a:ext>
              </a:extLst>
            </p:cNvPr>
            <p:cNvSpPr>
              <a:spLocks noChangeArrowheads="1"/>
            </p:cNvSpPr>
            <p:nvPr/>
          </p:nvSpPr>
          <p:spPr bwMode="gray">
            <a:xfrm>
              <a:off x="5153961" y="5325592"/>
              <a:ext cx="1728000" cy="288000"/>
            </a:xfrm>
            <a:prstGeom prst="rect">
              <a:avLst/>
            </a:prstGeom>
            <a:solidFill>
              <a:srgbClr val="B3CFE6">
                <a:lumMod val="90000"/>
              </a:srgbClr>
            </a:solid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同规格价类卷烟潜力</a:t>
              </a:r>
              <a:endParaRPr kumimoji="0" lang="en-US" sz="11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cxnSp>
          <p:nvCxnSpPr>
            <p:cNvPr id="129" name="AutoShape 32">
              <a:extLst>
                <a:ext uri="{FF2B5EF4-FFF2-40B4-BE49-F238E27FC236}">
                  <a16:creationId xmlns:a16="http://schemas.microsoft.com/office/drawing/2014/main" id="{59F3CE33-B749-D04F-9137-2A16382D0D3B}"/>
                </a:ext>
              </a:extLst>
            </p:cNvPr>
            <p:cNvCxnSpPr>
              <a:cxnSpLocks noChangeShapeType="1"/>
              <a:stCxn id="128" idx="3"/>
              <a:endCxn id="111" idx="1"/>
            </p:cNvCxnSpPr>
            <p:nvPr/>
          </p:nvCxnSpPr>
          <p:spPr bwMode="auto">
            <a:xfrm flipV="1">
              <a:off x="6881961" y="5352692"/>
              <a:ext cx="462212" cy="116900"/>
            </a:xfrm>
            <a:prstGeom prst="bentConnector3">
              <a:avLst>
                <a:gd name="adj1" fmla="val 50000"/>
              </a:avLst>
            </a:prstGeom>
            <a:noFill/>
            <a:ln w="6350">
              <a:solidFill>
                <a:srgbClr val="B3CFE6"/>
              </a:solidFill>
              <a:miter lim="800000"/>
              <a:headEnd/>
              <a:tailEnd type="triangle" w="med" len="med"/>
            </a:ln>
            <a:effectLst/>
          </p:spPr>
        </p:cxnSp>
        <p:grpSp>
          <p:nvGrpSpPr>
            <p:cNvPr id="130" name="Group 145">
              <a:extLst>
                <a:ext uri="{FF2B5EF4-FFF2-40B4-BE49-F238E27FC236}">
                  <a16:creationId xmlns:a16="http://schemas.microsoft.com/office/drawing/2014/main" id="{4ED3868D-C8D3-284F-BFC2-DADDAD3816FA}"/>
                </a:ext>
              </a:extLst>
            </p:cNvPr>
            <p:cNvGrpSpPr/>
            <p:nvPr/>
          </p:nvGrpSpPr>
          <p:grpSpPr>
            <a:xfrm>
              <a:off x="7344173" y="5729556"/>
              <a:ext cx="1584000" cy="372355"/>
              <a:chOff x="7344173" y="5781072"/>
              <a:chExt cx="1584000" cy="372355"/>
            </a:xfrm>
            <a:solidFill>
              <a:srgbClr val="5C90B9">
                <a:lumMod val="40000"/>
                <a:lumOff val="60000"/>
              </a:srgbClr>
            </a:solidFill>
          </p:grpSpPr>
          <p:sp>
            <p:nvSpPr>
              <p:cNvPr id="131" name="Rectangle 19">
                <a:extLst>
                  <a:ext uri="{FF2B5EF4-FFF2-40B4-BE49-F238E27FC236}">
                    <a16:creationId xmlns:a16="http://schemas.microsoft.com/office/drawing/2014/main" id="{2410CDDC-43D1-B04E-B97F-89E15E53DEC3}"/>
                  </a:ext>
                </a:extLst>
              </p:cNvPr>
              <p:cNvSpPr>
                <a:spLocks noChangeArrowheads="1"/>
              </p:cNvSpPr>
              <p:nvPr/>
            </p:nvSpPr>
            <p:spPr bwMode="gray">
              <a:xfrm>
                <a:off x="7344173" y="5781072"/>
                <a:ext cx="1584000" cy="152288"/>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同规格价位市场销量占比</a:t>
                </a:r>
                <a:r>
                  <a:rPr kumimoji="0" lang="en-US" altLang="zh-CN"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TOP2</a:t>
                </a:r>
                <a:endParaRPr kumimoji="0" 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sp>
            <p:nvSpPr>
              <p:cNvPr id="132" name="Rectangle 20">
                <a:extLst>
                  <a:ext uri="{FF2B5EF4-FFF2-40B4-BE49-F238E27FC236}">
                    <a16:creationId xmlns:a16="http://schemas.microsoft.com/office/drawing/2014/main" id="{715EC61C-6C54-F84F-9C00-5C0C3E504F60}"/>
                  </a:ext>
                </a:extLst>
              </p:cNvPr>
              <p:cNvSpPr>
                <a:spLocks noChangeArrowheads="1"/>
              </p:cNvSpPr>
              <p:nvPr/>
            </p:nvSpPr>
            <p:spPr bwMode="gray">
              <a:xfrm>
                <a:off x="7344173" y="6001139"/>
                <a:ext cx="1584000" cy="152288"/>
              </a:xfrm>
              <a:prstGeom prst="rect">
                <a:avLst/>
              </a:prstGeom>
              <a:grpFill/>
              <a:ln w="6350">
                <a:noFill/>
                <a:miter lim="800000"/>
                <a:headEnd/>
                <a:tailEnd/>
              </a:ln>
              <a:effectLst/>
            </p:spPr>
            <p:txBody>
              <a:bodyPr lIns="72000" tIns="72000" rIns="72000" bIns="7200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品牌占同价类烟销量占比</a:t>
                </a:r>
                <a:endParaRPr kumimoji="0" lang="en-US" sz="8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cxnSp>
          <p:nvCxnSpPr>
            <p:cNvPr id="133" name="AutoShape 37">
              <a:extLst>
                <a:ext uri="{FF2B5EF4-FFF2-40B4-BE49-F238E27FC236}">
                  <a16:creationId xmlns:a16="http://schemas.microsoft.com/office/drawing/2014/main" id="{F131FF5A-C417-5348-AE7C-805F380D73D0}"/>
                </a:ext>
              </a:extLst>
            </p:cNvPr>
            <p:cNvCxnSpPr>
              <a:cxnSpLocks noChangeShapeType="1"/>
              <a:stCxn id="114" idx="3"/>
              <a:endCxn id="132" idx="1"/>
            </p:cNvCxnSpPr>
            <p:nvPr/>
          </p:nvCxnSpPr>
          <p:spPr bwMode="auto">
            <a:xfrm>
              <a:off x="6881961" y="5897092"/>
              <a:ext cx="462212" cy="128675"/>
            </a:xfrm>
            <a:prstGeom prst="bentConnector3">
              <a:avLst>
                <a:gd name="adj1" fmla="val 50000"/>
              </a:avLst>
            </a:prstGeom>
            <a:noFill/>
            <a:ln w="6350">
              <a:solidFill>
                <a:srgbClr val="B3CFE6"/>
              </a:solidFill>
              <a:miter lim="800000"/>
              <a:headEnd/>
              <a:tailEnd type="triangle" w="med" len="med"/>
            </a:ln>
            <a:effectLst/>
          </p:spPr>
        </p:cxnSp>
        <p:cxnSp>
          <p:nvCxnSpPr>
            <p:cNvPr id="134" name="AutoShape 32">
              <a:extLst>
                <a:ext uri="{FF2B5EF4-FFF2-40B4-BE49-F238E27FC236}">
                  <a16:creationId xmlns:a16="http://schemas.microsoft.com/office/drawing/2014/main" id="{CC5B4DFB-D26A-5F42-BBFC-72B56DF62593}"/>
                </a:ext>
              </a:extLst>
            </p:cNvPr>
            <p:cNvCxnSpPr>
              <a:cxnSpLocks noChangeShapeType="1"/>
              <a:stCxn id="114" idx="3"/>
              <a:endCxn id="131" idx="1"/>
            </p:cNvCxnSpPr>
            <p:nvPr/>
          </p:nvCxnSpPr>
          <p:spPr bwMode="auto">
            <a:xfrm flipV="1">
              <a:off x="6881961" y="5805700"/>
              <a:ext cx="462212" cy="91392"/>
            </a:xfrm>
            <a:prstGeom prst="bentConnector3">
              <a:avLst>
                <a:gd name="adj1" fmla="val 50000"/>
              </a:avLst>
            </a:prstGeom>
            <a:noFill/>
            <a:ln w="6350">
              <a:solidFill>
                <a:srgbClr val="B3CFE6"/>
              </a:solidFill>
              <a:miter lim="800000"/>
              <a:headEnd/>
              <a:tailEnd type="triangle" w="med" len="med"/>
            </a:ln>
            <a:effectLst/>
          </p:spPr>
        </p:cxnSp>
        <p:cxnSp>
          <p:nvCxnSpPr>
            <p:cNvPr id="135" name="Straight Arrow Connector 156">
              <a:extLst>
                <a:ext uri="{FF2B5EF4-FFF2-40B4-BE49-F238E27FC236}">
                  <a16:creationId xmlns:a16="http://schemas.microsoft.com/office/drawing/2014/main" id="{F67682B4-2255-494E-83D0-326DEFDD5C70}"/>
                </a:ext>
              </a:extLst>
            </p:cNvPr>
            <p:cNvCxnSpPr>
              <a:stCxn id="99" idx="3"/>
              <a:endCxn id="128" idx="1"/>
            </p:cNvCxnSpPr>
            <p:nvPr/>
          </p:nvCxnSpPr>
          <p:spPr bwMode="auto">
            <a:xfrm>
              <a:off x="4543049" y="5463583"/>
              <a:ext cx="610912" cy="6009"/>
            </a:xfrm>
            <a:prstGeom prst="straightConnector1">
              <a:avLst/>
            </a:prstGeom>
            <a:solidFill>
              <a:srgbClr val="B3CFE6"/>
            </a:solidFill>
            <a:ln w="12700" cap="flat" cmpd="sng" algn="ctr">
              <a:solidFill>
                <a:srgbClr val="B3CFE6"/>
              </a:solidFill>
              <a:prstDash val="solid"/>
              <a:round/>
              <a:headEnd type="none" w="med" len="med"/>
              <a:tailEnd type="triangle"/>
            </a:ln>
            <a:effectLst/>
          </p:spPr>
        </p:cxnSp>
        <p:cxnSp>
          <p:nvCxnSpPr>
            <p:cNvPr id="136" name="Straight Arrow Connector 157">
              <a:extLst>
                <a:ext uri="{FF2B5EF4-FFF2-40B4-BE49-F238E27FC236}">
                  <a16:creationId xmlns:a16="http://schemas.microsoft.com/office/drawing/2014/main" id="{0F64CFD1-8AA7-9A4B-8398-D473C939ED28}"/>
                </a:ext>
              </a:extLst>
            </p:cNvPr>
            <p:cNvCxnSpPr>
              <a:stCxn id="113" idx="3"/>
              <a:endCxn id="108" idx="1"/>
            </p:cNvCxnSpPr>
            <p:nvPr/>
          </p:nvCxnSpPr>
          <p:spPr bwMode="auto">
            <a:xfrm>
              <a:off x="6881961" y="5038468"/>
              <a:ext cx="462212" cy="1"/>
            </a:xfrm>
            <a:prstGeom prst="straightConnector1">
              <a:avLst/>
            </a:prstGeom>
            <a:solidFill>
              <a:srgbClr val="B3CFE6"/>
            </a:solidFill>
            <a:ln w="12700" cap="flat" cmpd="sng" algn="ctr">
              <a:solidFill>
                <a:srgbClr val="B3CFE6"/>
              </a:solidFill>
              <a:prstDash val="solid"/>
              <a:round/>
              <a:headEnd type="none" w="med" len="med"/>
              <a:tailEnd type="triangle"/>
            </a:ln>
            <a:effectLst/>
          </p:spPr>
        </p:cxnSp>
      </p:grpSp>
    </p:spTree>
    <p:extLst>
      <p:ext uri="{BB962C8B-B14F-4D97-AF65-F5344CB8AC3E}">
        <p14:creationId xmlns:p14="http://schemas.microsoft.com/office/powerpoint/2010/main" val="35209360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DA32A-8A01-4A42-A6A1-D3FF4E6A107C}"/>
              </a:ext>
            </a:extLst>
          </p:cNvPr>
          <p:cNvSpPr>
            <a:spLocks noGrp="1"/>
          </p:cNvSpPr>
          <p:nvPr>
            <p:ph type="title"/>
          </p:nvPr>
        </p:nvSpPr>
        <p:spPr/>
        <p:txBody>
          <a:bodyPr/>
          <a:lstStyle/>
          <a:p>
            <a:r>
              <a:rPr kumimoji="1" lang="en-US" altLang="zh-CN" dirty="0"/>
              <a:t>2.</a:t>
            </a:r>
            <a:r>
              <a:rPr kumimoji="1" lang="zh-CN" altLang="en-US" dirty="0"/>
              <a:t>数据收集：在分析品牌区域市场表现的基础上从销量、增长、潜力等多维度收集数据</a:t>
            </a:r>
          </a:p>
        </p:txBody>
      </p:sp>
      <p:graphicFrame>
        <p:nvGraphicFramePr>
          <p:cNvPr id="18" name="Table 1">
            <a:extLst>
              <a:ext uri="{FF2B5EF4-FFF2-40B4-BE49-F238E27FC236}">
                <a16:creationId xmlns:a16="http://schemas.microsoft.com/office/drawing/2014/main" id="{71B7D9F6-7F2D-8A4D-8088-AAB03B0858EF}"/>
              </a:ext>
            </a:extLst>
          </p:cNvPr>
          <p:cNvGraphicFramePr>
            <a:graphicFrameLocks noGrp="1"/>
          </p:cNvGraphicFramePr>
          <p:nvPr>
            <p:extLst>
              <p:ext uri="{D42A27DB-BD31-4B8C-83A1-F6EECF244321}">
                <p14:modId xmlns:p14="http://schemas.microsoft.com/office/powerpoint/2010/main" val="1669745757"/>
              </p:ext>
            </p:extLst>
          </p:nvPr>
        </p:nvGraphicFramePr>
        <p:xfrm>
          <a:off x="2764193" y="1389110"/>
          <a:ext cx="8434075" cy="4883099"/>
        </p:xfrm>
        <a:graphic>
          <a:graphicData uri="http://schemas.openxmlformats.org/drawingml/2006/table">
            <a:tbl>
              <a:tblPr/>
              <a:tblGrid>
                <a:gridCol w="316475">
                  <a:extLst>
                    <a:ext uri="{9D8B030D-6E8A-4147-A177-3AD203B41FA5}">
                      <a16:colId xmlns:a16="http://schemas.microsoft.com/office/drawing/2014/main" val="20000"/>
                    </a:ext>
                  </a:extLst>
                </a:gridCol>
                <a:gridCol w="854484">
                  <a:extLst>
                    <a:ext uri="{9D8B030D-6E8A-4147-A177-3AD203B41FA5}">
                      <a16:colId xmlns:a16="http://schemas.microsoft.com/office/drawing/2014/main" val="20001"/>
                    </a:ext>
                  </a:extLst>
                </a:gridCol>
                <a:gridCol w="1756440">
                  <a:extLst>
                    <a:ext uri="{9D8B030D-6E8A-4147-A177-3AD203B41FA5}">
                      <a16:colId xmlns:a16="http://schemas.microsoft.com/office/drawing/2014/main" val="20002"/>
                    </a:ext>
                  </a:extLst>
                </a:gridCol>
                <a:gridCol w="2041268">
                  <a:extLst>
                    <a:ext uri="{9D8B030D-6E8A-4147-A177-3AD203B41FA5}">
                      <a16:colId xmlns:a16="http://schemas.microsoft.com/office/drawing/2014/main" val="20003"/>
                    </a:ext>
                  </a:extLst>
                </a:gridCol>
                <a:gridCol w="3465408">
                  <a:extLst>
                    <a:ext uri="{9D8B030D-6E8A-4147-A177-3AD203B41FA5}">
                      <a16:colId xmlns:a16="http://schemas.microsoft.com/office/drawing/2014/main" val="20004"/>
                    </a:ext>
                  </a:extLst>
                </a:gridCol>
              </a:tblGrid>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zh-CN" altLang="en-US" sz="800" b="1" u="none" strike="noStrike" dirty="0">
                          <a:solidFill>
                            <a:schemeClr val="bg1"/>
                          </a:solidFill>
                          <a:effectLst/>
                          <a:latin typeface="微软雅黑" panose="020B0503020204020204" pitchFamily="34" charset="-122"/>
                          <a:ea typeface="微软雅黑" panose="020B0503020204020204" pitchFamily="34" charset="-122"/>
                        </a:rPr>
                        <a:t>序号</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1460" marR="1460" marT="1460" marB="0" anchor="ctr">
                    <a:lnL w="12700" cmpd="sng">
                      <a:solidFill>
                        <a:srgbClr val="FFFFFF"/>
                      </a:solidFill>
                    </a:lnL>
                    <a:lnR w="12700" cmpd="sng">
                      <a:solidFill>
                        <a:srgbClr val="FFFFFF"/>
                      </a:solidFill>
                    </a:lnR>
                    <a:lnT w="12700" cmpd="sng">
                      <a:solidFill>
                        <a:srgbClr val="FFFFFF"/>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3CFE6">
                        <a:lumMod val="50000"/>
                      </a:srgbClr>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zh-CN" altLang="en-US" sz="800" b="1" u="none" strike="noStrike" dirty="0">
                          <a:solidFill>
                            <a:schemeClr val="bg1"/>
                          </a:solidFill>
                          <a:effectLst/>
                          <a:latin typeface="微软雅黑" panose="020B0503020204020204" pitchFamily="34" charset="-122"/>
                          <a:ea typeface="微软雅黑" panose="020B0503020204020204" pitchFamily="34" charset="-122"/>
                        </a:rPr>
                        <a:t>字段主题</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1460" marR="1460" marT="1460" marB="0" anchor="ctr">
                    <a:lnL w="12700" cmpd="sng">
                      <a:solidFill>
                        <a:srgbClr val="FFFFFF"/>
                      </a:solidFill>
                    </a:lnL>
                    <a:lnR w="12700" cmpd="sng">
                      <a:solidFill>
                        <a:srgbClr val="FFFFFF"/>
                      </a:solidFill>
                    </a:lnR>
                    <a:lnT w="12700" cmpd="sng">
                      <a:solidFill>
                        <a:srgbClr val="FFFFFF"/>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3CFE6">
                        <a:lumMod val="50000"/>
                      </a:srgbClr>
                    </a:solidFill>
                  </a:tcPr>
                </a:tc>
                <a:tc grid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b="1" u="none" strike="noStrike" dirty="0">
                          <a:solidFill>
                            <a:schemeClr val="bg1"/>
                          </a:solidFill>
                          <a:effectLst/>
                          <a:latin typeface="微软雅黑" panose="020B0503020204020204" pitchFamily="34" charset="-122"/>
                          <a:ea typeface="微软雅黑" panose="020B0503020204020204" pitchFamily="34" charset="-122"/>
                        </a:rPr>
                        <a:t>子类</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1460" marR="1460" marT="1460" marB="0" anchor="ctr">
                    <a:lnL w="12700" cmpd="sng">
                      <a:solidFill>
                        <a:srgbClr val="FFFFFF"/>
                      </a:solidFill>
                    </a:lnL>
                    <a:lnR w="12700" cmpd="sng">
                      <a:solidFill>
                        <a:srgbClr val="FFFFFF"/>
                      </a:solidFill>
                    </a:lnR>
                    <a:lnT w="12700" cmpd="sng">
                      <a:solidFill>
                        <a:srgbClr val="FFFFFF"/>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3CFE6">
                        <a:lumMod val="50000"/>
                      </a:srgbClr>
                    </a:solidFill>
                  </a:tcPr>
                </a:tc>
                <a:tc h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b="1" u="none" strike="noStrike" dirty="0">
                          <a:solidFill>
                            <a:schemeClr val="bg1"/>
                          </a:solidFill>
                          <a:effectLst/>
                          <a:latin typeface="微软雅黑" panose="020B0503020204020204" pitchFamily="34" charset="-122"/>
                          <a:ea typeface="微软雅黑" panose="020B0503020204020204" pitchFamily="34" charset="-122"/>
                        </a:rPr>
                        <a:t>数据项</a:t>
                      </a:r>
                      <a:endParaRPr lang="zh-CN" altLang="en-US" sz="800" b="1" i="0" u="none" strike="noStrike" dirty="0">
                        <a:solidFill>
                          <a:schemeClr val="bg1"/>
                        </a:solidFill>
                        <a:effectLst/>
                        <a:latin typeface="微软雅黑" panose="020B0503020204020204" pitchFamily="34" charset="-122"/>
                        <a:ea typeface="微软雅黑" panose="020B0503020204020204" pitchFamily="34" charset="-122"/>
                      </a:endParaRPr>
                    </a:p>
                  </a:txBody>
                  <a:tcPr marL="1460" marR="1460" marT="1460" marB="0" anchor="ctr">
                    <a:lnL w="12700" cmpd="sng">
                      <a:solidFill>
                        <a:srgbClr val="FFFFFF"/>
                      </a:solidFill>
                    </a:lnL>
                    <a:lnR w="12700" cmpd="sng">
                      <a:solidFill>
                        <a:srgbClr val="FFFFFF"/>
                      </a:solidFill>
                    </a:lnR>
                    <a:lnT w="12700" cmpd="sng">
                      <a:solidFill>
                        <a:srgbClr val="FFFFFF"/>
                      </a:solid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B3CFE6">
                        <a:lumMod val="50000"/>
                      </a:srgbClr>
                    </a:solidFill>
                  </a:tcPr>
                </a:tc>
                <a:extLst>
                  <a:ext uri="{0D108BD9-81ED-4DB2-BD59-A6C34878D82A}">
                    <a16:rowId xmlns:a16="http://schemas.microsoft.com/office/drawing/2014/main" val="10000"/>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9">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zh-CN" altLang="en-US" sz="800" u="none" strike="noStrike" dirty="0">
                          <a:effectLst/>
                          <a:latin typeface="微软雅黑" panose="020B0503020204020204" pitchFamily="34" charset="-122"/>
                          <a:ea typeface="微软雅黑" panose="020B0503020204020204" pitchFamily="34" charset="-122"/>
                        </a:rPr>
                        <a:t>品牌销售状况</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年该规格销量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2</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2013</a:t>
                      </a:r>
                      <a:r>
                        <a:rPr lang="zh-CN" altLang="en-US" sz="800" u="none" strike="noStrike">
                          <a:effectLst/>
                          <a:latin typeface="微软雅黑" panose="020B0503020204020204" pitchFamily="34" charset="-122"/>
                          <a:ea typeface="微软雅黑" panose="020B0503020204020204" pitchFamily="34" charset="-122"/>
                        </a:rPr>
                        <a:t>年该规格销量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3</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2012</a:t>
                      </a:r>
                      <a:r>
                        <a:rPr lang="zh-CN" altLang="en-US" sz="800" u="none" strike="noStrike">
                          <a:effectLst/>
                          <a:latin typeface="微软雅黑" panose="020B0503020204020204" pitchFamily="34" charset="-122"/>
                          <a:ea typeface="微软雅黑" panose="020B0503020204020204" pitchFamily="34" charset="-122"/>
                        </a:rPr>
                        <a:t>年该规格销量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4</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年该规格所在价格区间区域市场总销量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5</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2013</a:t>
                      </a:r>
                      <a:r>
                        <a:rPr lang="zh-CN" altLang="en-US" sz="800" u="none" strike="noStrike">
                          <a:effectLst/>
                          <a:latin typeface="微软雅黑" panose="020B0503020204020204" pitchFamily="34" charset="-122"/>
                          <a:ea typeface="微软雅黑" panose="020B0503020204020204" pitchFamily="34" charset="-122"/>
                        </a:rPr>
                        <a:t>年该规格所在价格区间区域市场总销量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6</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2012</a:t>
                      </a:r>
                      <a:r>
                        <a:rPr lang="zh-CN" altLang="en-US" sz="800" u="none" strike="noStrike">
                          <a:effectLst/>
                          <a:latin typeface="微软雅黑" panose="020B0503020204020204" pitchFamily="34" charset="-122"/>
                          <a:ea typeface="微软雅黑" panose="020B0503020204020204" pitchFamily="34" charset="-122"/>
                        </a:rPr>
                        <a:t>年该规格所在价格区间区域市场总销量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7</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销量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年一类烟销量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8</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销量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年二类烟销量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18713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9</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份额</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份额</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年该规格销量在该规格价格区间内区域市场总销量的占比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10</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3">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zh-CN" altLang="en-US" sz="800" u="none" strike="noStrike" dirty="0">
                          <a:effectLst/>
                          <a:latin typeface="微软雅黑" panose="020B0503020204020204" pitchFamily="34" charset="-122"/>
                          <a:ea typeface="微软雅黑" panose="020B0503020204020204" pitchFamily="34" charset="-122"/>
                        </a:rPr>
                        <a:t>品牌增长趋势</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增量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增量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年该规格增量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11</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增幅</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增幅</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年该规格增幅</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12</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增幅</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增幅</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b"/>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年该规格所在价格区间市场销量增幅</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13</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17">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zh-CN" altLang="en-US" sz="800" u="none" strike="noStrike" dirty="0">
                          <a:effectLst/>
                          <a:latin typeface="微软雅黑" panose="020B0503020204020204" pitchFamily="34" charset="-122"/>
                          <a:ea typeface="微软雅黑" panose="020B0503020204020204" pitchFamily="34" charset="-122"/>
                        </a:rPr>
                        <a:t>市场整体潜力</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外部环境</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常住人口数量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年区域市场人数</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14</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外部环境</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常住人口数量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年全国平均数</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4"/>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15</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外部环境</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人均卷烟销售量</a:t>
                      </a:r>
                      <a:r>
                        <a:rPr lang="en-US" altLang="zh-CN" sz="800" u="none" strike="noStrike" dirty="0">
                          <a:effectLst/>
                          <a:latin typeface="微软雅黑" panose="020B0503020204020204" pitchFamily="34" charset="-122"/>
                          <a:ea typeface="微软雅黑" panose="020B0503020204020204" pitchFamily="34" charset="-122"/>
                        </a:rPr>
                        <a:t>(</a:t>
                      </a:r>
                      <a:r>
                        <a:rPr lang="zh-CN" altLang="en-US" sz="800" u="none" strike="noStrike" dirty="0">
                          <a:effectLst/>
                          <a:latin typeface="微软雅黑" panose="020B0503020204020204" pitchFamily="34" charset="-122"/>
                          <a:ea typeface="微软雅黑" panose="020B0503020204020204" pitchFamily="34" charset="-122"/>
                        </a:rPr>
                        <a:t>同类烟</a:t>
                      </a:r>
                      <a:r>
                        <a:rPr lang="en-US" altLang="zh-CN" sz="800" u="none" strike="noStrike" dirty="0">
                          <a:effectLst/>
                          <a:latin typeface="微软雅黑" panose="020B0503020204020204" pitchFamily="34" charset="-122"/>
                          <a:ea typeface="微软雅黑" panose="020B0503020204020204" pitchFamily="34" charset="-122"/>
                        </a:rPr>
                        <a:t>)</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年区域市场人均数</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5"/>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16</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外部环境</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市场总销量</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年区域市场总销量</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6"/>
                  </a:ext>
                </a:extLst>
              </a:tr>
              <a:tr h="175310">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a:effectLst/>
                          <a:latin typeface="微软雅黑" panose="020B0503020204020204" pitchFamily="34" charset="-122"/>
                          <a:ea typeface="微软雅黑" panose="020B0503020204020204" pitchFamily="34" charset="-122"/>
                        </a:rPr>
                        <a:t>17</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外部环境</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人均卷烟销售量</a:t>
                      </a:r>
                      <a:r>
                        <a:rPr lang="en-US" altLang="zh-CN" sz="800" u="none" strike="noStrike">
                          <a:effectLst/>
                          <a:latin typeface="微软雅黑" panose="020B0503020204020204" pitchFamily="34" charset="-122"/>
                          <a:ea typeface="微软雅黑" panose="020B0503020204020204" pitchFamily="34" charset="-122"/>
                        </a:rPr>
                        <a:t>(</a:t>
                      </a:r>
                      <a:r>
                        <a:rPr lang="zh-CN" altLang="en-US" sz="800" u="none" strike="noStrike">
                          <a:effectLst/>
                          <a:latin typeface="微软雅黑" panose="020B0503020204020204" pitchFamily="34" charset="-122"/>
                          <a:ea typeface="微软雅黑" panose="020B0503020204020204" pitchFamily="34" charset="-122"/>
                        </a:rPr>
                        <a:t>所有规格卷烟</a:t>
                      </a:r>
                      <a:r>
                        <a:rPr lang="en-US" altLang="zh-CN" sz="800" u="none" strike="noStrike">
                          <a:effectLst/>
                          <a:latin typeface="微软雅黑" panose="020B0503020204020204" pitchFamily="34" charset="-122"/>
                          <a:ea typeface="微软雅黑" panose="020B0503020204020204" pitchFamily="34" charset="-122"/>
                        </a:rPr>
                        <a:t>)</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年区域市场人均数</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7"/>
                  </a:ext>
                </a:extLst>
              </a:tr>
              <a:tr h="27493">
                <a:tc vMerge="1">
                  <a:txBody>
                    <a:bodyPr/>
                    <a:lstStyle/>
                    <a:p>
                      <a:endParaRPr lang="zh-CN" altLang="en-US"/>
                    </a:p>
                  </a:txBody>
                  <a:tcPr/>
                </a:tc>
                <a:tc vMerge="1">
                  <a:txBody>
                    <a:bodyPr/>
                    <a:lstStyle/>
                    <a:p>
                      <a:endParaRPr lang="zh-CN" altLang="en-US"/>
                    </a:p>
                  </a:txBody>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区域市场同规格价位卷烟潜力</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同规格价位销量占总销量比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年同规格区域市场占比</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8"/>
                  </a:ext>
                </a:extLst>
              </a:tr>
              <a:tr h="155181">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18</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vMerge="1">
                  <a:txBody>
                    <a:bodyPr/>
                    <a:lstStyle/>
                    <a:p>
                      <a:pPr algn="l" fontAlgn="ct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9"/>
                  </a:ext>
                </a:extLst>
              </a:tr>
              <a:tr h="153865">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19</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区域市场同规格价位卷烟潜力</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同规格价位销量增长率</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年同规格区域市场增长率</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0"/>
                  </a:ext>
                </a:extLst>
              </a:tr>
              <a:tr h="0">
                <a:tc vMerge="1">
                  <a:txBody>
                    <a:bodyPr/>
                    <a:lstStyle/>
                    <a:p>
                      <a:endParaRPr lang="zh-CN" altLang="en-US"/>
                    </a:p>
                  </a:txBody>
                  <a:tcPr/>
                </a:tc>
                <a:tc vMerge="1">
                  <a:txBody>
                    <a:bodyPr/>
                    <a:lstStyle/>
                    <a:p>
                      <a:endParaRPr lang="zh-CN" altLang="en-US"/>
                    </a:p>
                  </a:txBody>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市场竞争态势</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同规格市场占比</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rowSpan="2">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No.1</a:t>
                      </a:r>
                      <a:r>
                        <a:rPr lang="zh-CN" altLang="en-US" sz="800" u="none" strike="noStrike" dirty="0">
                          <a:effectLst/>
                          <a:latin typeface="微软雅黑" panose="020B0503020204020204" pitchFamily="34" charset="-122"/>
                          <a:ea typeface="微软雅黑" panose="020B0503020204020204" pitchFamily="34" charset="-122"/>
                        </a:rPr>
                        <a:t>销量规格名称</a:t>
                      </a: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a:t>
                      </a:r>
                      <a:r>
                        <a:rPr lang="en-US" altLang="zh-CN" sz="800" u="none" strike="noStrike" dirty="0">
                          <a:effectLst/>
                          <a:latin typeface="微软雅黑" panose="020B0503020204020204" pitchFamily="34" charset="-122"/>
                          <a:ea typeface="微软雅黑" panose="020B0503020204020204" pitchFamily="34" charset="-122"/>
                        </a:rPr>
                        <a:t>)</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1"/>
                  </a:ext>
                </a:extLst>
              </a:tr>
              <a:tr h="76171">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20</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vMerge="1">
                  <a:txBody>
                    <a:bodyPr/>
                    <a:lstStyle/>
                    <a:p>
                      <a:pPr algn="l" fontAlgn="ct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pPr algn="l" fontAlgn="ct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22"/>
                  </a:ext>
                </a:extLst>
              </a:tr>
              <a:tr h="153620">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21</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市场竞争态势</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同规格市场占比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sz="800" u="none" strike="noStrike">
                          <a:effectLst/>
                          <a:latin typeface="微软雅黑" panose="020B0503020204020204" pitchFamily="34" charset="-122"/>
                          <a:ea typeface="微软雅黑" panose="020B0503020204020204" pitchFamily="34" charset="-122"/>
                        </a:rPr>
                        <a:t>No.1</a:t>
                      </a:r>
                      <a:r>
                        <a:rPr lang="zh-CN" altLang="en-US" sz="800" u="none" strike="noStrike">
                          <a:effectLst/>
                          <a:latin typeface="微软雅黑" panose="020B0503020204020204" pitchFamily="34" charset="-122"/>
                          <a:ea typeface="微软雅黑" panose="020B0503020204020204" pitchFamily="34" charset="-122"/>
                        </a:rPr>
                        <a:t>销量占比</a:t>
                      </a: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a:t>
                      </a:r>
                      <a:r>
                        <a:rPr lang="en-US" altLang="zh-CN" sz="800" u="none" strike="noStrike">
                          <a:effectLst/>
                          <a:latin typeface="微软雅黑" panose="020B0503020204020204" pitchFamily="34" charset="-122"/>
                          <a:ea typeface="微软雅黑" panose="020B0503020204020204" pitchFamily="34" charset="-122"/>
                        </a:rPr>
                        <a:t>)</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3"/>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22</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市场竞争态势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同规格市场占比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No.2</a:t>
                      </a:r>
                      <a:r>
                        <a:rPr lang="zh-CN" altLang="en-US" sz="800" u="none" strike="noStrike" dirty="0">
                          <a:effectLst/>
                          <a:latin typeface="微软雅黑" panose="020B0503020204020204" pitchFamily="34" charset="-122"/>
                          <a:ea typeface="微软雅黑" panose="020B0503020204020204" pitchFamily="34" charset="-122"/>
                        </a:rPr>
                        <a:t>销量规格名称</a:t>
                      </a: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a:t>
                      </a:r>
                      <a:r>
                        <a:rPr lang="en-US" altLang="zh-CN" sz="800" u="none" strike="noStrike" dirty="0">
                          <a:effectLst/>
                          <a:latin typeface="微软雅黑" panose="020B0503020204020204" pitchFamily="34" charset="-122"/>
                          <a:ea typeface="微软雅黑" panose="020B0503020204020204" pitchFamily="34" charset="-122"/>
                        </a:rPr>
                        <a:t>)</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4"/>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23</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市场竞争态势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同规格市场占比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sz="800" u="none" strike="noStrike" dirty="0">
                          <a:effectLst/>
                          <a:latin typeface="微软雅黑" panose="020B0503020204020204" pitchFamily="34" charset="-122"/>
                          <a:ea typeface="微软雅黑" panose="020B0503020204020204" pitchFamily="34" charset="-122"/>
                        </a:rPr>
                        <a:t>No.2</a:t>
                      </a:r>
                      <a:r>
                        <a:rPr lang="zh-CN" altLang="en-US" sz="800" u="none" strike="noStrike" dirty="0">
                          <a:effectLst/>
                          <a:latin typeface="微软雅黑" panose="020B0503020204020204" pitchFamily="34" charset="-122"/>
                          <a:ea typeface="微软雅黑" panose="020B0503020204020204" pitchFamily="34" charset="-122"/>
                        </a:rPr>
                        <a:t>销量占比</a:t>
                      </a: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a:t>
                      </a:r>
                      <a:r>
                        <a:rPr lang="en-US" altLang="zh-CN" sz="800" u="none" strike="noStrike" dirty="0">
                          <a:effectLst/>
                          <a:latin typeface="微软雅黑" panose="020B0503020204020204" pitchFamily="34" charset="-122"/>
                          <a:ea typeface="微软雅黑" panose="020B0503020204020204" pitchFamily="34" charset="-122"/>
                        </a:rPr>
                        <a:t>)</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5"/>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24</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市场竞争态势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同规格市场占比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a:effectLst/>
                          <a:latin typeface="微软雅黑" panose="020B0503020204020204" pitchFamily="34" charset="-122"/>
                          <a:ea typeface="微软雅黑" panose="020B0503020204020204" pitchFamily="34" charset="-122"/>
                        </a:rPr>
                        <a:t>No.3</a:t>
                      </a:r>
                      <a:r>
                        <a:rPr lang="zh-CN" altLang="en-US" sz="800" u="none" strike="noStrike">
                          <a:effectLst/>
                          <a:latin typeface="微软雅黑" panose="020B0503020204020204" pitchFamily="34" charset="-122"/>
                          <a:ea typeface="微软雅黑" panose="020B0503020204020204" pitchFamily="34" charset="-122"/>
                        </a:rPr>
                        <a:t>销量规格名称</a:t>
                      </a:r>
                      <a:r>
                        <a:rPr lang="en-US" altLang="zh-CN" sz="800" u="none" strike="noStrike">
                          <a:effectLst/>
                          <a:latin typeface="微软雅黑" panose="020B0503020204020204" pitchFamily="34" charset="-122"/>
                          <a:ea typeface="微软雅黑" panose="020B0503020204020204" pitchFamily="34" charset="-122"/>
                        </a:rPr>
                        <a:t>(2014</a:t>
                      </a:r>
                      <a:r>
                        <a:rPr lang="zh-CN" altLang="en-US" sz="800" u="none" strike="noStrike">
                          <a:effectLst/>
                          <a:latin typeface="微软雅黑" panose="020B0503020204020204" pitchFamily="34" charset="-122"/>
                          <a:ea typeface="微软雅黑" panose="020B0503020204020204" pitchFamily="34" charset="-122"/>
                        </a:rPr>
                        <a:t>年</a:t>
                      </a:r>
                      <a:r>
                        <a:rPr lang="en-US" altLang="zh-CN" sz="800" u="none" strike="noStrike">
                          <a:effectLst/>
                          <a:latin typeface="微软雅黑" panose="020B0503020204020204" pitchFamily="34" charset="-122"/>
                          <a:ea typeface="微软雅黑" panose="020B0503020204020204" pitchFamily="34" charset="-122"/>
                        </a:rPr>
                        <a:t>)</a:t>
                      </a:r>
                      <a:endParaRPr lang="en-US" altLang="zh-CN"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6"/>
                  </a:ext>
                </a:extLst>
              </a:tr>
              <a:tr h="17525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25</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市场竞争态势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同规格市场占比</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sz="800" u="none" strike="noStrike" dirty="0">
                          <a:effectLst/>
                          <a:latin typeface="微软雅黑" panose="020B0503020204020204" pitchFamily="34" charset="-122"/>
                          <a:ea typeface="微软雅黑" panose="020B0503020204020204" pitchFamily="34" charset="-122"/>
                        </a:rPr>
                        <a:t>No.3</a:t>
                      </a:r>
                      <a:r>
                        <a:rPr lang="zh-CN" altLang="en-US" sz="800" u="none" strike="noStrike" dirty="0">
                          <a:effectLst/>
                          <a:latin typeface="微软雅黑" panose="020B0503020204020204" pitchFamily="34" charset="-122"/>
                          <a:ea typeface="微软雅黑" panose="020B0503020204020204" pitchFamily="34" charset="-122"/>
                        </a:rPr>
                        <a:t>销量占比</a:t>
                      </a: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a:t>
                      </a:r>
                      <a:r>
                        <a:rPr lang="en-US" altLang="zh-CN" sz="800" u="none" strike="noStrike" dirty="0">
                          <a:effectLst/>
                          <a:latin typeface="微软雅黑" panose="020B0503020204020204" pitchFamily="34" charset="-122"/>
                          <a:ea typeface="微软雅黑" panose="020B0503020204020204" pitchFamily="34" charset="-122"/>
                        </a:rPr>
                        <a:t>)</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7"/>
                  </a:ext>
                </a:extLst>
              </a:tr>
              <a:tr h="205726">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26</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市场竞争态势</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同规格市场占比</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en-US" altLang="zh-CN" sz="800" u="none" strike="noStrike" dirty="0">
                          <a:effectLst/>
                          <a:latin typeface="微软雅黑" panose="020B0503020204020204" pitchFamily="34" charset="-122"/>
                          <a:ea typeface="微软雅黑" panose="020B0503020204020204" pitchFamily="34" charset="-122"/>
                        </a:rPr>
                        <a:t>2014</a:t>
                      </a:r>
                      <a:r>
                        <a:rPr lang="zh-CN" altLang="en-US" sz="800" u="none" strike="noStrike" dirty="0">
                          <a:effectLst/>
                          <a:latin typeface="微软雅黑" panose="020B0503020204020204" pitchFamily="34" charset="-122"/>
                          <a:ea typeface="微软雅黑" panose="020B0503020204020204" pitchFamily="34" charset="-122"/>
                        </a:rPr>
                        <a:t>年该规格占比</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8"/>
                  </a:ext>
                </a:extLst>
              </a:tr>
              <a:tr h="169387">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ctr" fontAlgn="ctr"/>
                      <a:r>
                        <a:rPr lang="en-US" altLang="zh-CN" sz="800" u="none" strike="noStrike" dirty="0">
                          <a:effectLst/>
                          <a:latin typeface="微软雅黑" panose="020B0503020204020204" pitchFamily="34" charset="-122"/>
                          <a:ea typeface="微软雅黑" panose="020B0503020204020204" pitchFamily="34" charset="-122"/>
                        </a:rPr>
                        <a:t>27</a:t>
                      </a:r>
                      <a:endParaRPr lang="en-US" altLang="zh-CN"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vMerge="1">
                  <a:txBody>
                    <a:bodyPr/>
                    <a:lstStyle/>
                    <a:p>
                      <a:endParaRPr lang="zh-CN" altLang="en-US"/>
                    </a:p>
                  </a:txBody>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a:effectLst/>
                          <a:latin typeface="微软雅黑" panose="020B0503020204020204" pitchFamily="34" charset="-122"/>
                          <a:ea typeface="微软雅黑" panose="020B0503020204020204" pitchFamily="34" charset="-122"/>
                        </a:rPr>
                        <a:t>政策性修正打分</a:t>
                      </a:r>
                      <a:endParaRPr lang="zh-CN" altLang="en-US" sz="800" b="0" i="0" u="none" strike="noStrike">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该规格货源结构空间（仅限一类烟）</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ea typeface="华文楷体"/>
                        </a:defRPr>
                      </a:lvl1pPr>
                      <a:lvl2pPr marL="457200" algn="l" defTabSz="914400" rtl="0" eaLnBrk="1" latinLnBrk="0" hangingPunct="1">
                        <a:defRPr sz="1800" kern="1200">
                          <a:solidFill>
                            <a:schemeClr val="dk1"/>
                          </a:solidFill>
                          <a:latin typeface="Arial"/>
                          <a:ea typeface="华文楷体"/>
                        </a:defRPr>
                      </a:lvl2pPr>
                      <a:lvl3pPr marL="914400" algn="l" defTabSz="914400" rtl="0" eaLnBrk="1" latinLnBrk="0" hangingPunct="1">
                        <a:defRPr sz="1800" kern="1200">
                          <a:solidFill>
                            <a:schemeClr val="dk1"/>
                          </a:solidFill>
                          <a:latin typeface="Arial"/>
                          <a:ea typeface="华文楷体"/>
                        </a:defRPr>
                      </a:lvl3pPr>
                      <a:lvl4pPr marL="1371600" algn="l" defTabSz="914400" rtl="0" eaLnBrk="1" latinLnBrk="0" hangingPunct="1">
                        <a:defRPr sz="1800" kern="1200">
                          <a:solidFill>
                            <a:schemeClr val="dk1"/>
                          </a:solidFill>
                          <a:latin typeface="Arial"/>
                          <a:ea typeface="华文楷体"/>
                        </a:defRPr>
                      </a:lvl4pPr>
                      <a:lvl5pPr marL="1828800" algn="l" defTabSz="914400" rtl="0" eaLnBrk="1" latinLnBrk="0" hangingPunct="1">
                        <a:defRPr sz="1800" kern="1200">
                          <a:solidFill>
                            <a:schemeClr val="dk1"/>
                          </a:solidFill>
                          <a:latin typeface="Arial"/>
                          <a:ea typeface="华文楷体"/>
                        </a:defRPr>
                      </a:lvl5pPr>
                      <a:lvl6pPr marL="2286000" algn="l" defTabSz="914400" rtl="0" eaLnBrk="1" latinLnBrk="0" hangingPunct="1">
                        <a:defRPr sz="1800" kern="1200">
                          <a:solidFill>
                            <a:schemeClr val="dk1"/>
                          </a:solidFill>
                          <a:latin typeface="Arial"/>
                          <a:ea typeface="华文楷体"/>
                        </a:defRPr>
                      </a:lvl6pPr>
                      <a:lvl7pPr marL="2743200" algn="l" defTabSz="914400" rtl="0" eaLnBrk="1" latinLnBrk="0" hangingPunct="1">
                        <a:defRPr sz="1800" kern="1200">
                          <a:solidFill>
                            <a:schemeClr val="dk1"/>
                          </a:solidFill>
                          <a:latin typeface="Arial"/>
                          <a:ea typeface="华文楷体"/>
                        </a:defRPr>
                      </a:lvl7pPr>
                      <a:lvl8pPr marL="3200400" algn="l" defTabSz="914400" rtl="0" eaLnBrk="1" latinLnBrk="0" hangingPunct="1">
                        <a:defRPr sz="1800" kern="1200">
                          <a:solidFill>
                            <a:schemeClr val="dk1"/>
                          </a:solidFill>
                          <a:latin typeface="Arial"/>
                          <a:ea typeface="华文楷体"/>
                        </a:defRPr>
                      </a:lvl8pPr>
                      <a:lvl9pPr marL="3657600" algn="l" defTabSz="914400" rtl="0" eaLnBrk="1" latinLnBrk="0" hangingPunct="1">
                        <a:defRPr sz="1800" kern="1200">
                          <a:solidFill>
                            <a:schemeClr val="dk1"/>
                          </a:solidFill>
                          <a:latin typeface="Arial"/>
                          <a:ea typeface="华文楷体"/>
                        </a:defRPr>
                      </a:lvl9pPr>
                    </a:lstStyle>
                    <a:p>
                      <a:pPr algn="l" fontAlgn="ctr"/>
                      <a:r>
                        <a:rPr lang="zh-CN" altLang="en-US" sz="800" u="none" strike="noStrike" dirty="0">
                          <a:effectLst/>
                          <a:latin typeface="微软雅黑" panose="020B0503020204020204" pitchFamily="34" charset="-122"/>
                          <a:ea typeface="微软雅黑" panose="020B0503020204020204" pitchFamily="34" charset="-122"/>
                        </a:rPr>
                        <a:t>该规格以下同类烟规格占湖南中烟区域市场销售总量的占比</a:t>
                      </a:r>
                      <a:endParaRPr lang="zh-CN" altLang="en-US" sz="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460" marR="1460" marT="146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29"/>
                  </a:ext>
                </a:extLst>
              </a:tr>
            </a:tbl>
          </a:graphicData>
        </a:graphic>
      </p:graphicFrame>
      <p:cxnSp>
        <p:nvCxnSpPr>
          <p:cNvPr id="19" name="Straight Arrow Connector 5">
            <a:extLst>
              <a:ext uri="{FF2B5EF4-FFF2-40B4-BE49-F238E27FC236}">
                <a16:creationId xmlns:a16="http://schemas.microsoft.com/office/drawing/2014/main" id="{C25467BE-548F-A943-8DA4-C95BD6EB6B37}"/>
              </a:ext>
            </a:extLst>
          </p:cNvPr>
          <p:cNvCxnSpPr/>
          <p:nvPr/>
        </p:nvCxnSpPr>
        <p:spPr bwMode="auto">
          <a:xfrm>
            <a:off x="2330317" y="3770301"/>
            <a:ext cx="372150" cy="288000"/>
          </a:xfrm>
          <a:prstGeom prst="straightConnector1">
            <a:avLst/>
          </a:prstGeom>
          <a:solidFill>
            <a:srgbClr val="B3CFE6"/>
          </a:solidFill>
          <a:ln w="76200" cap="flat" cmpd="sng" algn="ctr">
            <a:solidFill>
              <a:srgbClr val="FFC000"/>
            </a:solidFill>
            <a:prstDash val="solid"/>
            <a:round/>
            <a:headEnd type="none" w="med" len="med"/>
            <a:tailEnd type="triangle"/>
          </a:ln>
          <a:effectLst/>
        </p:spPr>
      </p:cxnSp>
      <p:sp>
        <p:nvSpPr>
          <p:cNvPr id="20" name="矩形 19">
            <a:extLst>
              <a:ext uri="{FF2B5EF4-FFF2-40B4-BE49-F238E27FC236}">
                <a16:creationId xmlns:a16="http://schemas.microsoft.com/office/drawing/2014/main" id="{1539936F-621E-BD45-8E58-CC64D4526EB4}"/>
              </a:ext>
            </a:extLst>
          </p:cNvPr>
          <p:cNvSpPr/>
          <p:nvPr/>
        </p:nvSpPr>
        <p:spPr>
          <a:xfrm>
            <a:off x="895078" y="5867025"/>
            <a:ext cx="2002692" cy="428628"/>
          </a:xfrm>
          <a:prstGeom prst="rect">
            <a:avLst/>
          </a:prstGeom>
          <a:noFill/>
          <a:ln w="12700" cap="flat" cmpd="sng" algn="ctr">
            <a:noFill/>
            <a:prstDash val="solid"/>
          </a:ln>
          <a:effectLst/>
        </p:spPr>
        <p:txBody>
          <a:bodyPr vert="horz" wrap="square" lIns="0" tIns="0" rIns="0" bIns="0" numCol="1" rtlCol="0" anchor="ctr" anchorCtr="0" compatLnSpc="1">
            <a:prstTxWarp prst="textNoShape">
              <a:avLst/>
            </a:prstTxWarp>
            <a:noAutofit/>
          </a:bodyPr>
          <a:lstStyle/>
          <a:p>
            <a:pPr defTabSz="895350">
              <a:buClr>
                <a:srgbClr val="000000"/>
              </a:buClr>
            </a:pPr>
            <a:r>
              <a:rPr lang="zh-CN" altLang="en-US" sz="1100" dirty="0">
                <a:solidFill>
                  <a:srgbClr val="000000"/>
                </a:solidFill>
                <a:latin typeface="微软雅黑" panose="020B0503020204020204" pitchFamily="34" charset="-122"/>
                <a:ea typeface="微软雅黑" panose="020B0503020204020204" pitchFamily="34" charset="-122"/>
                <a:cs typeface="Arial" charset="0"/>
              </a:rPr>
              <a:t>注：数据项定义详情请查看</a:t>
            </a:r>
            <a:endParaRPr lang="en-US" altLang="zh-CN" sz="1100" dirty="0">
              <a:solidFill>
                <a:srgbClr val="000000"/>
              </a:solidFill>
              <a:latin typeface="微软雅黑" panose="020B0503020204020204" pitchFamily="34" charset="-122"/>
              <a:ea typeface="微软雅黑" panose="020B0503020204020204" pitchFamily="34" charset="-122"/>
              <a:cs typeface="Arial" charset="0"/>
            </a:endParaRPr>
          </a:p>
          <a:p>
            <a:pPr defTabSz="895350">
              <a:buClr>
                <a:srgbClr val="000000"/>
              </a:buClr>
            </a:pPr>
            <a:r>
              <a:rPr lang="en-US" altLang="zh-CN" sz="1100" dirty="0">
                <a:solidFill>
                  <a:srgbClr val="000000"/>
                </a:solidFill>
                <a:latin typeface="微软雅黑" panose="020B0503020204020204" pitchFamily="34" charset="-122"/>
                <a:ea typeface="微软雅黑" panose="020B0503020204020204" pitchFamily="34" charset="-122"/>
              </a:rPr>
              <a:t>《</a:t>
            </a:r>
            <a:r>
              <a:rPr lang="zh-CN" altLang="en-US" sz="1100" dirty="0">
                <a:solidFill>
                  <a:srgbClr val="000000"/>
                </a:solidFill>
                <a:latin typeface="微软雅黑" panose="020B0503020204020204" pitchFamily="34" charset="-122"/>
                <a:ea typeface="微软雅黑" panose="020B0503020204020204" pitchFamily="34" charset="-122"/>
              </a:rPr>
              <a:t>数据库取数需求</a:t>
            </a:r>
            <a:r>
              <a:rPr lang="en-US" altLang="zh-CN" sz="1100" dirty="0">
                <a:solidFill>
                  <a:srgbClr val="000000"/>
                </a:solidFill>
                <a:latin typeface="微软雅黑" panose="020B0503020204020204" pitchFamily="34" charset="-122"/>
                <a:ea typeface="微软雅黑" panose="020B0503020204020204" pitchFamily="34" charset="-122"/>
              </a:rPr>
              <a:t>》</a:t>
            </a:r>
            <a:endParaRPr lang="zh-CN" altLang="en-US"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21" name="Group 2">
            <a:extLst>
              <a:ext uri="{FF2B5EF4-FFF2-40B4-BE49-F238E27FC236}">
                <a16:creationId xmlns:a16="http://schemas.microsoft.com/office/drawing/2014/main" id="{2FEF3AAE-446E-B54A-9D09-80BD03D77C36}"/>
              </a:ext>
            </a:extLst>
          </p:cNvPr>
          <p:cNvGrpSpPr/>
          <p:nvPr/>
        </p:nvGrpSpPr>
        <p:grpSpPr>
          <a:xfrm>
            <a:off x="761017" y="1796468"/>
            <a:ext cx="1569300" cy="2254930"/>
            <a:chOff x="170116" y="3312177"/>
            <a:chExt cx="1569300" cy="2254930"/>
          </a:xfrm>
        </p:grpSpPr>
        <p:cxnSp>
          <p:nvCxnSpPr>
            <p:cNvPr id="22" name="直接箭头连接符 2">
              <a:extLst>
                <a:ext uri="{FF2B5EF4-FFF2-40B4-BE49-F238E27FC236}">
                  <a16:creationId xmlns:a16="http://schemas.microsoft.com/office/drawing/2014/main" id="{4F28BD1A-220A-6D4E-ABCB-E3FE82BADCD1}"/>
                </a:ext>
              </a:extLst>
            </p:cNvPr>
            <p:cNvCxnSpPr/>
            <p:nvPr/>
          </p:nvCxnSpPr>
          <p:spPr bwMode="auto">
            <a:xfrm flipV="1">
              <a:off x="590592" y="3333994"/>
              <a:ext cx="0" cy="1552354"/>
            </a:xfrm>
            <a:prstGeom prst="straightConnector1">
              <a:avLst/>
            </a:prstGeom>
            <a:solidFill>
              <a:srgbClr val="B3CFE6"/>
            </a:solidFill>
            <a:ln w="28575" cap="flat" cmpd="sng" algn="ctr">
              <a:solidFill>
                <a:srgbClr val="7030A0"/>
              </a:solidFill>
              <a:prstDash val="solid"/>
              <a:round/>
              <a:headEnd type="none" w="med" len="med"/>
              <a:tailEnd type="triangle" w="med" len="med"/>
            </a:ln>
            <a:effectLst/>
          </p:spPr>
        </p:cxnSp>
        <p:cxnSp>
          <p:nvCxnSpPr>
            <p:cNvPr id="23" name="直接箭头连接符 115">
              <a:extLst>
                <a:ext uri="{FF2B5EF4-FFF2-40B4-BE49-F238E27FC236}">
                  <a16:creationId xmlns:a16="http://schemas.microsoft.com/office/drawing/2014/main" id="{5D423969-58EC-6945-B0A7-B506646327E8}"/>
                </a:ext>
              </a:extLst>
            </p:cNvPr>
            <p:cNvCxnSpPr/>
            <p:nvPr/>
          </p:nvCxnSpPr>
          <p:spPr bwMode="auto">
            <a:xfrm flipV="1">
              <a:off x="590592" y="4886348"/>
              <a:ext cx="1148824" cy="3"/>
            </a:xfrm>
            <a:prstGeom prst="straightConnector1">
              <a:avLst/>
            </a:prstGeom>
            <a:solidFill>
              <a:srgbClr val="B3CFE6"/>
            </a:solidFill>
            <a:ln w="28575" cap="flat" cmpd="sng" algn="ctr">
              <a:solidFill>
                <a:srgbClr val="7030A0"/>
              </a:solidFill>
              <a:prstDash val="solid"/>
              <a:round/>
              <a:headEnd type="none" w="med" len="med"/>
              <a:tailEnd type="triangle" w="med" len="med"/>
            </a:ln>
            <a:effectLst/>
          </p:spPr>
        </p:cxnSp>
        <p:cxnSp>
          <p:nvCxnSpPr>
            <p:cNvPr id="24" name="直接箭头连接符 116">
              <a:extLst>
                <a:ext uri="{FF2B5EF4-FFF2-40B4-BE49-F238E27FC236}">
                  <a16:creationId xmlns:a16="http://schemas.microsoft.com/office/drawing/2014/main" id="{F509708A-6F1D-BE45-993F-A3861A105BF0}"/>
                </a:ext>
              </a:extLst>
            </p:cNvPr>
            <p:cNvCxnSpPr/>
            <p:nvPr/>
          </p:nvCxnSpPr>
          <p:spPr bwMode="auto">
            <a:xfrm flipH="1">
              <a:off x="170116" y="4886348"/>
              <a:ext cx="420476" cy="542260"/>
            </a:xfrm>
            <a:prstGeom prst="straightConnector1">
              <a:avLst/>
            </a:prstGeom>
            <a:solidFill>
              <a:srgbClr val="B3CFE6"/>
            </a:solidFill>
            <a:ln w="28575" cap="flat" cmpd="sng" algn="ctr">
              <a:solidFill>
                <a:srgbClr val="7030A0"/>
              </a:solidFill>
              <a:prstDash val="solid"/>
              <a:round/>
              <a:headEnd type="none" w="med" len="med"/>
              <a:tailEnd type="triangle" w="med" len="med"/>
            </a:ln>
            <a:effectLst/>
          </p:spPr>
        </p:cxnSp>
        <p:sp>
          <p:nvSpPr>
            <p:cNvPr id="25" name="TextBox 11">
              <a:extLst>
                <a:ext uri="{FF2B5EF4-FFF2-40B4-BE49-F238E27FC236}">
                  <a16:creationId xmlns:a16="http://schemas.microsoft.com/office/drawing/2014/main" id="{2D6B8512-9543-ED4A-9D31-39A2AD926F12}"/>
                </a:ext>
              </a:extLst>
            </p:cNvPr>
            <p:cNvSpPr txBox="1"/>
            <p:nvPr/>
          </p:nvSpPr>
          <p:spPr>
            <a:xfrm>
              <a:off x="702436" y="3312177"/>
              <a:ext cx="492443" cy="276999"/>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销量</a:t>
              </a:r>
            </a:p>
          </p:txBody>
        </p:sp>
        <p:sp>
          <p:nvSpPr>
            <p:cNvPr id="26" name="TextBox 12">
              <a:extLst>
                <a:ext uri="{FF2B5EF4-FFF2-40B4-BE49-F238E27FC236}">
                  <a16:creationId xmlns:a16="http://schemas.microsoft.com/office/drawing/2014/main" id="{74A4D4FE-CD99-CF4B-9AB2-2EDCBFB5F91A}"/>
                </a:ext>
              </a:extLst>
            </p:cNvPr>
            <p:cNvSpPr txBox="1"/>
            <p:nvPr/>
          </p:nvSpPr>
          <p:spPr>
            <a:xfrm>
              <a:off x="1246973" y="4591902"/>
              <a:ext cx="492443" cy="276999"/>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增长</a:t>
              </a:r>
            </a:p>
          </p:txBody>
        </p:sp>
        <p:sp>
          <p:nvSpPr>
            <p:cNvPr id="27" name="TextBox 13">
              <a:extLst>
                <a:ext uri="{FF2B5EF4-FFF2-40B4-BE49-F238E27FC236}">
                  <a16:creationId xmlns:a16="http://schemas.microsoft.com/office/drawing/2014/main" id="{9136D6A1-9403-B648-9A16-E075EAC1DC00}"/>
                </a:ext>
              </a:extLst>
            </p:cNvPr>
            <p:cNvSpPr txBox="1"/>
            <p:nvPr/>
          </p:nvSpPr>
          <p:spPr>
            <a:xfrm>
              <a:off x="344370" y="5290108"/>
              <a:ext cx="492443" cy="276999"/>
            </a:xfrm>
            <a:prstGeom prst="rect">
              <a:avLst/>
            </a:prstGeom>
            <a:noFill/>
          </p:spPr>
          <p:txBody>
            <a:bodyPr wrap="non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12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rPr>
                <a:t>潜力</a:t>
              </a:r>
            </a:p>
          </p:txBody>
        </p:sp>
        <p:pic>
          <p:nvPicPr>
            <p:cNvPr id="28" name="Picture 13" descr="yellowish_ball">
              <a:extLst>
                <a:ext uri="{FF2B5EF4-FFF2-40B4-BE49-F238E27FC236}">
                  <a16:creationId xmlns:a16="http://schemas.microsoft.com/office/drawing/2014/main" id="{D5356070-FE5C-454B-A1A9-B065CB23EAE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276" y="4089965"/>
              <a:ext cx="324000" cy="323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16" descr="red_ball">
              <a:extLst>
                <a:ext uri="{FF2B5EF4-FFF2-40B4-BE49-F238E27FC236}">
                  <a16:creationId xmlns:a16="http://schemas.microsoft.com/office/drawing/2014/main" id="{82B942E2-ACE5-9F41-8BC7-E3E45B8D404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010" y="4483902"/>
              <a:ext cx="216000" cy="2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descr="cobalt blue_ball">
              <a:extLst>
                <a:ext uri="{FF2B5EF4-FFF2-40B4-BE49-F238E27FC236}">
                  <a16:creationId xmlns:a16="http://schemas.microsoft.com/office/drawing/2014/main" id="{538AA047-3179-AE4B-A7A1-51AAE822F30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2819" y="4251747"/>
              <a:ext cx="360000" cy="360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15" descr="yellow_ball">
              <a:extLst>
                <a:ext uri="{FF2B5EF4-FFF2-40B4-BE49-F238E27FC236}">
                  <a16:creationId xmlns:a16="http://schemas.microsoft.com/office/drawing/2014/main" id="{A398DAFA-D62F-7E44-9649-C943865E270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2510" y="4010073"/>
              <a:ext cx="396000" cy="395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420240606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quot;SettingType&quot;:&quot;System&quo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4pbougF8Wky3aRiR6knfS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TqsPshpa6EiSv9wixJOuR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obE24c7O9U6_TUYdruLMA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Nq.8xD9MY0G7HgPQDqXwH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cTYDYop.z0Sy.Ma8mllw3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TP4yaarZmUqyuCU_L_i85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Nq.8xD9MY0G7HgPQDqXwHw"/>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s9OzKvAmVUiswBsK2qM.1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c1b7CkIIRkmTQTKSXNf.Y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UE0A_ZD4XUK6aDOAn.n4xA"/>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Nq.8xD9MY0G7HgPQDqXwH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_uMTyq9kHUKEzrmXmu6Q7Q"/>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s9OzKvAmVUiswBsK2qM.1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1b7CkIIRkmTQTKSXNf.Y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MhiPQRdeNk2LiSYdssXBo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beU9u.r5k6Sf9s9t1FDv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rUqbkwnvUE.8m8xgduftj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LOBUe.n7EGYEXxiJhEao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4cnxQwHDGkeuiPYAHNeep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padQwsD.U.zUCGPvaHIk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GCxHX00Pa06LeqGxO5NNxA"/>
</p:tagLst>
</file>

<file path=ppt/theme/theme1.xml><?xml version="1.0" encoding="utf-8"?>
<a:theme xmlns:a="http://schemas.openxmlformats.org/drawingml/2006/main" name="SC-all">
  <a:themeElements>
    <a:clrScheme name="Deloitte colour theme">
      <a:dk1>
        <a:sysClr val="windowText" lastClr="000000"/>
      </a:dk1>
      <a:lt1>
        <a:sysClr val="window" lastClr="FFFFFF"/>
      </a:lt1>
      <a:dk2>
        <a:srgbClr val="44546A"/>
      </a:dk2>
      <a:lt2>
        <a:srgbClr val="E7E6E6"/>
      </a:lt2>
      <a:accent1>
        <a:srgbClr val="86BC25"/>
      </a:accent1>
      <a:accent2>
        <a:srgbClr val="2C5234"/>
      </a:accent2>
      <a:accent3>
        <a:srgbClr val="00A3E0"/>
      </a:accent3>
      <a:accent4>
        <a:srgbClr val="012169"/>
      </a:accent4>
      <a:accent5>
        <a:srgbClr val="0097A9"/>
      </a:accent5>
      <a:accent6>
        <a:srgbClr val="75787B"/>
      </a:accent6>
      <a:hlink>
        <a:srgbClr val="00A3E0"/>
      </a:hlink>
      <a:folHlink>
        <a:srgbClr val="954F72"/>
      </a:folHlink>
    </a:clrScheme>
    <a:fontScheme name="Deloitte">
      <a:majorFont>
        <a:latin typeface="Verdana"/>
        <a:ea typeface="华文细黑"/>
        <a:cs typeface=""/>
      </a:majorFont>
      <a:minorFont>
        <a:latin typeface="Verdana"/>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fault PPT template_161209.potx" id="{03312FA7-8E2D-4B10-A356-3B91415B2C88}" vid="{CE08055F-4276-4FD3-848F-0504B8F3123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23101</TotalTime>
  <Words>3194</Words>
  <Application>Microsoft Macintosh PowerPoint</Application>
  <PresentationFormat>宽屏</PresentationFormat>
  <Paragraphs>665</Paragraphs>
  <Slides>20</Slides>
  <Notes>2</Notes>
  <HiddenSlides>3</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35" baseType="lpstr">
      <vt:lpstr>华文楷体</vt:lpstr>
      <vt:lpstr>华文细黑</vt:lpstr>
      <vt:lpstr>Microsoft YaHei</vt:lpstr>
      <vt:lpstr>Microsoft YaHei</vt:lpstr>
      <vt:lpstr>Open Sans</vt:lpstr>
      <vt:lpstr>Segoe UI</vt:lpstr>
      <vt:lpstr>Arial</vt:lpstr>
      <vt:lpstr>Calibri</vt:lpstr>
      <vt:lpstr>Cambria Math</vt:lpstr>
      <vt:lpstr>Times New Roman</vt:lpstr>
      <vt:lpstr>Verdana</vt:lpstr>
      <vt:lpstr>Wingdings</vt:lpstr>
      <vt:lpstr>Wingdings 2</vt:lpstr>
      <vt:lpstr>SC-all</vt:lpstr>
      <vt:lpstr>think-cell Slide</vt:lpstr>
      <vt:lpstr>湖南中烟营销场景建设项目</vt:lpstr>
      <vt:lpstr>营销活动闭环管理思路</vt:lpstr>
      <vt:lpstr>PowerPoint 演示文稿</vt:lpstr>
      <vt:lpstr>1-营销活动库建设思路</vt:lpstr>
      <vt:lpstr>2-销区和币资源配置模式建设思路</vt:lpstr>
      <vt:lpstr>市场分级分类方案</vt:lpstr>
      <vt:lpstr>市场分级分类方案一：品牌区域市场定位的分析模型介绍</vt:lpstr>
      <vt:lpstr>1.指标设计：从销售状况、增长趋势和整体潜力三个方面构成完整的指标体系，来综合衡量品牌区域市场表现</vt:lpstr>
      <vt:lpstr>2.数据收集：在分析品牌区域市场表现的基础上从销量、增长、潜力等多维度收集数据</vt:lpstr>
      <vt:lpstr>3.量化打分：针对每一项数据指标，进行0-10分标准化量化打分，最终分别得到各规格的销售现状、增长趋势、市场整体潜力的定量分析结果</vt:lpstr>
      <vt:lpstr>4.市场定位：按照品牌在区域市场的销售状况、增长趋势、整体潜力三方面表现，从市场发展策略和品牌生命周期两个维度对市场进行分类</vt:lpstr>
      <vt:lpstr>4.市场定位：结合市场发展策略和品牌生命周期可以将区域市场划分为如下八种市场类型</vt:lpstr>
      <vt:lpstr>通过品牌区域市场定位模型，可代入不同颗粒度级别的数据，得到单一规格在不同级别市场(地级市→省级→销售大区)的定位。也可对多品牌的定位打分结果进行加权平均，最终得到湖南中烟在各个细分市场的整体定位</vt:lpstr>
      <vt:lpstr>经过与品牌、销管及大数据部的讨论，选取8个重点规格，根据以下权重计算方法，对品牌组结果进行加权计算</vt:lpstr>
      <vt:lpstr>通过现实权重的加权计算，得到以下湖南中烟2014年整体市场定位结果</vt:lpstr>
      <vt:lpstr>针对不同的市场定位，建议在多种营销相关资源投放上采取差异化策略</vt:lpstr>
      <vt:lpstr>根据销售资源投放策略差异化，设计客户服务规范化体系</vt:lpstr>
      <vt:lpstr>市场分级分类方案二：市场分类（营销内部）</vt:lpstr>
      <vt:lpstr>谢谢！</vt:lpstr>
      <vt:lpstr>PowerPoint 演示文稿</vt:lpstr>
    </vt:vector>
  </TitlesOfParts>
  <Company>Deloitte Touche Tohmatsu Services,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Headline Verdana Bold</dc:title>
  <dc:creator>Ella Shu Zhang</dc:creator>
  <cp:lastModifiedBy>侯 晓宁</cp:lastModifiedBy>
  <cp:revision>822</cp:revision>
  <dcterms:created xsi:type="dcterms:W3CDTF">2018-07-05T02:12:57Z</dcterms:created>
  <dcterms:modified xsi:type="dcterms:W3CDTF">2019-11-13T03:23:37Z</dcterms:modified>
</cp:coreProperties>
</file>