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9" d="100"/>
          <a:sy n="119" d="100"/>
        </p:scale>
        <p:origin x="23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58ABB-D18B-6041-8102-9A8FB720F328}"/>
              </a:ext>
            </a:extLst>
          </p:cNvPr>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zh-CN" altLang="en-US"/>
          </a:p>
        </p:txBody>
      </p:sp>
      <p:sp>
        <p:nvSpPr>
          <p:cNvPr id="3" name="Subtitle 2">
            <a:extLst>
              <a:ext uri="{FF2B5EF4-FFF2-40B4-BE49-F238E27FC236}">
                <a16:creationId xmlns:a16="http://schemas.microsoft.com/office/drawing/2014/main" id="{3D23DB2D-5D98-9E09-ACDE-3FE70FBE982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4" name="Date Placeholder 3">
            <a:extLst>
              <a:ext uri="{FF2B5EF4-FFF2-40B4-BE49-F238E27FC236}">
                <a16:creationId xmlns:a16="http://schemas.microsoft.com/office/drawing/2014/main" id="{9B26640E-977C-EE91-DDAD-008D9AA5B4D1}"/>
              </a:ext>
            </a:extLst>
          </p:cNvPr>
          <p:cNvSpPr>
            <a:spLocks noGrp="1"/>
          </p:cNvSpPr>
          <p:nvPr>
            <p:ph type="dt" sz="half" idx="10"/>
          </p:nvPr>
        </p:nvSpPr>
        <p:spPr/>
        <p:txBody>
          <a:bodyPr/>
          <a:lstStyle/>
          <a:p>
            <a:fld id="{49ADF686-EA21-40EA-B1B2-38862853A2EC}" type="datetimeFigureOut">
              <a:rPr lang="zh-CN" altLang="en-US" smtClean="0"/>
              <a:t>2024/9/27</a:t>
            </a:fld>
            <a:endParaRPr lang="zh-CN" altLang="en-US"/>
          </a:p>
        </p:txBody>
      </p:sp>
      <p:sp>
        <p:nvSpPr>
          <p:cNvPr id="5" name="Footer Placeholder 4">
            <a:extLst>
              <a:ext uri="{FF2B5EF4-FFF2-40B4-BE49-F238E27FC236}">
                <a16:creationId xmlns:a16="http://schemas.microsoft.com/office/drawing/2014/main" id="{19B9CE05-7751-C8AA-9359-7973688C7C37}"/>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6CA1FD7B-A205-196B-1CD2-9C2FFDC2FBAC}"/>
              </a:ext>
            </a:extLst>
          </p:cNvPr>
          <p:cNvSpPr>
            <a:spLocks noGrp="1"/>
          </p:cNvSpPr>
          <p:nvPr>
            <p:ph type="sldNum" sz="quarter" idx="12"/>
          </p:nvPr>
        </p:nvSpPr>
        <p:spPr/>
        <p:txBody>
          <a:bodyPr/>
          <a:lstStyle/>
          <a:p>
            <a:fld id="{56CFEA88-F3C7-4581-8E4F-C04071E31D12}" type="slidenum">
              <a:rPr lang="zh-CN" altLang="en-US" smtClean="0"/>
              <a:t>‹#›</a:t>
            </a:fld>
            <a:endParaRPr lang="zh-CN" altLang="en-US"/>
          </a:p>
        </p:txBody>
      </p:sp>
    </p:spTree>
    <p:extLst>
      <p:ext uri="{BB962C8B-B14F-4D97-AF65-F5344CB8AC3E}">
        <p14:creationId xmlns:p14="http://schemas.microsoft.com/office/powerpoint/2010/main" val="20338127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D33A8-77A5-8746-65DE-83B8DE90C934}"/>
              </a:ext>
            </a:extLst>
          </p:cNvPr>
          <p:cNvSpPr>
            <a:spLocks noGrp="1"/>
          </p:cNvSpPr>
          <p:nvPr>
            <p:ph type="title"/>
          </p:nvPr>
        </p:nvSpPr>
        <p:spPr/>
        <p:txBody>
          <a:bodyPr/>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8F6C432D-839F-16A9-DB43-25A32266391A}"/>
              </a:ext>
            </a:extLst>
          </p:cNvPr>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E75DC570-90CB-082E-3FEA-1FF841225149}"/>
              </a:ext>
            </a:extLst>
          </p:cNvPr>
          <p:cNvSpPr>
            <a:spLocks noGrp="1"/>
          </p:cNvSpPr>
          <p:nvPr>
            <p:ph type="dt" sz="half" idx="10"/>
          </p:nvPr>
        </p:nvSpPr>
        <p:spPr/>
        <p:txBody>
          <a:bodyPr/>
          <a:lstStyle/>
          <a:p>
            <a:fld id="{49ADF686-EA21-40EA-B1B2-38862853A2EC}" type="datetimeFigureOut">
              <a:rPr lang="zh-CN" altLang="en-US" smtClean="0"/>
              <a:t>2024/9/27</a:t>
            </a:fld>
            <a:endParaRPr lang="zh-CN" altLang="en-US"/>
          </a:p>
        </p:txBody>
      </p:sp>
      <p:sp>
        <p:nvSpPr>
          <p:cNvPr id="5" name="Footer Placeholder 4">
            <a:extLst>
              <a:ext uri="{FF2B5EF4-FFF2-40B4-BE49-F238E27FC236}">
                <a16:creationId xmlns:a16="http://schemas.microsoft.com/office/drawing/2014/main" id="{54A75D9A-AA75-8550-5FD1-C542DCA7A918}"/>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DAB792D8-434C-2C6D-4FFF-0051FCBA9E4F}"/>
              </a:ext>
            </a:extLst>
          </p:cNvPr>
          <p:cNvSpPr>
            <a:spLocks noGrp="1"/>
          </p:cNvSpPr>
          <p:nvPr>
            <p:ph type="sldNum" sz="quarter" idx="12"/>
          </p:nvPr>
        </p:nvSpPr>
        <p:spPr/>
        <p:txBody>
          <a:bodyPr/>
          <a:lstStyle/>
          <a:p>
            <a:fld id="{56CFEA88-F3C7-4581-8E4F-C04071E31D12}" type="slidenum">
              <a:rPr lang="zh-CN" altLang="en-US" smtClean="0"/>
              <a:t>‹#›</a:t>
            </a:fld>
            <a:endParaRPr lang="zh-CN" altLang="en-US"/>
          </a:p>
        </p:txBody>
      </p:sp>
    </p:spTree>
    <p:extLst>
      <p:ext uri="{BB962C8B-B14F-4D97-AF65-F5344CB8AC3E}">
        <p14:creationId xmlns:p14="http://schemas.microsoft.com/office/powerpoint/2010/main" val="38608842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A7B0528-0C38-7963-BB7D-743CE034D97E}"/>
              </a:ext>
            </a:extLst>
          </p:cNvPr>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C7C1BD34-9CBB-E557-4C8E-C0D2A433636C}"/>
              </a:ext>
            </a:extLst>
          </p:cNvPr>
          <p:cNvSpPr>
            <a:spLocks noGrp="1"/>
          </p:cNvSpPr>
          <p:nvPr>
            <p:ph type="body" orient="vert" idx="1"/>
          </p:nvPr>
        </p:nvSpPr>
        <p:spPr>
          <a:xfrm>
            <a:off x="838200" y="365125"/>
            <a:ext cx="7734300"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067513E1-7E0C-7029-AC99-91B3F36C4968}"/>
              </a:ext>
            </a:extLst>
          </p:cNvPr>
          <p:cNvSpPr>
            <a:spLocks noGrp="1"/>
          </p:cNvSpPr>
          <p:nvPr>
            <p:ph type="dt" sz="half" idx="10"/>
          </p:nvPr>
        </p:nvSpPr>
        <p:spPr/>
        <p:txBody>
          <a:bodyPr/>
          <a:lstStyle/>
          <a:p>
            <a:fld id="{49ADF686-EA21-40EA-B1B2-38862853A2EC}" type="datetimeFigureOut">
              <a:rPr lang="zh-CN" altLang="en-US" smtClean="0"/>
              <a:t>2024/9/27</a:t>
            </a:fld>
            <a:endParaRPr lang="zh-CN" altLang="en-US"/>
          </a:p>
        </p:txBody>
      </p:sp>
      <p:sp>
        <p:nvSpPr>
          <p:cNvPr id="5" name="Footer Placeholder 4">
            <a:extLst>
              <a:ext uri="{FF2B5EF4-FFF2-40B4-BE49-F238E27FC236}">
                <a16:creationId xmlns:a16="http://schemas.microsoft.com/office/drawing/2014/main" id="{1EFE1D9D-4AD6-61B8-FF55-8CDFBB73F706}"/>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BE3B10E5-76E6-EF2A-30D5-635029FB6937}"/>
              </a:ext>
            </a:extLst>
          </p:cNvPr>
          <p:cNvSpPr>
            <a:spLocks noGrp="1"/>
          </p:cNvSpPr>
          <p:nvPr>
            <p:ph type="sldNum" sz="quarter" idx="12"/>
          </p:nvPr>
        </p:nvSpPr>
        <p:spPr/>
        <p:txBody>
          <a:bodyPr/>
          <a:lstStyle/>
          <a:p>
            <a:fld id="{56CFEA88-F3C7-4581-8E4F-C04071E31D12}" type="slidenum">
              <a:rPr lang="zh-CN" altLang="en-US" smtClean="0"/>
              <a:t>‹#›</a:t>
            </a:fld>
            <a:endParaRPr lang="zh-CN" altLang="en-US"/>
          </a:p>
        </p:txBody>
      </p:sp>
    </p:spTree>
    <p:extLst>
      <p:ext uri="{BB962C8B-B14F-4D97-AF65-F5344CB8AC3E}">
        <p14:creationId xmlns:p14="http://schemas.microsoft.com/office/powerpoint/2010/main" val="40845459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980DA-29B7-70C0-E2DB-4609E7DFF540}"/>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66EAD854-59A2-5A83-7326-C32967FD6737}"/>
              </a:ext>
            </a:extLst>
          </p:cNvPr>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2A5A8BF4-B970-805E-AB9D-438943AB607E}"/>
              </a:ext>
            </a:extLst>
          </p:cNvPr>
          <p:cNvSpPr>
            <a:spLocks noGrp="1"/>
          </p:cNvSpPr>
          <p:nvPr>
            <p:ph type="dt" sz="half" idx="10"/>
          </p:nvPr>
        </p:nvSpPr>
        <p:spPr/>
        <p:txBody>
          <a:bodyPr/>
          <a:lstStyle/>
          <a:p>
            <a:fld id="{49ADF686-EA21-40EA-B1B2-38862853A2EC}" type="datetimeFigureOut">
              <a:rPr lang="zh-CN" altLang="en-US" smtClean="0"/>
              <a:t>2024/9/27</a:t>
            </a:fld>
            <a:endParaRPr lang="zh-CN" altLang="en-US"/>
          </a:p>
        </p:txBody>
      </p:sp>
      <p:sp>
        <p:nvSpPr>
          <p:cNvPr id="5" name="Footer Placeholder 4">
            <a:extLst>
              <a:ext uri="{FF2B5EF4-FFF2-40B4-BE49-F238E27FC236}">
                <a16:creationId xmlns:a16="http://schemas.microsoft.com/office/drawing/2014/main" id="{9E5A6439-B827-6536-C64F-1993A1088039}"/>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63DC6DD5-4EB7-0AE9-F716-0B9137ACD0E1}"/>
              </a:ext>
            </a:extLst>
          </p:cNvPr>
          <p:cNvSpPr>
            <a:spLocks noGrp="1"/>
          </p:cNvSpPr>
          <p:nvPr>
            <p:ph type="sldNum" sz="quarter" idx="12"/>
          </p:nvPr>
        </p:nvSpPr>
        <p:spPr/>
        <p:txBody>
          <a:bodyPr/>
          <a:lstStyle/>
          <a:p>
            <a:fld id="{56CFEA88-F3C7-4581-8E4F-C04071E31D12}" type="slidenum">
              <a:rPr lang="zh-CN" altLang="en-US" smtClean="0"/>
              <a:t>‹#›</a:t>
            </a:fld>
            <a:endParaRPr lang="zh-CN" altLang="en-US"/>
          </a:p>
        </p:txBody>
      </p:sp>
    </p:spTree>
    <p:extLst>
      <p:ext uri="{BB962C8B-B14F-4D97-AF65-F5344CB8AC3E}">
        <p14:creationId xmlns:p14="http://schemas.microsoft.com/office/powerpoint/2010/main" val="29225076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71BE6-6A54-2E3B-B0DD-A8188829A569}"/>
              </a:ext>
            </a:extLst>
          </p:cNvPr>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8E347150-7587-5E06-0C35-E461C7ABB70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Click to edit Master text styles</a:t>
            </a:r>
          </a:p>
        </p:txBody>
      </p:sp>
      <p:sp>
        <p:nvSpPr>
          <p:cNvPr id="4" name="Date Placeholder 3">
            <a:extLst>
              <a:ext uri="{FF2B5EF4-FFF2-40B4-BE49-F238E27FC236}">
                <a16:creationId xmlns:a16="http://schemas.microsoft.com/office/drawing/2014/main" id="{864FBE54-0C34-AE62-A0F7-5DD3F1621AA5}"/>
              </a:ext>
            </a:extLst>
          </p:cNvPr>
          <p:cNvSpPr>
            <a:spLocks noGrp="1"/>
          </p:cNvSpPr>
          <p:nvPr>
            <p:ph type="dt" sz="half" idx="10"/>
          </p:nvPr>
        </p:nvSpPr>
        <p:spPr/>
        <p:txBody>
          <a:bodyPr/>
          <a:lstStyle/>
          <a:p>
            <a:fld id="{49ADF686-EA21-40EA-B1B2-38862853A2EC}" type="datetimeFigureOut">
              <a:rPr lang="zh-CN" altLang="en-US" smtClean="0"/>
              <a:t>2024/9/27</a:t>
            </a:fld>
            <a:endParaRPr lang="zh-CN" altLang="en-US"/>
          </a:p>
        </p:txBody>
      </p:sp>
      <p:sp>
        <p:nvSpPr>
          <p:cNvPr id="5" name="Footer Placeholder 4">
            <a:extLst>
              <a:ext uri="{FF2B5EF4-FFF2-40B4-BE49-F238E27FC236}">
                <a16:creationId xmlns:a16="http://schemas.microsoft.com/office/drawing/2014/main" id="{EDDF6012-A226-FA4D-BF96-C038604E095E}"/>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7AE9A565-7C03-D14D-CE07-0F617D5EBB6B}"/>
              </a:ext>
            </a:extLst>
          </p:cNvPr>
          <p:cNvSpPr>
            <a:spLocks noGrp="1"/>
          </p:cNvSpPr>
          <p:nvPr>
            <p:ph type="sldNum" sz="quarter" idx="12"/>
          </p:nvPr>
        </p:nvSpPr>
        <p:spPr/>
        <p:txBody>
          <a:bodyPr/>
          <a:lstStyle/>
          <a:p>
            <a:fld id="{56CFEA88-F3C7-4581-8E4F-C04071E31D12}" type="slidenum">
              <a:rPr lang="zh-CN" altLang="en-US" smtClean="0"/>
              <a:t>‹#›</a:t>
            </a:fld>
            <a:endParaRPr lang="zh-CN" altLang="en-US"/>
          </a:p>
        </p:txBody>
      </p:sp>
    </p:spTree>
    <p:extLst>
      <p:ext uri="{BB962C8B-B14F-4D97-AF65-F5344CB8AC3E}">
        <p14:creationId xmlns:p14="http://schemas.microsoft.com/office/powerpoint/2010/main" val="31045260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E5217-CD38-A7AE-E000-E6A6030025FF}"/>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C938C2BA-8CD6-2894-783F-C384EA48DE75}"/>
              </a:ext>
            </a:extLst>
          </p:cNvPr>
          <p:cNvSpPr>
            <a:spLocks noGrp="1"/>
          </p:cNvSpPr>
          <p:nvPr>
            <p:ph sz="half" idx="1"/>
          </p:nvPr>
        </p:nvSpPr>
        <p:spPr>
          <a:xfrm>
            <a:off x="838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a:extLst>
              <a:ext uri="{FF2B5EF4-FFF2-40B4-BE49-F238E27FC236}">
                <a16:creationId xmlns:a16="http://schemas.microsoft.com/office/drawing/2014/main" id="{B1BD4F1F-3412-C315-55B7-16937CA3A56D}"/>
              </a:ext>
            </a:extLst>
          </p:cNvPr>
          <p:cNvSpPr>
            <a:spLocks noGrp="1"/>
          </p:cNvSpPr>
          <p:nvPr>
            <p:ph sz="half" idx="2"/>
          </p:nvPr>
        </p:nvSpPr>
        <p:spPr>
          <a:xfrm>
            <a:off x="6172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a:extLst>
              <a:ext uri="{FF2B5EF4-FFF2-40B4-BE49-F238E27FC236}">
                <a16:creationId xmlns:a16="http://schemas.microsoft.com/office/drawing/2014/main" id="{BE8F6710-5856-35D0-9437-771FBD0F609E}"/>
              </a:ext>
            </a:extLst>
          </p:cNvPr>
          <p:cNvSpPr>
            <a:spLocks noGrp="1"/>
          </p:cNvSpPr>
          <p:nvPr>
            <p:ph type="dt" sz="half" idx="10"/>
          </p:nvPr>
        </p:nvSpPr>
        <p:spPr/>
        <p:txBody>
          <a:bodyPr/>
          <a:lstStyle/>
          <a:p>
            <a:fld id="{49ADF686-EA21-40EA-B1B2-38862853A2EC}" type="datetimeFigureOut">
              <a:rPr lang="zh-CN" altLang="en-US" smtClean="0"/>
              <a:t>2024/9/27</a:t>
            </a:fld>
            <a:endParaRPr lang="zh-CN" altLang="en-US"/>
          </a:p>
        </p:txBody>
      </p:sp>
      <p:sp>
        <p:nvSpPr>
          <p:cNvPr id="6" name="Footer Placeholder 5">
            <a:extLst>
              <a:ext uri="{FF2B5EF4-FFF2-40B4-BE49-F238E27FC236}">
                <a16:creationId xmlns:a16="http://schemas.microsoft.com/office/drawing/2014/main" id="{B2F683FF-000A-6C27-0FA9-B949719F1203}"/>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F50AA32F-92C1-862B-837C-0470DB54F454}"/>
              </a:ext>
            </a:extLst>
          </p:cNvPr>
          <p:cNvSpPr>
            <a:spLocks noGrp="1"/>
          </p:cNvSpPr>
          <p:nvPr>
            <p:ph type="sldNum" sz="quarter" idx="12"/>
          </p:nvPr>
        </p:nvSpPr>
        <p:spPr/>
        <p:txBody>
          <a:bodyPr/>
          <a:lstStyle/>
          <a:p>
            <a:fld id="{56CFEA88-F3C7-4581-8E4F-C04071E31D12}" type="slidenum">
              <a:rPr lang="zh-CN" altLang="en-US" smtClean="0"/>
              <a:t>‹#›</a:t>
            </a:fld>
            <a:endParaRPr lang="zh-CN" altLang="en-US"/>
          </a:p>
        </p:txBody>
      </p:sp>
    </p:spTree>
    <p:extLst>
      <p:ext uri="{BB962C8B-B14F-4D97-AF65-F5344CB8AC3E}">
        <p14:creationId xmlns:p14="http://schemas.microsoft.com/office/powerpoint/2010/main" val="33783024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05F1D-75E4-5BF4-67F2-84116176202D}"/>
              </a:ext>
            </a:extLst>
          </p:cNvPr>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AF4D9318-E680-A37B-3028-300721A4734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a:extLst>
              <a:ext uri="{FF2B5EF4-FFF2-40B4-BE49-F238E27FC236}">
                <a16:creationId xmlns:a16="http://schemas.microsoft.com/office/drawing/2014/main" id="{9FE170AF-D660-CB4D-0906-C4AB7962DF8B}"/>
              </a:ext>
            </a:extLst>
          </p:cNvPr>
          <p:cNvSpPr>
            <a:spLocks noGrp="1"/>
          </p:cNvSpPr>
          <p:nvPr>
            <p:ph sz="half" idx="2"/>
          </p:nvPr>
        </p:nvSpPr>
        <p:spPr>
          <a:xfrm>
            <a:off x="839788" y="2505075"/>
            <a:ext cx="5157787"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a:extLst>
              <a:ext uri="{FF2B5EF4-FFF2-40B4-BE49-F238E27FC236}">
                <a16:creationId xmlns:a16="http://schemas.microsoft.com/office/drawing/2014/main" id="{31C67FC6-A2A1-5547-4798-523B9E5CD85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a:extLst>
              <a:ext uri="{FF2B5EF4-FFF2-40B4-BE49-F238E27FC236}">
                <a16:creationId xmlns:a16="http://schemas.microsoft.com/office/drawing/2014/main" id="{91599454-BB8A-6C3D-E196-88BEBCF5F99B}"/>
              </a:ext>
            </a:extLst>
          </p:cNvPr>
          <p:cNvSpPr>
            <a:spLocks noGrp="1"/>
          </p:cNvSpPr>
          <p:nvPr>
            <p:ph sz="quarter" idx="4"/>
          </p:nvPr>
        </p:nvSpPr>
        <p:spPr>
          <a:xfrm>
            <a:off x="6172200" y="2505075"/>
            <a:ext cx="5183188"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6">
            <a:extLst>
              <a:ext uri="{FF2B5EF4-FFF2-40B4-BE49-F238E27FC236}">
                <a16:creationId xmlns:a16="http://schemas.microsoft.com/office/drawing/2014/main" id="{AF0E1FD8-FA73-7F6B-9945-96BD90FF96B6}"/>
              </a:ext>
            </a:extLst>
          </p:cNvPr>
          <p:cNvSpPr>
            <a:spLocks noGrp="1"/>
          </p:cNvSpPr>
          <p:nvPr>
            <p:ph type="dt" sz="half" idx="10"/>
          </p:nvPr>
        </p:nvSpPr>
        <p:spPr/>
        <p:txBody>
          <a:bodyPr/>
          <a:lstStyle/>
          <a:p>
            <a:fld id="{49ADF686-EA21-40EA-B1B2-38862853A2EC}" type="datetimeFigureOut">
              <a:rPr lang="zh-CN" altLang="en-US" smtClean="0"/>
              <a:t>2024/9/27</a:t>
            </a:fld>
            <a:endParaRPr lang="zh-CN" altLang="en-US"/>
          </a:p>
        </p:txBody>
      </p:sp>
      <p:sp>
        <p:nvSpPr>
          <p:cNvPr id="8" name="Footer Placeholder 7">
            <a:extLst>
              <a:ext uri="{FF2B5EF4-FFF2-40B4-BE49-F238E27FC236}">
                <a16:creationId xmlns:a16="http://schemas.microsoft.com/office/drawing/2014/main" id="{905534C1-DC38-CB02-5323-F14F42A0109E}"/>
              </a:ext>
            </a:extLst>
          </p:cNvPr>
          <p:cNvSpPr>
            <a:spLocks noGrp="1"/>
          </p:cNvSpPr>
          <p:nvPr>
            <p:ph type="ftr" sz="quarter" idx="11"/>
          </p:nvPr>
        </p:nvSpPr>
        <p:spPr/>
        <p:txBody>
          <a:bodyPr/>
          <a:lstStyle/>
          <a:p>
            <a:endParaRPr lang="zh-CN" altLang="en-US"/>
          </a:p>
        </p:txBody>
      </p:sp>
      <p:sp>
        <p:nvSpPr>
          <p:cNvPr id="9" name="Slide Number Placeholder 8">
            <a:extLst>
              <a:ext uri="{FF2B5EF4-FFF2-40B4-BE49-F238E27FC236}">
                <a16:creationId xmlns:a16="http://schemas.microsoft.com/office/drawing/2014/main" id="{981B15CB-8E26-FDC6-D97A-962B40ADE43A}"/>
              </a:ext>
            </a:extLst>
          </p:cNvPr>
          <p:cNvSpPr>
            <a:spLocks noGrp="1"/>
          </p:cNvSpPr>
          <p:nvPr>
            <p:ph type="sldNum" sz="quarter" idx="12"/>
          </p:nvPr>
        </p:nvSpPr>
        <p:spPr/>
        <p:txBody>
          <a:bodyPr/>
          <a:lstStyle/>
          <a:p>
            <a:fld id="{56CFEA88-F3C7-4581-8E4F-C04071E31D12}" type="slidenum">
              <a:rPr lang="zh-CN" altLang="en-US" smtClean="0"/>
              <a:t>‹#›</a:t>
            </a:fld>
            <a:endParaRPr lang="zh-CN" altLang="en-US"/>
          </a:p>
        </p:txBody>
      </p:sp>
    </p:spTree>
    <p:extLst>
      <p:ext uri="{BB962C8B-B14F-4D97-AF65-F5344CB8AC3E}">
        <p14:creationId xmlns:p14="http://schemas.microsoft.com/office/powerpoint/2010/main" val="15055838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1F640-95EA-54D9-4825-D5C56E7A6C7F}"/>
              </a:ext>
            </a:extLst>
          </p:cNvPr>
          <p:cNvSpPr>
            <a:spLocks noGrp="1"/>
          </p:cNvSpPr>
          <p:nvPr>
            <p:ph type="title"/>
          </p:nvPr>
        </p:nvSpPr>
        <p:spPr/>
        <p:txBody>
          <a:bodyPr/>
          <a:lstStyle/>
          <a:p>
            <a:r>
              <a:rPr lang="en-US" altLang="zh-CN"/>
              <a:t>Click to edit Master title style</a:t>
            </a:r>
            <a:endParaRPr lang="zh-CN" altLang="en-US"/>
          </a:p>
        </p:txBody>
      </p:sp>
      <p:sp>
        <p:nvSpPr>
          <p:cNvPr id="3" name="Date Placeholder 2">
            <a:extLst>
              <a:ext uri="{FF2B5EF4-FFF2-40B4-BE49-F238E27FC236}">
                <a16:creationId xmlns:a16="http://schemas.microsoft.com/office/drawing/2014/main" id="{09302BF7-18AA-DD7C-669C-C495E32041F6}"/>
              </a:ext>
            </a:extLst>
          </p:cNvPr>
          <p:cNvSpPr>
            <a:spLocks noGrp="1"/>
          </p:cNvSpPr>
          <p:nvPr>
            <p:ph type="dt" sz="half" idx="10"/>
          </p:nvPr>
        </p:nvSpPr>
        <p:spPr/>
        <p:txBody>
          <a:bodyPr/>
          <a:lstStyle/>
          <a:p>
            <a:fld id="{49ADF686-EA21-40EA-B1B2-38862853A2EC}" type="datetimeFigureOut">
              <a:rPr lang="zh-CN" altLang="en-US" smtClean="0"/>
              <a:t>2024/9/27</a:t>
            </a:fld>
            <a:endParaRPr lang="zh-CN" altLang="en-US"/>
          </a:p>
        </p:txBody>
      </p:sp>
      <p:sp>
        <p:nvSpPr>
          <p:cNvPr id="4" name="Footer Placeholder 3">
            <a:extLst>
              <a:ext uri="{FF2B5EF4-FFF2-40B4-BE49-F238E27FC236}">
                <a16:creationId xmlns:a16="http://schemas.microsoft.com/office/drawing/2014/main" id="{1A2DC9F2-9D2A-4CCB-9D77-08D8ACA692D9}"/>
              </a:ext>
            </a:extLst>
          </p:cNvPr>
          <p:cNvSpPr>
            <a:spLocks noGrp="1"/>
          </p:cNvSpPr>
          <p:nvPr>
            <p:ph type="ftr" sz="quarter" idx="11"/>
          </p:nvPr>
        </p:nvSpPr>
        <p:spPr/>
        <p:txBody>
          <a:bodyPr/>
          <a:lstStyle/>
          <a:p>
            <a:endParaRPr lang="zh-CN" altLang="en-US"/>
          </a:p>
        </p:txBody>
      </p:sp>
      <p:sp>
        <p:nvSpPr>
          <p:cNvPr id="5" name="Slide Number Placeholder 4">
            <a:extLst>
              <a:ext uri="{FF2B5EF4-FFF2-40B4-BE49-F238E27FC236}">
                <a16:creationId xmlns:a16="http://schemas.microsoft.com/office/drawing/2014/main" id="{5FB34199-C4CF-9420-89D7-11A94348F917}"/>
              </a:ext>
            </a:extLst>
          </p:cNvPr>
          <p:cNvSpPr>
            <a:spLocks noGrp="1"/>
          </p:cNvSpPr>
          <p:nvPr>
            <p:ph type="sldNum" sz="quarter" idx="12"/>
          </p:nvPr>
        </p:nvSpPr>
        <p:spPr/>
        <p:txBody>
          <a:bodyPr/>
          <a:lstStyle/>
          <a:p>
            <a:fld id="{56CFEA88-F3C7-4581-8E4F-C04071E31D12}" type="slidenum">
              <a:rPr lang="zh-CN" altLang="en-US" smtClean="0"/>
              <a:t>‹#›</a:t>
            </a:fld>
            <a:endParaRPr lang="zh-CN" altLang="en-US"/>
          </a:p>
        </p:txBody>
      </p:sp>
    </p:spTree>
    <p:extLst>
      <p:ext uri="{BB962C8B-B14F-4D97-AF65-F5344CB8AC3E}">
        <p14:creationId xmlns:p14="http://schemas.microsoft.com/office/powerpoint/2010/main" val="30747107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F2ED169-B071-4204-7D78-44D76B2C4AC8}"/>
              </a:ext>
            </a:extLst>
          </p:cNvPr>
          <p:cNvSpPr>
            <a:spLocks noGrp="1"/>
          </p:cNvSpPr>
          <p:nvPr>
            <p:ph type="dt" sz="half" idx="10"/>
          </p:nvPr>
        </p:nvSpPr>
        <p:spPr/>
        <p:txBody>
          <a:bodyPr/>
          <a:lstStyle/>
          <a:p>
            <a:fld id="{49ADF686-EA21-40EA-B1B2-38862853A2EC}" type="datetimeFigureOut">
              <a:rPr lang="zh-CN" altLang="en-US" smtClean="0"/>
              <a:t>2024/9/27</a:t>
            </a:fld>
            <a:endParaRPr lang="zh-CN" altLang="en-US"/>
          </a:p>
        </p:txBody>
      </p:sp>
      <p:sp>
        <p:nvSpPr>
          <p:cNvPr id="3" name="Footer Placeholder 2">
            <a:extLst>
              <a:ext uri="{FF2B5EF4-FFF2-40B4-BE49-F238E27FC236}">
                <a16:creationId xmlns:a16="http://schemas.microsoft.com/office/drawing/2014/main" id="{99297441-2C67-7ADE-0F71-6F36E9CD4CDA}"/>
              </a:ext>
            </a:extLst>
          </p:cNvPr>
          <p:cNvSpPr>
            <a:spLocks noGrp="1"/>
          </p:cNvSpPr>
          <p:nvPr>
            <p:ph type="ftr" sz="quarter" idx="11"/>
          </p:nvPr>
        </p:nvSpPr>
        <p:spPr/>
        <p:txBody>
          <a:bodyPr/>
          <a:lstStyle/>
          <a:p>
            <a:endParaRPr lang="zh-CN" altLang="en-US"/>
          </a:p>
        </p:txBody>
      </p:sp>
      <p:sp>
        <p:nvSpPr>
          <p:cNvPr id="4" name="Slide Number Placeholder 3">
            <a:extLst>
              <a:ext uri="{FF2B5EF4-FFF2-40B4-BE49-F238E27FC236}">
                <a16:creationId xmlns:a16="http://schemas.microsoft.com/office/drawing/2014/main" id="{4302B6F7-27B0-B5A4-D361-D5AE5244CDD9}"/>
              </a:ext>
            </a:extLst>
          </p:cNvPr>
          <p:cNvSpPr>
            <a:spLocks noGrp="1"/>
          </p:cNvSpPr>
          <p:nvPr>
            <p:ph type="sldNum" sz="quarter" idx="12"/>
          </p:nvPr>
        </p:nvSpPr>
        <p:spPr/>
        <p:txBody>
          <a:bodyPr/>
          <a:lstStyle/>
          <a:p>
            <a:fld id="{56CFEA88-F3C7-4581-8E4F-C04071E31D12}" type="slidenum">
              <a:rPr lang="zh-CN" altLang="en-US" smtClean="0"/>
              <a:t>‹#›</a:t>
            </a:fld>
            <a:endParaRPr lang="zh-CN" altLang="en-US"/>
          </a:p>
        </p:txBody>
      </p:sp>
    </p:spTree>
    <p:extLst>
      <p:ext uri="{BB962C8B-B14F-4D97-AF65-F5344CB8AC3E}">
        <p14:creationId xmlns:p14="http://schemas.microsoft.com/office/powerpoint/2010/main" val="3827424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9A14B-84C9-F530-701C-1729DD02A2FD}"/>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D8CFCD56-93E5-C51B-394D-299354E9323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a:extLst>
              <a:ext uri="{FF2B5EF4-FFF2-40B4-BE49-F238E27FC236}">
                <a16:creationId xmlns:a16="http://schemas.microsoft.com/office/drawing/2014/main" id="{0E21D910-4DE2-E94A-9E13-B91E3297AF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967B3989-202B-366E-7134-DDCFE4F4B855}"/>
              </a:ext>
            </a:extLst>
          </p:cNvPr>
          <p:cNvSpPr>
            <a:spLocks noGrp="1"/>
          </p:cNvSpPr>
          <p:nvPr>
            <p:ph type="dt" sz="half" idx="10"/>
          </p:nvPr>
        </p:nvSpPr>
        <p:spPr/>
        <p:txBody>
          <a:bodyPr/>
          <a:lstStyle/>
          <a:p>
            <a:fld id="{49ADF686-EA21-40EA-B1B2-38862853A2EC}" type="datetimeFigureOut">
              <a:rPr lang="zh-CN" altLang="en-US" smtClean="0"/>
              <a:t>2024/9/27</a:t>
            </a:fld>
            <a:endParaRPr lang="zh-CN" altLang="en-US"/>
          </a:p>
        </p:txBody>
      </p:sp>
      <p:sp>
        <p:nvSpPr>
          <p:cNvPr id="6" name="Footer Placeholder 5">
            <a:extLst>
              <a:ext uri="{FF2B5EF4-FFF2-40B4-BE49-F238E27FC236}">
                <a16:creationId xmlns:a16="http://schemas.microsoft.com/office/drawing/2014/main" id="{0C075CBD-2AE3-42AB-1805-D26FC6A58488}"/>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C7DC9451-17EF-DF98-786B-7931E9150445}"/>
              </a:ext>
            </a:extLst>
          </p:cNvPr>
          <p:cNvSpPr>
            <a:spLocks noGrp="1"/>
          </p:cNvSpPr>
          <p:nvPr>
            <p:ph type="sldNum" sz="quarter" idx="12"/>
          </p:nvPr>
        </p:nvSpPr>
        <p:spPr/>
        <p:txBody>
          <a:bodyPr/>
          <a:lstStyle/>
          <a:p>
            <a:fld id="{56CFEA88-F3C7-4581-8E4F-C04071E31D12}" type="slidenum">
              <a:rPr lang="zh-CN" altLang="en-US" smtClean="0"/>
              <a:t>‹#›</a:t>
            </a:fld>
            <a:endParaRPr lang="zh-CN" altLang="en-US"/>
          </a:p>
        </p:txBody>
      </p:sp>
    </p:spTree>
    <p:extLst>
      <p:ext uri="{BB962C8B-B14F-4D97-AF65-F5344CB8AC3E}">
        <p14:creationId xmlns:p14="http://schemas.microsoft.com/office/powerpoint/2010/main" val="3720391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0E90A-1F2B-9F5E-36A4-061A47A8186D}"/>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Picture Placeholder 2">
            <a:extLst>
              <a:ext uri="{FF2B5EF4-FFF2-40B4-BE49-F238E27FC236}">
                <a16:creationId xmlns:a16="http://schemas.microsoft.com/office/drawing/2014/main" id="{BD58FEC9-4095-959F-E6F2-8C859B83CA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a:extLst>
              <a:ext uri="{FF2B5EF4-FFF2-40B4-BE49-F238E27FC236}">
                <a16:creationId xmlns:a16="http://schemas.microsoft.com/office/drawing/2014/main" id="{7459A814-A263-BE45-16E2-C4868815A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5C441576-3109-82B5-92E0-B5C0E9C270E1}"/>
              </a:ext>
            </a:extLst>
          </p:cNvPr>
          <p:cNvSpPr>
            <a:spLocks noGrp="1"/>
          </p:cNvSpPr>
          <p:nvPr>
            <p:ph type="dt" sz="half" idx="10"/>
          </p:nvPr>
        </p:nvSpPr>
        <p:spPr/>
        <p:txBody>
          <a:bodyPr/>
          <a:lstStyle/>
          <a:p>
            <a:fld id="{49ADF686-EA21-40EA-B1B2-38862853A2EC}" type="datetimeFigureOut">
              <a:rPr lang="zh-CN" altLang="en-US" smtClean="0"/>
              <a:t>2024/9/27</a:t>
            </a:fld>
            <a:endParaRPr lang="zh-CN" altLang="en-US"/>
          </a:p>
        </p:txBody>
      </p:sp>
      <p:sp>
        <p:nvSpPr>
          <p:cNvPr id="6" name="Footer Placeholder 5">
            <a:extLst>
              <a:ext uri="{FF2B5EF4-FFF2-40B4-BE49-F238E27FC236}">
                <a16:creationId xmlns:a16="http://schemas.microsoft.com/office/drawing/2014/main" id="{CDCE9379-041F-99B7-AA60-9DA36535E72F}"/>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FBE8C792-D46F-EBC3-87D5-50D39DB86012}"/>
              </a:ext>
            </a:extLst>
          </p:cNvPr>
          <p:cNvSpPr>
            <a:spLocks noGrp="1"/>
          </p:cNvSpPr>
          <p:nvPr>
            <p:ph type="sldNum" sz="quarter" idx="12"/>
          </p:nvPr>
        </p:nvSpPr>
        <p:spPr/>
        <p:txBody>
          <a:bodyPr/>
          <a:lstStyle/>
          <a:p>
            <a:fld id="{56CFEA88-F3C7-4581-8E4F-C04071E31D12}" type="slidenum">
              <a:rPr lang="zh-CN" altLang="en-US" smtClean="0"/>
              <a:t>‹#›</a:t>
            </a:fld>
            <a:endParaRPr lang="zh-CN" altLang="en-US"/>
          </a:p>
        </p:txBody>
      </p:sp>
    </p:spTree>
    <p:extLst>
      <p:ext uri="{BB962C8B-B14F-4D97-AF65-F5344CB8AC3E}">
        <p14:creationId xmlns:p14="http://schemas.microsoft.com/office/powerpoint/2010/main" val="35638189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375BD59-6850-2D3C-C5B7-3BB97119923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14DD9AB8-58CE-90C3-C6B6-86EF179FCD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A03CB9F3-55BB-9972-3C30-E0B5DF4CC48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ADF686-EA21-40EA-B1B2-38862853A2EC}" type="datetimeFigureOut">
              <a:rPr lang="zh-CN" altLang="en-US" smtClean="0"/>
              <a:t>2024/9/27</a:t>
            </a:fld>
            <a:endParaRPr lang="zh-CN" altLang="en-US"/>
          </a:p>
        </p:txBody>
      </p:sp>
      <p:sp>
        <p:nvSpPr>
          <p:cNvPr id="5" name="Footer Placeholder 4">
            <a:extLst>
              <a:ext uri="{FF2B5EF4-FFF2-40B4-BE49-F238E27FC236}">
                <a16:creationId xmlns:a16="http://schemas.microsoft.com/office/drawing/2014/main" id="{DD45209E-87E5-B9B1-D898-C29C0F1FFA8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a:extLst>
              <a:ext uri="{FF2B5EF4-FFF2-40B4-BE49-F238E27FC236}">
                <a16:creationId xmlns:a16="http://schemas.microsoft.com/office/drawing/2014/main" id="{D2A3424F-5CDF-6D74-EB36-985349CFAEE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CFEA88-F3C7-4581-8E4F-C04071E31D12}" type="slidenum">
              <a:rPr lang="zh-CN" altLang="en-US" smtClean="0"/>
              <a:t>‹#›</a:t>
            </a:fld>
            <a:endParaRPr lang="zh-CN" altLang="en-US"/>
          </a:p>
        </p:txBody>
      </p:sp>
    </p:spTree>
    <p:extLst>
      <p:ext uri="{BB962C8B-B14F-4D97-AF65-F5344CB8AC3E}">
        <p14:creationId xmlns:p14="http://schemas.microsoft.com/office/powerpoint/2010/main" val="35106331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352E6-55D7-E952-E827-C9485FC541B5}"/>
              </a:ext>
            </a:extLst>
          </p:cNvPr>
          <p:cNvSpPr>
            <a:spLocks noGrp="1"/>
          </p:cNvSpPr>
          <p:nvPr>
            <p:ph type="ctrTitle"/>
          </p:nvPr>
        </p:nvSpPr>
        <p:spPr>
          <a:xfrm>
            <a:off x="1524000" y="205122"/>
            <a:ext cx="9144000" cy="665748"/>
          </a:xfrm>
        </p:spPr>
        <p:txBody>
          <a:bodyPr>
            <a:normAutofit fontScale="90000"/>
          </a:bodyPr>
          <a:lstStyle/>
          <a:p>
            <a:br>
              <a:rPr lang="zh-CN" altLang="en-US" sz="3600" b="0" i="0" u="none" strike="noStrike" baseline="0" dirty="0">
                <a:solidFill>
                  <a:srgbClr val="000000"/>
                </a:solidFill>
                <a:latin typeface="Calibri" panose="020F0502020204030204" pitchFamily="34" charset="0"/>
              </a:rPr>
            </a:br>
            <a:r>
              <a:rPr lang="en-US" altLang="zh-CN" sz="3600" b="0" i="0" u="none" strike="noStrike" baseline="0" dirty="0">
                <a:solidFill>
                  <a:srgbClr val="000000"/>
                </a:solidFill>
                <a:latin typeface="Calibri" panose="020F0502020204030204" pitchFamily="34" charset="0"/>
              </a:rPr>
              <a:t>Performance Analysis Key </a:t>
            </a:r>
            <a:r>
              <a:rPr lang="en-US" altLang="zh-CN" sz="3600" dirty="0">
                <a:solidFill>
                  <a:srgbClr val="000000"/>
                </a:solidFill>
                <a:latin typeface="Calibri" panose="020F0502020204030204" pitchFamily="34" charset="0"/>
              </a:rPr>
              <a:t>B</a:t>
            </a:r>
            <a:r>
              <a:rPr lang="en-US" altLang="zh-CN" sz="3600" b="0" i="0" u="none" strike="noStrike" baseline="0" dirty="0">
                <a:solidFill>
                  <a:srgbClr val="000000"/>
                </a:solidFill>
                <a:latin typeface="Calibri" panose="020F0502020204030204" pitchFamily="34" charset="0"/>
              </a:rPr>
              <a:t>usiness </a:t>
            </a:r>
            <a:r>
              <a:rPr lang="en-US" altLang="zh-CN" sz="3600" dirty="0">
                <a:solidFill>
                  <a:srgbClr val="000000"/>
                </a:solidFill>
                <a:latin typeface="Calibri" panose="020F0502020204030204" pitchFamily="34" charset="0"/>
              </a:rPr>
              <a:t>Q</a:t>
            </a:r>
            <a:r>
              <a:rPr lang="en-US" altLang="zh-CN" sz="3600" b="0" i="0" u="none" strike="noStrike" baseline="0" dirty="0">
                <a:solidFill>
                  <a:srgbClr val="000000"/>
                </a:solidFill>
                <a:latin typeface="Calibri" panose="020F0502020204030204" pitchFamily="34" charset="0"/>
              </a:rPr>
              <a:t>uestions</a:t>
            </a:r>
            <a:endParaRPr lang="zh-CN" altLang="en-US" sz="3600" dirty="0"/>
          </a:p>
        </p:txBody>
      </p:sp>
      <p:sp>
        <p:nvSpPr>
          <p:cNvPr id="3" name="Subtitle 2">
            <a:extLst>
              <a:ext uri="{FF2B5EF4-FFF2-40B4-BE49-F238E27FC236}">
                <a16:creationId xmlns:a16="http://schemas.microsoft.com/office/drawing/2014/main" id="{E22B5B9E-8956-ADF6-BB1E-B590817EBDEA}"/>
              </a:ext>
            </a:extLst>
          </p:cNvPr>
          <p:cNvSpPr>
            <a:spLocks noGrp="1"/>
          </p:cNvSpPr>
          <p:nvPr>
            <p:ph type="subTitle" idx="1"/>
          </p:nvPr>
        </p:nvSpPr>
        <p:spPr>
          <a:xfrm>
            <a:off x="1524000" y="1336091"/>
            <a:ext cx="9144000" cy="6320589"/>
          </a:xfrm>
        </p:spPr>
        <p:txBody>
          <a:bodyPr>
            <a:normAutofit/>
          </a:bodyPr>
          <a:lstStyle/>
          <a:p>
            <a:pPr algn="l"/>
            <a:r>
              <a:rPr lang="en-US" altLang="zh-CN" sz="1700" b="0" i="0" u="none" strike="noStrike" baseline="0" dirty="0">
                <a:solidFill>
                  <a:srgbClr val="000000"/>
                </a:solidFill>
                <a:latin typeface="Calibri" panose="020F0502020204030204" pitchFamily="34" charset="0"/>
              </a:rPr>
              <a:t>1. </a:t>
            </a:r>
            <a:r>
              <a:rPr lang="en-US" altLang="zh-CN" sz="1700" b="1" i="0" u="none" strike="noStrike" baseline="0" dirty="0">
                <a:solidFill>
                  <a:srgbClr val="000000"/>
                </a:solidFill>
                <a:latin typeface="Calibri" panose="020F0502020204030204" pitchFamily="34" charset="0"/>
              </a:rPr>
              <a:t>Skill Level and Performance Trends</a:t>
            </a:r>
            <a:r>
              <a:rPr lang="en-US" altLang="zh-CN" sz="1700" b="0" i="0" u="none" strike="noStrike" baseline="0" dirty="0">
                <a:solidFill>
                  <a:srgbClr val="000000"/>
                </a:solidFill>
                <a:latin typeface="Calibri" panose="020F0502020204030204" pitchFamily="34" charset="0"/>
              </a:rPr>
              <a:t>: We are interested in identifying differences in employee skill levels and course </a:t>
            </a:r>
            <a:r>
              <a:rPr lang="en-US" altLang="zh-CN" sz="1700" b="1" i="0" u="none" strike="noStrike" baseline="0" dirty="0">
                <a:solidFill>
                  <a:srgbClr val="000000"/>
                </a:solidFill>
                <a:latin typeface="Calibri" panose="020F0502020204030204" pitchFamily="34" charset="0"/>
              </a:rPr>
              <a:t>performance</a:t>
            </a:r>
            <a:r>
              <a:rPr lang="en-US" altLang="zh-CN" sz="1700" b="0" i="0" u="none" strike="noStrike" baseline="0" dirty="0">
                <a:solidFill>
                  <a:srgbClr val="000000"/>
                </a:solidFill>
                <a:latin typeface="Calibri" panose="020F0502020204030204" pitchFamily="34" charset="0"/>
              </a:rPr>
              <a:t> across courses, </a:t>
            </a:r>
            <a:r>
              <a:rPr lang="en-US" altLang="zh-CN" sz="1700" b="1" i="0" u="none" strike="noStrike" baseline="0" dirty="0">
                <a:solidFill>
                  <a:srgbClr val="000000"/>
                </a:solidFill>
                <a:latin typeface="Calibri" panose="020F0502020204030204" pitchFamily="34" charset="0"/>
              </a:rPr>
              <a:t>locations</a:t>
            </a:r>
            <a:r>
              <a:rPr lang="en-US" altLang="zh-CN" sz="1700" b="0" i="0" u="none" strike="noStrike" baseline="0" dirty="0">
                <a:solidFill>
                  <a:srgbClr val="000000"/>
                </a:solidFill>
                <a:latin typeface="Calibri" panose="020F0502020204030204" pitchFamily="34" charset="0"/>
              </a:rPr>
              <a:t>, and potentially over </a:t>
            </a:r>
            <a:r>
              <a:rPr lang="en-US" altLang="zh-CN" sz="1700" b="1" i="0" u="none" strike="noStrike" baseline="0" dirty="0">
                <a:solidFill>
                  <a:srgbClr val="000000"/>
                </a:solidFill>
                <a:latin typeface="Calibri" panose="020F0502020204030204" pitchFamily="34" charset="0"/>
              </a:rPr>
              <a:t>time</a:t>
            </a:r>
            <a:r>
              <a:rPr lang="en-US" altLang="zh-CN" sz="1700" b="0" i="0" u="none" strike="noStrike" baseline="0" dirty="0">
                <a:solidFill>
                  <a:srgbClr val="000000"/>
                </a:solidFill>
                <a:latin typeface="Calibri" panose="020F0502020204030204" pitchFamily="34" charset="0"/>
              </a:rPr>
              <a:t>. Understanding these variations will help us assess the overall effectiveness of our program as well as any trends that might exist, and allow us to tailor our training offerings to better meet the needs of employees in different regions. </a:t>
            </a:r>
          </a:p>
          <a:p>
            <a:pPr algn="l"/>
            <a:r>
              <a:rPr lang="en-US" altLang="zh-CN" sz="1700" b="1" i="0" u="none" strike="noStrike" baseline="0" dirty="0">
                <a:solidFill>
                  <a:srgbClr val="C00000"/>
                </a:solidFill>
                <a:latin typeface="Calibri" panose="020F0502020204030204" pitchFamily="34" charset="0"/>
              </a:rPr>
              <a:t>How do employee skills and performance vary across courses, locations, and time?</a:t>
            </a:r>
            <a:endParaRPr lang="zh-CN" altLang="en-US" sz="1700" b="1" i="0" u="none" strike="noStrike" baseline="0" dirty="0">
              <a:solidFill>
                <a:srgbClr val="C00000"/>
              </a:solidFill>
              <a:latin typeface="Calibri" panose="020F0502020204030204" pitchFamily="34" charset="0"/>
            </a:endParaRPr>
          </a:p>
          <a:p>
            <a:pPr algn="l"/>
            <a:r>
              <a:rPr lang="en-US" altLang="zh-CN" sz="1700" b="0" i="0" u="none" strike="noStrike" baseline="0" dirty="0">
                <a:solidFill>
                  <a:srgbClr val="000000"/>
                </a:solidFill>
                <a:latin typeface="Calibri" panose="020F0502020204030204" pitchFamily="34" charset="0"/>
              </a:rPr>
              <a:t>2. </a:t>
            </a:r>
            <a:r>
              <a:rPr lang="en-US" altLang="zh-CN" sz="1700" b="1" i="0" u="none" strike="noStrike" baseline="0" dirty="0">
                <a:solidFill>
                  <a:srgbClr val="000000"/>
                </a:solidFill>
                <a:latin typeface="Calibri" panose="020F0502020204030204" pitchFamily="34" charset="0"/>
              </a:rPr>
              <a:t>Impact of Course Sequence on Achievement</a:t>
            </a:r>
            <a:r>
              <a:rPr lang="en-US" altLang="zh-CN" sz="1700" b="0" i="0" u="none" strike="noStrike" baseline="0" dirty="0">
                <a:solidFill>
                  <a:srgbClr val="000000"/>
                </a:solidFill>
                <a:latin typeface="Calibri" panose="020F0502020204030204" pitchFamily="34" charset="0"/>
              </a:rPr>
              <a:t>: Currently, employees can enroll in courses in any order, as there are no prerequisite requirements in our program (i.e., we do not require completing one course before taking another). We would like to explore whether the sequence in which courses are taken has any impact on employee performance in those courses. By identifying patterns in course completion order, we may be able to recommend optimal learning paths that enhance skill acquisition. </a:t>
            </a:r>
          </a:p>
          <a:p>
            <a:pPr algn="l"/>
            <a:r>
              <a:rPr lang="en-US" altLang="zh-CN" sz="1700" b="1" i="0" u="none" strike="noStrike" baseline="0" dirty="0">
                <a:solidFill>
                  <a:srgbClr val="C00000"/>
                </a:solidFill>
                <a:latin typeface="Calibri" panose="020F0502020204030204" pitchFamily="34" charset="0"/>
              </a:rPr>
              <a:t>Does the sequence in which employees take courses affect their performance?</a:t>
            </a:r>
            <a:endParaRPr lang="zh-CN" altLang="en-US" sz="1700" b="1" i="0" u="none" strike="noStrike" baseline="0" dirty="0">
              <a:solidFill>
                <a:srgbClr val="C00000"/>
              </a:solidFill>
              <a:latin typeface="Calibri" panose="020F0502020204030204" pitchFamily="34" charset="0"/>
            </a:endParaRPr>
          </a:p>
          <a:p>
            <a:pPr algn="l"/>
            <a:r>
              <a:rPr lang="en-US" altLang="zh-CN" sz="1700" b="0" i="0" u="none" strike="noStrike" baseline="0" dirty="0">
                <a:solidFill>
                  <a:srgbClr val="000000"/>
                </a:solidFill>
                <a:latin typeface="Calibri" panose="020F0502020204030204" pitchFamily="34" charset="0"/>
              </a:rPr>
              <a:t>3. </a:t>
            </a:r>
            <a:r>
              <a:rPr lang="en-US" altLang="zh-CN" sz="1700" b="1" i="0" u="none" strike="noStrike" baseline="0" dirty="0">
                <a:solidFill>
                  <a:srgbClr val="000000"/>
                </a:solidFill>
                <a:latin typeface="Calibri" panose="020F0502020204030204" pitchFamily="34" charset="0"/>
              </a:rPr>
              <a:t>Comparison of In-Person vs. Virtual Training</a:t>
            </a:r>
            <a:r>
              <a:rPr lang="en-US" altLang="zh-CN" sz="1700" b="0" i="0" u="none" strike="noStrike" baseline="0" dirty="0">
                <a:solidFill>
                  <a:srgbClr val="000000"/>
                </a:solidFill>
                <a:latin typeface="Calibri" panose="020F0502020204030204" pitchFamily="34" charset="0"/>
              </a:rPr>
              <a:t>: As we continue to expand our </a:t>
            </a:r>
            <a:r>
              <a:rPr lang="en-US" altLang="zh-CN" sz="1700" i="0" u="none" strike="noStrike" baseline="0" dirty="0">
                <a:solidFill>
                  <a:srgbClr val="000000"/>
                </a:solidFill>
                <a:latin typeface="Calibri" panose="020F0502020204030204" pitchFamily="34" charset="0"/>
              </a:rPr>
              <a:t>virtual training </a:t>
            </a:r>
            <a:r>
              <a:rPr lang="en-US" altLang="zh-CN" sz="1700" b="0" i="0" u="none" strike="noStrike" baseline="0" dirty="0">
                <a:solidFill>
                  <a:srgbClr val="000000"/>
                </a:solidFill>
                <a:latin typeface="Calibri" panose="020F0502020204030204" pitchFamily="34" charset="0"/>
              </a:rPr>
              <a:t>offerings, we need to evaluate the effectiveness of this format. By comparing employee performance in courses delivered both </a:t>
            </a:r>
            <a:r>
              <a:rPr lang="en-US" altLang="zh-CN" sz="1700" b="1" i="0" u="none" strike="noStrike" baseline="0" dirty="0">
                <a:solidFill>
                  <a:srgbClr val="000000"/>
                </a:solidFill>
                <a:latin typeface="Calibri" panose="020F0502020204030204" pitchFamily="34" charset="0"/>
              </a:rPr>
              <a:t>in-person</a:t>
            </a:r>
            <a:r>
              <a:rPr lang="en-US" altLang="zh-CN" sz="1700" b="0" i="0" u="none" strike="noStrike" baseline="0" dirty="0">
                <a:solidFill>
                  <a:srgbClr val="000000"/>
                </a:solidFill>
                <a:latin typeface="Calibri" panose="020F0502020204030204" pitchFamily="34" charset="0"/>
              </a:rPr>
              <a:t> and </a:t>
            </a:r>
            <a:r>
              <a:rPr lang="en-US" altLang="zh-CN" sz="1700" b="1" i="0" u="none" strike="noStrike" baseline="0" dirty="0">
                <a:solidFill>
                  <a:srgbClr val="000000"/>
                </a:solidFill>
                <a:latin typeface="Calibri" panose="020F0502020204030204" pitchFamily="34" charset="0"/>
              </a:rPr>
              <a:t>virtually</a:t>
            </a:r>
            <a:r>
              <a:rPr lang="en-US" altLang="zh-CN" sz="1700" b="0" i="0" u="none" strike="noStrike" baseline="0" dirty="0">
                <a:solidFill>
                  <a:srgbClr val="000000"/>
                </a:solidFill>
                <a:latin typeface="Calibri" panose="020F0502020204030204" pitchFamily="34" charset="0"/>
              </a:rPr>
              <a:t>, we aim to understand how well the virtual environment supports skill development. Looking forward, we are considering adapting Course 103: Advanced Warehouse Management Systems to a virtual format and want to assess the success of other courses that have already been adapted for virtual delivery in order to inform this decision. </a:t>
            </a:r>
          </a:p>
          <a:p>
            <a:pPr algn="l"/>
            <a:r>
              <a:rPr lang="en-US" altLang="zh-CN" sz="1800" b="1" i="0" u="none" strike="noStrike" baseline="0" dirty="0">
                <a:solidFill>
                  <a:srgbClr val="C00000"/>
                </a:solidFill>
                <a:latin typeface="Calibri" panose="020F0502020204030204" pitchFamily="34" charset="0"/>
              </a:rPr>
              <a:t>How effective are virtual training courses compared to in-person courses?</a:t>
            </a:r>
          </a:p>
          <a:p>
            <a:endParaRPr lang="zh-CN" altLang="en-US" dirty="0"/>
          </a:p>
        </p:txBody>
      </p:sp>
    </p:spTree>
    <p:extLst>
      <p:ext uri="{BB962C8B-B14F-4D97-AF65-F5344CB8AC3E}">
        <p14:creationId xmlns:p14="http://schemas.microsoft.com/office/powerpoint/2010/main" val="36093990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FC5B8-4BB8-67FE-71BF-29D766F8619B}"/>
              </a:ext>
            </a:extLst>
          </p:cNvPr>
          <p:cNvSpPr>
            <a:spLocks noGrp="1"/>
          </p:cNvSpPr>
          <p:nvPr>
            <p:ph type="title"/>
          </p:nvPr>
        </p:nvSpPr>
        <p:spPr/>
        <p:txBody>
          <a:bodyPr>
            <a:normAutofit/>
          </a:bodyPr>
          <a:lstStyle/>
          <a:p>
            <a:pPr algn="ctr"/>
            <a:r>
              <a:rPr lang="en-US" altLang="zh-CN" sz="3200" b="1" dirty="0"/>
              <a:t>Translating the Business Questions into Concrete Objectives and Research Questions</a:t>
            </a:r>
            <a:endParaRPr lang="zh-CN" altLang="en-US" sz="3200" b="1" dirty="0"/>
          </a:p>
        </p:txBody>
      </p:sp>
      <p:sp>
        <p:nvSpPr>
          <p:cNvPr id="3" name="Content Placeholder 2">
            <a:extLst>
              <a:ext uri="{FF2B5EF4-FFF2-40B4-BE49-F238E27FC236}">
                <a16:creationId xmlns:a16="http://schemas.microsoft.com/office/drawing/2014/main" id="{6DF7002D-7DAD-E9F9-B6C1-E799D70386C6}"/>
              </a:ext>
            </a:extLst>
          </p:cNvPr>
          <p:cNvSpPr>
            <a:spLocks noGrp="1"/>
          </p:cNvSpPr>
          <p:nvPr>
            <p:ph idx="1"/>
          </p:nvPr>
        </p:nvSpPr>
        <p:spPr/>
        <p:txBody>
          <a:bodyPr>
            <a:normAutofit/>
          </a:bodyPr>
          <a:lstStyle/>
          <a:p>
            <a:pPr marL="514350" indent="-514350">
              <a:buAutoNum type="arabicPeriod"/>
            </a:pPr>
            <a:r>
              <a:rPr lang="en-US" altLang="zh-CN" sz="2800" b="1" i="0" u="none" strike="noStrike" baseline="0" dirty="0">
                <a:solidFill>
                  <a:srgbClr val="000000"/>
                </a:solidFill>
                <a:latin typeface="Calibri" panose="020F0502020204030204" pitchFamily="34" charset="0"/>
              </a:rPr>
              <a:t>Skill Level and Performance Trends</a:t>
            </a:r>
            <a:r>
              <a:rPr lang="en-US" altLang="zh-CN" sz="2800" b="0" i="0" u="none" strike="noStrike" baseline="0" dirty="0">
                <a:solidFill>
                  <a:srgbClr val="000000"/>
                </a:solidFill>
                <a:latin typeface="Calibri" panose="020F0502020204030204" pitchFamily="34" charset="0"/>
              </a:rPr>
              <a:t>:</a:t>
            </a:r>
          </a:p>
          <a:p>
            <a:r>
              <a:rPr lang="en-US" altLang="zh-CN" sz="1200" b="0" i="0" u="none" strike="noStrike" baseline="0" dirty="0">
                <a:solidFill>
                  <a:srgbClr val="000000"/>
                </a:solidFill>
                <a:latin typeface="Calibri" panose="020F0502020204030204" pitchFamily="34" charset="0"/>
              </a:rPr>
              <a:t>How do employee skill levels at intake vary by course and location?</a:t>
            </a:r>
          </a:p>
          <a:p>
            <a:r>
              <a:rPr lang="en-US" altLang="zh-CN" sz="1200" b="0" i="0" u="none" strike="noStrike" baseline="0" dirty="0">
                <a:solidFill>
                  <a:srgbClr val="000000"/>
                </a:solidFill>
                <a:latin typeface="Calibri" panose="020F0502020204030204" pitchFamily="34" charset="0"/>
              </a:rPr>
              <a:t>What is the average improvement (difference between intake and outcome scores) for each course and location?</a:t>
            </a:r>
          </a:p>
          <a:p>
            <a:r>
              <a:rPr lang="en-US" altLang="zh-CN" sz="1200" b="0" i="0" u="none" strike="noStrike" baseline="0" dirty="0">
                <a:solidFill>
                  <a:srgbClr val="000000"/>
                </a:solidFill>
                <a:latin typeface="Calibri" panose="020F0502020204030204" pitchFamily="34" charset="0"/>
              </a:rPr>
              <a:t>Are there noticeable trends over time in skill acquisition or performance?</a:t>
            </a:r>
          </a:p>
          <a:p>
            <a:pPr marL="0" indent="0">
              <a:buNone/>
            </a:pPr>
            <a:r>
              <a:rPr lang="en-US" altLang="zh-CN" sz="2800" b="0" i="0" u="none" strike="noStrike" baseline="0" dirty="0">
                <a:solidFill>
                  <a:srgbClr val="000000"/>
                </a:solidFill>
                <a:latin typeface="Calibri" panose="020F0502020204030204" pitchFamily="34" charset="0"/>
              </a:rPr>
              <a:t>2. </a:t>
            </a:r>
            <a:r>
              <a:rPr lang="en-US" altLang="zh-CN" sz="2800" b="1" i="0" u="none" strike="noStrike" baseline="0" dirty="0">
                <a:solidFill>
                  <a:srgbClr val="000000"/>
                </a:solidFill>
                <a:latin typeface="Calibri" panose="020F0502020204030204" pitchFamily="34" charset="0"/>
              </a:rPr>
              <a:t>Impact of Course Sequence on Achievement</a:t>
            </a:r>
            <a:r>
              <a:rPr lang="en-US" altLang="zh-CN" sz="2800" b="0" i="0" u="none" strike="noStrike" baseline="0" dirty="0">
                <a:solidFill>
                  <a:srgbClr val="000000"/>
                </a:solidFill>
                <a:latin typeface="Calibri" panose="020F0502020204030204" pitchFamily="34" charset="0"/>
              </a:rPr>
              <a:t>:</a:t>
            </a:r>
          </a:p>
          <a:p>
            <a:r>
              <a:rPr lang="en-US" altLang="zh-CN" sz="1200" dirty="0">
                <a:solidFill>
                  <a:srgbClr val="000000"/>
                </a:solidFill>
                <a:latin typeface="Calibri" panose="020F0502020204030204" pitchFamily="34" charset="0"/>
              </a:rPr>
              <a:t>Does the order in which courses are taken affect improvement in performance (outcome scores)?</a:t>
            </a:r>
          </a:p>
          <a:p>
            <a:r>
              <a:rPr lang="en-US" altLang="zh-CN" sz="1200" dirty="0">
                <a:solidFill>
                  <a:srgbClr val="000000"/>
                </a:solidFill>
                <a:latin typeface="Calibri" panose="020F0502020204030204" pitchFamily="34" charset="0"/>
              </a:rPr>
              <a:t>Are there any specific sequences of courses that lead to higher or lower performance outcomes?</a:t>
            </a:r>
          </a:p>
          <a:p>
            <a:pPr marL="0" indent="0">
              <a:buNone/>
            </a:pPr>
            <a:r>
              <a:rPr lang="en-US" altLang="zh-CN" sz="2800" b="0" i="0" u="none" strike="noStrike" baseline="0" dirty="0">
                <a:solidFill>
                  <a:srgbClr val="000000"/>
                </a:solidFill>
                <a:latin typeface="Calibri" panose="020F0502020204030204" pitchFamily="34" charset="0"/>
              </a:rPr>
              <a:t>3. </a:t>
            </a:r>
            <a:r>
              <a:rPr lang="en-US" altLang="zh-CN" sz="2800" b="1" i="0" u="none" strike="noStrike" baseline="0" dirty="0">
                <a:solidFill>
                  <a:srgbClr val="000000"/>
                </a:solidFill>
                <a:latin typeface="Calibri" panose="020F0502020204030204" pitchFamily="34" charset="0"/>
              </a:rPr>
              <a:t>Comparison of In-Person vs. Virtual Training</a:t>
            </a:r>
            <a:r>
              <a:rPr lang="en-US" altLang="zh-CN" sz="2800" b="0" i="0" u="none" strike="noStrike" baseline="0" dirty="0">
                <a:solidFill>
                  <a:srgbClr val="000000"/>
                </a:solidFill>
                <a:latin typeface="Calibri" panose="020F0502020204030204" pitchFamily="34" charset="0"/>
              </a:rPr>
              <a:t>:</a:t>
            </a:r>
          </a:p>
          <a:p>
            <a:r>
              <a:rPr lang="en-US" altLang="zh-CN" sz="1300" dirty="0"/>
              <a:t>What is the average performance improvement in virtual courses compared to in-person courses?</a:t>
            </a:r>
          </a:p>
          <a:p>
            <a:r>
              <a:rPr lang="en-US" altLang="zh-CN" sz="1300" dirty="0"/>
              <a:t>Are there specific courses where virtual training is more or less effective than in-person training?</a:t>
            </a:r>
            <a:endParaRPr lang="zh-CN" altLang="en-US" sz="1300" dirty="0"/>
          </a:p>
        </p:txBody>
      </p:sp>
    </p:spTree>
    <p:extLst>
      <p:ext uri="{BB962C8B-B14F-4D97-AF65-F5344CB8AC3E}">
        <p14:creationId xmlns:p14="http://schemas.microsoft.com/office/powerpoint/2010/main" val="971232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695A4-9C64-B4F8-4F27-2BAE2F5D8B2D}"/>
              </a:ext>
            </a:extLst>
          </p:cNvPr>
          <p:cNvSpPr>
            <a:spLocks noGrp="1"/>
          </p:cNvSpPr>
          <p:nvPr>
            <p:ph type="title"/>
          </p:nvPr>
        </p:nvSpPr>
        <p:spPr/>
        <p:txBody>
          <a:bodyPr>
            <a:normAutofit/>
          </a:bodyPr>
          <a:lstStyle/>
          <a:p>
            <a:pPr algn="ctr"/>
            <a:r>
              <a:rPr lang="en-US" altLang="zh-CN" sz="3600" b="1" dirty="0"/>
              <a:t>Defining Metrics and How to Calculate Them</a:t>
            </a:r>
            <a:endParaRPr lang="zh-CN" altLang="en-US" sz="3600" b="1" dirty="0"/>
          </a:p>
        </p:txBody>
      </p:sp>
      <p:sp>
        <p:nvSpPr>
          <p:cNvPr id="3" name="Content Placeholder 2">
            <a:extLst>
              <a:ext uri="{FF2B5EF4-FFF2-40B4-BE49-F238E27FC236}">
                <a16:creationId xmlns:a16="http://schemas.microsoft.com/office/drawing/2014/main" id="{57DDB221-3195-F075-838C-60C10133532C}"/>
              </a:ext>
            </a:extLst>
          </p:cNvPr>
          <p:cNvSpPr>
            <a:spLocks noGrp="1"/>
          </p:cNvSpPr>
          <p:nvPr>
            <p:ph idx="1"/>
          </p:nvPr>
        </p:nvSpPr>
        <p:spPr/>
        <p:txBody>
          <a:bodyPr>
            <a:normAutofit/>
          </a:bodyPr>
          <a:lstStyle/>
          <a:p>
            <a:r>
              <a:rPr lang="en-US" altLang="zh-CN" sz="1800" dirty="0"/>
              <a:t>Skill Level at Intake: This will be the score from the initial assessment employees take before starting a course. You could measure the average intake score per location, course, or time period.</a:t>
            </a:r>
          </a:p>
          <a:p>
            <a:r>
              <a:rPr lang="en-US" altLang="zh-CN" sz="1800" dirty="0"/>
              <a:t>Performance Improvement: Defined as the difference between intake and outcome scores. This could be calculated on an individual level and aggregated to show trends across different segments (location, course type, etc.).</a:t>
            </a:r>
          </a:p>
          <a:p>
            <a:r>
              <a:rPr lang="en-US" altLang="zh-CN" sz="1800" dirty="0"/>
              <a:t>Course Sequence Impact: You can track performance improvement as a function of the order in which courses were taken. A correlation analysis or regression model could be applied to see if sequence impacts results.</a:t>
            </a:r>
          </a:p>
          <a:p>
            <a:r>
              <a:rPr lang="en-US" altLang="zh-CN" sz="1800" dirty="0"/>
              <a:t>In-Person vs. Virtual Training Effectiveness: Compare the average improvement between the two modes of delivery. This could involve A/B testing or other statistical tests to determine if there is a significant difference.</a:t>
            </a:r>
            <a:endParaRPr lang="zh-CN" altLang="en-US" sz="1800" dirty="0"/>
          </a:p>
        </p:txBody>
      </p:sp>
    </p:spTree>
    <p:extLst>
      <p:ext uri="{BB962C8B-B14F-4D97-AF65-F5344CB8AC3E}">
        <p14:creationId xmlns:p14="http://schemas.microsoft.com/office/powerpoint/2010/main" val="22943161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695A4-9C64-B4F8-4F27-2BAE2F5D8B2D}"/>
              </a:ext>
            </a:extLst>
          </p:cNvPr>
          <p:cNvSpPr>
            <a:spLocks noGrp="1"/>
          </p:cNvSpPr>
          <p:nvPr>
            <p:ph type="title"/>
          </p:nvPr>
        </p:nvSpPr>
        <p:spPr/>
        <p:txBody>
          <a:bodyPr>
            <a:normAutofit/>
          </a:bodyPr>
          <a:lstStyle/>
          <a:p>
            <a:pPr algn="ctr"/>
            <a:r>
              <a:rPr lang="en-US" altLang="zh-CN" sz="3600" b="1" dirty="0"/>
              <a:t>Clarifications Needed from the Client</a:t>
            </a:r>
            <a:endParaRPr lang="zh-CN" altLang="en-US" sz="3600" b="1" dirty="0"/>
          </a:p>
        </p:txBody>
      </p:sp>
      <p:sp>
        <p:nvSpPr>
          <p:cNvPr id="3" name="Content Placeholder 2">
            <a:extLst>
              <a:ext uri="{FF2B5EF4-FFF2-40B4-BE49-F238E27FC236}">
                <a16:creationId xmlns:a16="http://schemas.microsoft.com/office/drawing/2014/main" id="{57DDB221-3195-F075-838C-60C10133532C}"/>
              </a:ext>
            </a:extLst>
          </p:cNvPr>
          <p:cNvSpPr>
            <a:spLocks noGrp="1"/>
          </p:cNvSpPr>
          <p:nvPr>
            <p:ph idx="1"/>
          </p:nvPr>
        </p:nvSpPr>
        <p:spPr/>
        <p:txBody>
          <a:bodyPr>
            <a:normAutofit/>
          </a:bodyPr>
          <a:lstStyle/>
          <a:p>
            <a:r>
              <a:rPr lang="en-US" altLang="zh-CN" sz="1800" dirty="0"/>
              <a:t>Employee Background Information: Are there any pre-existing factors (e.g., experience, education) that may affect skill levels before taking the course? This might need to be controlled for in the analysis.</a:t>
            </a:r>
          </a:p>
          <a:p>
            <a:r>
              <a:rPr lang="en-US" altLang="zh-CN" sz="1800" dirty="0"/>
              <a:t>Virtual Training Data: Do we have sufficient data on virtual courses to make meaningful comparisons, or is this dataset incomplete?</a:t>
            </a:r>
          </a:p>
          <a:p>
            <a:r>
              <a:rPr lang="en-US" altLang="zh-CN" sz="1800" dirty="0"/>
              <a:t>Course Sequence Tracking: How is the sequence of course completion currently tracked? Can we access data showing which courses were completed before others?</a:t>
            </a:r>
            <a:endParaRPr lang="zh-CN" altLang="en-US" sz="1800" dirty="0"/>
          </a:p>
        </p:txBody>
      </p:sp>
    </p:spTree>
    <p:extLst>
      <p:ext uri="{BB962C8B-B14F-4D97-AF65-F5344CB8AC3E}">
        <p14:creationId xmlns:p14="http://schemas.microsoft.com/office/powerpoint/2010/main" val="22395724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TotalTime>
  <Words>693</Words>
  <Application>Microsoft Office PowerPoint</Application>
  <PresentationFormat>Widescreen</PresentationFormat>
  <Paragraphs>27</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等线</vt:lpstr>
      <vt:lpstr>等线 Light</vt:lpstr>
      <vt:lpstr>Arial</vt:lpstr>
      <vt:lpstr>Calibri</vt:lpstr>
      <vt:lpstr>Office Theme</vt:lpstr>
      <vt:lpstr> Performance Analysis Key Business Questions</vt:lpstr>
      <vt:lpstr>Translating the Business Questions into Concrete Objectives and Research Questions</vt:lpstr>
      <vt:lpstr>Defining Metrics and How to Calculate Them</vt:lpstr>
      <vt:lpstr>Clarifications Needed from the Client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梓豪 秦</dc:creator>
  <cp:lastModifiedBy>梓豪 秦</cp:lastModifiedBy>
  <cp:revision>3</cp:revision>
  <dcterms:created xsi:type="dcterms:W3CDTF">2024-09-27T04:26:44Z</dcterms:created>
  <dcterms:modified xsi:type="dcterms:W3CDTF">2024-09-27T16:48:24Z</dcterms:modified>
</cp:coreProperties>
</file>