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23A7E-AB25-4744-812C-9452ACEEC41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3AF8FE-099F-437E-85D5-1EBDA93C20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dirty="0"/>
            <a:t>In order to have a better perspective on our revenue generated for the hotel establishment, two facts tables were created, </a:t>
          </a:r>
          <a:r>
            <a:rPr lang="en-US" sz="1500" b="1" dirty="0" err="1"/>
            <a:t>ie</a:t>
          </a:r>
          <a:r>
            <a:rPr lang="en-US" sz="1500" b="1" dirty="0"/>
            <a:t>. “</a:t>
          </a:r>
          <a:r>
            <a:rPr lang="en-US" sz="1500" b="1" dirty="0" err="1"/>
            <a:t>Fact_FoodOrders</a:t>
          </a:r>
          <a:r>
            <a:rPr lang="en-US" sz="1500" b="1" dirty="0"/>
            <a:t>” and “</a:t>
          </a:r>
          <a:r>
            <a:rPr lang="en-US" sz="1500" b="1" dirty="0" err="1"/>
            <a:t>Fact_Booking_Request</a:t>
          </a:r>
          <a:r>
            <a:rPr lang="en-US" sz="1500" b="1" dirty="0"/>
            <a:t>”.</a:t>
          </a:r>
        </a:p>
      </dgm:t>
    </dgm:pt>
    <dgm:pt modelId="{2CBDA483-4E88-419A-ADC3-9444A21DEAF6}" type="parTrans" cxnId="{0C6B7633-7302-46A4-8B44-33E476655D56}">
      <dgm:prSet/>
      <dgm:spPr/>
      <dgm:t>
        <a:bodyPr/>
        <a:lstStyle/>
        <a:p>
          <a:endParaRPr lang="en-US" sz="1200"/>
        </a:p>
      </dgm:t>
    </dgm:pt>
    <dgm:pt modelId="{2E88E3AE-2F0B-4983-A462-C3BA80FCEA2D}" type="sibTrans" cxnId="{0C6B7633-7302-46A4-8B44-33E476655D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CCA029-6360-4C8E-8B59-B884C7A8EC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 err="1"/>
            <a:t>Fact_Booking_Request</a:t>
          </a:r>
          <a:r>
            <a:rPr lang="en-US" sz="1600" b="1" dirty="0"/>
            <a:t>: This table is meant to handle transaction in relation to revenues from room accommodation, conferences etc.</a:t>
          </a:r>
        </a:p>
      </dgm:t>
    </dgm:pt>
    <dgm:pt modelId="{8D685E54-8EEC-4456-9CDD-0092F8A07927}" type="parTrans" cxnId="{4AC43E36-4290-4373-B0A9-8100BE129F43}">
      <dgm:prSet/>
      <dgm:spPr/>
      <dgm:t>
        <a:bodyPr/>
        <a:lstStyle/>
        <a:p>
          <a:endParaRPr lang="en-US" sz="1200"/>
        </a:p>
      </dgm:t>
    </dgm:pt>
    <dgm:pt modelId="{DCB50386-A1A4-4655-A0FD-1132678BAFB9}" type="sibTrans" cxnId="{4AC43E36-4290-4373-B0A9-8100BE129F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3B1B23-74F1-4217-823C-17B292A266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 err="1"/>
            <a:t>Fact_FoodOrders</a:t>
          </a:r>
          <a:r>
            <a:rPr lang="en-US" sz="1600" b="1" dirty="0"/>
            <a:t>: This on the other hand, deals with revenue generated from the restaurant in the hotel.</a:t>
          </a:r>
        </a:p>
      </dgm:t>
    </dgm:pt>
    <dgm:pt modelId="{E0163ED0-7F20-4D40-958C-D3C07DDD4180}" type="parTrans" cxnId="{D923BFEF-CF05-4F84-9E6F-28065F20744C}">
      <dgm:prSet/>
      <dgm:spPr/>
      <dgm:t>
        <a:bodyPr/>
        <a:lstStyle/>
        <a:p>
          <a:endParaRPr lang="en-US" sz="1200"/>
        </a:p>
      </dgm:t>
    </dgm:pt>
    <dgm:pt modelId="{93426867-627D-4BDB-A8E7-0D1A09F123DA}" type="sibTrans" cxnId="{D923BFEF-CF05-4F84-9E6F-28065F20744C}">
      <dgm:prSet/>
      <dgm:spPr/>
      <dgm:t>
        <a:bodyPr/>
        <a:lstStyle/>
        <a:p>
          <a:endParaRPr lang="en-US"/>
        </a:p>
      </dgm:t>
    </dgm:pt>
    <dgm:pt modelId="{8C38A05D-CC97-47D4-8A77-911F108DC64E}" type="pres">
      <dgm:prSet presAssocID="{4F023A7E-AB25-4744-812C-9452ACEEC41A}" presName="root" presStyleCnt="0">
        <dgm:presLayoutVars>
          <dgm:dir/>
          <dgm:resizeHandles val="exact"/>
        </dgm:presLayoutVars>
      </dgm:prSet>
      <dgm:spPr/>
    </dgm:pt>
    <dgm:pt modelId="{52570E1A-9873-4D84-90DC-0171469227EB}" type="pres">
      <dgm:prSet presAssocID="{4F023A7E-AB25-4744-812C-9452ACEEC41A}" presName="container" presStyleCnt="0">
        <dgm:presLayoutVars>
          <dgm:dir/>
          <dgm:resizeHandles val="exact"/>
        </dgm:presLayoutVars>
      </dgm:prSet>
      <dgm:spPr/>
    </dgm:pt>
    <dgm:pt modelId="{F3AE85B7-545E-4B35-BC85-96780E4B1218}" type="pres">
      <dgm:prSet presAssocID="{863AF8FE-099F-437E-85D5-1EBDA93C2017}" presName="compNode" presStyleCnt="0"/>
      <dgm:spPr/>
    </dgm:pt>
    <dgm:pt modelId="{4EDDC0C5-B955-480A-99C9-65E083B66F21}" type="pres">
      <dgm:prSet presAssocID="{863AF8FE-099F-437E-85D5-1EBDA93C2017}" presName="iconBgRect" presStyleLbl="bgShp" presStyleIdx="0" presStyleCnt="3"/>
      <dgm:spPr/>
    </dgm:pt>
    <dgm:pt modelId="{10A4461D-9D31-4B94-8DA6-DDE591BFD5AE}" type="pres">
      <dgm:prSet presAssocID="{863AF8FE-099F-437E-85D5-1EBDA93C20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67923F5-3928-41DC-99E7-EF7807B14723}" type="pres">
      <dgm:prSet presAssocID="{863AF8FE-099F-437E-85D5-1EBDA93C2017}" presName="spaceRect" presStyleCnt="0"/>
      <dgm:spPr/>
    </dgm:pt>
    <dgm:pt modelId="{28E83F37-9982-4123-83FC-9942A898EFAA}" type="pres">
      <dgm:prSet presAssocID="{863AF8FE-099F-437E-85D5-1EBDA93C2017}" presName="textRect" presStyleLbl="revTx" presStyleIdx="0" presStyleCnt="3">
        <dgm:presLayoutVars>
          <dgm:chMax val="1"/>
          <dgm:chPref val="1"/>
        </dgm:presLayoutVars>
      </dgm:prSet>
      <dgm:spPr/>
    </dgm:pt>
    <dgm:pt modelId="{736AC0EA-FBF6-4838-A727-A1CDFC4A1DD7}" type="pres">
      <dgm:prSet presAssocID="{2E88E3AE-2F0B-4983-A462-C3BA80FCEA2D}" presName="sibTrans" presStyleLbl="sibTrans2D1" presStyleIdx="0" presStyleCnt="0"/>
      <dgm:spPr/>
    </dgm:pt>
    <dgm:pt modelId="{73B8CDE5-2C29-4A75-B9F4-6B529AD4D7F4}" type="pres">
      <dgm:prSet presAssocID="{33CCA029-6360-4C8E-8B59-B884C7A8EC13}" presName="compNode" presStyleCnt="0"/>
      <dgm:spPr/>
    </dgm:pt>
    <dgm:pt modelId="{FD5CE492-061A-48A4-B76B-36BA3BB3291D}" type="pres">
      <dgm:prSet presAssocID="{33CCA029-6360-4C8E-8B59-B884C7A8EC13}" presName="iconBgRect" presStyleLbl="bgShp" presStyleIdx="1" presStyleCnt="3"/>
      <dgm:spPr/>
    </dgm:pt>
    <dgm:pt modelId="{DB08AE1E-FBCE-4EC0-B33B-A65D717ED740}" type="pres">
      <dgm:prSet presAssocID="{33CCA029-6360-4C8E-8B59-B884C7A8EC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EF2710BE-4C20-4FF4-9052-40B7685316B3}" type="pres">
      <dgm:prSet presAssocID="{33CCA029-6360-4C8E-8B59-B884C7A8EC13}" presName="spaceRect" presStyleCnt="0"/>
      <dgm:spPr/>
    </dgm:pt>
    <dgm:pt modelId="{275DECAF-8473-4864-A6A6-E1A628BD5C3E}" type="pres">
      <dgm:prSet presAssocID="{33CCA029-6360-4C8E-8B59-B884C7A8EC13}" presName="textRect" presStyleLbl="revTx" presStyleIdx="1" presStyleCnt="3">
        <dgm:presLayoutVars>
          <dgm:chMax val="1"/>
          <dgm:chPref val="1"/>
        </dgm:presLayoutVars>
      </dgm:prSet>
      <dgm:spPr/>
    </dgm:pt>
    <dgm:pt modelId="{81289A1A-19F7-4B6A-9302-AA98B1CF91A2}" type="pres">
      <dgm:prSet presAssocID="{DCB50386-A1A4-4655-A0FD-1132678BAFB9}" presName="sibTrans" presStyleLbl="sibTrans2D1" presStyleIdx="0" presStyleCnt="0"/>
      <dgm:spPr/>
    </dgm:pt>
    <dgm:pt modelId="{5DC06819-5AA4-4A7A-B28E-E9EB2E1E3532}" type="pres">
      <dgm:prSet presAssocID="{DA3B1B23-74F1-4217-823C-17B292A266DB}" presName="compNode" presStyleCnt="0"/>
      <dgm:spPr/>
    </dgm:pt>
    <dgm:pt modelId="{8E986DE7-2F18-41DE-B779-3E81377BEDF9}" type="pres">
      <dgm:prSet presAssocID="{DA3B1B23-74F1-4217-823C-17B292A266DB}" presName="iconBgRect" presStyleLbl="bgShp" presStyleIdx="2" presStyleCnt="3"/>
      <dgm:spPr/>
    </dgm:pt>
    <dgm:pt modelId="{BC125417-ADE3-4D8A-A9B8-066E9ECD24E5}" type="pres">
      <dgm:prSet presAssocID="{DA3B1B23-74F1-4217-823C-17B292A266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3E2456B5-C8BD-42C7-AC7E-85EB1B82B449}" type="pres">
      <dgm:prSet presAssocID="{DA3B1B23-74F1-4217-823C-17B292A266DB}" presName="spaceRect" presStyleCnt="0"/>
      <dgm:spPr/>
    </dgm:pt>
    <dgm:pt modelId="{62353821-A1BA-461B-AF33-0FBD4B291D40}" type="pres">
      <dgm:prSet presAssocID="{DA3B1B23-74F1-4217-823C-17B292A266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C1D125-ECD6-41DC-A1B7-BF0AD5AAD463}" type="presOf" srcId="{33CCA029-6360-4C8E-8B59-B884C7A8EC13}" destId="{275DECAF-8473-4864-A6A6-E1A628BD5C3E}" srcOrd="0" destOrd="0" presId="urn:microsoft.com/office/officeart/2018/2/layout/IconCircleList"/>
    <dgm:cxn modelId="{0C6B7633-7302-46A4-8B44-33E476655D56}" srcId="{4F023A7E-AB25-4744-812C-9452ACEEC41A}" destId="{863AF8FE-099F-437E-85D5-1EBDA93C2017}" srcOrd="0" destOrd="0" parTransId="{2CBDA483-4E88-419A-ADC3-9444A21DEAF6}" sibTransId="{2E88E3AE-2F0B-4983-A462-C3BA80FCEA2D}"/>
    <dgm:cxn modelId="{4AC43E36-4290-4373-B0A9-8100BE129F43}" srcId="{4F023A7E-AB25-4744-812C-9452ACEEC41A}" destId="{33CCA029-6360-4C8E-8B59-B884C7A8EC13}" srcOrd="1" destOrd="0" parTransId="{8D685E54-8EEC-4456-9CDD-0092F8A07927}" sibTransId="{DCB50386-A1A4-4655-A0FD-1132678BAFB9}"/>
    <dgm:cxn modelId="{1F06AE43-458D-480F-A29F-E02932ECA6F6}" type="presOf" srcId="{DA3B1B23-74F1-4217-823C-17B292A266DB}" destId="{62353821-A1BA-461B-AF33-0FBD4B291D40}" srcOrd="0" destOrd="0" presId="urn:microsoft.com/office/officeart/2018/2/layout/IconCircleList"/>
    <dgm:cxn modelId="{6805729E-59CA-49EC-904F-BA665EC750B2}" type="presOf" srcId="{863AF8FE-099F-437E-85D5-1EBDA93C2017}" destId="{28E83F37-9982-4123-83FC-9942A898EFAA}" srcOrd="0" destOrd="0" presId="urn:microsoft.com/office/officeart/2018/2/layout/IconCircleList"/>
    <dgm:cxn modelId="{C191ECCB-A6DA-4ECF-BA16-52D0E418C33B}" type="presOf" srcId="{4F023A7E-AB25-4744-812C-9452ACEEC41A}" destId="{8C38A05D-CC97-47D4-8A77-911F108DC64E}" srcOrd="0" destOrd="0" presId="urn:microsoft.com/office/officeart/2018/2/layout/IconCircleList"/>
    <dgm:cxn modelId="{7A43C6E7-BD79-4BE9-9898-BA3F9211B6C4}" type="presOf" srcId="{2E88E3AE-2F0B-4983-A462-C3BA80FCEA2D}" destId="{736AC0EA-FBF6-4838-A727-A1CDFC4A1DD7}" srcOrd="0" destOrd="0" presId="urn:microsoft.com/office/officeart/2018/2/layout/IconCircleList"/>
    <dgm:cxn modelId="{D923BFEF-CF05-4F84-9E6F-28065F20744C}" srcId="{4F023A7E-AB25-4744-812C-9452ACEEC41A}" destId="{DA3B1B23-74F1-4217-823C-17B292A266DB}" srcOrd="2" destOrd="0" parTransId="{E0163ED0-7F20-4D40-958C-D3C07DDD4180}" sibTransId="{93426867-627D-4BDB-A8E7-0D1A09F123DA}"/>
    <dgm:cxn modelId="{11F65CF7-104C-49D3-8BB0-41E06A3A2A07}" type="presOf" srcId="{DCB50386-A1A4-4655-A0FD-1132678BAFB9}" destId="{81289A1A-19F7-4B6A-9302-AA98B1CF91A2}" srcOrd="0" destOrd="0" presId="urn:microsoft.com/office/officeart/2018/2/layout/IconCircleList"/>
    <dgm:cxn modelId="{1E2559BE-A56F-40C3-8C34-FA42504130DD}" type="presParOf" srcId="{8C38A05D-CC97-47D4-8A77-911F108DC64E}" destId="{52570E1A-9873-4D84-90DC-0171469227EB}" srcOrd="0" destOrd="0" presId="urn:microsoft.com/office/officeart/2018/2/layout/IconCircleList"/>
    <dgm:cxn modelId="{BFD70676-8E55-44AC-B7D5-F7F115A673D2}" type="presParOf" srcId="{52570E1A-9873-4D84-90DC-0171469227EB}" destId="{F3AE85B7-545E-4B35-BC85-96780E4B1218}" srcOrd="0" destOrd="0" presId="urn:microsoft.com/office/officeart/2018/2/layout/IconCircleList"/>
    <dgm:cxn modelId="{4491F0A6-8CA1-40B5-918A-47DD4DCE52A5}" type="presParOf" srcId="{F3AE85B7-545E-4B35-BC85-96780E4B1218}" destId="{4EDDC0C5-B955-480A-99C9-65E083B66F21}" srcOrd="0" destOrd="0" presId="urn:microsoft.com/office/officeart/2018/2/layout/IconCircleList"/>
    <dgm:cxn modelId="{3529FBD3-3320-4CDA-A2B8-450100D2B8F4}" type="presParOf" srcId="{F3AE85B7-545E-4B35-BC85-96780E4B1218}" destId="{10A4461D-9D31-4B94-8DA6-DDE591BFD5AE}" srcOrd="1" destOrd="0" presId="urn:microsoft.com/office/officeart/2018/2/layout/IconCircleList"/>
    <dgm:cxn modelId="{8A041F7D-64D4-4588-9EB8-0720996BA348}" type="presParOf" srcId="{F3AE85B7-545E-4B35-BC85-96780E4B1218}" destId="{E67923F5-3928-41DC-99E7-EF7807B14723}" srcOrd="2" destOrd="0" presId="urn:microsoft.com/office/officeart/2018/2/layout/IconCircleList"/>
    <dgm:cxn modelId="{4C51F1B4-3047-4755-8023-E90F6A7C2EB5}" type="presParOf" srcId="{F3AE85B7-545E-4B35-BC85-96780E4B1218}" destId="{28E83F37-9982-4123-83FC-9942A898EFAA}" srcOrd="3" destOrd="0" presId="urn:microsoft.com/office/officeart/2018/2/layout/IconCircleList"/>
    <dgm:cxn modelId="{49191A9A-3C80-4EDE-8648-144DF23F9CDF}" type="presParOf" srcId="{52570E1A-9873-4D84-90DC-0171469227EB}" destId="{736AC0EA-FBF6-4838-A727-A1CDFC4A1DD7}" srcOrd="1" destOrd="0" presId="urn:microsoft.com/office/officeart/2018/2/layout/IconCircleList"/>
    <dgm:cxn modelId="{44E45220-9A39-405D-8152-B9B4CFBE0C64}" type="presParOf" srcId="{52570E1A-9873-4D84-90DC-0171469227EB}" destId="{73B8CDE5-2C29-4A75-B9F4-6B529AD4D7F4}" srcOrd="2" destOrd="0" presId="urn:microsoft.com/office/officeart/2018/2/layout/IconCircleList"/>
    <dgm:cxn modelId="{4B877141-28C4-40BC-AD50-56CD8F2E58FC}" type="presParOf" srcId="{73B8CDE5-2C29-4A75-B9F4-6B529AD4D7F4}" destId="{FD5CE492-061A-48A4-B76B-36BA3BB3291D}" srcOrd="0" destOrd="0" presId="urn:microsoft.com/office/officeart/2018/2/layout/IconCircleList"/>
    <dgm:cxn modelId="{21816F1D-0FFD-42D9-8511-E49471BFE9A9}" type="presParOf" srcId="{73B8CDE5-2C29-4A75-B9F4-6B529AD4D7F4}" destId="{DB08AE1E-FBCE-4EC0-B33B-A65D717ED740}" srcOrd="1" destOrd="0" presId="urn:microsoft.com/office/officeart/2018/2/layout/IconCircleList"/>
    <dgm:cxn modelId="{4034E1FC-1F85-4C74-BAF7-FB2D220DE024}" type="presParOf" srcId="{73B8CDE5-2C29-4A75-B9F4-6B529AD4D7F4}" destId="{EF2710BE-4C20-4FF4-9052-40B7685316B3}" srcOrd="2" destOrd="0" presId="urn:microsoft.com/office/officeart/2018/2/layout/IconCircleList"/>
    <dgm:cxn modelId="{4EAFDB8D-B1CA-4900-9131-7DC0623A0233}" type="presParOf" srcId="{73B8CDE5-2C29-4A75-B9F4-6B529AD4D7F4}" destId="{275DECAF-8473-4864-A6A6-E1A628BD5C3E}" srcOrd="3" destOrd="0" presId="urn:microsoft.com/office/officeart/2018/2/layout/IconCircleList"/>
    <dgm:cxn modelId="{C31A3C3B-8822-46AC-BC63-619C6C135550}" type="presParOf" srcId="{52570E1A-9873-4D84-90DC-0171469227EB}" destId="{81289A1A-19F7-4B6A-9302-AA98B1CF91A2}" srcOrd="3" destOrd="0" presId="urn:microsoft.com/office/officeart/2018/2/layout/IconCircleList"/>
    <dgm:cxn modelId="{6E8B91D0-194C-4D53-AD3C-D5CFDF1AC170}" type="presParOf" srcId="{52570E1A-9873-4D84-90DC-0171469227EB}" destId="{5DC06819-5AA4-4A7A-B28E-E9EB2E1E3532}" srcOrd="4" destOrd="0" presId="urn:microsoft.com/office/officeart/2018/2/layout/IconCircleList"/>
    <dgm:cxn modelId="{AB8943D3-7697-4E2E-8D11-74BAABFD4523}" type="presParOf" srcId="{5DC06819-5AA4-4A7A-B28E-E9EB2E1E3532}" destId="{8E986DE7-2F18-41DE-B779-3E81377BEDF9}" srcOrd="0" destOrd="0" presId="urn:microsoft.com/office/officeart/2018/2/layout/IconCircleList"/>
    <dgm:cxn modelId="{EBA3E6CC-EBDD-46FD-B454-082E73BCB3CF}" type="presParOf" srcId="{5DC06819-5AA4-4A7A-B28E-E9EB2E1E3532}" destId="{BC125417-ADE3-4D8A-A9B8-066E9ECD24E5}" srcOrd="1" destOrd="0" presId="urn:microsoft.com/office/officeart/2018/2/layout/IconCircleList"/>
    <dgm:cxn modelId="{527876C2-8B5C-44E2-B6D0-DAAA412DE171}" type="presParOf" srcId="{5DC06819-5AA4-4A7A-B28E-E9EB2E1E3532}" destId="{3E2456B5-C8BD-42C7-AC7E-85EB1B82B449}" srcOrd="2" destOrd="0" presId="urn:microsoft.com/office/officeart/2018/2/layout/IconCircleList"/>
    <dgm:cxn modelId="{F964C308-7C53-4164-82FC-EB2502E3ED26}" type="presParOf" srcId="{5DC06819-5AA4-4A7A-B28E-E9EB2E1E3532}" destId="{62353821-A1BA-461B-AF33-0FBD4B291D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DC0C5-B955-480A-99C9-65E083B66F21}">
      <dsp:nvSpPr>
        <dsp:cNvPr id="0" name=""/>
        <dsp:cNvSpPr/>
      </dsp:nvSpPr>
      <dsp:spPr>
        <a:xfrm>
          <a:off x="471644" y="2225811"/>
          <a:ext cx="942918" cy="9429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4461D-9D31-4B94-8DA6-DDE591BFD5AE}">
      <dsp:nvSpPr>
        <dsp:cNvPr id="0" name=""/>
        <dsp:cNvSpPr/>
      </dsp:nvSpPr>
      <dsp:spPr>
        <a:xfrm>
          <a:off x="669656" y="2423824"/>
          <a:ext cx="546892" cy="546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83F37-9982-4123-83FC-9942A898EFAA}">
      <dsp:nvSpPr>
        <dsp:cNvPr id="0" name=""/>
        <dsp:cNvSpPr/>
      </dsp:nvSpPr>
      <dsp:spPr>
        <a:xfrm>
          <a:off x="1616616" y="2225811"/>
          <a:ext cx="2222593" cy="942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 order to have a better perspective on our revenue generated for the hotel establishment, two facts tables were created, </a:t>
          </a:r>
          <a:r>
            <a:rPr lang="en-US" sz="1500" b="1" kern="1200" dirty="0" err="1"/>
            <a:t>ie</a:t>
          </a:r>
          <a:r>
            <a:rPr lang="en-US" sz="1500" b="1" kern="1200" dirty="0"/>
            <a:t>. “</a:t>
          </a:r>
          <a:r>
            <a:rPr lang="en-US" sz="1500" b="1" kern="1200" dirty="0" err="1"/>
            <a:t>Fact_FoodOrders</a:t>
          </a:r>
          <a:r>
            <a:rPr lang="en-US" sz="1500" b="1" kern="1200" dirty="0"/>
            <a:t>” and “</a:t>
          </a:r>
          <a:r>
            <a:rPr lang="en-US" sz="1500" b="1" kern="1200" dirty="0" err="1"/>
            <a:t>Fact_Booking_Request</a:t>
          </a:r>
          <a:r>
            <a:rPr lang="en-US" sz="1500" b="1" kern="1200" dirty="0"/>
            <a:t>”.</a:t>
          </a:r>
        </a:p>
      </dsp:txBody>
      <dsp:txXfrm>
        <a:off x="1616616" y="2225811"/>
        <a:ext cx="2222593" cy="942918"/>
      </dsp:txXfrm>
    </dsp:sp>
    <dsp:sp modelId="{FD5CE492-061A-48A4-B76B-36BA3BB3291D}">
      <dsp:nvSpPr>
        <dsp:cNvPr id="0" name=""/>
        <dsp:cNvSpPr/>
      </dsp:nvSpPr>
      <dsp:spPr>
        <a:xfrm>
          <a:off x="4226479" y="2225811"/>
          <a:ext cx="942918" cy="9429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8AE1E-FBCE-4EC0-B33B-A65D717ED740}">
      <dsp:nvSpPr>
        <dsp:cNvPr id="0" name=""/>
        <dsp:cNvSpPr/>
      </dsp:nvSpPr>
      <dsp:spPr>
        <a:xfrm>
          <a:off x="4424492" y="2423824"/>
          <a:ext cx="546892" cy="546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ECAF-8473-4864-A6A6-E1A628BD5C3E}">
      <dsp:nvSpPr>
        <dsp:cNvPr id="0" name=""/>
        <dsp:cNvSpPr/>
      </dsp:nvSpPr>
      <dsp:spPr>
        <a:xfrm>
          <a:off x="5371452" y="2225811"/>
          <a:ext cx="2222593" cy="942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Fact_Booking_Request</a:t>
          </a:r>
          <a:r>
            <a:rPr lang="en-US" sz="1600" b="1" kern="1200" dirty="0"/>
            <a:t>: This table is meant to handle transaction in relation to revenues from room accommodation, conferences etc.</a:t>
          </a:r>
        </a:p>
      </dsp:txBody>
      <dsp:txXfrm>
        <a:off x="5371452" y="2225811"/>
        <a:ext cx="2222593" cy="942918"/>
      </dsp:txXfrm>
    </dsp:sp>
    <dsp:sp modelId="{8E986DE7-2F18-41DE-B779-3E81377BEDF9}">
      <dsp:nvSpPr>
        <dsp:cNvPr id="0" name=""/>
        <dsp:cNvSpPr/>
      </dsp:nvSpPr>
      <dsp:spPr>
        <a:xfrm>
          <a:off x="7981315" y="2225811"/>
          <a:ext cx="942918" cy="9429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25417-ADE3-4D8A-A9B8-066E9ECD24E5}">
      <dsp:nvSpPr>
        <dsp:cNvPr id="0" name=""/>
        <dsp:cNvSpPr/>
      </dsp:nvSpPr>
      <dsp:spPr>
        <a:xfrm>
          <a:off x="8179328" y="2423824"/>
          <a:ext cx="546892" cy="546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53821-A1BA-461B-AF33-0FBD4B291D40}">
      <dsp:nvSpPr>
        <dsp:cNvPr id="0" name=""/>
        <dsp:cNvSpPr/>
      </dsp:nvSpPr>
      <dsp:spPr>
        <a:xfrm>
          <a:off x="9126287" y="2225811"/>
          <a:ext cx="2222593" cy="942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Fact_FoodOrders</a:t>
          </a:r>
          <a:r>
            <a:rPr lang="en-US" sz="1600" b="1" kern="1200" dirty="0"/>
            <a:t>: This on the other hand, deals with revenue generated from the restaurant in the hotel.</a:t>
          </a:r>
        </a:p>
      </dsp:txBody>
      <dsp:txXfrm>
        <a:off x="9126287" y="2225811"/>
        <a:ext cx="2222593" cy="942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6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7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5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4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8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2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20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82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9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8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High-rise building amidst skyscrapers">
            <a:extLst>
              <a:ext uri="{FF2B5EF4-FFF2-40B4-BE49-F238E27FC236}">
                <a16:creationId xmlns:a16="http://schemas.microsoft.com/office/drawing/2014/main" id="{546502BA-E736-4802-41CD-43FB33C22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40" r="-1" b="855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68B0E-6768-8A4E-7C09-1FCC66929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Cohort </a:t>
            </a:r>
            <a:r>
              <a:rPr lang="en-US" sz="4800"/>
              <a:t>4 Q1.</a:t>
            </a:r>
            <a:br>
              <a:rPr lang="en-US" sz="4800"/>
            </a:br>
            <a:r>
              <a:rPr lang="en-US" sz="4800"/>
              <a:t>Hotels </a:t>
            </a:r>
            <a:r>
              <a:rPr lang="en-US" sz="4800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B7679-0AA3-562D-9052-681A9302B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Presented by: JEAN AMENYAGLO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1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7680B5-1A78-4401-BA9A-78832F0FD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F21DC9-D0AC-495C-8CC8-D5DDF8C11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B82D7-D05B-412B-9A0D-6430BCD11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E1838EA-1FA2-4DC4-B182-B8D2C57E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88911A5-2325-26B1-6EB2-80C9731D3F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B9AE2-05A7-B7FF-0C65-BB0B38BE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Using data sourced from Cohort hotel database, analyze and draw insights to support executive decisions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Highlight revenues and short falls , with recommendation on how to improve.</a:t>
            </a:r>
            <a:br>
              <a:rPr lang="en-US" sz="3000" dirty="0"/>
            </a:br>
            <a:endParaRPr lang="en-US" sz="3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61F00F-900D-B300-ECB6-54A38849512B}"/>
              </a:ext>
            </a:extLst>
          </p:cNvPr>
          <p:cNvSpPr txBox="1"/>
          <p:nvPr/>
        </p:nvSpPr>
        <p:spPr>
          <a:xfrm>
            <a:off x="781051" y="3107614"/>
            <a:ext cx="2838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14105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F85700-83E7-0CEE-AF5E-39F3BCF0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68" y="136481"/>
            <a:ext cx="5419536" cy="545198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FBC5A17E-A0F3-AC89-990A-14D676C8D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64"/>
            <a:ext cx="12192000" cy="6214536"/>
          </a:xfrm>
        </p:spPr>
      </p:pic>
    </p:spTree>
    <p:extLst>
      <p:ext uri="{BB962C8B-B14F-4D97-AF65-F5344CB8AC3E}">
        <p14:creationId xmlns:p14="http://schemas.microsoft.com/office/powerpoint/2010/main" val="396277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614F9-1459-00C8-1CCB-67F5DFA7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30056"/>
            <a:ext cx="9603272" cy="960755"/>
          </a:xfrm>
        </p:spPr>
        <p:txBody>
          <a:bodyPr anchor="t">
            <a:normAutofit/>
          </a:bodyPr>
          <a:lstStyle/>
          <a:p>
            <a:r>
              <a:rPr lang="en-US" b="1" dirty="0"/>
              <a:t>Entity Relationship Diagram Details: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1F471A1-DD3E-7C6C-9535-C06D2ED65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714725"/>
              </p:ext>
            </p:extLst>
          </p:nvPr>
        </p:nvGraphicFramePr>
        <p:xfrm>
          <a:off x="123825" y="0"/>
          <a:ext cx="11820525" cy="5394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579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D98A683-C209-9299-C4B1-C02A5287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114DF1FE-567E-C046-7CE2-72311DCE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35FDC5CD-27F5-4690-1F43-A7EA92E9E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BB4-6039-047B-0DFB-E0F37D3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193800"/>
            <a:ext cx="3685146" cy="4699000"/>
          </a:xfrm>
        </p:spPr>
        <p:txBody>
          <a:bodyPr anchor="ctr">
            <a:normAutofit/>
          </a:bodyPr>
          <a:lstStyle/>
          <a:p>
            <a:r>
              <a:rPr lang="en-US" b="1" dirty="0"/>
              <a:t>Observation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7920-5482-0D60-8976-AD38E33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228601"/>
            <a:ext cx="7015339" cy="64293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Inconsistent attribute naming convention, this makes it difficult to create the various joins and can be resolve with the use of aliases.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Some tables held duplicate data, which could simply be avoided using a simple join statement.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Inconsistencies in the data types and sizes, when moving the csv. files from Excel to the Azure Data Studio for data wrangling and cleaning.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Data integrity issues as some recorded date for 1916 and others for 2016.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Some tables hold excess data, clumsy data resulting in wasting of space and  laborious extraction, transformation and load processes.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Redundant attributes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18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E568797-1723-6FC7-12B0-8F489C2C9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568A2-6969-F071-5B58-8886EE9F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193800"/>
            <a:ext cx="3438518" cy="4262120"/>
          </a:xfrm>
        </p:spPr>
        <p:txBody>
          <a:bodyPr anchor="ctr">
            <a:normAutofit/>
          </a:bodyPr>
          <a:lstStyle/>
          <a:p>
            <a:r>
              <a:rPr lang="en-US" sz="2500" b="1" dirty="0"/>
              <a:t>Recommendations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A9F3-0E05-D01B-583F-4D9DF27E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680" y="1295400"/>
            <a:ext cx="6959577" cy="5452744"/>
          </a:xfrm>
        </p:spPr>
        <p:txBody>
          <a:bodyPr numCol="2" spcCol="457200" anchor="ctr"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b="1" dirty="0"/>
              <a:t>System Redesign: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Data capturing portals/applications of the system must be re-designed to enforce validation on required fields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A new database is also required to provide normalized data for analysis, </a:t>
            </a:r>
            <a:r>
              <a:rPr lang="en-US" sz="1400" b="1" dirty="0" err="1"/>
              <a:t>ie</a:t>
            </a:r>
            <a:r>
              <a:rPr lang="en-US" sz="1400" b="1" dirty="0"/>
              <a:t>. More information is needed on potential future clients, which present opportunities for future targeted digital marketing.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b="1" dirty="0"/>
              <a:t>Automation: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The quality of data, propels high accuracy in our forecasting. Therefore, as we handle issues with data integrity. It is important  to have a critical look into using business intelligence tools like Power BI and Tableau to structure future trend analysis and reports.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1" dirty="0"/>
          </a:p>
          <a:p>
            <a:pPr marL="0" indent="0">
              <a:lnSpc>
                <a:spcPct val="110000"/>
              </a:lnSpc>
              <a:buNone/>
            </a:pPr>
            <a:endParaRPr lang="en-US" sz="1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marL="0" indent="0">
              <a:lnSpc>
                <a:spcPct val="110000"/>
              </a:lnSpc>
              <a:buNone/>
            </a:pPr>
            <a:endParaRPr lang="en-US" sz="1400" b="1" dirty="0"/>
          </a:p>
          <a:p>
            <a:pPr marL="0" indent="0">
              <a:lnSpc>
                <a:spcPct val="110000"/>
              </a:lnSpc>
              <a:buNone/>
            </a:pPr>
            <a:endParaRPr lang="en-US" sz="1400" b="1" dirty="0"/>
          </a:p>
          <a:p>
            <a:pPr marL="0" indent="0">
              <a:lnSpc>
                <a:spcPct val="110000"/>
              </a:lnSpc>
              <a:buNone/>
            </a:pPr>
            <a:endParaRPr lang="en-US" sz="1400" b="1" dirty="0"/>
          </a:p>
          <a:p>
            <a:pPr marL="0" indent="0">
              <a:lnSpc>
                <a:spcPct val="110000"/>
              </a:lnSpc>
              <a:buNone/>
            </a:pPr>
            <a:endParaRPr lang="en-US" sz="1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b="1" dirty="0"/>
              <a:t>Data Capturing Policies: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It is important to consider standardized data capturing polies in our next system development, this will ensure smooth continuity beyond the systems original architecture.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b="1" dirty="0"/>
              <a:t>Investment: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Investment is a robust data management application like Azure data studio is required. Also on the human resource aspect, there is a need to hire the services a qualified Data Analyst.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marL="0" indent="0">
              <a:lnSpc>
                <a:spcPct val="110000"/>
              </a:lnSpc>
              <a:buNone/>
            </a:pPr>
            <a:endParaRPr lang="en-US" sz="1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400" b="1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2031</TotalTime>
  <Words>415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Gallery</vt:lpstr>
      <vt:lpstr>Cohort 4 Q1. Hotels Project</vt:lpstr>
      <vt:lpstr>  Using data sourced from Cohort hotel database, analyze and draw insights to support executive decisions  Highlight revenues and short falls , with recommendation on how to improve. </vt:lpstr>
      <vt:lpstr>Entity Relationship Diagram</vt:lpstr>
      <vt:lpstr>Entity Relationship Diagram Details:</vt:lpstr>
      <vt:lpstr>PowerPoint Presentation</vt:lpstr>
      <vt:lpstr>PowerPoint Presentation</vt:lpstr>
      <vt:lpstr>Observation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4 Hotels Project</dc:title>
  <dc:creator>Nsor, Vida</dc:creator>
  <cp:lastModifiedBy>Nsor, Vida</cp:lastModifiedBy>
  <cp:revision>7</cp:revision>
  <dcterms:created xsi:type="dcterms:W3CDTF">2022-11-28T11:46:59Z</dcterms:created>
  <dcterms:modified xsi:type="dcterms:W3CDTF">2023-01-14T08:12:45Z</dcterms:modified>
</cp:coreProperties>
</file>