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8" r:id="rId2"/>
    <p:sldId id="259" r:id="rId3"/>
    <p:sldId id="261" r:id="rId4"/>
    <p:sldId id="264" r:id="rId5"/>
    <p:sldId id="274" r:id="rId6"/>
    <p:sldId id="265" r:id="rId7"/>
    <p:sldId id="266" r:id="rId8"/>
    <p:sldId id="275" r:id="rId9"/>
    <p:sldId id="277" r:id="rId10"/>
    <p:sldId id="268" r:id="rId11"/>
    <p:sldId id="276" r:id="rId12"/>
    <p:sldId id="271" r:id="rId13"/>
    <p:sldId id="270" r:id="rId14"/>
    <p:sldId id="273" r:id="rId15"/>
    <p:sldId id="269" r:id="rId16"/>
    <p:sldId id="272" r:id="rId17"/>
    <p:sldId id="26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6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7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5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4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2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2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8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9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8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igh-rise building amidst skyscrapers">
            <a:extLst>
              <a:ext uri="{FF2B5EF4-FFF2-40B4-BE49-F238E27FC236}">
                <a16:creationId xmlns:a16="http://schemas.microsoft.com/office/drawing/2014/main" id="{546502BA-E736-4802-41CD-43FB33C22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6441" r="-1" b="855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B5574B-BF0E-4F2A-BCB7-23DE1C422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68B0E-6768-8A4E-7C09-1FCC6692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Cohort 4 Q2.</a:t>
            </a:r>
            <a:br>
              <a:rPr lang="en-US" sz="4800" dirty="0"/>
            </a:br>
            <a:r>
              <a:rPr lang="en-US" sz="4800" dirty="0"/>
              <a:t>Loans Default 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B7679-0AA3-562D-9052-681A9302B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Presented by: </a:t>
            </a:r>
          </a:p>
          <a:p>
            <a:pPr algn="r"/>
            <a:r>
              <a:rPr lang="en-US" sz="2000" dirty="0"/>
              <a:t>JEAN AMENYAGLO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876D5CC-7E60-4D12-9C65-292AA83F6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 rot="16200000">
            <a:off x="2735573" y="3351276"/>
            <a:ext cx="38496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1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93800"/>
            <a:ext cx="2541722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DE59A5-1981-998E-E6D2-F8E501DA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24" y="0"/>
            <a:ext cx="9649972" cy="6857990"/>
          </a:xfrm>
        </p:spPr>
      </p:pic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1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47867" cy="780115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Data Pre- Processing :Variable transformation</a:t>
            </a:r>
            <a:br>
              <a:rPr lang="en-US" b="1" dirty="0"/>
            </a:br>
            <a:r>
              <a:rPr lang="en-US" b="1" dirty="0"/>
              <a:t>“</a:t>
            </a:r>
            <a:r>
              <a:rPr lang="en-US" sz="2200" i="1" dirty="0"/>
              <a:t>Converting category features to label encoder”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2B74703-8F4A-B2D0-7A5F-1B826401B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122"/>
            <a:ext cx="12204062" cy="6007867"/>
          </a:xfrm>
        </p:spPr>
      </p:pic>
    </p:spTree>
    <p:extLst>
      <p:ext uri="{BB962C8B-B14F-4D97-AF65-F5344CB8AC3E}">
        <p14:creationId xmlns:p14="http://schemas.microsoft.com/office/powerpoint/2010/main" val="296462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3800"/>
            <a:ext cx="4654295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Modeling Process : Validation and Interpretation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920-5482-0D60-8976-AD38E33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7015339" cy="64293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The data containing the target variable is being split into train and test data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The purpose of creating subset of training and test data set is to create a model based on train data an validate the built model using the dataset.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The industry best practice state: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The training and testing are too different to avoid overfitting.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80% into train data and 20% test data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Kfold</a:t>
            </a:r>
            <a:r>
              <a:rPr lang="en-US" b="1" dirty="0"/>
              <a:t> cross validation has been adopted to bring in the benefits of multiple random splits of dataset into training and testing.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This is used to prevent overfitting of the model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Also used to determine the optimal parameters of the model.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8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-1364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5353048" cy="75247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Modeling Process : Validation and Interpretation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E5431A8-9168-9917-9820-FB3184DCC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49" y="1096153"/>
            <a:ext cx="7537705" cy="44100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263134-4D2B-E505-CD30-1C77BBE16BFF}"/>
              </a:ext>
            </a:extLst>
          </p:cNvPr>
          <p:cNvSpPr txBox="1"/>
          <p:nvPr/>
        </p:nvSpPr>
        <p:spPr>
          <a:xfrm>
            <a:off x="13949" y="772987"/>
            <a:ext cx="46263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objective here is to determine whether the loa will roll or not roll.</a:t>
            </a:r>
          </a:p>
          <a:p>
            <a:endParaRPr lang="en-US" dirty="0"/>
          </a:p>
          <a:p>
            <a:r>
              <a:rPr lang="en-US" dirty="0"/>
              <a:t>The dataset contains target variable</a:t>
            </a:r>
          </a:p>
          <a:p>
            <a:r>
              <a:rPr lang="en-US" dirty="0"/>
              <a:t>”0 and 1”, where 1 means rolled and 0 not rolled.</a:t>
            </a:r>
          </a:p>
          <a:p>
            <a:endParaRPr lang="en-US" dirty="0"/>
          </a:p>
          <a:p>
            <a:r>
              <a:rPr lang="en-US" dirty="0"/>
              <a:t>In this instance, supervised learning algorithm needs to be applied for this prediction.</a:t>
            </a:r>
          </a:p>
          <a:p>
            <a:endParaRPr lang="en-US" dirty="0"/>
          </a:p>
          <a:p>
            <a:r>
              <a:rPr lang="en-US" dirty="0"/>
              <a:t>The algorithms applied is</a:t>
            </a:r>
          </a:p>
          <a:p>
            <a:r>
              <a:rPr lang="en-US" dirty="0"/>
              <a:t>Logistic Regression, which is a type of classification that estimates discrete values like 0 and 1,yes/no, true/false etc.</a:t>
            </a:r>
          </a:p>
        </p:txBody>
      </p:sp>
    </p:spTree>
    <p:extLst>
      <p:ext uri="{BB962C8B-B14F-4D97-AF65-F5344CB8AC3E}">
        <p14:creationId xmlns:p14="http://schemas.microsoft.com/office/powerpoint/2010/main" val="226586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-1364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5353048" cy="75247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Modeling Process : Validation and Interpretation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D9C787-2376-331C-77F1-9A6429AA4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32" y="0"/>
            <a:ext cx="7527238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263134-4D2B-E505-CD30-1C77BBE16BFF}"/>
              </a:ext>
            </a:extLst>
          </p:cNvPr>
          <p:cNvSpPr txBox="1"/>
          <p:nvPr/>
        </p:nvSpPr>
        <p:spPr>
          <a:xfrm>
            <a:off x="13949" y="772987"/>
            <a:ext cx="46263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objective here is to determine whether the loa will roll or not roll.</a:t>
            </a:r>
          </a:p>
          <a:p>
            <a:endParaRPr lang="en-US" dirty="0"/>
          </a:p>
          <a:p>
            <a:r>
              <a:rPr lang="en-US" dirty="0"/>
              <a:t>The dataset contains target variable</a:t>
            </a:r>
          </a:p>
          <a:p>
            <a:r>
              <a:rPr lang="en-US" dirty="0"/>
              <a:t>”0 and 1”, where 1 means rolled and 0 not rolled.</a:t>
            </a:r>
          </a:p>
          <a:p>
            <a:endParaRPr lang="en-US" dirty="0"/>
          </a:p>
          <a:p>
            <a:r>
              <a:rPr lang="en-US" dirty="0"/>
              <a:t>In this instance, supervised learning algorithm needs to be applied for this prediction.</a:t>
            </a:r>
          </a:p>
          <a:p>
            <a:endParaRPr lang="en-US" dirty="0"/>
          </a:p>
          <a:p>
            <a:r>
              <a:rPr lang="en-US" dirty="0"/>
              <a:t>The algorithms applied is</a:t>
            </a:r>
          </a:p>
          <a:p>
            <a:r>
              <a:rPr lang="en-US" dirty="0"/>
              <a:t>Logistic Regression, which is a type of classification that estimates discrete values like 0 and 1,yes/no, true/false etc.</a:t>
            </a:r>
          </a:p>
        </p:txBody>
      </p:sp>
      <p:pic>
        <p:nvPicPr>
          <p:cNvPr id="6" name="Content Placeholder 5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309B2FF-FC59-C667-0582-C9F2734E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32" y="3426113"/>
            <a:ext cx="7569611" cy="3429000"/>
          </a:xfrm>
        </p:spPr>
      </p:pic>
    </p:spTree>
    <p:extLst>
      <p:ext uri="{BB962C8B-B14F-4D97-AF65-F5344CB8AC3E}">
        <p14:creationId xmlns:p14="http://schemas.microsoft.com/office/powerpoint/2010/main" val="41082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826"/>
            <a:ext cx="5083444" cy="158115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Modeling Process : Validation and Interpretation</a:t>
            </a:r>
            <a:endParaRPr lang="en-US" b="1" dirty="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1F96110-7BF6-B581-FB44-E45597A9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" y="2111376"/>
            <a:ext cx="4654287" cy="4746614"/>
          </a:xfrm>
        </p:spPr>
      </p:pic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412EFAB-5A1E-047C-4321-007FF8969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86" y="0"/>
            <a:ext cx="75374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6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8880"/>
            <a:ext cx="5083444" cy="1253370"/>
          </a:xfrm>
        </p:spPr>
        <p:txBody>
          <a:bodyPr anchor="ctr">
            <a:normAutofit/>
          </a:bodyPr>
          <a:lstStyle/>
          <a:p>
            <a:r>
              <a:rPr lang="en-US" b="1" dirty="0"/>
              <a:t>Interpretation from the best model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06BBF665-7640-BA2D-BA4D-7CD93EA6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08" y="803155"/>
            <a:ext cx="6996094" cy="4861045"/>
          </a:xfrm>
        </p:spPr>
      </p:pic>
    </p:spTree>
    <p:extLst>
      <p:ext uri="{BB962C8B-B14F-4D97-AF65-F5344CB8AC3E}">
        <p14:creationId xmlns:p14="http://schemas.microsoft.com/office/powerpoint/2010/main" val="1313419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193800"/>
            <a:ext cx="3685146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Interpretation for the best model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cont.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920-5482-0D60-8976-AD38E33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7015339" cy="6429374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300" b="1" dirty="0"/>
              <a:t>Logistic Regression Model, KNN, Random Forest and Decision  Tree can be used to predict the probability of a loan being rolled or not rolled with the good accuracy.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300" b="1" dirty="0"/>
              <a:t>From our analysis, Random Forest came out as the best model that gives the probability the loan will not roll forward into later stage of  delinquency.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300" b="1" dirty="0"/>
              <a:t>From Decision Tree, we are focusing on the future importance variables which needs to be focused and, what the probability rate to be considered based on recommended decision.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300" b="1" dirty="0"/>
              <a:t>In relation to implementation, Collections teams in the borrower's department has suggested to adopt the three-pronged approach to customers. Based on the model interpretation metrics.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E568797-1723-6FC7-12B0-8F489C2C9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568A2-6969-F071-5B58-8886EE9F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193800"/>
            <a:ext cx="3438518" cy="4262120"/>
          </a:xfrm>
        </p:spPr>
        <p:txBody>
          <a:bodyPr anchor="ctr">
            <a:normAutofit/>
          </a:bodyPr>
          <a:lstStyle/>
          <a:p>
            <a:r>
              <a:rPr lang="en-US" sz="2500" b="1" dirty="0"/>
              <a:t>Recommendations and Insights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2CD6A-81AC-00D8-852A-2D374ED06127}"/>
              </a:ext>
            </a:extLst>
          </p:cNvPr>
          <p:cNvSpPr txBox="1"/>
          <p:nvPr/>
        </p:nvSpPr>
        <p:spPr>
          <a:xfrm>
            <a:off x="4654297" y="1748384"/>
            <a:ext cx="6569648" cy="3722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/>
              <a:t>Below are the final interpretation:</a:t>
            </a:r>
          </a:p>
          <a:p>
            <a:pPr marL="285750" indent="-285750" algn="ctr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The objective we have here is the Collections team in the borrower's department is looking for a predictable model to predict the probability that a customer loan will be rolled or not rolled.</a:t>
            </a:r>
          </a:p>
          <a:p>
            <a:pPr>
              <a:lnSpc>
                <a:spcPct val="110000"/>
              </a:lnSpc>
            </a:pPr>
            <a:endParaRPr lang="en-US" b="1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Based on the order of important, Random Forest came out as the best model.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393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7680B5-1A78-4401-BA9A-78832F0FD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F21DC9-D0AC-495C-8CC8-D5DDF8C11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B82D7-D05B-412B-9A0D-6430BCD11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E1838EA-1FA2-4DC4-B182-B8D2C57E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88911A5-2325-26B1-6EB2-80C9731D3F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61F00F-900D-B300-ECB6-54A38849512B}"/>
              </a:ext>
            </a:extLst>
          </p:cNvPr>
          <p:cNvSpPr txBox="1"/>
          <p:nvPr/>
        </p:nvSpPr>
        <p:spPr>
          <a:xfrm>
            <a:off x="781051" y="3107614"/>
            <a:ext cx="2838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Overview: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EA4A8-2605-4F10-C690-B5E1B6B0FEF9}"/>
              </a:ext>
            </a:extLst>
          </p:cNvPr>
          <p:cNvSpPr txBox="1"/>
          <p:nvPr/>
        </p:nvSpPr>
        <p:spPr>
          <a:xfrm>
            <a:off x="5327372" y="1676453"/>
            <a:ext cx="61912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br>
              <a:rPr lang="en-US" dirty="0"/>
            </a:br>
            <a:r>
              <a:rPr lang="en-US" dirty="0"/>
              <a:t>This project is designed to help the collection team in the borrower's department to determine and predict, whether the loans will be rolled over or not based on specified criteria. </a:t>
            </a:r>
          </a:p>
          <a:p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Predict whether the loan rolled or not rolled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What is your prediction accuracy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193800"/>
            <a:ext cx="3685146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Objectives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920-5482-0D60-8976-AD38E33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7015339" cy="642937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The objective of this project is to predict, if borrower  loans will be rolled over from an early due stage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 (1-30 days delinquency) to a later due stage (31-60) 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1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193800"/>
            <a:ext cx="3685146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Report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920-5482-0D60-8976-AD38E33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7015339" cy="64293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The dataset contains the following details: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There are 5783 observations and 11 columns.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There were some missing value in the data, </a:t>
            </a:r>
            <a:r>
              <a:rPr lang="en-US" b="1" dirty="0" err="1"/>
              <a:t>ie</a:t>
            </a:r>
            <a:r>
              <a:rPr lang="en-US" b="1" dirty="0"/>
              <a:t>. Monthly_income,TOB_months,closing_principal_balance,original_loan_amount and a few others.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Also, there are a mix of numerical and categorical variables.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7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193800"/>
            <a:ext cx="3685146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Report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920-5482-0D60-8976-AD38E33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7015339" cy="6429374"/>
          </a:xfrm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US" sz="2900" b="1" i="0" dirty="0">
                <a:effectLst/>
                <a:latin typeface="Helvetica Neue"/>
              </a:rPr>
              <a:t>The Dataset</a:t>
            </a:r>
          </a:p>
          <a:p>
            <a:pPr algn="l"/>
            <a:r>
              <a:rPr lang="en-US" b="1" i="0" dirty="0">
                <a:effectLst/>
                <a:latin typeface="Helvetica Neue"/>
              </a:rPr>
              <a:t>The dataset contains the following information about 5783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loan_id</a:t>
            </a:r>
            <a:r>
              <a:rPr lang="en-US" b="1" i="0" dirty="0">
                <a:effectLst/>
                <a:latin typeface="Helvetica Neue"/>
              </a:rPr>
              <a:t>: Unique loan identifier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monthly_income</a:t>
            </a:r>
            <a:r>
              <a:rPr lang="en-US" b="1" i="0" dirty="0">
                <a:effectLst/>
                <a:latin typeface="Helvetica Neue"/>
              </a:rPr>
              <a:t>: borrower's monthly income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origination_score_band</a:t>
            </a:r>
            <a:r>
              <a:rPr lang="en-US" b="1" i="0" dirty="0">
                <a:effectLst/>
                <a:latin typeface="Helvetica Neue"/>
              </a:rPr>
              <a:t>: score tier band at the moment of loan's origination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TOB_months</a:t>
            </a:r>
            <a:r>
              <a:rPr lang="en-US" b="1" i="0" dirty="0">
                <a:effectLst/>
                <a:latin typeface="Helvetica Neue"/>
              </a:rPr>
              <a:t>: Age in months at the moment the loan entered early delinquency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closing_principal_balance</a:t>
            </a:r>
            <a:r>
              <a:rPr lang="en-US" b="1" i="0" dirty="0">
                <a:effectLst/>
                <a:latin typeface="Helvetica Neue"/>
              </a:rPr>
              <a:t>: The loan's closing balance at the moment the loan entered early delinquency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original_loan_amount</a:t>
            </a:r>
            <a:r>
              <a:rPr lang="en-US" b="1" i="0" dirty="0">
                <a:effectLst/>
                <a:latin typeface="Helvetica Neue"/>
              </a:rPr>
              <a:t>: The </a:t>
            </a:r>
            <a:r>
              <a:rPr lang="en-US" b="1" i="0" dirty="0" err="1">
                <a:effectLst/>
                <a:latin typeface="Helvetica Neue"/>
              </a:rPr>
              <a:t>loan;s</a:t>
            </a:r>
            <a:r>
              <a:rPr lang="en-US" b="1" i="0" dirty="0">
                <a:effectLst/>
                <a:latin typeface="Helvetica Neue"/>
              </a:rPr>
              <a:t> original amount</a:t>
            </a:r>
          </a:p>
          <a:p>
            <a:pPr algn="l"/>
            <a:r>
              <a:rPr lang="en-US" b="1" i="0" dirty="0">
                <a:effectLst/>
                <a:latin typeface="Helvetica Neue"/>
              </a:rPr>
              <a:t>product: Product line (the portfolio has multiple products)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original_loan_term</a:t>
            </a:r>
            <a:r>
              <a:rPr lang="en-US" b="1" i="0" dirty="0">
                <a:effectLst/>
                <a:latin typeface="Helvetica Neue"/>
              </a:rPr>
              <a:t>: The loan's original term in months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remaining_loan_term</a:t>
            </a:r>
            <a:r>
              <a:rPr lang="en-US" b="1" i="0" dirty="0">
                <a:effectLst/>
                <a:latin typeface="Helvetica Neue"/>
              </a:rPr>
              <a:t>: The </a:t>
            </a:r>
            <a:r>
              <a:rPr lang="en-US" b="1" i="0" dirty="0" err="1">
                <a:effectLst/>
                <a:latin typeface="Helvetica Neue"/>
              </a:rPr>
              <a:t>loan;s</a:t>
            </a:r>
            <a:r>
              <a:rPr lang="en-US" b="1" i="0" dirty="0">
                <a:effectLst/>
                <a:latin typeface="Helvetica Neue"/>
              </a:rPr>
              <a:t> </a:t>
            </a:r>
            <a:r>
              <a:rPr lang="en-US" b="1" i="0" dirty="0" err="1">
                <a:effectLst/>
                <a:latin typeface="Helvetica Neue"/>
              </a:rPr>
              <a:t>reamining</a:t>
            </a:r>
            <a:r>
              <a:rPr lang="en-US" b="1" i="0" dirty="0">
                <a:effectLst/>
                <a:latin typeface="Helvetica Neue"/>
              </a:rPr>
              <a:t> in months at the moment the loan entered early delinquency</a:t>
            </a:r>
          </a:p>
          <a:p>
            <a:pPr algn="l"/>
            <a:r>
              <a:rPr lang="en-US" b="1" i="0" dirty="0" err="1">
                <a:effectLst/>
                <a:latin typeface="Helvetica Neue"/>
              </a:rPr>
              <a:t>deliq_history</a:t>
            </a:r>
            <a:r>
              <a:rPr lang="en-US" b="1" i="0" dirty="0">
                <a:effectLst/>
                <a:latin typeface="Helvetica Neue"/>
              </a:rPr>
              <a:t>: The </a:t>
            </a:r>
            <a:r>
              <a:rPr lang="en-US" b="1" i="0" dirty="0" err="1">
                <a:effectLst/>
                <a:latin typeface="Helvetica Neue"/>
              </a:rPr>
              <a:t>loan;s</a:t>
            </a:r>
            <a:r>
              <a:rPr lang="en-US" b="1" i="0" dirty="0">
                <a:effectLst/>
                <a:latin typeface="Helvetica Neue"/>
              </a:rPr>
              <a:t> previous 6 months of delinquency history at the </a:t>
            </a:r>
            <a:r>
              <a:rPr lang="en-US" b="1" i="0" dirty="0" err="1">
                <a:effectLst/>
                <a:latin typeface="Helvetica Neue"/>
              </a:rPr>
              <a:t>momet</a:t>
            </a:r>
            <a:r>
              <a:rPr lang="en-US" b="1" i="0" dirty="0">
                <a:effectLst/>
                <a:latin typeface="Helvetica Neue"/>
              </a:rPr>
              <a:t> the loan entered early </a:t>
            </a:r>
            <a:r>
              <a:rPr lang="en-US" b="1" i="0" dirty="0" err="1">
                <a:effectLst/>
                <a:latin typeface="Helvetica Neue"/>
              </a:rPr>
              <a:t>delinquency.The</a:t>
            </a:r>
            <a:r>
              <a:rPr lang="en-US" b="1" i="0" dirty="0">
                <a:effectLst/>
                <a:latin typeface="Helvetica Neue"/>
              </a:rPr>
              <a:t> value are separated by commas. The first value from left to right represents the most recent historical value(i.e. 1 month before entering early delinquency) The 2nd value from left to right represents the delinquency two months before early delinquency and so on) 1: 1-30 days delinquency. 2: 31-60 days delinquency and so on</a:t>
            </a:r>
          </a:p>
          <a:p>
            <a:pPr algn="l"/>
            <a:r>
              <a:rPr lang="en-US" b="1" i="0" dirty="0">
                <a:effectLst/>
                <a:latin typeface="Helvetica Neue"/>
              </a:rPr>
              <a:t>target: Indicate whether the loan rolled forward into later stage delinquency or not (1: rolled, 0: not rolled)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93800"/>
            <a:ext cx="2847974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Initial Exploratory Data Report Analysis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F52E26E-4961-F4C0-701B-60AFE22DB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9629470" cy="6857990"/>
          </a:xfrm>
        </p:spPr>
      </p:pic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69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9" y="1193800"/>
            <a:ext cx="3013436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EDA - Univariant Analysis</a:t>
            </a:r>
            <a:br>
              <a:rPr lang="en-US" b="1" dirty="0"/>
            </a:br>
            <a:endParaRPr lang="en-US" b="1" dirty="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Content Placeholder 27" descr="Chart, histogram&#10;&#10;Description automatically generated">
            <a:extLst>
              <a:ext uri="{FF2B5EF4-FFF2-40B4-BE49-F238E27FC236}">
                <a16:creationId xmlns:a16="http://schemas.microsoft.com/office/drawing/2014/main" id="{D9F40B29-4054-76C3-EB92-4DF47E15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97" y="0"/>
            <a:ext cx="4905403" cy="3429000"/>
          </a:xfrm>
        </p:spPr>
      </p:pic>
      <p:pic>
        <p:nvPicPr>
          <p:cNvPr id="30" name="Picture 29" descr="Graphical user interface&#10;&#10;Description automatically generated">
            <a:extLst>
              <a:ext uri="{FF2B5EF4-FFF2-40B4-BE49-F238E27FC236}">
                <a16:creationId xmlns:a16="http://schemas.microsoft.com/office/drawing/2014/main" id="{C1FB22AB-A07E-D100-34D3-38CC3BCA1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49" y="233"/>
            <a:ext cx="5022949" cy="3428767"/>
          </a:xfrm>
          <a:prstGeom prst="rect">
            <a:avLst/>
          </a:prstGeom>
        </p:spPr>
      </p:pic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A6B73FA5-600C-DA78-5BF7-6E5416A28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97" y="3429000"/>
            <a:ext cx="4927603" cy="3429001"/>
          </a:xfrm>
          <a:prstGeom prst="rect">
            <a:avLst/>
          </a:prstGeom>
        </p:spPr>
      </p:pic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815AF723-9244-5CC9-0DCD-52B107840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96" y="3428999"/>
            <a:ext cx="502294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9" y="1193800"/>
            <a:ext cx="2188627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EDA - Univariant Analysis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cont.</a:t>
            </a:r>
            <a:br>
              <a:rPr lang="en-US" b="1" dirty="0"/>
            </a:br>
            <a:endParaRPr lang="en-US" b="1" dirty="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7224F3-38A5-1FDE-7B8A-31B7A5A52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83" y="0"/>
            <a:ext cx="4999917" cy="3428256"/>
          </a:xfr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8CE947-2C48-44A3-B41B-78A43571E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49" y="0"/>
            <a:ext cx="4950481" cy="340417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37DB6EB-E6E2-2923-2876-E48D9A373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80" y="3429001"/>
            <a:ext cx="4999916" cy="34282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41F6F70-CD62-253A-17C5-C4C7A9246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4" y="3345801"/>
            <a:ext cx="4950481" cy="35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9" y="1193800"/>
            <a:ext cx="4026956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Observation on Univariant Analysis.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1DFC-AA61-414D-5F84-6F8347A4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5" y="0"/>
            <a:ext cx="7762874" cy="68579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Monthly Income is skewed with the mean of$15,000 and a max of $100,000.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Original score band is distributed across with mean of 4 and max of 8.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TOB Months left skewed with mean of 29 and max of 83.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Closing principal balance is left skewed with mean of $6000 and max of $89,000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Original loan amount is left skewed $6,700 and a max of $90,000.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Original loan term has a mean of 62 term and max of 192 term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Remaining loan term mean is 39 days and a max of 177 days</a:t>
            </a:r>
          </a:p>
        </p:txBody>
      </p:sp>
    </p:spTree>
    <p:extLst>
      <p:ext uri="{BB962C8B-B14F-4D97-AF65-F5344CB8AC3E}">
        <p14:creationId xmlns:p14="http://schemas.microsoft.com/office/powerpoint/2010/main" val="397601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2311</TotalTime>
  <Words>1040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Helvetica Neue</vt:lpstr>
      <vt:lpstr>Wingdings</vt:lpstr>
      <vt:lpstr>Gallery</vt:lpstr>
      <vt:lpstr>Cohort 4 Q2. Loans Default Predictive Analysis</vt:lpstr>
      <vt:lpstr>PowerPoint Presentation</vt:lpstr>
      <vt:lpstr>Objectives</vt:lpstr>
      <vt:lpstr>Data Report</vt:lpstr>
      <vt:lpstr>Data Report</vt:lpstr>
      <vt:lpstr>Initial Exploratory Data Report Analysis</vt:lpstr>
      <vt:lpstr>EDA - Univariant Analysis </vt:lpstr>
      <vt:lpstr>EDA - Univariant Analysis  cont. </vt:lpstr>
      <vt:lpstr>Observation on Univariant Analysis.</vt:lpstr>
      <vt:lpstr>Exploratory Data Analysis</vt:lpstr>
      <vt:lpstr>Data Pre- Processing :Variable transformation “Converting category features to label encoder”</vt:lpstr>
      <vt:lpstr>Modeling Process : Validation and Interpretation</vt:lpstr>
      <vt:lpstr>Modeling Process : Validation and Interpretation</vt:lpstr>
      <vt:lpstr>Modeling Process : Validation and Interpretation</vt:lpstr>
      <vt:lpstr>Modeling Process : Validation and Interpretation</vt:lpstr>
      <vt:lpstr>Interpretation from the best model</vt:lpstr>
      <vt:lpstr>Interpretation for the best model  cont.</vt:lpstr>
      <vt:lpstr>Recommendations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4 Hotels Project</dc:title>
  <dc:creator>Nsor, Vida</dc:creator>
  <cp:lastModifiedBy>Nsor, Vida</cp:lastModifiedBy>
  <cp:revision>15</cp:revision>
  <dcterms:created xsi:type="dcterms:W3CDTF">2022-11-28T11:46:59Z</dcterms:created>
  <dcterms:modified xsi:type="dcterms:W3CDTF">2023-01-14T09:27:25Z</dcterms:modified>
</cp:coreProperties>
</file>