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26351cb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26351cb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26351cbb_9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4f26351cb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26351cb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26351c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65" name="Google Shape;65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3847175" y="1712475"/>
            <a:ext cx="49851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000"/>
              <a:t>Comment v</a:t>
            </a:r>
            <a:r>
              <a:rPr lang="fr" sz="3000"/>
              <a:t>isiter les</a:t>
            </a:r>
            <a:r>
              <a:rPr b="1" lang="fr" sz="3000"/>
              <a:t> hôtels les plus critiques</a:t>
            </a:r>
            <a:r>
              <a:rPr lang="fr" sz="3000"/>
              <a:t> en optimisant la gestion des ressources 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3847175" y="3061175"/>
            <a:ext cx="4746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Machine Lenine</a:t>
            </a:r>
            <a:endParaRPr sz="2400"/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50" y="532438"/>
            <a:ext cx="3254750" cy="10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51" y="2168601"/>
            <a:ext cx="3254750" cy="76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50" y="3460149"/>
            <a:ext cx="3254750" cy="12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000"/>
              <a:t>Visiter les</a:t>
            </a:r>
            <a:r>
              <a:rPr b="1" lang="fr" sz="2000"/>
              <a:t> hôtels les plus critiques</a:t>
            </a:r>
            <a:r>
              <a:rPr lang="fr" sz="2000"/>
              <a:t> en optimisant la gestion des ressources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090" y="3589963"/>
            <a:ext cx="384876" cy="384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6"/>
          <p:cNvGrpSpPr/>
          <p:nvPr/>
        </p:nvGrpSpPr>
        <p:grpSpPr>
          <a:xfrm>
            <a:off x="2284350" y="3964173"/>
            <a:ext cx="319063" cy="367828"/>
            <a:chOff x="2676364" y="3980853"/>
            <a:chExt cx="463686" cy="528033"/>
          </a:xfrm>
        </p:grpSpPr>
        <p:pic>
          <p:nvPicPr>
            <p:cNvPr id="121" name="Google Shape;12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76364" y="3980853"/>
              <a:ext cx="463686" cy="528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76364" y="4027032"/>
              <a:ext cx="463686" cy="4636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" name="Google Shape;12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347" y="1329034"/>
            <a:ext cx="3499800" cy="19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9459" y="3945461"/>
            <a:ext cx="1043590" cy="104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59496" y="3854856"/>
            <a:ext cx="287720" cy="36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/>
          <p:nvPr/>
        </p:nvSpPr>
        <p:spPr>
          <a:xfrm rot="10800000">
            <a:off x="1051648" y="3350540"/>
            <a:ext cx="2165100" cy="106200"/>
          </a:xfrm>
          <a:prstGeom prst="triangle">
            <a:avLst>
              <a:gd fmla="val 50000" name="adj"/>
            </a:avLst>
          </a:prstGeom>
          <a:solidFill>
            <a:srgbClr val="D3DBDE"/>
          </a:solidFill>
          <a:ln cap="flat" cmpd="sng" w="254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6"/>
          <p:cNvGrpSpPr/>
          <p:nvPr/>
        </p:nvGrpSpPr>
        <p:grpSpPr>
          <a:xfrm>
            <a:off x="2972873" y="3879398"/>
            <a:ext cx="306385" cy="1070710"/>
            <a:chOff x="3685291" y="1854181"/>
            <a:chExt cx="1021966" cy="4847033"/>
          </a:xfrm>
        </p:grpSpPr>
        <p:pic>
          <p:nvPicPr>
            <p:cNvPr id="128" name="Google Shape;128;p26"/>
            <p:cNvPicPr preferRelativeResize="0"/>
            <p:nvPr/>
          </p:nvPicPr>
          <p:blipFill rotWithShape="1">
            <a:blip r:embed="rId7">
              <a:alphaModFix/>
            </a:blip>
            <a:srcRect b="45742" l="33105" r="33122" t="7495"/>
            <a:stretch/>
          </p:blipFill>
          <p:spPr>
            <a:xfrm>
              <a:off x="3687752" y="1854181"/>
              <a:ext cx="1019505" cy="1377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6"/>
            <p:cNvPicPr preferRelativeResize="0"/>
            <p:nvPr/>
          </p:nvPicPr>
          <p:blipFill rotWithShape="1">
            <a:blip r:embed="rId7">
              <a:alphaModFix/>
            </a:blip>
            <a:srcRect b="13015" l="66498" r="-270" t="40684"/>
            <a:stretch/>
          </p:blipFill>
          <p:spPr>
            <a:xfrm>
              <a:off x="3685291" y="5337519"/>
              <a:ext cx="1019505" cy="1363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6"/>
            <p:cNvPicPr preferRelativeResize="0"/>
            <p:nvPr/>
          </p:nvPicPr>
          <p:blipFill rotWithShape="1">
            <a:blip r:embed="rId7">
              <a:alphaModFix/>
            </a:blip>
            <a:srcRect b="23312" l="-695" r="66924" t="28550"/>
            <a:stretch/>
          </p:blipFill>
          <p:spPr>
            <a:xfrm>
              <a:off x="3685291" y="3572437"/>
              <a:ext cx="1019505" cy="1417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6"/>
          <p:cNvSpPr txBox="1"/>
          <p:nvPr/>
        </p:nvSpPr>
        <p:spPr>
          <a:xfrm>
            <a:off x="3292827" y="3875150"/>
            <a:ext cx="1238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0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%Anomalies &lt; 1%</a:t>
            </a:r>
            <a:endParaRPr b="0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3289200" y="4251327"/>
            <a:ext cx="1238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0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%Anomalies &lt; 5%</a:t>
            </a:r>
            <a:endParaRPr b="0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289200" y="4626720"/>
            <a:ext cx="1356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0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%Anomalies &gt; 5%</a:t>
            </a:r>
            <a:endParaRPr b="0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4424855" y="1135117"/>
            <a:ext cx="10500" cy="3679800"/>
          </a:xfrm>
          <a:prstGeom prst="straightConnector1">
            <a:avLst/>
          </a:prstGeom>
          <a:noFill/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5" name="Google Shape;135;p26"/>
          <p:cNvGrpSpPr/>
          <p:nvPr/>
        </p:nvGrpSpPr>
        <p:grpSpPr>
          <a:xfrm>
            <a:off x="513226" y="878939"/>
            <a:ext cx="3235515" cy="576573"/>
            <a:chOff x="513226" y="878939"/>
            <a:chExt cx="3235515" cy="576573"/>
          </a:xfrm>
        </p:grpSpPr>
        <p:sp>
          <p:nvSpPr>
            <p:cNvPr id="136" name="Google Shape;136;p26"/>
            <p:cNvSpPr txBox="1"/>
            <p:nvPr/>
          </p:nvSpPr>
          <p:spPr>
            <a:xfrm>
              <a:off x="711841" y="882812"/>
              <a:ext cx="3036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" sz="16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Niveau de qualité d’un hôtel</a:t>
              </a:r>
              <a:endPara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7" name="Google Shape;137;p26"/>
            <p:cNvSpPr txBox="1"/>
            <p:nvPr/>
          </p:nvSpPr>
          <p:spPr>
            <a:xfrm>
              <a:off x="513226" y="878939"/>
              <a:ext cx="768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" sz="16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1|</a:t>
              </a:r>
              <a:endPara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38" name="Google Shape;138;p26"/>
          <p:cNvGrpSpPr/>
          <p:nvPr/>
        </p:nvGrpSpPr>
        <p:grpSpPr>
          <a:xfrm>
            <a:off x="4860009" y="878939"/>
            <a:ext cx="3235515" cy="576573"/>
            <a:chOff x="513226" y="878939"/>
            <a:chExt cx="3235515" cy="576573"/>
          </a:xfrm>
        </p:grpSpPr>
        <p:sp>
          <p:nvSpPr>
            <p:cNvPr id="139" name="Google Shape;139;p26"/>
            <p:cNvSpPr txBox="1"/>
            <p:nvPr/>
          </p:nvSpPr>
          <p:spPr>
            <a:xfrm>
              <a:off x="711841" y="882812"/>
              <a:ext cx="3036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" sz="16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Niveau d’urgence de l’hôtel</a:t>
              </a:r>
              <a:endPara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0" name="Google Shape;140;p26"/>
            <p:cNvSpPr txBox="1"/>
            <p:nvPr/>
          </p:nvSpPr>
          <p:spPr>
            <a:xfrm>
              <a:off x="513226" y="878939"/>
              <a:ext cx="768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" sz="16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2|</a:t>
              </a:r>
              <a:endPara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41" name="Google Shape;141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3604475" y="902377"/>
            <a:ext cx="410903" cy="45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95657" y="869539"/>
            <a:ext cx="452604" cy="45260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4800959" y="1386742"/>
            <a:ext cx="36045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Objectif</a:t>
            </a:r>
            <a:r>
              <a:rPr b="0" i="0" lang="fr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: Assurer un nombre de visites annuelles par hôtel en fonction de sa qualité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790449" y="1861954"/>
            <a:ext cx="36045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Solution</a:t>
            </a:r>
            <a:r>
              <a:rPr b="1" i="0" lang="fr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:</a:t>
            </a:r>
            <a:endParaRPr b="1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swald"/>
              <a:buNone/>
            </a:pPr>
            <a:r>
              <a:rPr b="1" i="0" lang="fr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</a:t>
            </a:r>
            <a:r>
              <a:rPr b="0" i="0" lang="fr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Définition d’une deadline pour la prochaine visite à effectuer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swald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swald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30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swald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swald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swald"/>
              <a:buNone/>
            </a:pPr>
            <a:r>
              <a:rPr b="1" i="0" lang="fr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</a:t>
            </a:r>
            <a:r>
              <a:rPr b="0" i="0" lang="fr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Calcul du pourcentage de temps restant avant deadline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5" name="Google Shape;145;p26"/>
          <p:cNvGrpSpPr/>
          <p:nvPr/>
        </p:nvGrpSpPr>
        <p:grpSpPr>
          <a:xfrm>
            <a:off x="5187541" y="2927507"/>
            <a:ext cx="2683804" cy="313191"/>
            <a:chOff x="1339175" y="1813631"/>
            <a:chExt cx="8951981" cy="1417793"/>
          </a:xfrm>
        </p:grpSpPr>
        <p:pic>
          <p:nvPicPr>
            <p:cNvPr id="146" name="Google Shape;146;p26"/>
            <p:cNvPicPr preferRelativeResize="0"/>
            <p:nvPr/>
          </p:nvPicPr>
          <p:blipFill rotWithShape="1">
            <a:blip r:embed="rId7">
              <a:alphaModFix/>
            </a:blip>
            <a:srcRect b="45742" l="33105" r="33122" t="7495"/>
            <a:stretch/>
          </p:blipFill>
          <p:spPr>
            <a:xfrm>
              <a:off x="1339175" y="1854181"/>
              <a:ext cx="1019503" cy="1377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6"/>
            <p:cNvPicPr preferRelativeResize="0"/>
            <p:nvPr/>
          </p:nvPicPr>
          <p:blipFill rotWithShape="1">
            <a:blip r:embed="rId7">
              <a:alphaModFix/>
            </a:blip>
            <a:srcRect b="13015" l="66498" r="-270" t="40684"/>
            <a:stretch/>
          </p:blipFill>
          <p:spPr>
            <a:xfrm>
              <a:off x="9271653" y="1813631"/>
              <a:ext cx="1019503" cy="1363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6"/>
            <p:cNvPicPr preferRelativeResize="0"/>
            <p:nvPr/>
          </p:nvPicPr>
          <p:blipFill rotWithShape="1">
            <a:blip r:embed="rId7">
              <a:alphaModFix/>
            </a:blip>
            <a:srcRect b="23312" l="-695" r="66924" t="28550"/>
            <a:stretch/>
          </p:blipFill>
          <p:spPr>
            <a:xfrm>
              <a:off x="5375521" y="1813631"/>
              <a:ext cx="1019505" cy="1417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6"/>
          <p:cNvSpPr txBox="1"/>
          <p:nvPr/>
        </p:nvSpPr>
        <p:spPr>
          <a:xfrm>
            <a:off x="5474878" y="2946536"/>
            <a:ext cx="719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12 mois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6655568" y="2962490"/>
            <a:ext cx="719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 mois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7831710" y="2933693"/>
            <a:ext cx="719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 mois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-58" y="4166741"/>
            <a:ext cx="36045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Niveau qualité :  </a:t>
            </a:r>
            <a:endParaRPr b="0" i="0" sz="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11050" y="3913944"/>
            <a:ext cx="4150949" cy="6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560300" y="1727950"/>
            <a:ext cx="6640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1420875" y="4184775"/>
            <a:ext cx="46083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fr" sz="2000"/>
              <a:t>t  = temps restant avant la deadline</a:t>
            </a:r>
            <a:endParaRPr sz="20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700" y="3035025"/>
            <a:ext cx="6147008" cy="10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type="title"/>
          </p:nvPr>
        </p:nvSpPr>
        <p:spPr>
          <a:xfrm>
            <a:off x="163200" y="2575625"/>
            <a:ext cx="85206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Formule du score </a:t>
            </a:r>
            <a:r>
              <a:rPr lang="fr" sz="1400"/>
              <a:t>: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000" u="sng"/>
              <a:t>Problématique du Samusocial</a:t>
            </a:r>
            <a:endParaRPr sz="2000" u="sng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000"/>
              <a:t>Visiter les</a:t>
            </a:r>
            <a:r>
              <a:rPr b="1" lang="fr" sz="2000"/>
              <a:t> hôtels les plus critiques</a:t>
            </a:r>
            <a:r>
              <a:rPr lang="fr" sz="2000"/>
              <a:t> en optimisant la gestion des ressources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grpSp>
        <p:nvGrpSpPr>
          <p:cNvPr id="163" name="Google Shape;163;p27"/>
          <p:cNvGrpSpPr/>
          <p:nvPr/>
        </p:nvGrpSpPr>
        <p:grpSpPr>
          <a:xfrm>
            <a:off x="412334" y="1105039"/>
            <a:ext cx="7890616" cy="576561"/>
            <a:chOff x="513226" y="878939"/>
            <a:chExt cx="7890616" cy="576561"/>
          </a:xfrm>
        </p:grpSpPr>
        <p:sp>
          <p:nvSpPr>
            <p:cNvPr id="164" name="Google Shape;164;p27"/>
            <p:cNvSpPr txBox="1"/>
            <p:nvPr/>
          </p:nvSpPr>
          <p:spPr>
            <a:xfrm>
              <a:off x="711842" y="882800"/>
              <a:ext cx="7692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       Prise en compte des commentaires lors d’une visite</a:t>
              </a:r>
              <a:endParaRPr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swald"/>
                <a:buChar char="-"/>
              </a:pPr>
              <a:r>
                <a:rPr lang="fr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Absence de commentaire (0)  / Commentaire mauvais (0.25) / Commentaire très mauvais (0.5)</a:t>
              </a:r>
              <a:endParaRPr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513226" y="878939"/>
              <a:ext cx="768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3</a:t>
              </a:r>
              <a:r>
                <a:rPr b="0" i="0" lang="fr" sz="16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|</a:t>
              </a:r>
              <a:endPara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