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6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presProps.xml" ContentType="application/vnd.openxmlformats-officedocument.presentationml.presPro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B8994D4-01F8-4485-BFAE-BF95EB73EB2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B78458-63F8-4D03-8807-1932DFFAA4A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0711D77-3274-4029-A708-6EF18FC8829F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8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9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8302ACA-1D27-422C-A981-818D88603A9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EE6DC3-F2EB-48FF-86BD-B68FF0D8270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CF92A0-7074-40C2-BE37-A9FA3E2F516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0CBB3B3-6900-481B-9623-D3FF8877410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2ED6226-C093-42EB-B98D-16196008EF9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608ED31-4B5D-4EBF-9F52-4E6CD45ACFBC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01C75F-46E7-436D-A9E9-68DE4190B00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F1F2850-5100-4CF4-8023-81D9F3B45C6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CE9CD3-488E-4918-95F7-4F0F81766E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2E1F2B-1B99-49BE-9003-8C370F9CA8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373683-F78B-4C89-877B-6F3E088FE0D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452DE14-9191-493A-B701-F6042809370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951A43F-A919-41A4-896C-EAA93CFEFC3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2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3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00E95CA-B8D2-4E6B-8B7B-C9827F45F2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8C135D-30E6-4C16-ABF4-456FEBB30E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4E39950-D175-49D4-8F19-D39C61D9EF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21C9669-DDFF-4A3F-A758-E7DD2CDCF8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94228B1-27D5-4BB4-ABC3-F7521B477FF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CDCD2E-E6B3-4004-866D-91040D296E7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6513654-A910-4C45-ADBB-796C98C320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7682A72-1276-421F-94C1-24805FF042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44DF95E-FBF2-459D-AF87-1B0FC31460F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449A94DA-3BC7-4BEF-80B6-61AFDDCF693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A9A21EA-72C0-43C4-90B2-E280833AC7B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D7CF6C1D-C11D-4EE5-9A4F-F028BC480A3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1AEE40B8-5CAC-4904-A984-CE96863ABD0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47084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7871760" y="212148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106992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47084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7871760" y="4237200"/>
            <a:ext cx="323856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F3CC66-0872-4545-82E5-29835A3C11E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2FD50DB-F97C-4EC4-BEAA-291B72836D7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A736C4-B46A-40C5-9FE8-458D2618CB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subTitle"/>
          </p:nvPr>
        </p:nvSpPr>
        <p:spPr>
          <a:xfrm>
            <a:off x="1069920" y="484560"/>
            <a:ext cx="10058040" cy="74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5446999-2296-413E-B7A1-2E7123C814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9C7FF3C-8366-4FC3-B80D-4F787C3F054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40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224040" y="423720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EB47CD7-BF1A-4891-8D4B-B0C9B0EAA81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24040" y="2121480"/>
            <a:ext cx="49082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1069920" y="4237200"/>
            <a:ext cx="10058040" cy="1931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10251B-9A3E-4A8C-9B66-78592EA861A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2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slideLayout" Target="../slideLayouts/slideLayout1.xml"/><Relationship Id="rId8" Type="http://schemas.openxmlformats.org/officeDocument/2006/relationships/slideLayout" Target="../slideLayouts/slideLayout2.xml"/><Relationship Id="rId9" Type="http://schemas.openxmlformats.org/officeDocument/2006/relationships/slideLayout" Target="../slideLayouts/slideLayout3.xml"/><Relationship Id="rId10" Type="http://schemas.openxmlformats.org/officeDocument/2006/relationships/slideLayout" Target="../slideLayouts/slideLayout4.xml"/><Relationship Id="rId11" Type="http://schemas.openxmlformats.org/officeDocument/2006/relationships/slideLayout" Target="../slideLayouts/slideLayout5.xml"/><Relationship Id="rId12" Type="http://schemas.openxmlformats.org/officeDocument/2006/relationships/slideLayout" Target="../slideLayouts/slideLayout6.xml"/><Relationship Id="rId13" Type="http://schemas.openxmlformats.org/officeDocument/2006/relationships/slideLayout" Target="../slideLayouts/slideLayout7.xml"/><Relationship Id="rId14" Type="http://schemas.openxmlformats.org/officeDocument/2006/relationships/slideLayout" Target="../slideLayouts/slideLayout8.xml"/><Relationship Id="rId15" Type="http://schemas.openxmlformats.org/officeDocument/2006/relationships/slideLayout" Target="../slideLayouts/slideLayout9.xml"/><Relationship Id="rId16" Type="http://schemas.openxmlformats.org/officeDocument/2006/relationships/slideLayout" Target="../slideLayouts/slideLayout10.xml"/><Relationship Id="rId17" Type="http://schemas.openxmlformats.org/officeDocument/2006/relationships/slideLayout" Target="../slideLayouts/slideLayout11.xml"/><Relationship Id="rId18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6706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" name="Rectangle 6"/>
          <p:cNvSpPr/>
          <p:nvPr/>
        </p:nvSpPr>
        <p:spPr>
          <a:xfrm>
            <a:off x="920880" y="1347120"/>
            <a:ext cx="10222560" cy="80280"/>
          </a:xfrm>
          <a:prstGeom prst="rect">
            <a:avLst/>
          </a:prstGeom>
          <a:blipFill rotWithShape="0">
            <a:blip r:embed="rId3">
              <a:alphaModFix amt="85000"/>
            </a:blip>
            <a:srcRect/>
            <a:tile tx="0" ty="1228492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Rectangle 7"/>
          <p:cNvSpPr/>
          <p:nvPr/>
        </p:nvSpPr>
        <p:spPr>
          <a:xfrm>
            <a:off x="920880" y="4299840"/>
            <a:ext cx="10222560" cy="80280"/>
          </a:xfrm>
          <a:prstGeom prst="rect">
            <a:avLst/>
          </a:prstGeom>
          <a:blipFill rotWithShape="0">
            <a:blip r:embed="rId4">
              <a:alphaModFix amt="85000"/>
            </a:blip>
            <a:srcRect/>
            <a:tile tx="0" ty="1268121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35640" bIns="3564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Rectangle 8"/>
          <p:cNvSpPr/>
          <p:nvPr/>
        </p:nvSpPr>
        <p:spPr>
          <a:xfrm>
            <a:off x="920880" y="1484640"/>
            <a:ext cx="10222560" cy="2742840"/>
          </a:xfrm>
          <a:prstGeom prst="rect">
            <a:avLst/>
          </a:prstGeom>
          <a:blipFill rotWithShape="0">
            <a:blip r:embed="rId5">
              <a:alphaModFix amt="85000"/>
            </a:blip>
            <a:srcRect/>
            <a:tile tx="0" ty="1268121" sx="91990" sy="88989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6" name="Group 9"/>
          <p:cNvGrpSpPr/>
          <p:nvPr/>
        </p:nvGrpSpPr>
        <p:grpSpPr>
          <a:xfrm>
            <a:off x="9649080" y="4069080"/>
            <a:ext cx="1080720" cy="1080720"/>
            <a:chOff x="9649080" y="4069080"/>
            <a:chExt cx="1080720" cy="1080720"/>
          </a:xfrm>
        </p:grpSpPr>
        <p:sp>
          <p:nvSpPr>
            <p:cNvPr id="7" name="Oval 10"/>
            <p:cNvSpPr/>
            <p:nvPr/>
          </p:nvSpPr>
          <p:spPr>
            <a:xfrm>
              <a:off x="9649080" y="4069080"/>
              <a:ext cx="1080720" cy="1080720"/>
            </a:xfrm>
            <a:prstGeom prst="ellipse">
              <a:avLst/>
            </a:prstGeom>
            <a:blipFill rotWithShape="0">
              <a:blip r:embed="rId6"/>
              <a:srcRect/>
              <a:tile tx="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" name="Oval 11"/>
            <p:cNvSpPr/>
            <p:nvPr/>
          </p:nvSpPr>
          <p:spPr>
            <a:xfrm>
              <a:off x="9757440" y="4177080"/>
              <a:ext cx="864360" cy="864360"/>
            </a:xfrm>
            <a:prstGeom prst="ellipse">
              <a:avLst/>
            </a:prstGeom>
            <a:noFill/>
            <a:ln w="254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96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dt" idx="1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696464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ftr" idx="2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sldNum" idx="3"/>
          </p:nvPr>
        </p:nvSpPr>
        <p:spPr>
          <a:xfrm>
            <a:off x="9592560" y="4289400"/>
            <a:ext cx="1193400" cy="6397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pt-BR" sz="28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10C5DD1F-36F6-4EBB-9B68-2C0DEEA839A4}" type="slidenum">
              <a:rPr b="1" lang="pt-BR" sz="28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2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Clique para editar o formato do texto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2.º nível da estrutura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3.º nível da estrutura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Rockwell"/>
              </a:rPr>
              <a:t>4.º nível da estrutura de tópicos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5.º nível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6.º nível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Rockwell"/>
              </a:rPr>
              <a:t>7.º nível da estrutura de tópicos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7"/>
    <p:sldLayoutId id="2147483650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657" r:id="rId15"/>
    <p:sldLayoutId id="2147483658" r:id="rId16"/>
    <p:sldLayoutId id="2147483659" r:id="rId17"/>
    <p:sldLayoutId id="2147483660" r:id="rId18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51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6706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4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696464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5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6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824C2F95-B190-407D-91D5-AFF5DAA2747A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6"/>
          <p:cNvGrpSpPr/>
          <p:nvPr/>
        </p:nvGrpSpPr>
        <p:grpSpPr>
          <a:xfrm>
            <a:off x="11401560" y="6229800"/>
            <a:ext cx="456840" cy="456840"/>
            <a:chOff x="11401560" y="6229800"/>
            <a:chExt cx="456840" cy="456840"/>
          </a:xfrm>
        </p:grpSpPr>
        <p:sp>
          <p:nvSpPr>
            <p:cNvPr id="95" name="Oval 7"/>
            <p:cNvSpPr/>
            <p:nvPr/>
          </p:nvSpPr>
          <p:spPr>
            <a:xfrm>
              <a:off x="11401560" y="6229800"/>
              <a:ext cx="456840" cy="456840"/>
            </a:xfrm>
            <a:prstGeom prst="ellipse">
              <a:avLst/>
            </a:prstGeom>
            <a:blipFill rotWithShape="0">
              <a:blip r:embed="rId2"/>
              <a:srcRect/>
              <a:tile tx="67060" ty="0" sx="84990" sy="84992" algn="tl"/>
            </a:blipFill>
            <a:ln w="2540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Oval 8"/>
            <p:cNvSpPr/>
            <p:nvPr/>
          </p:nvSpPr>
          <p:spPr>
            <a:xfrm>
              <a:off x="11431080" y="6258960"/>
              <a:ext cx="398520" cy="398520"/>
            </a:xfrm>
            <a:prstGeom prst="ellipse">
              <a:avLst/>
            </a:prstGeom>
            <a:noFill/>
            <a:ln w="1270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noAutofit/>
            </a:bodyPr>
            <a:p>
              <a:endParaRPr b="0" lang="pt-BR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Clique para editar o título Mestre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000000"/>
                </a:solidFill>
                <a:latin typeface="Rockwell"/>
              </a:rPr>
              <a:t>Clique para editar os estilos de texto Mestres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lvl="1" marL="45720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Segundo nível</a:t>
            </a:r>
            <a:endParaRPr b="0" lang="en-US" sz="1800" spc="-1" strike="noStrike">
              <a:solidFill>
                <a:srgbClr val="000000"/>
              </a:solidFill>
              <a:latin typeface="Rockwell"/>
            </a:endParaRPr>
          </a:p>
          <a:p>
            <a:pPr lvl="2" marL="73152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Terceiro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3" marL="100584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Quarto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  <a:p>
            <a:pPr lvl="4" marL="1280160" indent="-182880">
              <a:lnSpc>
                <a:spcPct val="90000"/>
              </a:lnSpc>
              <a:spcBef>
                <a:spcPts val="400"/>
              </a:spcBef>
              <a:spcAft>
                <a:spcPts val="201"/>
              </a:spcAft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1600" spc="-1" strike="noStrike">
                <a:solidFill>
                  <a:srgbClr val="000000"/>
                </a:solidFill>
                <a:latin typeface="Rockwell"/>
              </a:rPr>
              <a:t>Quinto nível</a:t>
            </a:r>
            <a:endParaRPr b="0" lang="en-US" sz="1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dt" idx="7"/>
          </p:nvPr>
        </p:nvSpPr>
        <p:spPr>
          <a:xfrm>
            <a:off x="7964280" y="6272640"/>
            <a:ext cx="3273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100" spc="-1" strike="noStrike">
                <a:solidFill>
                  <a:srgbClr val="696464"/>
                </a:solidFill>
                <a:latin typeface="Rockwell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r>
              <a:rPr b="0" lang="pt-BR" sz="1100" spc="-1" strike="noStrike">
                <a:solidFill>
                  <a:srgbClr val="696464"/>
                </a:solidFill>
                <a:latin typeface="Rockwell"/>
              </a:rPr>
              <a:t>&lt;data/hora&gt;</a:t>
            </a:r>
            <a:endParaRPr b="0" lang="pt-BR" sz="11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ftr" idx="8"/>
          </p:nvPr>
        </p:nvSpPr>
        <p:spPr>
          <a:xfrm>
            <a:off x="1088280" y="6272640"/>
            <a:ext cx="6327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buNone/>
              <a:defRPr b="0" lang="pt-BR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pc="-1" strike="noStrike">
                <a:solidFill>
                  <a:srgbClr val="000000"/>
                </a:solidFill>
                <a:latin typeface="Times New Roman"/>
              </a:rPr>
              <a:t>&lt;rodapé&gt;</a:t>
            </a:r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PlaceHolder 5"/>
          <p:cNvSpPr>
            <a:spLocks noGrp="1"/>
          </p:cNvSpPr>
          <p:nvPr>
            <p:ph type="sldNum" idx="9"/>
          </p:nvPr>
        </p:nvSpPr>
        <p:spPr>
          <a:xfrm>
            <a:off x="11311200" y="6272640"/>
            <a:ext cx="6397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1" lang="pt-BR" sz="1400" spc="-1" strike="noStrike">
                <a:solidFill>
                  <a:srgbClr val="ffffff"/>
                </a:solidFill>
                <a:latin typeface="Rockwell Condensed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fld id="{3F2559C2-3A18-4B13-86A9-7DEA7CE469EE}" type="slidenum">
              <a:rPr b="1" lang="pt-BR" sz="1400" spc="-1" strike="noStrike">
                <a:solidFill>
                  <a:srgbClr val="ffffff"/>
                </a:solidFill>
                <a:latin typeface="Rockwell Condensed"/>
              </a:rPr>
              <a:t>&lt;número&gt;</a:t>
            </a:fld>
            <a:endParaRPr b="0" lang="pt-BR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hyperlink" Target="mailto:analu@ifsp.edu.br" TargetMode="External"/><Relationship Id="rId2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s://developer.mozilla.org/en-US/docs/Web/CSS/CSS_flexible_box_layout/Typical_use_cases_of_flexbox" TargetMode="External"/><Relationship Id="rId2" Type="http://schemas.openxmlformats.org/officeDocument/2006/relationships/hyperlink" Target="https://developer.mozilla.org/en-US/docs/Learn/CSS/CSS_layout/Flexbox_skills" TargetMode="External"/><Relationship Id="rId3" Type="http://schemas.openxmlformats.org/officeDocument/2006/relationships/hyperlink" Target="https://developer.mozilla.org/en-US/docs/Learn/CSS/CSS_layout/Flexbox_skills" TargetMode="External"/><Relationship Id="rId4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51560" y="1432080"/>
            <a:ext cx="9966600" cy="3035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80000"/>
              </a:lnSpc>
              <a:buNone/>
            </a:pPr>
            <a:r>
              <a:rPr b="0" lang="pt-BR" sz="9600" spc="-1" strike="noStrike" cap="all">
                <a:solidFill>
                  <a:srgbClr val="000000"/>
                </a:solidFill>
                <a:latin typeface="Rockwell Condensed"/>
              </a:rPr>
              <a:t>Layout, Grid e Cores</a:t>
            </a:r>
            <a:endParaRPr b="0" lang="en-US" sz="96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ubTitle"/>
          </p:nvPr>
        </p:nvSpPr>
        <p:spPr>
          <a:xfrm>
            <a:off x="1980000" y="4840560"/>
            <a:ext cx="10058040" cy="559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pt-BR" sz="2200" spc="-1" strike="noStrike">
                <a:solidFill>
                  <a:srgbClr val="000000"/>
                </a:solidFill>
                <a:latin typeface="Rockwell"/>
              </a:rPr>
              <a:t>CSS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aixaDeTexto 4"/>
          <p:cNvSpPr/>
          <p:nvPr/>
        </p:nvSpPr>
        <p:spPr>
          <a:xfrm>
            <a:off x="7121160" y="4689360"/>
            <a:ext cx="3144600" cy="122364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4925">
            <a:noFill/>
          </a:ln>
          <a:effectLst>
            <a:outerShdw algn="ctr" blurRad="190440" dir="2700000" dist="228593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dir="t" rig="glow">
              <a:rot lat="0" lon="0" rev="4800000"/>
            </a:lightRig>
          </a:scene3d>
          <a:sp3d prstMaterial="matte">
            <a:bevelT w="127000" h="63500"/>
          </a:sp3d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Profa. Ana Lúcia Mamede </a:t>
            </a:r>
            <a:r>
              <a:rPr b="0" lang="pt-BR" sz="1800" spc="-1" strike="noStrike" u="sng">
                <a:solidFill>
                  <a:schemeClr val="accent4">
                    <a:lumMod val="50000"/>
                  </a:schemeClr>
                </a:solidFill>
                <a:uFillTx/>
                <a:latin typeface="Rockwell"/>
                <a:hlinkClick r:id="rId1"/>
              </a:rPr>
              <a:t>analu@ifsp.edu.br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#conteudo-left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7" name="CaixaDeTexto 4"/>
          <p:cNvSpPr/>
          <p:nvPr/>
        </p:nvSpPr>
        <p:spPr>
          <a:xfrm>
            <a:off x="1063800" y="2094120"/>
            <a:ext cx="9836280" cy="365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#conteudo-left{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/*Novamente definimos a largura da div*/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width:500px;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altura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height:300px;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O atributo Float é utilizado para fazermos o nosso bloco(div)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literalmente flutue e se posicione onde queremos na página,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quando escolhemos left, dizemos que esse bloco irá se posicionar 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parte esquerda da página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float:left;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Cor de fundo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background-color:#FF0;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#conteudo-right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9" name="CaixaDeTexto 4"/>
          <p:cNvSpPr/>
          <p:nvPr/>
        </p:nvSpPr>
        <p:spPr>
          <a:xfrm>
            <a:off x="805680" y="1914840"/>
            <a:ext cx="10580400" cy="5027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#conteudo-right{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/*Novamente definimos a largura da div*/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width:500px;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altura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height:400px;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Pode parecer meio estranho usarmos o mesmo atributo left para o bloco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em que queremos posicionar na direita, mas como sabemos, o CSS é um estilo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em cascata, nossa div conteúdo definimos a largura de 1000px e na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conteudo-left 500px, automaticamente ao definirmos o conteudo-right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com 500px e à esquerda também, ele ficou à direita do conteudo-left,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pois o máximo que a div filha poderá ter é 1000px, sendo 500+500=1000px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float:left;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Cor de fundo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background-color:#F00; 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Propriedade box model e size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pic>
        <p:nvPicPr>
          <p:cNvPr id="161" name="Imagem 4" descr=""/>
          <p:cNvPicPr/>
          <p:nvPr/>
        </p:nvPicPr>
        <p:blipFill>
          <a:blip r:embed="rId1"/>
          <a:stretch/>
        </p:blipFill>
        <p:spPr>
          <a:xfrm>
            <a:off x="2298240" y="2742120"/>
            <a:ext cx="4895640" cy="3790440"/>
          </a:xfrm>
          <a:prstGeom prst="rect">
            <a:avLst/>
          </a:prstGeom>
          <a:ln w="0">
            <a:noFill/>
          </a:ln>
        </p:spPr>
      </p:pic>
      <p:sp>
        <p:nvSpPr>
          <p:cNvPr id="162" name="CaixaDeTexto 6"/>
          <p:cNvSpPr/>
          <p:nvPr/>
        </p:nvSpPr>
        <p:spPr>
          <a:xfrm>
            <a:off x="1063800" y="1770840"/>
            <a:ext cx="83120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pt-BR" sz="1800" spc="-1" strike="noStrike">
                <a:solidFill>
                  <a:srgbClr val="093366"/>
                </a:solidFill>
                <a:highlight>
                  <a:srgbClr val="fafbfd"/>
                </a:highlight>
                <a:latin typeface="Inter"/>
              </a:rPr>
              <a:t>Alinhamentos desordenados/ordenados quando abrimos um mesmo site em diferentes dispositivos (smartphone, tablet)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CaixaDeTexto 8"/>
          <p:cNvSpPr/>
          <p:nvPr/>
        </p:nvSpPr>
        <p:spPr>
          <a:xfrm>
            <a:off x="8839080" y="6286680"/>
            <a:ext cx="2917080" cy="24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000" spc="-1" strike="noStrike">
                <a:solidFill>
                  <a:srgbClr val="000000"/>
                </a:solidFill>
                <a:latin typeface="Rockwell"/>
              </a:rPr>
              <a:t>https://www.alura.com.br/artigos/</a:t>
            </a:r>
            <a:endParaRPr b="0" lang="pt-BR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1069920" y="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Modelo de caixa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5" name="Rectangle 1"/>
          <p:cNvSpPr/>
          <p:nvPr/>
        </p:nvSpPr>
        <p:spPr>
          <a:xfrm>
            <a:off x="1063800" y="1122480"/>
            <a:ext cx="9531360" cy="5760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A propriedade </a:t>
            </a:r>
            <a:r>
              <a:rPr b="0" lang="pt-BR" sz="2100" spc="-1" strike="noStrike">
                <a:solidFill>
                  <a:srgbClr val="093366"/>
                </a:solidFill>
                <a:latin typeface="Arial Unicode MS"/>
              </a:rPr>
              <a:t>**margin**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 é o elemento primário e as tags </a:t>
            </a:r>
            <a:r>
              <a:rPr b="0" lang="pt-BR" sz="2100" spc="-1" strike="noStrike">
                <a:solidFill>
                  <a:srgbClr val="093366"/>
                </a:solidFill>
                <a:latin typeface="Arial Unicode MS"/>
              </a:rPr>
              <a:t>h1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 e </a:t>
            </a:r>
            <a:r>
              <a:rPr b="0" lang="pt-BR" sz="2100" spc="-1" strike="noStrike">
                <a:solidFill>
                  <a:srgbClr val="093366"/>
                </a:solidFill>
                <a:latin typeface="Arial Unicode MS"/>
              </a:rPr>
              <a:t>p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 que estão dentro dela são as secundárias. 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A propriedade </a:t>
            </a:r>
            <a:r>
              <a:rPr b="0" lang="pt-BR" sz="2100" spc="-1" strike="noStrike">
                <a:solidFill>
                  <a:srgbClr val="093366"/>
                </a:solidFill>
                <a:latin typeface="Arial Unicode MS"/>
              </a:rPr>
              <a:t>margin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 é o espaçamento externo do elemento (</a:t>
            </a:r>
            <a:r>
              <a:rPr b="1" lang="pt-BR" sz="2100" spc="-1" strike="noStrike">
                <a:solidFill>
                  <a:srgbClr val="093366"/>
                </a:solidFill>
                <a:latin typeface="Inter"/>
              </a:rPr>
              <a:t>distância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 entre o </a:t>
            </a:r>
            <a:r>
              <a:rPr b="1" lang="pt-BR" sz="2100" spc="-1" strike="noStrike">
                <a:solidFill>
                  <a:srgbClr val="093366"/>
                </a:solidFill>
                <a:latin typeface="Inter"/>
              </a:rPr>
              <a:t>elemento (borda)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 e o </a:t>
            </a:r>
            <a:r>
              <a:rPr b="1" lang="pt-BR" sz="2100" spc="-1" strike="noStrike">
                <a:solidFill>
                  <a:srgbClr val="093366"/>
                </a:solidFill>
                <a:latin typeface="Inter"/>
              </a:rPr>
              <a:t>canto da tela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, ou se tivermos mais elementos na tela, poderíamos dizer também que é a </a:t>
            </a:r>
            <a:r>
              <a:rPr b="1" lang="pt-BR" sz="2100" spc="-1" strike="noStrike">
                <a:solidFill>
                  <a:srgbClr val="093366"/>
                </a:solidFill>
                <a:latin typeface="Inter"/>
              </a:rPr>
              <a:t>distância entre um elemento e outro</a:t>
            </a: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). 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Ela aceita valores absolutos (px, cm, mm...) ou valores relativos (rem, vh, vw, %...). 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A propriedade padding é a distância definida abaixo da borda, parte interna. Quando um padding é aplicado, o tamanho da caixa aumenta. Se a largura for 400px e o padding-left aplicado for de 50px; a largura total da div será 450px. Se for aplicado um padding-right de 50px e um padding-left de 50px, a largura total da div será de 500px. 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100" spc="-1" strike="noStrike">
                <a:solidFill>
                  <a:srgbClr val="093366"/>
                </a:solidFill>
                <a:latin typeface="Inter"/>
              </a:rPr>
              <a:t>Sendo assim, se tivermos várias divs com a mesma largura e altura, porém com padding diferentes, pode ser que o alinhamento dos elementos fique desalinhados na tela.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9000"/>
          </a:bodyPr>
          <a:p>
            <a:pPr indent="0">
              <a:lnSpc>
                <a:spcPct val="90000"/>
              </a:lnSpc>
              <a:buNone/>
            </a:pPr>
            <a:r>
              <a:rPr b="0" lang="pt-BR" sz="4000" spc="-1" strike="noStrike" cap="all">
                <a:solidFill>
                  <a:srgbClr val="000000"/>
                </a:solidFill>
                <a:latin typeface="Rockwell Condensed"/>
              </a:rPr>
              <a:t>Box sizing: Solução para o desalinhamento:</a:t>
            </a:r>
            <a:br>
              <a:rPr sz="4000"/>
            </a:br>
            <a:endParaRPr b="0" lang="en-US" sz="40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67" name="CaixaDeTexto 4"/>
          <p:cNvSpPr/>
          <p:nvPr/>
        </p:nvSpPr>
        <p:spPr>
          <a:xfrm>
            <a:off x="657360" y="1625760"/>
            <a:ext cx="9763560" cy="5117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93366"/>
                </a:solidFill>
                <a:highlight>
                  <a:srgbClr val="fafbfd"/>
                </a:highlight>
                <a:latin typeface="Inter"/>
              </a:rPr>
              <a:t>A propriedade “</a:t>
            </a:r>
            <a:r>
              <a:rPr b="0" lang="pt-BR" sz="2200" spc="-1" strike="noStrike">
                <a:solidFill>
                  <a:srgbClr val="093366"/>
                </a:solidFill>
                <a:highlight>
                  <a:srgbClr val="ffff00"/>
                </a:highlight>
                <a:latin typeface="Inter"/>
              </a:rPr>
              <a:t>box-sizing”</a:t>
            </a:r>
            <a:r>
              <a:rPr b="0" lang="pt-BR" sz="2200" spc="-1" strike="noStrike">
                <a:solidFill>
                  <a:srgbClr val="093366"/>
                </a:solidFill>
                <a:highlight>
                  <a:srgbClr val="fafbfd"/>
                </a:highlight>
                <a:latin typeface="Inter"/>
              </a:rPr>
              <a:t>, que possibilita a modificação da forma que o tamanho do elemento é calculado no CSS.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O valor padrão desta propriedade é </a:t>
            </a:r>
            <a:r>
              <a:rPr b="1" lang="pt-BR" sz="2200" spc="-1" strike="noStrike">
                <a:solidFill>
                  <a:srgbClr val="093366"/>
                </a:solidFill>
                <a:latin typeface="Inter"/>
              </a:rPr>
              <a:t>content-box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, que considera os valores das propriedades “border” e “padding” para calcular o tamanho que o elemento ocupa na tela. Porém, ao definirmos </a:t>
            </a:r>
            <a:r>
              <a:rPr b="0" lang="pt-BR" sz="2200" spc="-1" strike="noStrike">
                <a:solidFill>
                  <a:srgbClr val="093366"/>
                </a:solidFill>
                <a:highlight>
                  <a:srgbClr val="ffff00"/>
                </a:highlight>
                <a:latin typeface="Inter"/>
              </a:rPr>
              <a:t>“box-sizing: border-box”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, há alteração no cálculo padrão que conhecemos, </a:t>
            </a:r>
            <a:r>
              <a:rPr b="1" lang="pt-BR" sz="2200" spc="-1" strike="noStrike">
                <a:solidFill>
                  <a:schemeClr val="accent2">
                    <a:lumMod val="60000"/>
                    <a:lumOff val="40000"/>
                  </a:schemeClr>
                </a:solidFill>
                <a:latin typeface="Inter"/>
              </a:rPr>
              <a:t>fazendo com que o navegador passe a considerar a altura e largura do elemento contando o “padding” e o “border” do elemento.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Essa propriedade torna menos trabalhosa a construção de layouts responsivos, pois temos a garantia que os elementos terão o exato tamanho que definimos, resolvendo o maior problema do box model padrão, (</a:t>
            </a:r>
            <a:r>
              <a:rPr b="0" lang="pt-BR" sz="2200" spc="-1" strike="noStrike">
                <a:solidFill>
                  <a:srgbClr val="093366"/>
                </a:solidFill>
                <a:latin typeface="Arial Unicode MS"/>
              </a:rPr>
              <a:t>content-box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) que soma a altura e largura aos valores definidos em </a:t>
            </a:r>
            <a:r>
              <a:rPr b="0" lang="pt-BR" sz="2200" spc="-1" strike="noStrike">
                <a:solidFill>
                  <a:srgbClr val="093366"/>
                </a:solidFill>
                <a:latin typeface="Arial Unicode MS"/>
              </a:rPr>
              <a:t>padding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 e </a:t>
            </a:r>
            <a:r>
              <a:rPr b="0" lang="pt-BR" sz="2200" spc="-1" strike="noStrike">
                <a:solidFill>
                  <a:srgbClr val="093366"/>
                </a:solidFill>
                <a:latin typeface="Arial Unicode MS"/>
              </a:rPr>
              <a:t>border.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Rectangle 1"/>
          <p:cNvSpPr/>
          <p:nvPr/>
        </p:nvSpPr>
        <p:spPr>
          <a:xfrm>
            <a:off x="-1440" y="144360"/>
            <a:ext cx="37800" cy="168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wrap="none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1100" spc="-1" strike="noStrike">
                <a:solidFill>
                  <a:srgbClr val="093366"/>
                </a:solidFill>
                <a:latin typeface="Inter"/>
              </a:rPr>
              <a:t>.</a:t>
            </a:r>
            <a:endParaRPr b="0" lang="pt-BR" sz="1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Box sizing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0" name="Rectangle 2"/>
          <p:cNvSpPr/>
          <p:nvPr/>
        </p:nvSpPr>
        <p:spPr>
          <a:xfrm>
            <a:off x="1233720" y="2098440"/>
            <a:ext cx="9375840" cy="1006200"/>
          </a:xfrm>
          <a:prstGeom prst="rect">
            <a:avLst/>
          </a:prstGeom>
          <a:solidFill>
            <a:srgbClr val="f3f4f4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222222"/>
                </a:solidFill>
                <a:latin typeface="Raleway"/>
              </a:rPr>
              <a:t>O </a:t>
            </a:r>
            <a:r>
              <a:rPr b="0" lang="pt-BR" sz="2200" spc="-1" strike="noStrike">
                <a:solidFill>
                  <a:srgbClr val="dd4a68"/>
                </a:solidFill>
                <a:latin typeface="Consolas"/>
              </a:rPr>
              <a:t>box-sizing</a:t>
            </a:r>
            <a:r>
              <a:rPr b="0" lang="pt-BR" sz="2200" spc="-1" strike="noStrike">
                <a:solidFill>
                  <a:srgbClr val="222222"/>
                </a:solidFill>
                <a:latin typeface="Raleway"/>
              </a:rPr>
              <a:t> com o valor </a:t>
            </a:r>
            <a:r>
              <a:rPr b="0" lang="pt-BR" sz="2200" spc="-1" strike="noStrike">
                <a:solidFill>
                  <a:srgbClr val="dd4a68"/>
                </a:solidFill>
                <a:latin typeface="Consolas"/>
              </a:rPr>
              <a:t>border-box</a:t>
            </a:r>
            <a:r>
              <a:rPr b="0" lang="pt-BR" sz="2200" spc="-1" strike="noStrike">
                <a:solidFill>
                  <a:srgbClr val="222222"/>
                </a:solidFill>
                <a:latin typeface="Raleway"/>
              </a:rPr>
              <a:t> faz com que o navegador não calcule a dimensão de um elemento somando bordas e margens com altura e largura.</a:t>
            </a:r>
            <a:r>
              <a:rPr b="0" lang="pt-BR" sz="2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CaixaDeTexto 6"/>
          <p:cNvSpPr/>
          <p:nvPr/>
        </p:nvSpPr>
        <p:spPr>
          <a:xfrm>
            <a:off x="1069920" y="3800160"/>
            <a:ext cx="5384520" cy="2435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div{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width:200px;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height:200px;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border:2px solid black;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padding:10px;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background-color: blueviolet; }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CaixaDeTexto 8"/>
          <p:cNvSpPr/>
          <p:nvPr/>
        </p:nvSpPr>
        <p:spPr>
          <a:xfrm>
            <a:off x="5152680" y="3599640"/>
            <a:ext cx="6095520" cy="2100600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&lt;body&gt;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 faadasd asdasd ...&lt;/div&gt;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 faadasd asdasd ...&lt;/div&gt;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&lt;/body&gt;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CaixaDeTexto 12"/>
          <p:cNvSpPr/>
          <p:nvPr/>
        </p:nvSpPr>
        <p:spPr>
          <a:xfrm>
            <a:off x="5922000" y="5907240"/>
            <a:ext cx="3313080" cy="638280"/>
          </a:xfrm>
          <a:prstGeom prst="rect">
            <a:avLst/>
          </a:prstGeom>
          <a:solidFill>
            <a:srgbClr val="ffc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box-sizing: border-box;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CaixaDeTexto 13"/>
          <p:cNvSpPr/>
          <p:nvPr/>
        </p:nvSpPr>
        <p:spPr>
          <a:xfrm>
            <a:off x="5922000" y="6201720"/>
            <a:ext cx="3313080" cy="638280"/>
          </a:xfrm>
          <a:prstGeom prst="rect">
            <a:avLst/>
          </a:prstGeom>
          <a:solidFill>
            <a:srgbClr val="92d05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box-sizing: content-box;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CaixaDeTexto 14"/>
          <p:cNvSpPr/>
          <p:nvPr/>
        </p:nvSpPr>
        <p:spPr>
          <a:xfrm>
            <a:off x="2684520" y="6126840"/>
            <a:ext cx="3313080" cy="36396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Testar um de cada vez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Diferença entre border-box e border-content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7" name="CaixaDeTexto 4"/>
          <p:cNvSpPr/>
          <p:nvPr/>
        </p:nvSpPr>
        <p:spPr>
          <a:xfrm>
            <a:off x="1069920" y="2094120"/>
            <a:ext cx="9496080" cy="457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A diferença entre o box sizing "border-box" e "content-box" está na forma como o tamanho total do elemento é calculado.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Quando se utiliza o 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fff00"/>
                </a:highlight>
                <a:latin typeface="Open Sans"/>
              </a:rPr>
              <a:t>"border-box", 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o </a:t>
            </a:r>
            <a:r>
              <a:rPr b="1" lang="pt-BR" sz="2100" spc="-1" strike="noStrike">
                <a:solidFill>
                  <a:schemeClr val="accent1"/>
                </a:solidFill>
                <a:highlight>
                  <a:srgbClr val="f9fbfd"/>
                </a:highlight>
                <a:latin typeface="Open Sans"/>
              </a:rPr>
              <a:t>tamanho total do elemento inclui 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a </a:t>
            </a:r>
            <a:r>
              <a:rPr b="0" lang="pt-BR" sz="2100" spc="-1" strike="noStrike">
                <a:solidFill>
                  <a:schemeClr val="accent1"/>
                </a:solidFill>
                <a:highlight>
                  <a:srgbClr val="f9fbfd"/>
                </a:highlight>
                <a:latin typeface="Open Sans"/>
              </a:rPr>
              <a:t>largura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 e a </a:t>
            </a:r>
            <a:r>
              <a:rPr b="0" lang="pt-BR" sz="2100" spc="-1" strike="noStrike">
                <a:solidFill>
                  <a:schemeClr val="accent1"/>
                </a:solidFill>
                <a:highlight>
                  <a:srgbClr val="f9fbfd"/>
                </a:highlight>
                <a:latin typeface="Open Sans"/>
              </a:rPr>
              <a:t>altura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 do conteúdo, 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fff00"/>
                </a:highlight>
                <a:latin typeface="Open Sans"/>
              </a:rPr>
              <a:t>juntamente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 com as </a:t>
            </a:r>
            <a:r>
              <a:rPr b="1" lang="pt-BR" sz="2100" spc="-1" strike="noStrike">
                <a:solidFill>
                  <a:schemeClr val="accent1"/>
                </a:solidFill>
                <a:highlight>
                  <a:srgbClr val="f9fbfd"/>
                </a:highlight>
                <a:latin typeface="Open Sans"/>
              </a:rPr>
              <a:t>bordas e o preenchimento interno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. Isso significa que, ao definir a largura e a altura de um elemento, o preenchimento e as bordas não serão adicionados ao tamanho total. O conteúdo ficará dentro dessas bordas e preenchimento.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Por outro lado, quando você utiliza o 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fff00"/>
                </a:highlight>
                <a:latin typeface="Open Sans"/>
              </a:rPr>
              <a:t>"content-box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", o </a:t>
            </a:r>
            <a:r>
              <a:rPr b="1" lang="pt-BR" sz="2100" spc="-1" strike="noStrike">
                <a:solidFill>
                  <a:srgbClr val="7030a0"/>
                </a:solidFill>
                <a:highlight>
                  <a:srgbClr val="f9fbfd"/>
                </a:highlight>
                <a:latin typeface="Open Sans"/>
              </a:rPr>
              <a:t>tamanho total do elemento é calculado apenas com base no conteúdo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, </a:t>
            </a:r>
            <a:r>
              <a:rPr b="0" lang="pt-BR" sz="2100" spc="-1" strike="noStrike">
                <a:solidFill>
                  <a:srgbClr val="7030a0"/>
                </a:solidFill>
                <a:highlight>
                  <a:srgbClr val="f9fbfd"/>
                </a:highlight>
                <a:latin typeface="Open Sans"/>
              </a:rPr>
              <a:t>sem levar em consideração as bordas e o preenchimento</a:t>
            </a:r>
            <a:r>
              <a:rPr b="0" lang="pt-BR" sz="21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. Isso significa que, ao definir a largura e a altura de um elemento</a:t>
            </a:r>
            <a:r>
              <a:rPr b="0" lang="pt-BR" sz="2100" spc="-1" strike="noStrike" u="sng">
                <a:solidFill>
                  <a:srgbClr val="7030a0"/>
                </a:solidFill>
                <a:highlight>
                  <a:srgbClr val="f9fbfd"/>
                </a:highlight>
                <a:uFillTx/>
                <a:latin typeface="Open Sans"/>
              </a:rPr>
              <a:t>, o preenchimento e as bordas serão adicionados ao tamanho total.</a:t>
            </a:r>
            <a:endParaRPr b="0" lang="pt-BR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080000" y="111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Eixo z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79" name="Rectangle 1"/>
          <p:cNvSpPr/>
          <p:nvPr/>
        </p:nvSpPr>
        <p:spPr>
          <a:xfrm flipH="1">
            <a:off x="1208880" y="1195920"/>
            <a:ext cx="9774000" cy="5119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Quando pensamos em posicionamento de elementos, a primeira coisa que vem à nossa cabeça são os eixos X e Y - o eixo X é referente à coordenada horizontal e o eixo Y referente a coordenada vertical. 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Já o </a:t>
            </a:r>
            <a:r>
              <a:rPr b="1" lang="pt-BR" sz="2400" spc="-1" strike="noStrike">
                <a:solidFill>
                  <a:srgbClr val="ff0000"/>
                </a:solidFill>
                <a:latin typeface="Inter"/>
              </a:rPr>
              <a:t>eixo Z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 é responsável pelo cálculo e posicionamento da </a:t>
            </a:r>
            <a:r>
              <a:rPr b="1" lang="pt-BR" sz="2400" spc="-1" strike="noStrike">
                <a:solidFill>
                  <a:srgbClr val="ff0000"/>
                </a:solidFill>
                <a:latin typeface="Inter"/>
              </a:rPr>
              <a:t>profundidade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 de um determinado elemento em relação à tela, se estará mais afastado ou mais próximo.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E para que essa propriedade tenha efeito, o elemento precisa ter a </a:t>
            </a:r>
            <a:r>
              <a:rPr b="0" lang="pt-BR" sz="2400" spc="-1" strike="noStrike">
                <a:solidFill>
                  <a:srgbClr val="093366"/>
                </a:solidFill>
                <a:highlight>
                  <a:srgbClr val="ffff00"/>
                </a:highlight>
                <a:latin typeface="Inter"/>
              </a:rPr>
              <a:t>propriedade </a:t>
            </a:r>
            <a:r>
              <a:rPr b="0" lang="pt-BR" sz="2400" spc="-1" strike="noStrike">
                <a:solidFill>
                  <a:srgbClr val="ff0000"/>
                </a:solidFill>
                <a:highlight>
                  <a:srgbClr val="ffff00"/>
                </a:highlight>
                <a:latin typeface="Arial Unicode MS"/>
              </a:rPr>
              <a:t>position</a:t>
            </a:r>
            <a:r>
              <a:rPr b="0" lang="pt-BR" sz="2400" spc="-1" strike="noStrike">
                <a:solidFill>
                  <a:srgbClr val="093366"/>
                </a:solidFill>
                <a:highlight>
                  <a:srgbClr val="ffff00"/>
                </a:highlight>
                <a:latin typeface="Inter"/>
              </a:rPr>
              <a:t> 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definida com o </a:t>
            </a:r>
            <a:r>
              <a:rPr b="0" lang="pt-BR" sz="2400" spc="-1" strike="noStrike">
                <a:solidFill>
                  <a:srgbClr val="093366"/>
                </a:solidFill>
                <a:highlight>
                  <a:srgbClr val="ffff00"/>
                </a:highlight>
                <a:latin typeface="Inter"/>
              </a:rPr>
              <a:t>valor diferente de </a:t>
            </a:r>
            <a:r>
              <a:rPr b="0" lang="pt-BR" sz="2400" spc="-1" strike="noStrike">
                <a:solidFill>
                  <a:srgbClr val="093366"/>
                </a:solidFill>
                <a:highlight>
                  <a:srgbClr val="ffff00"/>
                </a:highlight>
                <a:latin typeface="Arial Unicode MS"/>
              </a:rPr>
              <a:t>static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, que é seu valor de posicionamento padrão. Ou seja, o elemento deve estar com sua </a:t>
            </a:r>
            <a:r>
              <a:rPr b="1" lang="pt-BR" sz="2400" spc="-1" strike="noStrike">
                <a:solidFill>
                  <a:srgbClr val="ff0000"/>
                </a:solidFill>
                <a:latin typeface="Arial Unicode MS"/>
              </a:rPr>
              <a:t>position</a:t>
            </a:r>
            <a:r>
              <a:rPr b="1" lang="pt-BR" sz="2400" spc="-1" strike="noStrike">
                <a:solidFill>
                  <a:srgbClr val="ff0000"/>
                </a:solidFill>
                <a:latin typeface="Inter"/>
              </a:rPr>
              <a:t> definida com </a:t>
            </a:r>
            <a:r>
              <a:rPr b="0" lang="pt-BR" sz="2400" spc="-1" strike="noStrike">
                <a:solidFill>
                  <a:srgbClr val="093366"/>
                </a:solidFill>
                <a:latin typeface="Arial Unicode MS"/>
              </a:rPr>
              <a:t>fixed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, </a:t>
            </a:r>
            <a:r>
              <a:rPr b="0" lang="pt-BR" sz="2400" spc="-1" strike="noStrike">
                <a:solidFill>
                  <a:srgbClr val="093366"/>
                </a:solidFill>
                <a:latin typeface="Arial Unicode MS"/>
              </a:rPr>
              <a:t>sticky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, </a:t>
            </a:r>
            <a:r>
              <a:rPr b="0" lang="pt-BR" sz="2400" spc="-1" strike="noStrike">
                <a:solidFill>
                  <a:srgbClr val="093366"/>
                </a:solidFill>
                <a:latin typeface="Arial Unicode MS"/>
              </a:rPr>
              <a:t>relative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 ou </a:t>
            </a:r>
            <a:r>
              <a:rPr b="0" lang="pt-BR" sz="2400" spc="-1" strike="noStrike">
                <a:solidFill>
                  <a:srgbClr val="093366"/>
                </a:solidFill>
                <a:latin typeface="Arial Unicode MS"/>
              </a:rPr>
              <a:t>absolute</a:t>
            </a:r>
            <a:r>
              <a:rPr b="0" lang="pt-BR" sz="2400" spc="-1" strike="noStrike">
                <a:solidFill>
                  <a:srgbClr val="093366"/>
                </a:solidFill>
                <a:latin typeface="Inter"/>
              </a:rPr>
              <a:t>.</a:t>
            </a:r>
            <a:endParaRPr b="0" lang="pt-BR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position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1" name="CaixaDeTexto 4"/>
          <p:cNvSpPr/>
          <p:nvPr/>
        </p:nvSpPr>
        <p:spPr>
          <a:xfrm>
            <a:off x="1063800" y="1848960"/>
            <a:ext cx="10170000" cy="4446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O </a:t>
            </a:r>
            <a:r>
              <a:rPr b="1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position fixed</a:t>
            </a: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: irá fixar a posição do elemento na coordenada que você definir. A medida que a página é rolada, o elemento continua fixo na posição que você definiu e o conteúdo da página rola normalmente. Geralmente é usado para fixar elementos como cabeçalhos ou sidebars.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O </a:t>
            </a:r>
            <a:r>
              <a:rPr b="1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position relative: </a:t>
            </a: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posiciona o elemento em relação a si mesmo. Ou seja, o ponto zero será o canto superior esquerdo, e ele começará a contar a partir dali. Todos os positions precisam de um ponto para iniciar o cálculo da coordenada para assim posicionar o elemento na tela. Ao contrário do que muitos acham, esse ponto não é o ponto central do elemento, o ponto base é o canto superior esquerdo do elemento. A partir deste canto, o browser irá calcular a coordenada que você definiu e irá posicionar o elemento no viewport.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CaixaDeTexto 6"/>
          <p:cNvSpPr/>
          <p:nvPr/>
        </p:nvSpPr>
        <p:spPr>
          <a:xfrm>
            <a:off x="8853840" y="6188760"/>
            <a:ext cx="280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https://alura.com.br/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position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84" name="CaixaDeTexto 4"/>
          <p:cNvSpPr/>
          <p:nvPr/>
        </p:nvSpPr>
        <p:spPr>
          <a:xfrm>
            <a:off x="1063800" y="1947600"/>
            <a:ext cx="10058040" cy="4111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O </a:t>
            </a:r>
            <a:r>
              <a:rPr b="1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Position Absolute</a:t>
            </a: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: é um tanto diferente do Relative. Enquanto o elemento com Position Relative utiliza seu próprio canto para referenciar sua posição, o elemento com Position Absolute se utiliza do ponto superior esquerdo de outros elementos. Estes elementos são os parentes dele do elemento com position absolute. Mais especificamente o pai.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O </a:t>
            </a:r>
            <a:r>
              <a:rPr b="1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Position Static</a:t>
            </a:r>
            <a:r>
              <a:rPr b="0" lang="pt-BR" sz="2200" spc="-1" strike="noStrike">
                <a:solidFill>
                  <a:srgbClr val="54595b"/>
                </a:solidFill>
                <a:highlight>
                  <a:srgbClr val="f9fbfd"/>
                </a:highlight>
                <a:latin typeface="Open Sans"/>
              </a:rPr>
              <a:t>: é o valor padrão para todos os elementos de uma página - todos são inicializados como 'static'. Não há complicação aqui, simplesmente significa que o elemento vai seguir o fluxo da página normalmente. A única boa razão para atribuir explicitamente o valor 'position: static' de um elemento é forçar a remoção de um posicionamento previamente definido.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CaixaDeTexto 5"/>
          <p:cNvSpPr/>
          <p:nvPr/>
        </p:nvSpPr>
        <p:spPr>
          <a:xfrm>
            <a:off x="8853840" y="6188760"/>
            <a:ext cx="2800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Rockwell"/>
              </a:rPr>
              <a:t>https://alura.com.br/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buNone/>
            </a:pPr>
            <a:endParaRPr b="0" lang="en-US" sz="5400" spc="-1" strike="noStrike" cap="all">
              <a:solidFill>
                <a:srgbClr val="000000"/>
              </a:solidFill>
              <a:latin typeface="Rockwell Condensed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Organizando corretamente suas caixas em relação à viewport, bem como umas 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às outras.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Recursos: Configurações de exibição, posicionamento, ferramentas de layout 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como </a:t>
            </a:r>
            <a:r>
              <a:rPr b="1" lang="pt-BR" sz="2000" spc="-1" strike="noStrike">
                <a:solidFill>
                  <a:srgbClr val="ff0000"/>
                </a:solidFill>
                <a:highlight>
                  <a:srgbClr val="ffffff"/>
                </a:highlight>
                <a:latin typeface="Inter"/>
              </a:rPr>
              <a:t>flexbox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 e </a:t>
            </a:r>
            <a:r>
              <a:rPr b="1" lang="pt-BR" sz="2000" spc="-1" strike="noStrike">
                <a:solidFill>
                  <a:srgbClr val="ff0000"/>
                </a:solidFill>
                <a:highlight>
                  <a:srgbClr val="ffffff"/>
                </a:highlight>
                <a:latin typeface="Inter"/>
              </a:rPr>
              <a:t>grade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 CSS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CaixaDeTexto 4"/>
          <p:cNvSpPr/>
          <p:nvPr/>
        </p:nvSpPr>
        <p:spPr>
          <a:xfrm>
            <a:off x="1030680" y="862560"/>
            <a:ext cx="6095520" cy="3441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div {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border: 2px solid black;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box-sizing: border-box;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font-family: 'Roboto', sans-serif;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height: 200px;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width: 200px;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padding: 20px;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highlight>
                  <a:srgbClr val="ffff00"/>
                </a:highlight>
                <a:latin typeface="Consolas"/>
              </a:rPr>
              <a:t>position: fixed;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CaixaDeTexto 6"/>
          <p:cNvSpPr/>
          <p:nvPr/>
        </p:nvSpPr>
        <p:spPr>
          <a:xfrm>
            <a:off x="4223520" y="2770920"/>
            <a:ext cx="5050440" cy="2435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&lt;body&gt;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200"/>
            </a:b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&lt;div&gt;Quadrado1&lt;/div&gt;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&lt;div&gt;Quadrado2&lt;/div&gt;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&lt;div&gt;Quadrado3&lt;/div&gt;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200"/>
            </a:b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&lt;/body&gt;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CaixaDeTexto 1"/>
          <p:cNvSpPr/>
          <p:nvPr/>
        </p:nvSpPr>
        <p:spPr>
          <a:xfrm>
            <a:off x="1682640" y="3809520"/>
            <a:ext cx="2148840" cy="1186920"/>
          </a:xfrm>
          <a:prstGeom prst="rect">
            <a:avLst/>
          </a:prstGeom>
          <a:solidFill>
            <a:srgbClr val="ff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Testar fixed, relative, absolut e static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Sem a sobreposição do z-index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90" name="Rectangle 1"/>
          <p:cNvSpPr/>
          <p:nvPr/>
        </p:nvSpPr>
        <p:spPr>
          <a:xfrm>
            <a:off x="1069920" y="2153160"/>
            <a:ext cx="8979120" cy="201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0" bIns="0" anchor="ctr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Sem a propriedade </a:t>
            </a:r>
            <a:r>
              <a:rPr b="0" lang="pt-BR" sz="2200" spc="-1" strike="noStrike">
                <a:solidFill>
                  <a:srgbClr val="093366"/>
                </a:solidFill>
                <a:latin typeface="Arial Unicode MS"/>
              </a:rPr>
              <a:t>z-index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 definida, por padrão, os elementos recebem o valor automático que é </a:t>
            </a:r>
            <a:r>
              <a:rPr b="0" lang="pt-BR" sz="2200" spc="-1" strike="noStrike">
                <a:solidFill>
                  <a:srgbClr val="093366"/>
                </a:solidFill>
                <a:latin typeface="Arial Unicode MS"/>
              </a:rPr>
              <a:t>z-index: auto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Ou seja, o </a:t>
            </a:r>
            <a:r>
              <a:rPr b="0" lang="pt-BR" sz="2200" spc="-1" strike="noStrike">
                <a:solidFill>
                  <a:srgbClr val="093366"/>
                </a:solidFill>
                <a:highlight>
                  <a:srgbClr val="ffff00"/>
                </a:highlight>
                <a:latin typeface="Inter"/>
              </a:rPr>
              <a:t>posicionamento é sequencial, em ordem crescente 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- o </a:t>
            </a:r>
            <a:r>
              <a:rPr b="1" lang="pt-BR" sz="2200" spc="-1" strike="noStrike">
                <a:solidFill>
                  <a:srgbClr val="093366"/>
                </a:solidFill>
                <a:latin typeface="Arial Unicode MS"/>
              </a:rPr>
              <a:t>z-index</a:t>
            </a:r>
            <a:r>
              <a:rPr b="1" lang="pt-BR" sz="2200" spc="-1" strike="noStrike">
                <a:solidFill>
                  <a:srgbClr val="093366"/>
                </a:solidFill>
                <a:latin typeface="Inter"/>
              </a:rPr>
              <a:t> de </a:t>
            </a:r>
            <a:r>
              <a:rPr b="1" lang="pt-BR" sz="2200" spc="-1" strike="noStrike">
                <a:solidFill>
                  <a:srgbClr val="ff0000"/>
                </a:solidFill>
                <a:latin typeface="Inter"/>
              </a:rPr>
              <a:t>menor valor é o elemento mais profundo</a:t>
            </a:r>
            <a:r>
              <a:rPr b="0" lang="pt-BR" sz="2200" spc="-1" strike="noStrike">
                <a:solidFill>
                  <a:srgbClr val="ff0000"/>
                </a:solidFill>
                <a:latin typeface="Inter"/>
              </a:rPr>
              <a:t> 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enquanto o</a:t>
            </a:r>
            <a:r>
              <a:rPr b="1" lang="pt-BR" sz="2200" spc="-1" strike="noStrike">
                <a:solidFill>
                  <a:srgbClr val="0070c0"/>
                </a:solidFill>
                <a:latin typeface="Inter"/>
              </a:rPr>
              <a:t> </a:t>
            </a:r>
            <a:r>
              <a:rPr b="1" lang="pt-BR" sz="2200" spc="-1" strike="noStrike">
                <a:solidFill>
                  <a:srgbClr val="0070c0"/>
                </a:solidFill>
                <a:latin typeface="Arial Unicode MS"/>
              </a:rPr>
              <a:t>z-index</a:t>
            </a:r>
            <a:r>
              <a:rPr b="1" lang="pt-BR" sz="2200" spc="-1" strike="noStrike">
                <a:solidFill>
                  <a:srgbClr val="0070c0"/>
                </a:solidFill>
                <a:latin typeface="Inter"/>
              </a:rPr>
              <a:t> de maior valor é o mais próximo da tela</a:t>
            </a:r>
            <a:r>
              <a:rPr b="0" lang="pt-BR" sz="2200" spc="-1" strike="noStrike">
                <a:solidFill>
                  <a:srgbClr val="093366"/>
                </a:solidFill>
                <a:latin typeface="Inter"/>
              </a:rPr>
              <a:t>.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CaixaDeTexto 4"/>
          <p:cNvSpPr/>
          <p:nvPr/>
        </p:nvSpPr>
        <p:spPr>
          <a:xfrm>
            <a:off x="1030680" y="862560"/>
            <a:ext cx="6095520" cy="3441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div {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border: 2px solid black;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box-sizing: border-box;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font-family: 'Roboto', sans-serif;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height: 200px;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width: 200px;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padding: 20px;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  </a:t>
            </a: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position: fixed;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CaixaDeTexto 6"/>
          <p:cNvSpPr/>
          <p:nvPr/>
        </p:nvSpPr>
        <p:spPr>
          <a:xfrm>
            <a:off x="4223520" y="2770920"/>
            <a:ext cx="5050440" cy="243576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&lt;body&gt;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200"/>
            </a:b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&lt;div&gt;Quadrado1&lt;/div&gt;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&lt;div&gt;Quadrado2&lt;/div&gt;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&lt;div&gt;Quadrado3&lt;/div&gt;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2200"/>
            </a:br>
            <a:r>
              <a:rPr b="0" lang="pt-BR" sz="2200" spc="-1" strike="noStrike">
                <a:solidFill>
                  <a:srgbClr val="000000"/>
                </a:solidFill>
                <a:latin typeface="Consolas"/>
              </a:rPr>
              <a:t>&lt;/body&gt;</a:t>
            </a:r>
            <a:endParaRPr b="0" lang="pt-BR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CaixaDeTexto 2"/>
          <p:cNvSpPr/>
          <p:nvPr/>
        </p:nvSpPr>
        <p:spPr>
          <a:xfrm>
            <a:off x="1339560" y="1294920"/>
            <a:ext cx="8079840" cy="4753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.quadrado-1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background-color: blueviolet;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z-index: 4; 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.quadrado-2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background-color: lightcoral;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left: 50px;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top: 50px;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.quadrado-3 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background-color: lightgreen;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left: 100px;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top: 100px;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 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7030a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Flexbox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1069920" y="2121480"/>
            <a:ext cx="10058040" cy="4050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182880" indent="-182880">
              <a:lnSpc>
                <a:spcPct val="90000"/>
              </a:lnSpc>
              <a:spcBef>
                <a:spcPts val="1199"/>
              </a:spcBef>
              <a:buClr>
                <a:srgbClr val="9e3611"/>
              </a:buClr>
              <a:buSzPct val="85000"/>
              <a:buFont typeface="Wingdings" charset="2"/>
              <a:buChar char=""/>
            </a:pPr>
            <a:r>
              <a:rPr b="0" lang="pt-BR" sz="2000" spc="-1" strike="noStrike" u="sng">
                <a:solidFill>
                  <a:srgbClr val="cc9900"/>
                </a:solidFill>
                <a:highlight>
                  <a:srgbClr val="ffffff"/>
                </a:highlight>
                <a:uFillTx/>
                <a:latin typeface="Inter"/>
                <a:hlinkClick r:id="rId1"/>
              </a:rPr>
              <a:t>Flexbox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 é um método de layout unidimensional para dispor itens em linhas ou 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colunas. Os itens se flexionam para preencher espaço adicional e encolhem 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para caber em espaços menores. Este artigo explica todos os fundamentos. 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Depois de estudar este guia, você pode </a:t>
            </a:r>
            <a:r>
              <a:rPr b="0" lang="pt-BR" sz="2000" spc="-1" strike="noStrike" u="sng">
                <a:solidFill>
                  <a:srgbClr val="cc9900"/>
                </a:solidFill>
                <a:highlight>
                  <a:srgbClr val="ffffff"/>
                </a:highlight>
                <a:uFillTx/>
                <a:latin typeface="Inter"/>
                <a:hlinkClick r:id="rId2"/>
              </a:rPr>
              <a:t>testar suas habilidades em </a:t>
            </a:r>
            <a:r>
              <a:rPr b="0" lang="pt-BR" sz="2000" spc="-1" strike="noStrike" u="sng">
                <a:solidFill>
                  <a:srgbClr val="cc9900"/>
                </a:solidFill>
                <a:highlight>
                  <a:srgbClr val="ffffff"/>
                </a:highlight>
                <a:uFillTx/>
                <a:latin typeface="Inter"/>
                <a:hlinkClick r:id="rId3"/>
              </a:rPr>
              <a:t>flexbox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 para </a:t>
            </a:r>
            <a:r>
              <a:rPr b="0" lang="pt-BR" sz="2000" spc="-1" strike="noStrike">
                <a:solidFill>
                  <a:srgbClr val="1b1b1b"/>
                </a:solidFill>
                <a:highlight>
                  <a:srgbClr val="ffffff"/>
                </a:highlight>
                <a:latin typeface="Inter"/>
              </a:rPr>
              <a:t>verificar sua compreensão antes de prosseguir.</a:t>
            </a:r>
            <a:endParaRPr b="0" lang="en-US" sz="2000" spc="-1" strike="noStrike">
              <a:solidFill>
                <a:srgbClr val="000000"/>
              </a:solidFill>
              <a:latin typeface="Rockwel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Imagem 6" descr=""/>
          <p:cNvPicPr/>
          <p:nvPr/>
        </p:nvPicPr>
        <p:blipFill>
          <a:blip r:embed="rId1"/>
          <a:stretch/>
        </p:blipFill>
        <p:spPr>
          <a:xfrm>
            <a:off x="1338120" y="318960"/>
            <a:ext cx="9515160" cy="6219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Body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47" name="CaixaDeTexto 4"/>
          <p:cNvSpPr/>
          <p:nvPr/>
        </p:nvSpPr>
        <p:spPr>
          <a:xfrm>
            <a:off x="1886760" y="2094120"/>
            <a:ext cx="6095520" cy="39301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&lt;body&gt;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&lt;div id="site"&gt;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&lt;div id="header"&gt;&lt;/div&gt;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&lt;div id="conteudo"&gt;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&lt;div id="conteudo-left"&gt;&lt;/div&gt;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&lt;div id="conteudo-right"&gt;&lt;/div&gt;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&lt;/div&gt;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&lt;div id="footer"&gt;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&lt;/div&gt;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&lt;/div&gt;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Consolas"/>
              </a:rPr>
              <a:t>&lt;/body&gt;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56196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#site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49" name="CaixaDeTexto 4"/>
          <p:cNvSpPr/>
          <p:nvPr/>
        </p:nvSpPr>
        <p:spPr>
          <a:xfrm>
            <a:off x="2873880" y="1049400"/>
            <a:ext cx="7939080" cy="530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#site{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largura da página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width:1000px;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altura da página*/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height:700px;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Aqui definiremos a posição que a página ocupará 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na tela, nesse caso estamos definindo que fique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       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centralizado na tela*/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/*top : posição de cima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margin-top:0;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left: posição de esquerda*/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margin-left:auto;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bottom : posição de baixo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margin-bottom:0;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right : posição de direita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margin-right:auto;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Aqui definiremos a cor de fundo da página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background-color:#666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;}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#header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1" name="CaixaDeTexto 4"/>
          <p:cNvSpPr/>
          <p:nvPr/>
        </p:nvSpPr>
        <p:spPr>
          <a:xfrm>
            <a:off x="1857960" y="2094120"/>
            <a:ext cx="70390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#header{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/*Novamente definimos a largura da div*/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width:1000px;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altura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height:100px;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Cor de fundo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background-color:#00F; 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#conteudo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3" name="CaixaDeTexto 4"/>
          <p:cNvSpPr/>
          <p:nvPr/>
        </p:nvSpPr>
        <p:spPr>
          <a:xfrm>
            <a:off x="2017440" y="2205720"/>
            <a:ext cx="72568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#conteudo{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/*Novamente definimos a largura da div*/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width:1000px;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altura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height:500px;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Cor de fundo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background-color:#0F0;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1069920" y="484560"/>
            <a:ext cx="10058040" cy="1608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indent="0">
              <a:lnSpc>
                <a:spcPct val="90000"/>
              </a:lnSpc>
              <a:buNone/>
            </a:pPr>
            <a:r>
              <a:rPr b="0" lang="pt-BR" sz="5400" spc="-1" strike="noStrike" cap="all">
                <a:solidFill>
                  <a:srgbClr val="000000"/>
                </a:solidFill>
                <a:latin typeface="Rockwell Condensed"/>
              </a:rPr>
              <a:t>#footer</a:t>
            </a:r>
            <a:endParaRPr b="0" lang="en-US" sz="5400" spc="-1" strike="noStrike">
              <a:solidFill>
                <a:srgbClr val="000000"/>
              </a:solidFill>
              <a:latin typeface="Rockwell"/>
            </a:endParaRPr>
          </a:p>
        </p:txBody>
      </p:sp>
      <p:sp>
        <p:nvSpPr>
          <p:cNvPr id="155" name="CaixaDeTexto 4"/>
          <p:cNvSpPr/>
          <p:nvPr/>
        </p:nvSpPr>
        <p:spPr>
          <a:xfrm>
            <a:off x="1799640" y="2094120"/>
            <a:ext cx="727128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#footer{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/*Novamente definimos a largura da div*/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width:1000px;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altura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height:100px;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/* Cor de fundo da div */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        </a:t>
            </a:r>
            <a:r>
              <a:rPr b="1" lang="pt-BR" sz="1800" spc="-1" strike="noStrike">
                <a:solidFill>
                  <a:srgbClr val="000000"/>
                </a:solidFill>
                <a:latin typeface="Consolas"/>
              </a:rPr>
              <a:t>background-color:#C3C;   </a:t>
            </a:r>
            <a:r>
              <a:rPr b="0" lang="pt-BR" sz="1800" spc="-1" strike="noStrike">
                <a:solidFill>
                  <a:srgbClr val="000000"/>
                </a:solidFill>
                <a:latin typeface="Consolas"/>
              </a:rPr>
              <a:t>}</a:t>
            </a:r>
            <a:endParaRPr b="0" lang="pt-BR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Tipo de Madeira">
  <a:themeElements>
    <a:clrScheme name="Tipo de Madeira">
      <a:dk1>
        <a:srgbClr val="000000"/>
      </a:dk1>
      <a:lt1>
        <a:srgbClr val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11171</TotalTime>
  <Application>LibreOffice/7.4.5.1$Linux_X86_64 LibreOffice_project/40$Build-1</Application>
  <AppVersion>15.0000</AppVersion>
  <Words>1982</Words>
  <Paragraphs>193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2022-02-07T17:28:32Z</dcterms:created>
  <dc:creator>Ana Lucia</dc:creator>
  <dc:description/>
  <dc:language>pt-BR</dc:language>
  <cp:lastModifiedBy/>
  <dcterms:modified xsi:type="dcterms:W3CDTF">2024-08-21T17:24:04Z</dcterms:modified>
  <cp:revision>56</cp:revision>
  <dc:subject/>
  <dc:title>AW1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23</vt:i4>
  </property>
</Properties>
</file>