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71" r:id="rId5"/>
    <p:sldId id="272" r:id="rId6"/>
    <p:sldId id="273" r:id="rId7"/>
    <p:sldId id="274" r:id="rId8"/>
    <p:sldId id="275" r:id="rId9"/>
    <p:sldId id="259" r:id="rId10"/>
    <p:sldId id="260" r:id="rId11"/>
    <p:sldId id="261" r:id="rId12"/>
    <p:sldId id="262" r:id="rId13"/>
    <p:sldId id="263" r:id="rId14"/>
    <p:sldId id="266" r:id="rId15"/>
    <p:sldId id="267" r:id="rId16"/>
    <p:sldId id="283" r:id="rId17"/>
    <p:sldId id="289" r:id="rId18"/>
    <p:sldId id="284" r:id="rId19"/>
    <p:sldId id="285" r:id="rId20"/>
    <p:sldId id="291" r:id="rId21"/>
    <p:sldId id="292" r:id="rId22"/>
    <p:sldId id="282" r:id="rId23"/>
    <p:sldId id="293" r:id="rId24"/>
    <p:sldId id="294" r:id="rId25"/>
    <p:sldId id="286" r:id="rId26"/>
    <p:sldId id="295" r:id="rId27"/>
    <p:sldId id="288" r:id="rId28"/>
    <p:sldId id="296" r:id="rId29"/>
    <p:sldId id="290" r:id="rId30"/>
    <p:sldId id="297" r:id="rId31"/>
    <p:sldId id="298" r:id="rId32"/>
    <p:sldId id="299" r:id="rId33"/>
    <p:sldId id="300" r:id="rId34"/>
    <p:sldId id="301" r:id="rId35"/>
  </p:sldIdLst>
  <p:sldSz cx="10693400" cy="7556500"/>
  <p:notesSz cx="10693400" cy="75565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/>
          <p:cNvSpPr txBox="1"/>
          <p:nvPr/>
        </p:nvSpPr>
        <p:spPr>
          <a:xfrm>
            <a:off x="1417205" y="1216151"/>
            <a:ext cx="3747401" cy="13173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80" b="1" spc="10" dirty="0">
                <a:latin typeface="Arial"/>
                <a:cs typeface="Arial"/>
              </a:rPr>
              <a:t>Engenharia de</a:t>
            </a:r>
            <a:endParaRPr sz="3400">
              <a:latin typeface="Arial"/>
              <a:cs typeface="Arial"/>
            </a:endParaRPr>
          </a:p>
          <a:p>
            <a:pPr marL="661415">
              <a:lnSpc>
                <a:spcPct val="100000"/>
              </a:lnSpc>
            </a:pPr>
            <a:r>
              <a:rPr sz="4800" b="1" spc="10" dirty="0">
                <a:latin typeface="Arial"/>
                <a:cs typeface="Arial"/>
              </a:rPr>
              <a:t>Software</a:t>
            </a:r>
            <a:endParaRPr sz="4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187835" y="3944491"/>
            <a:ext cx="4691797" cy="9233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latin typeface="Calibri"/>
                <a:cs typeface="Calibri"/>
              </a:rPr>
              <a:t>Conceitos de Software</a:t>
            </a:r>
            <a:endParaRPr lang="pt-BR" sz="4000" spc="10" dirty="0">
              <a:latin typeface="Calibri"/>
              <a:cs typeface="Calibri"/>
            </a:endParaRPr>
          </a:p>
          <a:p>
            <a:pPr marL="0" algn="r">
              <a:lnSpc>
                <a:spcPct val="100000"/>
              </a:lnSpc>
            </a:pPr>
            <a:r>
              <a:rPr lang="pt-BR" sz="2000" spc="10" dirty="0">
                <a:latin typeface="Calibri"/>
                <a:cs typeface="Calibri"/>
              </a:rPr>
              <a:t>Profa. Me Sandra M Crippa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025176" y="425450"/>
            <a:ext cx="6340588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A importância do Software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0" y="1698087"/>
            <a:ext cx="8309742" cy="2448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just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Durante as 3 primeiras décadas da era do</a:t>
            </a:r>
            <a:r>
              <a:rPr lang="pt-BR" sz="3200" spc="10" dirty="0">
                <a:latin typeface="Calibri"/>
                <a:cs typeface="Calibri"/>
              </a:rPr>
              <a:t> </a:t>
            </a:r>
            <a:r>
              <a:rPr sz="3200" spc="10" dirty="0" err="1">
                <a:latin typeface="Calibri"/>
                <a:cs typeface="Calibri"/>
              </a:rPr>
              <a:t>computador</a:t>
            </a:r>
            <a:r>
              <a:rPr sz="3200" spc="10" dirty="0">
                <a:latin typeface="Calibri"/>
                <a:cs typeface="Calibri"/>
              </a:rPr>
              <a:t>, o principal </a:t>
            </a:r>
            <a:r>
              <a:rPr sz="3200" spc="10" dirty="0" err="1">
                <a:latin typeface="Calibri"/>
                <a:cs typeface="Calibri"/>
              </a:rPr>
              <a:t>desafio</a:t>
            </a:r>
            <a:r>
              <a:rPr sz="3200" spc="10" dirty="0">
                <a:latin typeface="Calibri"/>
                <a:cs typeface="Calibri"/>
              </a:rPr>
              <a:t> era</a:t>
            </a:r>
            <a:r>
              <a:rPr lang="pt-BR" sz="3200" spc="10" dirty="0">
                <a:latin typeface="Calibri"/>
                <a:cs typeface="Calibri"/>
              </a:rPr>
              <a:t> </a:t>
            </a:r>
            <a:r>
              <a:rPr sz="3110" spc="10" dirty="0" err="1">
                <a:latin typeface="Calibri"/>
                <a:cs typeface="Calibri"/>
              </a:rPr>
              <a:t>desenvolver</a:t>
            </a:r>
            <a:r>
              <a:rPr sz="3110" spc="10" dirty="0">
                <a:latin typeface="Calibri"/>
                <a:cs typeface="Calibri"/>
              </a:rPr>
              <a:t> um </a:t>
            </a:r>
            <a:r>
              <a:rPr sz="3110" b="1" spc="10" dirty="0">
                <a:latin typeface="Arial"/>
                <a:cs typeface="Arial"/>
              </a:rPr>
              <a:t>HARDWARE </a:t>
            </a:r>
            <a:r>
              <a:rPr sz="3110" spc="10" dirty="0">
                <a:latin typeface="Calibri"/>
                <a:cs typeface="Calibri"/>
              </a:rPr>
              <a:t>de baixo </a:t>
            </a:r>
            <a:r>
              <a:rPr sz="3110" spc="10" dirty="0" err="1">
                <a:latin typeface="Calibri"/>
                <a:cs typeface="Calibri"/>
              </a:rPr>
              <a:t>custo</a:t>
            </a:r>
            <a:r>
              <a:rPr sz="3110" spc="10" dirty="0">
                <a:latin typeface="Calibri"/>
                <a:cs typeface="Calibri"/>
              </a:rPr>
              <a:t> de</a:t>
            </a:r>
            <a:r>
              <a:rPr lang="pt-BR" sz="3110" spc="10" dirty="0">
                <a:latin typeface="Calibri"/>
                <a:cs typeface="Calibri"/>
              </a:rPr>
              <a:t> </a:t>
            </a:r>
            <a:r>
              <a:rPr sz="3200" spc="10" dirty="0" err="1">
                <a:latin typeface="Calibri"/>
                <a:cs typeface="Calibri"/>
              </a:rPr>
              <a:t>processamento</a:t>
            </a:r>
            <a:r>
              <a:rPr sz="3200" spc="10" dirty="0">
                <a:latin typeface="Calibri"/>
                <a:cs typeface="Calibri"/>
              </a:rPr>
              <a:t> e armazenamento com alto</a:t>
            </a:r>
            <a:r>
              <a:rPr lang="pt-BR" sz="3200" dirty="0">
                <a:latin typeface="Calibri"/>
                <a:cs typeface="Calibri"/>
              </a:rPr>
              <a:t> </a:t>
            </a:r>
            <a:r>
              <a:rPr sz="3200" spc="10" dirty="0" err="1">
                <a:latin typeface="Calibri"/>
                <a:cs typeface="Calibri"/>
              </a:rPr>
              <a:t>desempenho</a:t>
            </a:r>
            <a:r>
              <a:rPr sz="3200" spc="10" dirty="0"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0" y="4608193"/>
            <a:ext cx="8309742" cy="1472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just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O hoje o desafio é melhorar a qualidade (e</a:t>
            </a:r>
            <a:endParaRPr sz="3200" dirty="0">
              <a:latin typeface="Calibri"/>
              <a:cs typeface="Calibri"/>
            </a:endParaRPr>
          </a:p>
          <a:p>
            <a:pPr marL="342899" algn="just">
              <a:lnSpc>
                <a:spcPct val="100000"/>
              </a:lnSpc>
            </a:pPr>
            <a:r>
              <a:rPr sz="3170" spc="10" dirty="0">
                <a:latin typeface="Calibri"/>
                <a:cs typeface="Calibri"/>
              </a:rPr>
              <a:t>reduzir os custos) das soluções baseadas em</a:t>
            </a:r>
            <a:endParaRPr sz="3100" dirty="0">
              <a:latin typeface="Calibri"/>
              <a:cs typeface="Calibri"/>
            </a:endParaRPr>
          </a:p>
          <a:p>
            <a:pPr marL="342899" algn="just">
              <a:lnSpc>
                <a:spcPct val="100000"/>
              </a:lnSpc>
            </a:pPr>
            <a:r>
              <a:rPr sz="3200" b="1" spc="10" dirty="0">
                <a:latin typeface="Arial"/>
                <a:cs typeface="Arial"/>
              </a:rPr>
              <a:t>SOFTWARE</a:t>
            </a:r>
            <a:r>
              <a:rPr sz="3200" spc="10" dirty="0">
                <a:latin typeface="Calibri"/>
                <a:cs typeface="Calibri"/>
              </a:rPr>
              <a:t>!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619640" y="761618"/>
            <a:ext cx="5579594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920" b="1" spc="10" dirty="0">
                <a:latin typeface="Arial"/>
                <a:cs typeface="Arial"/>
              </a:rPr>
              <a:t>A evolução do software</a:t>
            </a:r>
            <a:endParaRPr sz="3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5986" y="3493008"/>
            <a:ext cx="10668" cy="2714243"/>
          </a:xfrm>
          <a:custGeom>
            <a:avLst/>
            <a:gdLst/>
            <a:ahLst/>
            <a:cxnLst/>
            <a:rect l="l" t="t" r="r" b="b"/>
            <a:pathLst>
              <a:path w="10668" h="2714243">
                <a:moveTo>
                  <a:pt x="10668" y="0"/>
                </a:moveTo>
                <a:lnTo>
                  <a:pt x="9144" y="2714243"/>
                </a:lnTo>
                <a:lnTo>
                  <a:pt x="0" y="2714243"/>
                </a:lnTo>
                <a:lnTo>
                  <a:pt x="1524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2082" y="6202680"/>
            <a:ext cx="2857500" cy="10668"/>
          </a:xfrm>
          <a:custGeom>
            <a:avLst/>
            <a:gdLst/>
            <a:ahLst/>
            <a:cxnLst/>
            <a:rect l="l" t="t" r="r" b="b"/>
            <a:pathLst>
              <a:path w="2857500" h="10668">
                <a:moveTo>
                  <a:pt x="0" y="0"/>
                </a:moveTo>
                <a:lnTo>
                  <a:pt x="2857500" y="1524"/>
                </a:lnTo>
                <a:lnTo>
                  <a:pt x="2857500" y="10668"/>
                </a:lnTo>
                <a:lnTo>
                  <a:pt x="0" y="91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19890" y="1993391"/>
            <a:ext cx="4940808" cy="4229100"/>
          </a:xfrm>
          <a:custGeom>
            <a:avLst/>
            <a:gdLst/>
            <a:ahLst/>
            <a:cxnLst/>
            <a:rect l="l" t="t" r="r" b="b"/>
            <a:pathLst>
              <a:path w="4940808" h="4229100">
                <a:moveTo>
                  <a:pt x="24384" y="4229101"/>
                </a:moveTo>
                <a:lnTo>
                  <a:pt x="4925568" y="38100"/>
                </a:lnTo>
                <a:lnTo>
                  <a:pt x="4899660" y="9144"/>
                </a:lnTo>
                <a:lnTo>
                  <a:pt x="0" y="4200145"/>
                </a:lnTo>
                <a:close/>
                <a:moveTo>
                  <a:pt x="4887468" y="155449"/>
                </a:moveTo>
                <a:lnTo>
                  <a:pt x="4940808" y="0"/>
                </a:lnTo>
                <a:lnTo>
                  <a:pt x="4779264" y="28956"/>
                </a:lnTo>
                <a:cubicBezTo>
                  <a:pt x="4768595" y="30481"/>
                  <a:pt x="4762500" y="41149"/>
                  <a:pt x="4764024" y="50293"/>
                </a:cubicBezTo>
                <a:cubicBezTo>
                  <a:pt x="4765548" y="60960"/>
                  <a:pt x="4776215" y="68581"/>
                  <a:pt x="4785359" y="65533"/>
                </a:cubicBezTo>
                <a:lnTo>
                  <a:pt x="4916423" y="42672"/>
                </a:lnTo>
                <a:lnTo>
                  <a:pt x="4895087" y="18288"/>
                </a:lnTo>
                <a:lnTo>
                  <a:pt x="4850892" y="143257"/>
                </a:lnTo>
                <a:cubicBezTo>
                  <a:pt x="4847844" y="152401"/>
                  <a:pt x="4852415" y="163069"/>
                  <a:pt x="4863083" y="166117"/>
                </a:cubicBezTo>
                <a:cubicBezTo>
                  <a:pt x="4872227" y="170689"/>
                  <a:pt x="4882896" y="164593"/>
                  <a:pt x="4887468" y="155449"/>
                </a:cubicBez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2374276" y="5317377"/>
            <a:ext cx="212260" cy="2354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768992" y="5354580"/>
            <a:ext cx="1537584" cy="2053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1950-65  </a:t>
            </a: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Batch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657740" y="5610612"/>
            <a:ext cx="627769" cy="1874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latin typeface="Arial"/>
                <a:cs typeface="Arial"/>
              </a:rPr>
              <a:t>1ª Era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588904" y="4246005"/>
            <a:ext cx="212259" cy="2354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983620" y="4283209"/>
            <a:ext cx="799979" cy="1874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1965-75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872367" y="4539241"/>
            <a:ext cx="627769" cy="1874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latin typeface="Arial"/>
                <a:cs typeface="Arial"/>
              </a:rPr>
              <a:t>2ª Era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759335" y="3240480"/>
            <a:ext cx="190652" cy="2114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_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114427" y="3259082"/>
            <a:ext cx="799980" cy="1874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1975-88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022987" y="3509018"/>
            <a:ext cx="627769" cy="1874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latin typeface="Arial"/>
                <a:cs typeface="Arial"/>
              </a:rPr>
              <a:t>3ª Era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873378" y="2283094"/>
            <a:ext cx="212260" cy="2354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_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261998" y="2320298"/>
            <a:ext cx="1623115" cy="2068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1988-  </a:t>
            </a: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Desktops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6041018" y="2576330"/>
            <a:ext cx="627770" cy="1874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latin typeface="Arial"/>
                <a:cs typeface="Arial"/>
              </a:rPr>
              <a:t>4ª Era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3652912" y="5601079"/>
            <a:ext cx="1887040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Distribuição limitada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652912" y="5844919"/>
            <a:ext cx="2020753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Software customizado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939168" y="4183759"/>
            <a:ext cx="1247908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Multiusuário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939167" y="4427600"/>
            <a:ext cx="1145302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Tempo Real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939167" y="4671439"/>
            <a:ext cx="1590799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Bancos de Dados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939167" y="4915280"/>
            <a:ext cx="1897580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Produto de Software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2295028" y="2649092"/>
            <a:ext cx="1179074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Distribuídos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2295028" y="2892931"/>
            <a:ext cx="2146233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“Inteligência” Embutida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2295028" y="3136771"/>
            <a:ext cx="2229648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Hardware de baixo custo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2295028" y="3380611"/>
            <a:ext cx="1941458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Impacto de Consumo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6941702" y="2568320"/>
            <a:ext cx="1855991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Orientado a Objetos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6941702" y="2812160"/>
            <a:ext cx="1988429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Sistemas Especialistas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6941702" y="3056000"/>
            <a:ext cx="1361177" cy="202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Redes Neurais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6941702" y="3299839"/>
            <a:ext cx="1931836" cy="2026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1600" spc="10" dirty="0">
                <a:latin typeface="Calibri"/>
                <a:cs typeface="Calibri"/>
              </a:rPr>
              <a:t>Computação Paralela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523628" y="765428"/>
            <a:ext cx="5835587" cy="4877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60" b="1" spc="10" dirty="0">
                <a:latin typeface="Arial"/>
                <a:cs typeface="Arial"/>
              </a:rPr>
              <a:t>Características do Software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2072258"/>
            <a:ext cx="8137791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Software é um elemento de sistema lógico,</a:t>
            </a:r>
            <a:endParaRPr sz="32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não físico.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24240" y="3145153"/>
            <a:ext cx="7659774" cy="4069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Software não se desgasta, mas se deteriora.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24240" y="3730370"/>
            <a:ext cx="8138562" cy="13822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A  construção  da  maioria  dos  softwares  é</a:t>
            </a:r>
            <a:endParaRPr sz="32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personalizada, ou seja, não é montada a partir</a:t>
            </a:r>
            <a:endParaRPr sz="3200">
              <a:latin typeface="Calibri"/>
              <a:cs typeface="Calibri"/>
            </a:endParaRPr>
          </a:p>
          <a:p>
            <a:pPr marL="34290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de componentes existentes.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584588" y="622172"/>
            <a:ext cx="5714008" cy="4877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Componentes do Software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24241" y="1828418"/>
            <a:ext cx="2035799" cy="8945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Pedaços</a:t>
            </a:r>
            <a:endParaRPr sz="32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executam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364932" y="1828418"/>
            <a:ext cx="2564076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independentes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6182343" y="1828418"/>
            <a:ext cx="507803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de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6941316" y="1828418"/>
            <a:ext cx="1547300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software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739786" y="1828418"/>
            <a:ext cx="721004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60" spc="10" dirty="0">
                <a:latin typeface="Calibri"/>
                <a:cs typeface="Calibri"/>
              </a:rPr>
              <a:t>que</a:t>
            </a:r>
            <a:endParaRPr sz="2600">
              <a:latin typeface="Calibri"/>
              <a:cs typeface="Calibri"/>
            </a:endParaRPr>
          </a:p>
          <a:p>
            <a:pPr marL="19988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no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687964" y="2316098"/>
            <a:ext cx="826276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uma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67140" y="2316098"/>
            <a:ext cx="5393616" cy="8945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175923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determinada</a:t>
            </a:r>
            <a:endParaRPr sz="3200">
              <a:latin typeface="Calibri"/>
              <a:cs typeface="Calibri"/>
            </a:endParaRPr>
          </a:p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contexto de um sistema.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389579" y="2316098"/>
            <a:ext cx="1221995" cy="4069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função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24240" y="3388993"/>
            <a:ext cx="8136673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 </a:t>
            </a:r>
            <a:r>
              <a:rPr sz="3170" spc="10" dirty="0">
                <a:latin typeface="Calibri"/>
                <a:cs typeface="Calibri"/>
              </a:rPr>
              <a:t>Reusabilidade: essencial para um componente</a:t>
            </a:r>
            <a:endParaRPr sz="31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de qualidade.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24240" y="4461889"/>
            <a:ext cx="8136751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200" spc="10" dirty="0">
                <a:latin typeface="Arial"/>
                <a:cs typeface="Arial"/>
              </a:rPr>
              <a:t>• </a:t>
            </a:r>
            <a:r>
              <a:rPr sz="3200" spc="10" dirty="0">
                <a:latin typeface="Calibri"/>
                <a:cs typeface="Calibri"/>
              </a:rPr>
              <a:t>Reuso de algoritmos X reuso de algoritmos +</a:t>
            </a:r>
            <a:endParaRPr sz="32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estruturas de dados.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466984" y="530733"/>
            <a:ext cx="3872623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00" b="1" spc="10" dirty="0">
                <a:latin typeface="Arial"/>
                <a:cs typeface="Arial"/>
              </a:rPr>
              <a:t>Ferramenta CASE: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590684" y="1140332"/>
            <a:ext cx="5625477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Computer-Aided Software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4102492" y="1749932"/>
            <a:ext cx="2603503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Engineering</a:t>
            </a:r>
            <a:endParaRPr sz="35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24241" y="2588894"/>
            <a:ext cx="6301683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70" spc="10" dirty="0">
                <a:latin typeface="Arial"/>
                <a:cs typeface="Arial"/>
              </a:rPr>
              <a:t>• </a:t>
            </a:r>
            <a:r>
              <a:rPr sz="3170" spc="10" dirty="0">
                <a:latin typeface="Calibri"/>
                <a:cs typeface="Calibri"/>
              </a:rPr>
              <a:t>Provê suporte computacional a um</a:t>
            </a:r>
            <a:endParaRPr sz="3100" dirty="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170" spc="10" dirty="0">
                <a:latin typeface="Calibri"/>
                <a:cs typeface="Calibri"/>
              </a:rPr>
              <a:t>determinado método ou linguagem</a:t>
            </a:r>
            <a:endParaRPr sz="3100" dirty="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24240" y="3661789"/>
            <a:ext cx="7657711" cy="8945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spc="10" dirty="0">
                <a:latin typeface="Arial"/>
                <a:cs typeface="Arial"/>
              </a:rPr>
              <a:t>• </a:t>
            </a:r>
            <a:r>
              <a:rPr sz="3140" spc="10" dirty="0">
                <a:latin typeface="Calibri"/>
                <a:cs typeface="Calibri"/>
              </a:rPr>
              <a:t>Ambiente de desenvolvimento: conjunto de</a:t>
            </a:r>
            <a:endParaRPr sz="31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ferramentas integradas (CASE)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24240" y="4734685"/>
            <a:ext cx="7213808" cy="138226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140" spc="10" dirty="0">
                <a:latin typeface="Arial"/>
                <a:cs typeface="Arial"/>
              </a:rPr>
              <a:t>• </a:t>
            </a:r>
            <a:r>
              <a:rPr sz="3140" spc="10" dirty="0">
                <a:latin typeface="Calibri"/>
                <a:cs typeface="Calibri"/>
              </a:rPr>
              <a:t>Exemplos: Rational Rose, Jbuilder, ErWin,</a:t>
            </a:r>
            <a:endParaRPr sz="31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Power Designer,  DBDesigner, System</a:t>
            </a:r>
            <a:endParaRPr sz="3200">
              <a:latin typeface="Calibri"/>
              <a:cs typeface="Calibri"/>
            </a:endParaRPr>
          </a:p>
          <a:p>
            <a:pPr marL="342899">
              <a:lnSpc>
                <a:spcPct val="100000"/>
              </a:lnSpc>
            </a:pPr>
            <a:r>
              <a:rPr sz="3200" spc="10" dirty="0">
                <a:latin typeface="Calibri"/>
                <a:cs typeface="Calibri"/>
              </a:rPr>
              <a:t>Arquitect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760860" y="776858"/>
            <a:ext cx="1297031" cy="5374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20" b="1" spc="10" dirty="0">
                <a:latin typeface="Arial"/>
                <a:cs typeface="Arial"/>
              </a:rPr>
              <a:t>CASE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795156" y="1748408"/>
            <a:ext cx="550470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Facilita, com notação com sintaxe 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138056" y="2175128"/>
            <a:ext cx="367175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semântica bem definidas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52356" y="2665475"/>
            <a:ext cx="4936418" cy="3047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E46C0A"/>
                </a:solidFill>
                <a:latin typeface="Arial"/>
                <a:cs typeface="Arial"/>
              </a:rPr>
              <a:t>– </a:t>
            </a:r>
            <a:r>
              <a:rPr sz="2400" spc="10" dirty="0">
                <a:latin typeface="Calibri"/>
                <a:cs typeface="Calibri"/>
              </a:rPr>
              <a:t>com representação gráfica ou textual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95156" y="3126103"/>
            <a:ext cx="653190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Usada para descrever os artefatos gerados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138056" y="3552823"/>
            <a:ext cx="583593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durante o desenvolvimento de software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795156" y="4064887"/>
            <a:ext cx="549228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E46C0A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Exemplos: UML – Unified Modeling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138056" y="4491607"/>
            <a:ext cx="2224181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Language, Java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F979411-A3ED-7A0E-C766-38E139E01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96850"/>
            <a:ext cx="6027418" cy="10668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4EFDE57-56B5-ED62-2E6F-0B1B56AB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59" y="1263650"/>
            <a:ext cx="88874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3EB0E7D-D3AC-C41E-5D02-CA3C215C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23" y="882650"/>
            <a:ext cx="9058677" cy="565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DDF910B-85AF-39CD-BD78-F5C68825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94" y="806450"/>
            <a:ext cx="8942873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8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469900" y="425450"/>
            <a:ext cx="9814694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pt-BR" sz="3200" b="1" spc="10" dirty="0">
                <a:latin typeface="Arial"/>
                <a:cs typeface="Arial"/>
              </a:rPr>
              <a:t>Modelo de Processo de Software: </a:t>
            </a:r>
          </a:p>
          <a:p>
            <a:r>
              <a:rPr lang="pt-BR" sz="3200" b="1" spc="10" dirty="0">
                <a:solidFill>
                  <a:srgbClr val="1F497C"/>
                </a:solidFill>
                <a:latin typeface="Arial"/>
                <a:cs typeface="Arial"/>
              </a:rPr>
              <a:t>				</a:t>
            </a:r>
            <a:r>
              <a:rPr lang="pt-BR" sz="3200" b="1" spc="10" dirty="0">
                <a:solidFill>
                  <a:srgbClr val="1F49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Cascata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A15C65-4BD4-1229-FF56-B0318817B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14" y="2339202"/>
            <a:ext cx="9521280" cy="36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3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451100" y="501650"/>
            <a:ext cx="5212324" cy="54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550" b="1" spc="10" dirty="0">
                <a:latin typeface="Arial"/>
                <a:cs typeface="Arial"/>
              </a:rPr>
              <a:t>Engenharia de Software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31270" y="1579256"/>
            <a:ext cx="8229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dirty="0"/>
              <a:t>Segundo Pressman [PRESSMAN02], Engenharia de Software é: </a:t>
            </a:r>
          </a:p>
          <a:p>
            <a:r>
              <a:rPr lang="pt-BR" sz="2200" dirty="0"/>
              <a:t> </a:t>
            </a:r>
          </a:p>
          <a:p>
            <a:pPr marL="285750" indent="-285750">
              <a:buFontTx/>
              <a:buChar char="-"/>
            </a:pPr>
            <a:r>
              <a:rPr lang="pt-BR" sz="2200" dirty="0"/>
              <a:t>“O estabelecimento e uso de sólidos princípios de engenharia para que se possa obter economicamente um software que seja confiável e que funcione eficientemente em máquinas reais”; </a:t>
            </a:r>
          </a:p>
          <a:p>
            <a:pPr marL="285750" indent="-285750">
              <a:buFontTx/>
              <a:buChar char="-"/>
            </a:pPr>
            <a:r>
              <a:rPr lang="pt-BR" sz="2200" dirty="0"/>
              <a:t> “Descendente da engenharia de sistemas e de hardware.</a:t>
            </a:r>
          </a:p>
          <a:p>
            <a:endParaRPr lang="pt-BR" sz="2200" dirty="0"/>
          </a:p>
          <a:p>
            <a:r>
              <a:rPr lang="pt-BR" sz="2200" dirty="0"/>
              <a:t> </a:t>
            </a:r>
          </a:p>
          <a:p>
            <a:r>
              <a:rPr lang="pt-BR" sz="2200" dirty="0"/>
              <a:t>Abrange um conjunto de 3 elementos fundamentais:</a:t>
            </a:r>
          </a:p>
          <a:p>
            <a:pPr marL="285750" indent="-285750">
              <a:buFontTx/>
              <a:buChar char="-"/>
            </a:pPr>
            <a:endParaRPr lang="pt-BR" sz="2200" dirty="0"/>
          </a:p>
          <a:p>
            <a:pPr marL="285750" indent="-285750">
              <a:buFontTx/>
              <a:buChar char="-"/>
            </a:pPr>
            <a:r>
              <a:rPr lang="pt-BR" sz="2200" dirty="0"/>
              <a:t>métodos, ferramentas e procedimentos,</a:t>
            </a:r>
          </a:p>
          <a:p>
            <a:endParaRPr lang="pt-BR" sz="2200" dirty="0"/>
          </a:p>
          <a:p>
            <a:r>
              <a:rPr lang="pt-BR" sz="2200" dirty="0"/>
              <a:t> que possibilita, ao gerente, o controle do processo de desenvolvimento do software e oferece ao profissional uma base para a construção de software de alta qualidade”. </a:t>
            </a:r>
          </a:p>
        </p:txBody>
      </p:sp>
    </p:spTree>
    <p:extLst>
      <p:ext uri="{BB962C8B-B14F-4D97-AF65-F5344CB8AC3E}">
        <p14:creationId xmlns:p14="http://schemas.microsoft.com/office/powerpoint/2010/main" val="142030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31A2F0B-7335-EC96-D957-E07A7088B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1" y="806450"/>
            <a:ext cx="924783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7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DFF77C-6C61-50A1-7A45-09DE76C3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3" y="577851"/>
            <a:ext cx="9386777" cy="61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08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BA09ED-17E5-BF3C-E00E-B7D42D2F9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16" y="1873250"/>
            <a:ext cx="9577164" cy="4648200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5455CF38-4744-2CD4-FEB8-8928908C0BCB}"/>
              </a:ext>
            </a:extLst>
          </p:cNvPr>
          <p:cNvSpPr txBox="1"/>
          <p:nvPr/>
        </p:nvSpPr>
        <p:spPr>
          <a:xfrm>
            <a:off x="479616" y="196850"/>
            <a:ext cx="1004868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pt-BR" sz="3200" b="1" spc="10" dirty="0">
                <a:latin typeface="Arial"/>
                <a:cs typeface="Arial"/>
              </a:rPr>
              <a:t>Modelo de Processo de Software: </a:t>
            </a:r>
          </a:p>
          <a:p>
            <a:r>
              <a:rPr lang="pt-BR" sz="3200" b="1" spc="10" dirty="0">
                <a:solidFill>
                  <a:srgbClr val="1F497C"/>
                </a:solidFill>
                <a:latin typeface="Arial"/>
                <a:cs typeface="Arial"/>
              </a:rPr>
              <a:t>				</a:t>
            </a:r>
            <a:r>
              <a:rPr lang="pt-BR" sz="3200" b="1" spc="10" dirty="0">
                <a:solidFill>
                  <a:srgbClr val="1F49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50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98EDF7F-BD3F-24B0-3B10-522A3FBD6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94" y="425450"/>
            <a:ext cx="9204206" cy="655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66A3D6-3362-7BCA-E8DA-659C51A5E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6" y="425450"/>
            <a:ext cx="9907004" cy="65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5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5455CF38-4744-2CD4-FEB8-8928908C0BCB}"/>
              </a:ext>
            </a:extLst>
          </p:cNvPr>
          <p:cNvSpPr txBox="1"/>
          <p:nvPr/>
        </p:nvSpPr>
        <p:spPr>
          <a:xfrm>
            <a:off x="479616" y="196850"/>
            <a:ext cx="1004868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pt-BR" sz="3200" b="1" spc="10" dirty="0">
                <a:latin typeface="Arial"/>
                <a:cs typeface="Arial"/>
              </a:rPr>
              <a:t>Modelo de Processo de Software: </a:t>
            </a:r>
          </a:p>
          <a:p>
            <a:r>
              <a:rPr lang="pt-BR" sz="3200" b="1" spc="10" dirty="0">
                <a:solidFill>
                  <a:srgbClr val="1F497C"/>
                </a:solidFill>
                <a:latin typeface="Arial"/>
                <a:cs typeface="Arial"/>
              </a:rPr>
              <a:t>			</a:t>
            </a:r>
            <a:r>
              <a:rPr lang="pt-BR" sz="3200" b="1" spc="10" dirty="0">
                <a:solidFill>
                  <a:srgbClr val="1F49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Orientada ao Reuso</a:t>
            </a:r>
            <a:endParaRPr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77DE6A-B7FD-27BF-172A-E310005B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605005"/>
            <a:ext cx="9322905" cy="434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74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9F378F-C7A5-EBD9-20CC-E744AFD7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34" y="425450"/>
            <a:ext cx="9735531" cy="605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6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C75155D-BE22-DA9D-E70E-4696DD39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08" y="1035049"/>
            <a:ext cx="8754292" cy="5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18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3CF657-2BE6-49B4-82F8-D4452D88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90" y="1035050"/>
            <a:ext cx="9702209" cy="542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50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DBD2C5-7894-EE2A-5F21-7F8A8076C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560329"/>
            <a:ext cx="9144000" cy="622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3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716920" y="707516"/>
            <a:ext cx="3955020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550" b="1" spc="10" dirty="0">
                <a:latin typeface="Arial"/>
                <a:cs typeface="Arial"/>
              </a:rPr>
              <a:t>O que é software?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56596" y="1464944"/>
            <a:ext cx="425790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Programas de computador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56596" y="1977008"/>
            <a:ext cx="119750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Inclui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567262" y="1977008"/>
            <a:ext cx="2227045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documentação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006860" y="1977008"/>
            <a:ext cx="88785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sobre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108698" y="1977008"/>
            <a:ext cx="142265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operação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743904" y="1977008"/>
            <a:ext cx="25708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213453" y="1977008"/>
            <a:ext cx="591817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uso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9019348" y="1977008"/>
            <a:ext cx="59221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dos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499496" y="2403728"/>
            <a:ext cx="170757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programas.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156596" y="2915792"/>
            <a:ext cx="605067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Instruções (programas de computador)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7207268" y="2915792"/>
            <a:ext cx="1902302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que, quando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499495" y="3342511"/>
            <a:ext cx="712954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executadas, produzem a função e o desempenho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499495" y="3769232"/>
            <a:ext cx="152646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desejados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156596" y="4281295"/>
            <a:ext cx="8192431" cy="3550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Estruturas de dados que permitem a manipulação das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499495" y="4708015"/>
            <a:ext cx="1956709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Calibri"/>
                <a:cs typeface="Calibri"/>
              </a:rPr>
              <a:t>informações;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1167263" y="5353810"/>
            <a:ext cx="8424848" cy="6586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40" i="1" spc="10" dirty="0">
                <a:latin typeface="Arial"/>
                <a:cs typeface="Arial"/>
              </a:rPr>
              <a:t>“O Software ultrapassou o Hardware como chave para o sucesso de</a:t>
            </a:r>
            <a:endParaRPr sz="2000">
              <a:latin typeface="Arial"/>
              <a:cs typeface="Arial"/>
            </a:endParaRPr>
          </a:p>
          <a:p>
            <a:pPr marL="237744">
              <a:lnSpc>
                <a:spcPct val="100000"/>
              </a:lnSpc>
            </a:pPr>
            <a:r>
              <a:rPr sz="2280" i="1" spc="10" dirty="0">
                <a:latin typeface="Arial"/>
                <a:cs typeface="Arial"/>
              </a:rPr>
              <a:t>muitos sistemas baseados em computador” </a:t>
            </a:r>
            <a:r>
              <a:rPr sz="1880" i="1" spc="10" dirty="0">
                <a:latin typeface="Arial"/>
                <a:cs typeface="Arial"/>
              </a:rPr>
              <a:t>(Pressman, pg. 3, 1992)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3440DD-5CA9-FAE9-3750-815D1046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637770"/>
            <a:ext cx="9372600" cy="61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2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407B792-AEC4-25E1-E278-9B9FF5479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12593"/>
            <a:ext cx="8734797" cy="58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8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5ADB57F-31FD-4D6A-0510-F3294E87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13740"/>
            <a:ext cx="9125264" cy="621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15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8A164B9-9B6A-CC0B-5D8D-7A89CD21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98" y="654050"/>
            <a:ext cx="9756402" cy="62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64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09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2984500" y="478461"/>
            <a:ext cx="4121962" cy="54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550" b="1" spc="10" dirty="0">
                <a:latin typeface="Arial"/>
                <a:cs typeface="Arial"/>
              </a:rPr>
              <a:t>Crise do</a:t>
            </a:r>
            <a:r>
              <a:rPr sz="3550" b="1" spc="10" dirty="0">
                <a:latin typeface="Arial"/>
                <a:cs typeface="Arial"/>
              </a:rPr>
              <a:t> software?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03300" y="1339850"/>
            <a:ext cx="8534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Para generalizar o termo, ocorre quando o software não satisfaz seus envolvidos, sejam clientes e/ou usuários, desenvolvedores ou empresa [REZENDE99]. </a:t>
            </a:r>
          </a:p>
          <a:p>
            <a:pPr algn="just"/>
            <a:r>
              <a:rPr lang="pt-BR" sz="2200" dirty="0"/>
              <a:t> </a:t>
            </a:r>
          </a:p>
          <a:p>
            <a:pPr algn="just"/>
            <a:r>
              <a:rPr lang="pt-BR" sz="2200" dirty="0"/>
              <a:t>A expressão “Crise do Software”, que começou a ser utilizada na década de 60, tem historicamente aludido a um conjunto de problemas recorrentemente enfrentados no processo de desenvolvimento (Construção, implantação e manutenção) de software [MAFFEO92]. </a:t>
            </a:r>
          </a:p>
          <a:p>
            <a:pPr algn="just"/>
            <a:r>
              <a:rPr lang="pt-BR" sz="2200" dirty="0"/>
              <a:t> </a:t>
            </a:r>
          </a:p>
          <a:p>
            <a:pPr algn="just"/>
            <a:r>
              <a:rPr lang="pt-BR" sz="2200" dirty="0"/>
              <a:t>Apesar da enorme variedade de problemas que caracterizam a crise do software, engenheiros de software e gerentes de projetos para desenvolvimento de sistemas computacionais tendem a concentrar suas preocupações no seguinte aspecto: ”A enorme imprecisão das estimativas de cronogramas e de custos de desenvolvimento” (Tabelas 1, 2, 3 e 4) [LEE02]. </a:t>
            </a:r>
          </a:p>
        </p:txBody>
      </p:sp>
    </p:spTree>
    <p:extLst>
      <p:ext uri="{BB962C8B-B14F-4D97-AF65-F5344CB8AC3E}">
        <p14:creationId xmlns:p14="http://schemas.microsoft.com/office/powerpoint/2010/main" val="359270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716920" y="707516"/>
            <a:ext cx="4121962" cy="54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550" b="1" spc="10" dirty="0">
                <a:latin typeface="Arial"/>
                <a:cs typeface="Arial"/>
              </a:rPr>
              <a:t>Crise do</a:t>
            </a:r>
            <a:r>
              <a:rPr sz="3550" b="1" spc="10" dirty="0">
                <a:latin typeface="Arial"/>
                <a:cs typeface="Arial"/>
              </a:rPr>
              <a:t> software?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844508" y="1217641"/>
            <a:ext cx="89979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 não implementação da engenharia de requisitos permite erros no levantamento dos requisitos do sistema, e somente percebidos na implantação do sistema, gerando assim uma fase de manutenção e correção do software interminável, excedendo no custo desta fase (Tabela 1) e alongando o prazo de término substancialmente (Tabela 2). 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Tabela 1- Excedentes de Custo [LEE02].                       Tabela 2- Excedente de Prazo [LEE02].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49" y="3168650"/>
            <a:ext cx="8968097" cy="277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9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716920" y="707516"/>
            <a:ext cx="3843360" cy="54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550" b="1" spc="10" dirty="0">
                <a:latin typeface="Arial"/>
                <a:cs typeface="Arial"/>
              </a:rPr>
              <a:t>Crise do</a:t>
            </a:r>
            <a:r>
              <a:rPr sz="3550" b="1" spc="10" dirty="0">
                <a:latin typeface="Arial"/>
                <a:cs typeface="Arial"/>
              </a:rPr>
              <a:t> software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043570" y="1335492"/>
            <a:ext cx="85703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O custo do desenvolvimento do software varia de acordo com cada fase de seu processo (Tabela 3).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4" y="2358031"/>
            <a:ext cx="9056368" cy="30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0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716920" y="707516"/>
            <a:ext cx="3843360" cy="1084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550" b="1" spc="10" dirty="0">
                <a:latin typeface="Arial"/>
                <a:cs typeface="Arial"/>
              </a:rPr>
              <a:t>Crise do</a:t>
            </a:r>
            <a:r>
              <a:rPr sz="3550" b="1" spc="10" dirty="0">
                <a:latin typeface="Arial"/>
                <a:cs typeface="Arial"/>
              </a:rPr>
              <a:t> software</a:t>
            </a:r>
            <a:endParaRPr lang="pt-BR" sz="3550" b="1" spc="10" dirty="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endParaRPr sz="3500" dirty="0">
              <a:latin typeface="Arial"/>
              <a:cs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74316" y="1269367"/>
            <a:ext cx="914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 entanto com a implementação da engenhara de requisitos, os erros de levantamento de requisitos identificados na fase de análise do projeto de software, reduz o custo para correção (Tabela 4).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097532"/>
            <a:ext cx="8878327" cy="329966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79500" y="5336038"/>
            <a:ext cx="8843142" cy="1490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“Muitos desses erros poderiam ser evitados se as organizações dispusessem de um processo de engenharia de requisitos definido, controlado, medido e aprimorado. No entanto, percebe-se que para muitos profissionais de informática esses conceitos não são muito claros, o que certamente dificulta a ação dos gerentes no sentido de aprimorar os seus processos de desenvolvimento” [BLASCHEK03]. </a:t>
            </a:r>
          </a:p>
        </p:txBody>
      </p:sp>
    </p:spTree>
    <p:extLst>
      <p:ext uri="{BB962C8B-B14F-4D97-AF65-F5344CB8AC3E}">
        <p14:creationId xmlns:p14="http://schemas.microsoft.com/office/powerpoint/2010/main" val="18297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212516" y="730250"/>
            <a:ext cx="4811575" cy="54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pt-BR" sz="3550" b="1" spc="10" dirty="0" err="1">
                <a:latin typeface="Arial"/>
                <a:cs typeface="Arial"/>
              </a:rPr>
              <a:t>Anti-crise</a:t>
            </a:r>
            <a:r>
              <a:rPr lang="pt-BR" sz="3550" b="1" spc="10" dirty="0">
                <a:latin typeface="Arial"/>
                <a:cs typeface="Arial"/>
              </a:rPr>
              <a:t> do</a:t>
            </a:r>
            <a:r>
              <a:rPr sz="3550" b="1" spc="10" dirty="0">
                <a:latin typeface="Arial"/>
                <a:cs typeface="Arial"/>
              </a:rPr>
              <a:t> software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1308100" y="1720850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Segundo Rezende [REZENDE99], pode-se resumir que a </a:t>
            </a:r>
            <a:r>
              <a:rPr lang="pt-BR" sz="2400" dirty="0" err="1"/>
              <a:t>anti-crise</a:t>
            </a:r>
            <a:r>
              <a:rPr lang="pt-BR" sz="2400" dirty="0"/>
              <a:t> é a união e trabalho conjunto e harmonioso de três elementos: </a:t>
            </a:r>
          </a:p>
          <a:p>
            <a:pPr algn="just"/>
            <a:endParaRPr lang="pt-BR" sz="2400" dirty="0"/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Empresa (Alta Administração),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Cliente e/ou usuário e 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pt-BR" sz="2400" dirty="0"/>
              <a:t>Desenvolvedores de soluções. </a:t>
            </a:r>
          </a:p>
          <a:p>
            <a:pPr algn="just"/>
            <a:r>
              <a:rPr lang="pt-BR" sz="2400" dirty="0"/>
              <a:t> </a:t>
            </a:r>
          </a:p>
          <a:p>
            <a:pPr algn="just"/>
            <a:r>
              <a:rPr lang="pt-BR" sz="2400" dirty="0"/>
              <a:t>A Unidade de informática é um dos principais agentes de mudança nas organizações, preocupando-se com o negócio empresarial, auxiliando efetivamente os gestores nos processos de tomada de decisão, tanto </a:t>
            </a:r>
            <a:r>
              <a:rPr lang="pt-BR" sz="2400" b="1" dirty="0"/>
              <a:t>operacionais, como gerenciais e estratégicas.  </a:t>
            </a:r>
          </a:p>
          <a:p>
            <a:pPr algn="just"/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0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 txBox="1"/>
          <p:nvPr/>
        </p:nvSpPr>
        <p:spPr>
          <a:xfrm>
            <a:off x="3009784" y="707516"/>
            <a:ext cx="5369394" cy="4876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400" b="1" spc="10" dirty="0">
                <a:latin typeface="Arial"/>
                <a:cs typeface="Arial"/>
              </a:rPr>
              <a:t>Características desejadas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56596" y="1749932"/>
            <a:ext cx="4256793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i="1" spc="10" dirty="0">
                <a:latin typeface="Arial"/>
                <a:cs typeface="Arial"/>
              </a:rPr>
              <a:t>Completeza </a:t>
            </a:r>
            <a:r>
              <a:rPr sz="2800" spc="10" dirty="0">
                <a:latin typeface="Calibri"/>
                <a:cs typeface="Calibri"/>
              </a:rPr>
              <a:t>da informação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56596" y="2261996"/>
            <a:ext cx="2857699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i="1" spc="10" dirty="0">
                <a:latin typeface="Arial"/>
                <a:cs typeface="Arial"/>
              </a:rPr>
              <a:t>user-friendlyness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156596" y="2774059"/>
            <a:ext cx="2536777" cy="3412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i="1" spc="10" dirty="0">
                <a:latin typeface="Arial"/>
                <a:cs typeface="Arial"/>
              </a:rPr>
              <a:t>web-enhanced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156596" y="3286123"/>
            <a:ext cx="2069504" cy="35509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inteligência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156596" y="3798187"/>
            <a:ext cx="2558498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funcionalidade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56596" y="4310251"/>
            <a:ext cx="274148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compatibilidade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56596" y="4822315"/>
            <a:ext cx="1536950" cy="3550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• </a:t>
            </a:r>
            <a:r>
              <a:rPr sz="2800" spc="10" dirty="0">
                <a:latin typeface="Calibri"/>
                <a:cs typeface="Calibri"/>
              </a:rPr>
              <a:t>suporte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"/>
          <p:cNvSpPr/>
          <p:nvPr/>
        </p:nvSpPr>
        <p:spPr>
          <a:xfrm>
            <a:off x="7199253" y="1630679"/>
            <a:ext cx="1266444" cy="4047744"/>
          </a:xfrm>
          <a:custGeom>
            <a:avLst/>
            <a:gdLst/>
            <a:ahLst/>
            <a:cxnLst/>
            <a:rect l="l" t="t" r="r" b="b"/>
            <a:pathLst>
              <a:path w="1266444" h="4047744">
                <a:moveTo>
                  <a:pt x="0" y="4572"/>
                </a:moveTo>
                <a:cubicBezTo>
                  <a:pt x="0" y="1525"/>
                  <a:pt x="1524" y="0"/>
                  <a:pt x="4573" y="0"/>
                </a:cubicBezTo>
                <a:lnTo>
                  <a:pt x="1261872" y="0"/>
                </a:lnTo>
                <a:cubicBezTo>
                  <a:pt x="1264921" y="0"/>
                  <a:pt x="1266445" y="1525"/>
                  <a:pt x="1266445" y="4572"/>
                </a:cubicBezTo>
                <a:lnTo>
                  <a:pt x="1266445" y="4043172"/>
                </a:lnTo>
                <a:cubicBezTo>
                  <a:pt x="1266445" y="4046221"/>
                  <a:pt x="1264921" y="4047745"/>
                  <a:pt x="1261872" y="4047745"/>
                </a:cubicBezTo>
                <a:lnTo>
                  <a:pt x="4573" y="4047745"/>
                </a:lnTo>
                <a:cubicBezTo>
                  <a:pt x="1524" y="4047745"/>
                  <a:pt x="0" y="4046221"/>
                  <a:pt x="0" y="4043172"/>
                </a:cubicBezTo>
                <a:close/>
                <a:moveTo>
                  <a:pt x="9145" y="4043172"/>
                </a:moveTo>
                <a:lnTo>
                  <a:pt x="4573" y="4038601"/>
                </a:lnTo>
                <a:lnTo>
                  <a:pt x="1261872" y="4038601"/>
                </a:lnTo>
                <a:lnTo>
                  <a:pt x="1257301" y="4043172"/>
                </a:lnTo>
                <a:lnTo>
                  <a:pt x="1257301" y="4572"/>
                </a:lnTo>
                <a:lnTo>
                  <a:pt x="1261872" y="9145"/>
                </a:lnTo>
                <a:lnTo>
                  <a:pt x="4573" y="9145"/>
                </a:lnTo>
                <a:lnTo>
                  <a:pt x="9145" y="457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7485772" y="2616707"/>
            <a:ext cx="762097" cy="3047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Torna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630551" y="3055619"/>
            <a:ext cx="472678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um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331847" y="3494531"/>
            <a:ext cx="1070422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produto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386711" y="3933442"/>
            <a:ext cx="961457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melhor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7597023" y="4372354"/>
            <a:ext cx="541221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que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7490343" y="4811266"/>
            <a:ext cx="753669" cy="3048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alibri"/>
                <a:cs typeface="Calibri"/>
              </a:rPr>
              <a:t>outro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5847466" y="2206752"/>
            <a:ext cx="999744" cy="2500884"/>
          </a:xfrm>
          <a:custGeom>
            <a:avLst/>
            <a:gdLst/>
            <a:ahLst/>
            <a:cxnLst/>
            <a:rect l="l" t="t" r="r" b="b"/>
            <a:pathLst>
              <a:path w="999744" h="2500884">
                <a:moveTo>
                  <a:pt x="0" y="624840"/>
                </a:moveTo>
                <a:lnTo>
                  <a:pt x="457200" y="624840"/>
                </a:lnTo>
                <a:lnTo>
                  <a:pt x="457200" y="0"/>
                </a:lnTo>
                <a:lnTo>
                  <a:pt x="999744" y="1251204"/>
                </a:lnTo>
                <a:lnTo>
                  <a:pt x="457200" y="2500884"/>
                </a:lnTo>
                <a:lnTo>
                  <a:pt x="457200" y="1876043"/>
                </a:lnTo>
                <a:lnTo>
                  <a:pt x="0" y="187604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33749" y="2145792"/>
            <a:ext cx="1027176" cy="2622804"/>
          </a:xfrm>
          <a:custGeom>
            <a:avLst/>
            <a:gdLst/>
            <a:ahLst/>
            <a:cxnLst/>
            <a:rect l="l" t="t" r="r" b="b"/>
            <a:pathLst>
              <a:path w="1027176" h="2622804">
                <a:moveTo>
                  <a:pt x="0" y="673608"/>
                </a:moveTo>
                <a:lnTo>
                  <a:pt x="470917" y="673608"/>
                </a:lnTo>
                <a:lnTo>
                  <a:pt x="458724" y="685800"/>
                </a:lnTo>
                <a:lnTo>
                  <a:pt x="458724" y="0"/>
                </a:lnTo>
                <a:lnTo>
                  <a:pt x="1027177" y="1312164"/>
                </a:lnTo>
                <a:lnTo>
                  <a:pt x="458724" y="2622804"/>
                </a:lnTo>
                <a:lnTo>
                  <a:pt x="458724" y="1937003"/>
                </a:lnTo>
                <a:lnTo>
                  <a:pt x="470917" y="1949196"/>
                </a:lnTo>
                <a:lnTo>
                  <a:pt x="0" y="1949196"/>
                </a:lnTo>
                <a:close/>
                <a:moveTo>
                  <a:pt x="25909" y="1937003"/>
                </a:moveTo>
                <a:lnTo>
                  <a:pt x="13717" y="1923288"/>
                </a:lnTo>
                <a:lnTo>
                  <a:pt x="483109" y="1923288"/>
                </a:lnTo>
                <a:lnTo>
                  <a:pt x="483109" y="2561844"/>
                </a:lnTo>
                <a:lnTo>
                  <a:pt x="458724" y="2557271"/>
                </a:lnTo>
                <a:lnTo>
                  <a:pt x="1001268" y="1306067"/>
                </a:lnTo>
                <a:lnTo>
                  <a:pt x="1001268" y="1316735"/>
                </a:lnTo>
                <a:lnTo>
                  <a:pt x="458724" y="67056"/>
                </a:lnTo>
                <a:lnTo>
                  <a:pt x="483109" y="60960"/>
                </a:lnTo>
                <a:lnTo>
                  <a:pt x="483109" y="699516"/>
                </a:lnTo>
                <a:lnTo>
                  <a:pt x="13717" y="699516"/>
                </a:lnTo>
                <a:lnTo>
                  <a:pt x="25909" y="68580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</TotalTime>
  <Words>964</Words>
  <Application>Microsoft Office PowerPoint</Application>
  <PresentationFormat>Personalizar</PresentationFormat>
  <Paragraphs>151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Sandra Crippa</dc:creator>
  <cp:lastModifiedBy>SANDRA CRIPPA</cp:lastModifiedBy>
  <cp:revision>16</cp:revision>
  <dcterms:created xsi:type="dcterms:W3CDTF">2017-11-20T12:05:09Z</dcterms:created>
  <dcterms:modified xsi:type="dcterms:W3CDTF">2024-08-12T20:32:34Z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LastSaved">
    <vt:filetime>2017-11-20T00:00:00Z</vt:filetime>
  </property>
</Properties>
</file>