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aime Silveira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–Jaime Silveira</a:t>
            </a:r>
          </a:p>
        </p:txBody>
      </p:sp>
      <p:sp>
        <p:nvSpPr>
          <p:cNvPr id="94" name="“Digite uma citação aqui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“Digite uma citação aqui.” </a:t>
            </a:r>
          </a:p>
        </p:txBody>
      </p:sp>
      <p:sp>
        <p:nvSpPr>
          <p:cNvPr id="9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m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m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o Título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Texto do Título</a:t>
            </a:r>
          </a:p>
        </p:txBody>
      </p:sp>
      <p:sp>
        <p:nvSpPr>
          <p:cNvPr id="2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o Título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m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o Título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Texto do Título</a:t>
            </a:r>
          </a:p>
        </p:txBody>
      </p:sp>
      <p:sp>
        <p:nvSpPr>
          <p:cNvPr id="4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9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57" name="Nível de Corpo U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m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67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m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m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m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IAGRAMA DE CASOS DE USO"/>
          <p:cNvSpPr txBox="1">
            <a:spLocks noGrp="1"/>
          </p:cNvSpPr>
          <p:nvPr>
            <p:ph type="ctrTitle"/>
          </p:nvPr>
        </p:nvSpPr>
        <p:spPr>
          <a:xfrm>
            <a:off x="1397260" y="2298700"/>
            <a:ext cx="21589480" cy="3510823"/>
          </a:xfrm>
          <a:prstGeom prst="rect">
            <a:avLst/>
          </a:prstGeom>
        </p:spPr>
        <p:txBody>
          <a:bodyPr/>
          <a:lstStyle>
            <a:lvl1pPr>
              <a:defRPr sz="11000" b="1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DIAGRAMA DE CASOS DE USO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LACIONAMENT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RELACIONAMENTOS</a:t>
            </a:r>
          </a:p>
        </p:txBody>
      </p:sp>
      <p:sp>
        <p:nvSpPr>
          <p:cNvPr id="149" name="O Atendente pode, somente, executar o caso de uso Locar Veículo. O Gerente pode executar os casos de uso Locar Veículo, herdado de Atendente, e Emitir Relatórios."/>
          <p:cNvSpPr txBox="1">
            <a:spLocks noGrp="1"/>
          </p:cNvSpPr>
          <p:nvPr>
            <p:ph type="body" sz="quarter" idx="1"/>
          </p:nvPr>
        </p:nvSpPr>
        <p:spPr>
          <a:xfrm>
            <a:off x="1689100" y="9503742"/>
            <a:ext cx="21005800" cy="2942259"/>
          </a:xfrm>
          <a:prstGeom prst="rect">
            <a:avLst/>
          </a:prstGeom>
        </p:spPr>
        <p:txBody>
          <a:bodyPr/>
          <a:lstStyle>
            <a:lvl1pPr marL="0" indent="0" algn="just" defTabSz="751205">
              <a:lnSpc>
                <a:spcPct val="120000"/>
              </a:lnSpc>
              <a:spcBef>
                <a:spcPts val="5300"/>
              </a:spcBef>
              <a:buSzTx/>
              <a:buNone/>
              <a:defRPr sz="5460"/>
            </a:lvl1pPr>
          </a:lstStyle>
          <a:p>
            <a:r>
              <a:t>O Atendente pode, somente, executar o caso de uso Locar Veículo. O Gerente pode executar os casos de uso Locar Veículo, herdado de Atendente, e Emitir Relatórios.</a:t>
            </a:r>
          </a:p>
        </p:txBody>
      </p:sp>
      <p:pic>
        <p:nvPicPr>
          <p:cNvPr id="150" name="Captura de Tela 2017-10-02 às 18.09.28.png" descr="Captura de Tela 2017-10-02 às 18.09.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610" y="2293313"/>
            <a:ext cx="12890953" cy="75219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LACIONAMENT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RELACIONAMENTOS</a:t>
            </a:r>
          </a:p>
        </p:txBody>
      </p:sp>
      <p:sp>
        <p:nvSpPr>
          <p:cNvPr id="153" name="Entre Casos de uso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just">
              <a:lnSpc>
                <a:spcPct val="120000"/>
              </a:lnSpc>
              <a:buSzTx/>
              <a:buNone/>
              <a:defRPr sz="6000" b="1"/>
            </a:pPr>
            <a:r>
              <a:t>Entre Casos de uso:</a:t>
            </a:r>
          </a:p>
          <a:p>
            <a:pPr marL="1447800" lvl="3" indent="-762000" algn="just">
              <a:lnSpc>
                <a:spcPct val="120000"/>
              </a:lnSpc>
              <a:buClr>
                <a:srgbClr val="000000"/>
              </a:buClr>
              <a:buSzPct val="100000"/>
              <a:defRPr sz="6000"/>
            </a:pPr>
            <a:r>
              <a:t>Generalização;</a:t>
            </a:r>
          </a:p>
          <a:p>
            <a:pPr marL="1447800" lvl="3" indent="-762000" algn="just">
              <a:lnSpc>
                <a:spcPct val="120000"/>
              </a:lnSpc>
              <a:buClr>
                <a:srgbClr val="000000"/>
              </a:buClr>
              <a:buSzPct val="100000"/>
              <a:defRPr sz="6000"/>
            </a:pPr>
            <a:r>
              <a:t>Dependência:</a:t>
            </a:r>
          </a:p>
          <a:p>
            <a:pPr marL="2590800" lvl="8" indent="-762000" algn="just">
              <a:lnSpc>
                <a:spcPct val="120000"/>
              </a:lnSpc>
              <a:buClr>
                <a:srgbClr val="000000"/>
              </a:buClr>
              <a:buSzPct val="100000"/>
              <a:buAutoNum type="arabicPeriod"/>
              <a:defRPr sz="6000"/>
            </a:pPr>
            <a:r>
              <a:t>Inclusão;</a:t>
            </a:r>
          </a:p>
          <a:p>
            <a:pPr marL="2590800" lvl="8" indent="-762000" algn="just">
              <a:lnSpc>
                <a:spcPct val="120000"/>
              </a:lnSpc>
              <a:buClr>
                <a:srgbClr val="000000"/>
              </a:buClr>
              <a:buSzPct val="100000"/>
              <a:buAutoNum type="arabicPeriod"/>
              <a:defRPr sz="6000"/>
            </a:pPr>
            <a:r>
              <a:t>Extensão.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LACIONAMENT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RELACIONAMENTOS</a:t>
            </a:r>
          </a:p>
        </p:txBody>
      </p:sp>
      <p:sp>
        <p:nvSpPr>
          <p:cNvPr id="156" name="Entre Casos de uso - Generalizaçã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just">
              <a:lnSpc>
                <a:spcPct val="120000"/>
              </a:lnSpc>
              <a:buSzTx/>
              <a:buNone/>
              <a:defRPr sz="6000" b="1"/>
            </a:pPr>
            <a:r>
              <a:t>Entre Casos de uso - Generalização</a:t>
            </a:r>
          </a:p>
          <a:p>
            <a:pPr marL="0" indent="0" algn="just">
              <a:lnSpc>
                <a:spcPct val="120000"/>
              </a:lnSpc>
              <a:buSzTx/>
              <a:buNone/>
              <a:defRPr sz="6000"/>
            </a:pPr>
            <a:r>
              <a:t>Na Generalização entre casos de uso, um caso genérico serve de base para diversos outros, ou seja, os procedimentos comuns a diversos casos de uso são separados e inseridos em um caso de uso específico.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LACIONAMENT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RELACIONAMENTOS</a:t>
            </a:r>
          </a:p>
        </p:txBody>
      </p:sp>
      <p:sp>
        <p:nvSpPr>
          <p:cNvPr id="159" name="Todos os procedimentos comuns aos casos de uso Inserir Medicamento e Inserir Perfumaria serão descritos no caso de uso Inserir Produto. Ficando os procedimentos específicos descritos nos respectivos  casos de uso."/>
          <p:cNvSpPr txBox="1">
            <a:spLocks noGrp="1"/>
          </p:cNvSpPr>
          <p:nvPr>
            <p:ph type="body" sz="quarter" idx="1"/>
          </p:nvPr>
        </p:nvSpPr>
        <p:spPr>
          <a:xfrm>
            <a:off x="1689100" y="9791661"/>
            <a:ext cx="21005800" cy="2654340"/>
          </a:xfrm>
          <a:prstGeom prst="rect">
            <a:avLst/>
          </a:prstGeom>
        </p:spPr>
        <p:txBody>
          <a:bodyPr/>
          <a:lstStyle>
            <a:lvl1pPr marL="0" indent="0" algn="just" defTabSz="676909">
              <a:lnSpc>
                <a:spcPct val="120000"/>
              </a:lnSpc>
              <a:spcBef>
                <a:spcPts val="4800"/>
              </a:spcBef>
              <a:buSzTx/>
              <a:buNone/>
              <a:defRPr sz="4920"/>
            </a:lvl1pPr>
          </a:lstStyle>
          <a:p>
            <a:r>
              <a:t>Todos os procedimentos comuns aos casos de uso Inserir Medicamento e Inserir Perfumaria serão descritos no caso de uso Inserir Produto. Ficando os procedimentos específicos descritos nos respectivos  casos de uso.</a:t>
            </a:r>
          </a:p>
        </p:txBody>
      </p:sp>
      <p:pic>
        <p:nvPicPr>
          <p:cNvPr id="160" name="Captura de Tela 2017-10-02 às 18.20.47.png" descr="Captura de Tela 2017-10-02 às 18.20.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213" y="2484946"/>
            <a:ext cx="18300872" cy="71279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LACIONAMENT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RELACIONAMENTOS</a:t>
            </a:r>
          </a:p>
        </p:txBody>
      </p:sp>
      <p:sp>
        <p:nvSpPr>
          <p:cNvPr id="163" name="Entre Casos de uso - Dependência - Inclusã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just" defTabSz="808990">
              <a:lnSpc>
                <a:spcPct val="120000"/>
              </a:lnSpc>
              <a:spcBef>
                <a:spcPts val="5700"/>
              </a:spcBef>
              <a:buSzTx/>
              <a:buNone/>
              <a:defRPr sz="5880" b="1"/>
            </a:pPr>
            <a:r>
              <a:t>Entre Casos de uso - Dependência - Inclusão</a:t>
            </a:r>
          </a:p>
          <a:p>
            <a:pPr marL="0" indent="0" algn="just" defTabSz="808990">
              <a:lnSpc>
                <a:spcPct val="120000"/>
              </a:lnSpc>
              <a:spcBef>
                <a:spcPts val="5700"/>
              </a:spcBef>
              <a:buSzTx/>
              <a:buNone/>
              <a:defRPr sz="5880"/>
            </a:pPr>
            <a:r>
              <a:t>Num relacionamento de inclusão um caso de uso insere outro caso de uso, isto é, uma narrativa insere parte de outra narrativa. A inclusão é representada por meio de uma linha tracejada com uma seta aberta em uma das extremidades. A seta parte do caso de uso dependente. Adiciona o esteriótipo &lt;&lt;include&gt;&gt;. A direção do relacionamento é do caso de uso que está incluindo para o caso de uso incluído.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LACIONAMENT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RELACIONAMENTOS</a:t>
            </a:r>
          </a:p>
        </p:txBody>
      </p:sp>
      <p:sp>
        <p:nvSpPr>
          <p:cNvPr id="166" name="Quando o caso de uso Sacar Dinheiro “inclui” o caso de uso Registrar Transação, significa que sempre que o caso de uso Sacar Dinheiro for executado o caso de uso Registrar Transação também será executado."/>
          <p:cNvSpPr txBox="1">
            <a:spLocks noGrp="1"/>
          </p:cNvSpPr>
          <p:nvPr>
            <p:ph type="body" sz="quarter" idx="1"/>
          </p:nvPr>
        </p:nvSpPr>
        <p:spPr>
          <a:xfrm>
            <a:off x="1689100" y="9791661"/>
            <a:ext cx="21005800" cy="2654340"/>
          </a:xfrm>
          <a:prstGeom prst="rect">
            <a:avLst/>
          </a:prstGeom>
        </p:spPr>
        <p:txBody>
          <a:bodyPr/>
          <a:lstStyle>
            <a:lvl1pPr marL="0" indent="0" algn="just" defTabSz="685165">
              <a:lnSpc>
                <a:spcPct val="120000"/>
              </a:lnSpc>
              <a:spcBef>
                <a:spcPts val="4800"/>
              </a:spcBef>
              <a:buSzTx/>
              <a:buNone/>
              <a:defRPr sz="4980"/>
            </a:lvl1pPr>
          </a:lstStyle>
          <a:p>
            <a:r>
              <a:t>Quando o caso de uso Sacar Dinheiro “inclui” o caso de uso Registrar Transação, significa que sempre que o caso de uso Sacar Dinheiro for executado o caso de uso Registrar Transação também será executado.</a:t>
            </a:r>
          </a:p>
        </p:txBody>
      </p:sp>
      <p:pic>
        <p:nvPicPr>
          <p:cNvPr id="167" name="Captura de Tela 2017-10-02 às 22.36.44.png" descr="Captura de Tela 2017-10-02 às 22.36.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761" y="2876798"/>
            <a:ext cx="17668124" cy="66796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LACIONAMENT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RELACIONAMENTOS</a:t>
            </a:r>
          </a:p>
        </p:txBody>
      </p:sp>
      <p:sp>
        <p:nvSpPr>
          <p:cNvPr id="170" name="Entre Casos de uso - Dependência - Extensã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just" defTabSz="734694">
              <a:lnSpc>
                <a:spcPct val="120000"/>
              </a:lnSpc>
              <a:spcBef>
                <a:spcPts val="5200"/>
              </a:spcBef>
              <a:buSzTx/>
              <a:buNone/>
              <a:defRPr sz="5340" b="1"/>
            </a:pPr>
            <a:r>
              <a:t>Entre Casos de uso - Dependência - Extensão</a:t>
            </a:r>
          </a:p>
          <a:p>
            <a:pPr marL="0" indent="0" algn="just" defTabSz="734694">
              <a:lnSpc>
                <a:spcPct val="120000"/>
              </a:lnSpc>
              <a:spcBef>
                <a:spcPts val="5200"/>
              </a:spcBef>
              <a:buSzTx/>
              <a:buNone/>
              <a:defRPr sz="5340"/>
            </a:pPr>
            <a:r>
              <a:t>O relacionamento de extensão também representa uma dependência entre dois casos  de uso e utiliza a mesma linha tracejada com a seta aberta, porém adiciona o esteriótipo &lt;&lt;extend&gt;&gt; para diferenciar da inclusão. A seta parte do caso de uso extensor e chega ao estendido e a leitura do relacionamento segue o sentido da seta. Nesse tipo de dependência, diferente da inclusão, se refere a procedimentos opcionais. Em função disso, a execução do caso extensor está sempre associada a uma condição.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LACIONAMENT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RELACIONAMENTOS</a:t>
            </a:r>
          </a:p>
        </p:txBody>
      </p:sp>
      <p:sp>
        <p:nvSpPr>
          <p:cNvPr id="173" name="Quando o caso de uso Obter Extrato estende o caso de uso Realizar Transações, significa que quando o caso de uso Realizar Transação for executado o caso de uso Obter Extrato poderá (poderá – talvez não seja) ser executado também. A direção do relacionamento é do caso de uso extensor (Obter Extrato) para o caso de uso estendido (Realizar Transações)."/>
          <p:cNvSpPr txBox="1">
            <a:spLocks noGrp="1"/>
          </p:cNvSpPr>
          <p:nvPr>
            <p:ph type="body" sz="quarter" idx="1"/>
          </p:nvPr>
        </p:nvSpPr>
        <p:spPr>
          <a:xfrm>
            <a:off x="1689100" y="9791661"/>
            <a:ext cx="21005800" cy="2654340"/>
          </a:xfrm>
          <a:prstGeom prst="rect">
            <a:avLst/>
          </a:prstGeom>
        </p:spPr>
        <p:txBody>
          <a:bodyPr/>
          <a:lstStyle>
            <a:lvl1pPr marL="0" indent="0" algn="just" defTabSz="511809">
              <a:lnSpc>
                <a:spcPct val="120000"/>
              </a:lnSpc>
              <a:spcBef>
                <a:spcPts val="3600"/>
              </a:spcBef>
              <a:buSzTx/>
              <a:buNone/>
              <a:defRPr sz="3720"/>
            </a:lvl1pPr>
          </a:lstStyle>
          <a:p>
            <a:r>
              <a:t>Quando o caso de uso Obter Extrato estende o caso de uso Realizar Transações, significa que quando o caso de uso Realizar Transação for executado o caso de uso Obter Extrato poderá (poderá – talvez não seja) ser executado também. A direção do relacionamento é do caso de uso extensor (Obter Extrato) para o caso de uso estendido (Realizar Transações).</a:t>
            </a:r>
          </a:p>
        </p:txBody>
      </p:sp>
      <p:pic>
        <p:nvPicPr>
          <p:cNvPr id="174" name="Captura de Tela 2017-10-02 às 23.19.10.png" descr="Captura de Tela 2017-10-02 às 23.19.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796" y="2132891"/>
            <a:ext cx="14759329" cy="75354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LACIONAMENT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RELACIONAMENTOS</a:t>
            </a:r>
          </a:p>
        </p:txBody>
      </p:sp>
      <p:sp>
        <p:nvSpPr>
          <p:cNvPr id="177" name="Entre Ator e Casos de us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just" defTabSz="751205">
              <a:lnSpc>
                <a:spcPct val="120000"/>
              </a:lnSpc>
              <a:spcBef>
                <a:spcPts val="5300"/>
              </a:spcBef>
              <a:buSzTx/>
              <a:buNone/>
              <a:defRPr sz="5460" b="1"/>
            </a:pPr>
            <a:r>
              <a:t>Entre Ator e Casos de uso</a:t>
            </a:r>
          </a:p>
          <a:p>
            <a:pPr marL="0" indent="0" algn="just" defTabSz="751205">
              <a:lnSpc>
                <a:spcPct val="120000"/>
              </a:lnSpc>
              <a:spcBef>
                <a:spcPts val="5300"/>
              </a:spcBef>
              <a:buSzTx/>
              <a:buNone/>
              <a:defRPr sz="5460"/>
            </a:pPr>
            <a:r>
              <a:t>O relacionamento entre ator e caso de uso é o mais comum e usado nos diagramas de casos de uso, já que apresenta a ligação entre quem (o ator) faz o que (o caso de uso) no sistema. Entre eles existe apenas o relacionamento de associação (comunicação). </a:t>
            </a:r>
          </a:p>
          <a:p>
            <a:pPr marL="0" indent="0" algn="just" defTabSz="751205">
              <a:lnSpc>
                <a:spcPct val="120000"/>
              </a:lnSpc>
              <a:spcBef>
                <a:spcPts val="5300"/>
              </a:spcBef>
              <a:buSzTx/>
              <a:buNone/>
              <a:defRPr sz="5460"/>
            </a:pPr>
            <a:r>
              <a:t>A notação da UML para este relacionamento é uma linha sólida ligando o ator ao caso de uso.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LACIONAMENT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RELACIONAMENTOS</a:t>
            </a:r>
          </a:p>
        </p:txBody>
      </p:sp>
      <p:pic>
        <p:nvPicPr>
          <p:cNvPr id="180" name="Captura de Tela 2017-10-04 às 15.27.36.png" descr="Captura de Tela 2017-10-04 às 15.27.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185" y="2460618"/>
            <a:ext cx="14367422" cy="10214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DIAGRAMA DE CASOS DE US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17244">
              <a:defRPr sz="11088"/>
            </a:lvl1pPr>
          </a:lstStyle>
          <a:p>
            <a:r>
              <a:t>DIAGRAMA DE CASOS DE USO</a:t>
            </a:r>
          </a:p>
        </p:txBody>
      </p:sp>
      <p:sp>
        <p:nvSpPr>
          <p:cNvPr id="122" name="Ator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7000" b="1"/>
            </a:pPr>
            <a:r>
              <a:t>Atores</a:t>
            </a:r>
          </a:p>
          <a:p>
            <a:pPr>
              <a:defRPr sz="7000" b="1"/>
            </a:pPr>
            <a:r>
              <a:t>Casos de Uso</a:t>
            </a:r>
          </a:p>
          <a:p>
            <a:pPr>
              <a:defRPr sz="7000" b="1"/>
            </a:pPr>
            <a:r>
              <a:t>Relacionamentos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Bibliografi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Bibliografia</a:t>
            </a:r>
          </a:p>
        </p:txBody>
      </p:sp>
      <p:sp>
        <p:nvSpPr>
          <p:cNvPr id="183" name="Furgeri, Sergio. Modelagem de Sistemas Orientados a Objetos - Ensino Didático, Lev Saraiva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Furgeri, Sergio. </a:t>
            </a:r>
            <a:r>
              <a:rPr i="1"/>
              <a:t>Modelagem de Sistemas Orientados a Objetos - Ensino Didático</a:t>
            </a:r>
            <a:r>
              <a:t>, Lev Saraiva.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AT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ATOR</a:t>
            </a:r>
          </a:p>
        </p:txBody>
      </p:sp>
      <p:sp>
        <p:nvSpPr>
          <p:cNvPr id="125" name="Um ator e representado pelo desenho de uma homem palito com um rótulo contendo um nome. Normalmente, um ator é externo ao sistema, ou seja, é alguém que utiliza alguma funcionalidade do sistema, seja um ser humano, outro sistema, ou ainda um equipamento de hardware que não pertence ao sistema em questão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t>Um ator e representado pelo desenho de uma homem palito com um rótulo contendo um nome. Normalmente, um ator é externo ao sistema, ou seja, é alguém que utiliza alguma funcionalidade do sistema, seja um ser humano, outro sistema, ou ainda um equipamento de hardware que não pertence ao sistema em questão.</a:t>
            </a:r>
          </a:p>
          <a:p>
            <a:pPr algn="just">
              <a:lnSpc>
                <a:spcPct val="120000"/>
              </a:lnSpc>
            </a:pPr>
            <a:r>
              <a:t>O nome do ator não se refere ao nome de uma pessoa, ou ao nome da função que o funcionário ocupa na empresa, mas o papel que o usuário desempenha ao utilizar uma função do software.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AT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ATOR</a:t>
            </a:r>
          </a:p>
        </p:txBody>
      </p:sp>
      <p:sp>
        <p:nvSpPr>
          <p:cNvPr id="128" name="Corpo"/>
          <p:cNvSpPr txBox="1">
            <a:spLocks noGrp="1"/>
          </p:cNvSpPr>
          <p:nvPr>
            <p:ph type="body" idx="1"/>
          </p:nvPr>
        </p:nvSpPr>
        <p:spPr>
          <a:xfrm>
            <a:off x="4202579" y="3402962"/>
            <a:ext cx="17590621" cy="929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 dirty="0"/>
          </a:p>
        </p:txBody>
      </p:sp>
      <p:pic>
        <p:nvPicPr>
          <p:cNvPr id="129" name="Captura de Tela 2017-10-02 às 17.06.00.png" descr="Captura de Tela 2017-10-02 às 17.06.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479" y="3729414"/>
            <a:ext cx="16448723" cy="86434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ASO DE US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CASO DE USO</a:t>
            </a:r>
          </a:p>
        </p:txBody>
      </p:sp>
      <p:sp>
        <p:nvSpPr>
          <p:cNvPr id="132" name="Um caso de uso e representado por uma elipse e um rótulo contendo um nome. Cada elipse representa uma função que o usuário pode desenvolver no sistema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algn="just">
              <a:lnSpc>
                <a:spcPct val="120000"/>
              </a:lnSpc>
            </a:lvl1pPr>
          </a:lstStyle>
          <a:p>
            <a:r>
              <a:t>Um caso de uso e representado por uma elipse e um rótulo contendo um nome. Cada elipse representa uma função que o usuário pode desenvolver no sistema.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ASO DE US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CASO DE USO</a:t>
            </a:r>
          </a:p>
        </p:txBody>
      </p:sp>
      <p:sp>
        <p:nvSpPr>
          <p:cNvPr id="135" name="Exemplos de nomes de casos de uso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just">
              <a:lnSpc>
                <a:spcPct val="120000"/>
              </a:lnSpc>
              <a:buSzTx/>
              <a:buNone/>
              <a:defRPr b="1"/>
            </a:pPr>
            <a:r>
              <a:t>Exemplos de nomes de casos de uso</a:t>
            </a:r>
          </a:p>
          <a:p>
            <a:pPr marL="0" indent="0" algn="just">
              <a:lnSpc>
                <a:spcPct val="120000"/>
              </a:lnSpc>
              <a:buSzTx/>
              <a:buNone/>
            </a:pPr>
            <a:endParaRPr/>
          </a:p>
          <a:p>
            <a:pPr marL="0" indent="0" algn="just">
              <a:lnSpc>
                <a:spcPct val="120000"/>
              </a:lnSpc>
              <a:buSzTx/>
              <a:buNone/>
            </a:pPr>
            <a:endParaRPr/>
          </a:p>
          <a:p>
            <a:pPr marL="0" indent="0" algn="just">
              <a:lnSpc>
                <a:spcPct val="120000"/>
              </a:lnSpc>
              <a:buSzTx/>
              <a:buNone/>
            </a:pPr>
            <a:endParaRPr/>
          </a:p>
        </p:txBody>
      </p:sp>
      <p:graphicFrame>
        <p:nvGraphicFramePr>
          <p:cNvPr id="136" name="Tabela"/>
          <p:cNvGraphicFramePr/>
          <p:nvPr/>
        </p:nvGraphicFramePr>
        <p:xfrm>
          <a:off x="3963180" y="6283197"/>
          <a:ext cx="16457636" cy="2946400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4114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4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55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Abrir Conta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Admitir Funcionário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Adquirir Boleto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Administrar Conta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5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Alocar Recurso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Apontar Erro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Ajustar Resolução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Calcular Salário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5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Carregar Tarefa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Classificar Ganhador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Compartilhar Dados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Criar Perfil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5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Dividir Operação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Finalizar Transação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Reconhecer Usuário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Sair do Sistema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5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Emitir Relatórios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Manter Cliente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Gerenciar Vendas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Realizar Vendas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ASO DE US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CASO DE USO</a:t>
            </a:r>
          </a:p>
        </p:txBody>
      </p:sp>
      <p:sp>
        <p:nvSpPr>
          <p:cNvPr id="139" name="Exemplos de casos de uso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just">
              <a:lnSpc>
                <a:spcPct val="120000"/>
              </a:lnSpc>
              <a:buSzTx/>
              <a:buNone/>
              <a:defRPr b="1"/>
            </a:pPr>
            <a:r>
              <a:t>Exemplos de casos de uso</a:t>
            </a:r>
          </a:p>
          <a:p>
            <a:pPr marL="0" indent="0" algn="just">
              <a:lnSpc>
                <a:spcPct val="120000"/>
              </a:lnSpc>
              <a:buSzTx/>
              <a:buNone/>
            </a:pPr>
            <a:endParaRPr/>
          </a:p>
          <a:p>
            <a:pPr marL="0" indent="0" algn="just">
              <a:lnSpc>
                <a:spcPct val="120000"/>
              </a:lnSpc>
              <a:buSzTx/>
              <a:buNone/>
            </a:pPr>
            <a:endParaRPr/>
          </a:p>
          <a:p>
            <a:pPr marL="0" indent="0" algn="just">
              <a:lnSpc>
                <a:spcPct val="120000"/>
              </a:lnSpc>
              <a:buSzTx/>
              <a:buNone/>
            </a:pPr>
            <a:endParaRPr/>
          </a:p>
        </p:txBody>
      </p:sp>
      <p:pic>
        <p:nvPicPr>
          <p:cNvPr id="140" name="Captura de Tela 2017-10-02 às 17.49.30.png" descr="Captura de Tela 2017-10-02 às 17.49.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004" y="4902115"/>
            <a:ext cx="19519225" cy="73725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LACIONAMENT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RELACIONAMENTOS</a:t>
            </a:r>
          </a:p>
        </p:txBody>
      </p:sp>
      <p:sp>
        <p:nvSpPr>
          <p:cNvPr id="143" name="São ligações existentes entre os diversos componentes utilizados nos diagramas da UML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t>São ligações existentes entre os diversos componentes utilizados nos diagramas da UML.</a:t>
            </a:r>
          </a:p>
          <a:p>
            <a:pPr algn="just">
              <a:lnSpc>
                <a:spcPct val="120000"/>
              </a:lnSpc>
            </a:pPr>
            <a:r>
              <a:t>Tipos de relacionamentos:</a:t>
            </a:r>
          </a:p>
          <a:p>
            <a:pPr lvl="5" algn="just">
              <a:lnSpc>
                <a:spcPct val="120000"/>
              </a:lnSpc>
              <a:defRPr sz="4800"/>
            </a:pPr>
            <a:r>
              <a:t>Entre Atores</a:t>
            </a:r>
          </a:p>
          <a:p>
            <a:pPr lvl="5" algn="just">
              <a:lnSpc>
                <a:spcPct val="120000"/>
              </a:lnSpc>
              <a:defRPr sz="4800"/>
            </a:pPr>
            <a:r>
              <a:t>Entre Casos de Uso</a:t>
            </a:r>
          </a:p>
          <a:p>
            <a:pPr lvl="5" algn="just">
              <a:lnSpc>
                <a:spcPct val="120000"/>
              </a:lnSpc>
              <a:defRPr sz="4800"/>
            </a:pPr>
            <a:r>
              <a:t>Entre Atores e Casos de Uso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LACIONAMENT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RELACIONAMENTOS</a:t>
            </a:r>
          </a:p>
        </p:txBody>
      </p:sp>
      <p:sp>
        <p:nvSpPr>
          <p:cNvPr id="146" name="Entre Atores - Generalizaçã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just">
              <a:lnSpc>
                <a:spcPct val="120000"/>
              </a:lnSpc>
              <a:buSzTx/>
              <a:buNone/>
              <a:defRPr sz="6000" b="1"/>
            </a:pPr>
            <a:r>
              <a:t>Entre Atores - Generalização</a:t>
            </a:r>
          </a:p>
          <a:p>
            <a:pPr algn="just">
              <a:lnSpc>
                <a:spcPct val="120000"/>
              </a:lnSpc>
            </a:pPr>
            <a:r>
              <a:t>A generalização é representada por uma linha solida, porém contendo uma seta fechada numa das extremidades. O objetivo é aproveitar funções realizadas por um ator em outro ator.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796</Words>
  <Application>Microsoft Office PowerPoint</Application>
  <PresentationFormat>Personalizar</PresentationFormat>
  <Paragraphs>76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Helvetica Neue</vt:lpstr>
      <vt:lpstr>Helvetica Neue Light</vt:lpstr>
      <vt:lpstr>Helvetica Neue Medium</vt:lpstr>
      <vt:lpstr>White</vt:lpstr>
      <vt:lpstr>DIAGRAMA DE CASOS DE USO</vt:lpstr>
      <vt:lpstr>DIAGRAMA DE CASOS DE USO</vt:lpstr>
      <vt:lpstr>ATOR</vt:lpstr>
      <vt:lpstr>ATOR</vt:lpstr>
      <vt:lpstr>CASO DE USO</vt:lpstr>
      <vt:lpstr>CASO DE USO</vt:lpstr>
      <vt:lpstr>CASO DE USO</vt:lpstr>
      <vt:lpstr>RELACIONAMENTOS</vt:lpstr>
      <vt:lpstr>RELACIONAMENTOS</vt:lpstr>
      <vt:lpstr>RELACIONAMENTOS</vt:lpstr>
      <vt:lpstr>RELACIONAMENTOS</vt:lpstr>
      <vt:lpstr>RELACIONAMENTOS</vt:lpstr>
      <vt:lpstr>RELACIONAMENTOS</vt:lpstr>
      <vt:lpstr>RELACIONAMENTOS</vt:lpstr>
      <vt:lpstr>RELACIONAMENTOS</vt:lpstr>
      <vt:lpstr>RELACIONAMENTOS</vt:lpstr>
      <vt:lpstr>RELACIONAMENTOS</vt:lpstr>
      <vt:lpstr>RELACIONAMENTOS</vt:lpstr>
      <vt:lpstr>RELACIONAMENTOS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CASOS DE USO</dc:title>
  <dc:creator>Sandra Crippa</dc:creator>
  <cp:lastModifiedBy>SANDRA CRIPPA</cp:lastModifiedBy>
  <cp:revision>2</cp:revision>
  <dcterms:modified xsi:type="dcterms:W3CDTF">2025-08-31T11:43:52Z</dcterms:modified>
</cp:coreProperties>
</file>