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7"/>
  </p:notesMasterIdLst>
  <p:sldIdLst>
    <p:sldId id="256" r:id="rId4"/>
    <p:sldId id="295" r:id="rId5"/>
    <p:sldId id="275" r:id="rId6"/>
    <p:sldId id="312" r:id="rId7"/>
    <p:sldId id="31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83" r:id="rId16"/>
    <p:sldId id="317" r:id="rId17"/>
    <p:sldId id="319" r:id="rId18"/>
    <p:sldId id="318" r:id="rId19"/>
    <p:sldId id="320" r:id="rId20"/>
    <p:sldId id="321" r:id="rId21"/>
    <p:sldId id="314" r:id="rId22"/>
    <p:sldId id="278" r:id="rId23"/>
    <p:sldId id="279" r:id="rId24"/>
    <p:sldId id="280" r:id="rId25"/>
    <p:sldId id="315" r:id="rId26"/>
    <p:sldId id="297" r:id="rId27"/>
    <p:sldId id="298" r:id="rId28"/>
    <p:sldId id="322" r:id="rId29"/>
    <p:sldId id="266" r:id="rId30"/>
    <p:sldId id="267" r:id="rId31"/>
    <p:sldId id="268" r:id="rId32"/>
    <p:sldId id="269" r:id="rId33"/>
    <p:sldId id="306" r:id="rId34"/>
    <p:sldId id="323" r:id="rId35"/>
    <p:sldId id="324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1FB4"/>
    <a:srgbClr val="C08656"/>
    <a:srgbClr val="AC223B"/>
    <a:srgbClr val="F1B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89346" autoAdjust="0"/>
  </p:normalViewPr>
  <p:slideViewPr>
    <p:cSldViewPr snapToGrid="0">
      <p:cViewPr varScale="1">
        <p:scale>
          <a:sx n="99" d="100"/>
          <a:sy n="99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ustomXml" Target="../customXml/item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ustomXml" Target="../customXml/item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B0297-1540-4134-BB40-9276BEDDA7A3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6665A-E16A-4D2B-BBA5-A412444022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78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Um </a:t>
            </a:r>
            <a:r>
              <a:rPr lang="pt-BR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paradigma de programação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fornece e determina a visão que o programador possui sobre a estruturação e execução do programa. P</a:t>
            </a:r>
            <a:r>
              <a:rPr lang="pt-BR" b="0" i="0" dirty="0">
                <a:solidFill>
                  <a:srgbClr val="121416"/>
                </a:solidFill>
                <a:effectLst/>
                <a:latin typeface="Verdana" panose="020B0604030504040204" pitchFamily="34" charset="0"/>
              </a:rPr>
              <a:t>ode ser entendido como um </a:t>
            </a:r>
            <a:r>
              <a:rPr lang="pt-BR" b="1" i="0" dirty="0">
                <a:solidFill>
                  <a:srgbClr val="121416"/>
                </a:solidFill>
                <a:effectLst/>
                <a:latin typeface="Verdana" panose="020B0604030504040204" pitchFamily="34" charset="0"/>
              </a:rPr>
              <a:t>tipo de estruturação ao qual a linguagem deverá respeitar</a:t>
            </a:r>
            <a:r>
              <a:rPr lang="pt-BR" b="0" i="0" dirty="0">
                <a:solidFill>
                  <a:srgbClr val="121416"/>
                </a:solidFill>
                <a:effectLst/>
                <a:latin typeface="Verdana" panose="020B0604030504040204" pitchFamily="34" charset="0"/>
              </a:rPr>
              <a:t>.</a:t>
            </a:r>
            <a:endParaRPr lang="pt-BR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Uma </a:t>
            </a:r>
            <a:r>
              <a:rPr lang="pt-BR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linguagem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de programação </a:t>
            </a:r>
            <a:r>
              <a:rPr lang="pt-BR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multiparadigma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é uma </a:t>
            </a:r>
            <a:r>
              <a:rPr lang="pt-BR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linguagem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que suporta mais de um </a:t>
            </a:r>
            <a:r>
              <a:rPr lang="pt-BR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paradigma</a:t>
            </a:r>
            <a:r>
              <a:rPr lang="pt-BR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de programação.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665A-E16A-4D2B-BBA5-A4124440226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77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665A-E16A-4D2B-BBA5-A4124440226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88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665A-E16A-4D2B-BBA5-A4124440226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01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AF PPT Migra‹o da M#609F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9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1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5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152401"/>
            <a:ext cx="6502400" cy="2286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98585"/>
            <a:ext cx="4876800" cy="2286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9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5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2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8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23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38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83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66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79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358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45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17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31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48268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57667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0195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462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4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73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962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4575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45397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584656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6943066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56947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42150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676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6684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999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BR" noProof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0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99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2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  <p:pic>
        <p:nvPicPr>
          <p:cNvPr id="1031" name="Imagem 6" descr="AF PPT Migra‹o da M#609F37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8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87DC-ABC1-4232-A675-4BAA24FD77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D18-3F1E-4952-AC4C-5282C19F54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7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A871-041D-4E44-A9CD-83B8D92503FE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89AD-56CB-42F0-B542-00CEE5AF09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04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pad.dev/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cs typeface="Poppins" panose="00000500000000000000" pitchFamily="2" charset="0"/>
              </a:rPr>
              <a:t>Desenvolvimento de Dispositivos Móveis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+mj-lt"/>
                <a:cs typeface="Poppins" panose="00000500000000000000" pitchFamily="2" charset="0"/>
              </a:rPr>
              <a:t>Prof</a:t>
            </a:r>
            <a:r>
              <a:rPr lang="pt-BR" baseline="30000" dirty="0">
                <a:latin typeface="+mj-lt"/>
                <a:cs typeface="Poppins" panose="00000500000000000000" pitchFamily="2" charset="0"/>
              </a:rPr>
              <a:t>a</a:t>
            </a:r>
            <a:r>
              <a:rPr lang="pt-BR" dirty="0">
                <a:latin typeface="+mj-lt"/>
                <a:cs typeface="Poppins" panose="00000500000000000000" pitchFamily="2" charset="0"/>
              </a:rPr>
              <a:t>. Tassiana Kautzmann</a:t>
            </a:r>
          </a:p>
        </p:txBody>
      </p:sp>
    </p:spTree>
    <p:extLst>
      <p:ext uri="{BB962C8B-B14F-4D97-AF65-F5344CB8AC3E}">
        <p14:creationId xmlns:p14="http://schemas.microsoft.com/office/powerpoint/2010/main" val="309256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6E367-345F-4E58-B047-7435D810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Dart</a:t>
            </a:r>
            <a:r>
              <a:rPr lang="pt-BR" dirty="0"/>
              <a:t> – Operadores de igualdade e relacionais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2B9C22B8-C3FF-41D5-90EF-6D7DC3D61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2346"/>
            <a:ext cx="11101134" cy="4283241"/>
          </a:xfrm>
        </p:spPr>
      </p:pic>
    </p:spTree>
    <p:extLst>
      <p:ext uri="{BB962C8B-B14F-4D97-AF65-F5344CB8AC3E}">
        <p14:creationId xmlns:p14="http://schemas.microsoft.com/office/powerpoint/2010/main" val="223164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60507-881C-43DE-9456-B7D6970B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Dart</a:t>
            </a:r>
            <a:r>
              <a:rPr lang="pt-BR" dirty="0"/>
              <a:t> – Operadores de Atribuição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A1FA13F9-80D0-435B-AA16-F5C50FD70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0039"/>
            <a:ext cx="10969051" cy="4526910"/>
          </a:xfrm>
        </p:spPr>
      </p:pic>
    </p:spTree>
    <p:extLst>
      <p:ext uri="{BB962C8B-B14F-4D97-AF65-F5344CB8AC3E}">
        <p14:creationId xmlns:p14="http://schemas.microsoft.com/office/powerpoint/2010/main" val="428634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DC6F7-23AA-4104-9861-CC0924E1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Dart</a:t>
            </a:r>
            <a:r>
              <a:rPr lang="pt-BR" dirty="0"/>
              <a:t> – Operadores lógicos e verificação de tipo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1EDA7106-C3F1-4846-B9F0-33E71ECD9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857" y="1888815"/>
            <a:ext cx="9756286" cy="4864003"/>
          </a:xfrm>
        </p:spPr>
      </p:pic>
    </p:spTree>
    <p:extLst>
      <p:ext uri="{BB962C8B-B14F-4D97-AF65-F5344CB8AC3E}">
        <p14:creationId xmlns:p14="http://schemas.microsoft.com/office/powerpoint/2010/main" val="421838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6EE9B-0C8F-468B-BCC7-E836325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21F43C-D2B9-48EE-A6BA-50B028A1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>
                <a:hlinkClick r:id="rId2"/>
              </a:rPr>
              <a:t>Dartpad</a:t>
            </a:r>
            <a:endParaRPr lang="pt-BR" sz="2800" dirty="0"/>
          </a:p>
          <a:p>
            <a:endParaRPr lang="pt-BR" dirty="0"/>
          </a:p>
          <a:p>
            <a:r>
              <a:rPr lang="pt-BR" dirty="0"/>
              <a:t>Comentários:</a:t>
            </a:r>
          </a:p>
          <a:p>
            <a:pPr lvl="1"/>
            <a:r>
              <a:rPr lang="pt-BR" dirty="0"/>
              <a:t>//comentário na mesma linha;</a:t>
            </a:r>
          </a:p>
          <a:p>
            <a:pPr lvl="1"/>
            <a:r>
              <a:rPr lang="pt-BR" dirty="0"/>
              <a:t>/* Comentário em </a:t>
            </a:r>
          </a:p>
          <a:p>
            <a:pPr marL="457200" lvl="1" indent="0">
              <a:buNone/>
            </a:pPr>
            <a:r>
              <a:rPr lang="pt-BR" dirty="0"/>
              <a:t>Várias linhas */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5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6116F-4C53-0BED-B83D-7ADE46B17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B1BB2-0F39-9CF0-C835-E691EC3E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especiais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77BC4-286E-4246-E1F2-92DBCC27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50238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pt-BR" b="1" dirty="0"/>
          </a:p>
          <a:p>
            <a:pPr>
              <a:lnSpc>
                <a:spcPct val="120000"/>
              </a:lnSpc>
            </a:pPr>
            <a:r>
              <a:rPr lang="pt-BR" b="1" dirty="0"/>
              <a:t>??</a:t>
            </a:r>
            <a:r>
              <a:rPr lang="pt-BR" dirty="0"/>
              <a:t> → retorna o valor à esquerda se não for </a:t>
            </a:r>
            <a:r>
              <a:rPr lang="pt-BR" dirty="0" err="1"/>
              <a:t>null</a:t>
            </a:r>
            <a:r>
              <a:rPr lang="pt-BR" dirty="0"/>
              <a:t>, senão o da direita. “Se não tiver nada aqui, use isso.”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Uso:</a:t>
            </a:r>
            <a:r>
              <a:rPr lang="pt-BR" dirty="0"/>
              <a:t> Definir valores padrão quando algo pode ser </a:t>
            </a:r>
            <a:r>
              <a:rPr lang="pt-BR" dirty="0" err="1"/>
              <a:t>null</a:t>
            </a:r>
            <a:r>
              <a:rPr lang="pt-BR" dirty="0"/>
              <a:t>.</a:t>
            </a:r>
          </a:p>
          <a:p>
            <a:pPr>
              <a:lnSpc>
                <a:spcPct val="12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endParaRPr lang="pt-BR" dirty="0"/>
          </a:p>
          <a:p>
            <a:pPr marL="457200" lvl="1" indent="0">
              <a:lnSpc>
                <a:spcPct val="120000"/>
              </a:lnSpc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08C887-2E79-564F-670E-DF88A1A5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74" y="3851590"/>
            <a:ext cx="10220115" cy="14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5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EC825-1A88-DEB6-3A58-9013FC0C0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D2614-8A0C-F64E-716C-86C268A9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especiais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475B60-1777-1E32-47EC-168F4387E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50238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b="1" dirty="0"/>
              <a:t>??=</a:t>
            </a:r>
            <a:r>
              <a:rPr lang="pt-BR" dirty="0"/>
              <a:t> → atribui valor apenas se a variável for </a:t>
            </a:r>
            <a:r>
              <a:rPr lang="pt-BR" dirty="0" err="1"/>
              <a:t>null</a:t>
            </a:r>
            <a:r>
              <a:rPr lang="pt-BR" dirty="0"/>
              <a:t> . “Só coloque esse valor se ainda estiver vazio.”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Uso:</a:t>
            </a:r>
            <a:r>
              <a:rPr lang="pt-BR" dirty="0"/>
              <a:t> Inicializar variáveis somente se estiverem </a:t>
            </a:r>
            <a:r>
              <a:rPr lang="pt-BR" dirty="0" err="1"/>
              <a:t>null</a:t>
            </a:r>
            <a:r>
              <a:rPr lang="pt-BR" dirty="0"/>
              <a:t>.</a:t>
            </a:r>
          </a:p>
          <a:p>
            <a:pPr lvl="1">
              <a:lnSpc>
                <a:spcPct val="120000"/>
              </a:lnSpc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A84711-1CCC-327D-A601-801BF7B6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09" y="3429000"/>
            <a:ext cx="9241581" cy="26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1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898B-4772-0C32-2972-69374AE5D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14B48-A8CB-2F9C-AC14-8E30E96D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especiais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AE3BC-301F-FEAF-4378-6404AD66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50238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b="1" dirty="0"/>
              <a:t>?.</a:t>
            </a:r>
            <a:r>
              <a:rPr lang="pt-BR" dirty="0"/>
              <a:t> → acessa apenas se não for </a:t>
            </a:r>
            <a:r>
              <a:rPr lang="pt-BR" dirty="0" err="1"/>
              <a:t>null</a:t>
            </a:r>
            <a:r>
              <a:rPr lang="pt-BR" dirty="0"/>
              <a:t>. “Acesse isso só se existir.”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Uso: </a:t>
            </a:r>
            <a:r>
              <a:rPr lang="pt-BR" dirty="0"/>
              <a:t>Evitar erro ao tentar acessar propriedades de objetos </a:t>
            </a:r>
            <a:r>
              <a:rPr lang="pt-BR" dirty="0" err="1"/>
              <a:t>null</a:t>
            </a:r>
            <a:r>
              <a:rPr lang="pt-BR" dirty="0"/>
              <a:t>.</a:t>
            </a:r>
          </a:p>
          <a:p>
            <a:pPr>
              <a:lnSpc>
                <a:spcPct val="12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83A410-3FBA-0B4E-A23B-049FD00A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4" y="3429000"/>
            <a:ext cx="9334471" cy="17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9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C1ADF-E593-B726-40E1-3FA8D4040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7C7B9-53E7-EA35-BCAE-DB231CF7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especiais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D116F7-3EFF-8881-ED60-9DFE4168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50238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b="1" dirty="0" err="1"/>
              <a:t>is</a:t>
            </a:r>
            <a:r>
              <a:rPr lang="pt-BR" b="1" dirty="0"/>
              <a:t> / </a:t>
            </a:r>
            <a:r>
              <a:rPr lang="pt-BR" b="1" dirty="0" err="1"/>
              <a:t>is</a:t>
            </a:r>
            <a:r>
              <a:rPr lang="pt-BR" b="1" dirty="0"/>
              <a:t>! </a:t>
            </a:r>
            <a:r>
              <a:rPr lang="pt-BR" dirty="0"/>
              <a:t>→ verifica tipo. “É do tipo...?”</a:t>
            </a:r>
          </a:p>
          <a:p>
            <a:pPr>
              <a:lnSpc>
                <a:spcPct val="12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endParaRPr lang="pt-BR" b="1" dirty="0"/>
          </a:p>
          <a:p>
            <a:pPr marL="0" indent="0">
              <a:lnSpc>
                <a:spcPct val="120000"/>
              </a:lnSpc>
              <a:buNone/>
            </a:pPr>
            <a:endParaRPr lang="pt-BR" b="1" dirty="0"/>
          </a:p>
          <a:p>
            <a:pPr>
              <a:lnSpc>
                <a:spcPct val="120000"/>
              </a:lnSpc>
            </a:pPr>
            <a:endParaRPr lang="pt-BR" sz="1400" b="1" dirty="0"/>
          </a:p>
          <a:p>
            <a:pPr>
              <a:lnSpc>
                <a:spcPct val="120000"/>
              </a:lnSpc>
            </a:pPr>
            <a:r>
              <a:rPr lang="pt-BR" b="1" dirty="0"/>
              <a:t>as</a:t>
            </a:r>
            <a:r>
              <a:rPr lang="pt-BR" dirty="0"/>
              <a:t> → faz </a:t>
            </a:r>
            <a:r>
              <a:rPr lang="pt-BR" dirty="0" err="1"/>
              <a:t>cast</a:t>
            </a:r>
            <a:r>
              <a:rPr lang="pt-BR" dirty="0"/>
              <a:t> de tipo. “Trate isso como...”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Uso:</a:t>
            </a:r>
            <a:r>
              <a:rPr lang="pt-BR" dirty="0"/>
              <a:t> </a:t>
            </a:r>
            <a:r>
              <a:rPr lang="pt-BR" b="1" dirty="0"/>
              <a:t>Converter</a:t>
            </a:r>
            <a:r>
              <a:rPr lang="pt-BR" dirty="0"/>
              <a:t> ou </a:t>
            </a:r>
            <a:r>
              <a:rPr lang="pt-BR" b="1" dirty="0"/>
              <a:t>forçar um tipo</a:t>
            </a:r>
            <a:r>
              <a:rPr lang="pt-BR" dirty="0"/>
              <a:t> quando você sabe o que está recebendo.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B25A3D-EF63-D384-D46E-20C12C30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76" y="2046782"/>
            <a:ext cx="9404414" cy="213058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2C5D596-A57A-97AF-5F3A-EDEA39087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76" y="5049678"/>
            <a:ext cx="6935873" cy="17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2AD6-DEDF-6B90-0E0A-FB65AC06D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968CA-65F9-5801-0AD8-3D0C12E5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especiais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7EAE2-A8CE-3CE6-85C3-874B96013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50238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pt-BR" b="1" dirty="0"/>
              <a:t>as</a:t>
            </a:r>
            <a:r>
              <a:rPr lang="pt-BR" dirty="0"/>
              <a:t> → faz </a:t>
            </a:r>
            <a:r>
              <a:rPr lang="pt-BR" dirty="0" err="1"/>
              <a:t>cast</a:t>
            </a:r>
            <a:r>
              <a:rPr lang="pt-BR" dirty="0"/>
              <a:t> de tipo. “Trate isso como...”. 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Analogia:</a:t>
            </a:r>
            <a:r>
              <a:rPr lang="pt-BR" dirty="0"/>
              <a:t> “Essa chave é de gaveta, mas podemos usá-la como chave de armário se for compatível.”</a:t>
            </a:r>
          </a:p>
          <a:p>
            <a:pPr lvl="1">
              <a:lnSpc>
                <a:spcPct val="120000"/>
              </a:lnSpc>
            </a:pPr>
            <a:r>
              <a:rPr lang="pt-BR" b="1" dirty="0"/>
              <a:t>Uso:</a:t>
            </a:r>
            <a:r>
              <a:rPr lang="pt-BR" dirty="0"/>
              <a:t> </a:t>
            </a:r>
            <a:r>
              <a:rPr lang="pt-BR" b="1" dirty="0"/>
              <a:t>Converter</a:t>
            </a:r>
            <a:r>
              <a:rPr lang="pt-BR" dirty="0"/>
              <a:t> ou </a:t>
            </a:r>
            <a:r>
              <a:rPr lang="pt-BR" b="1" dirty="0"/>
              <a:t>forçar um tipo</a:t>
            </a:r>
            <a:r>
              <a:rPr lang="pt-BR" dirty="0"/>
              <a:t> quando você sabe o que está recebendo.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C209BA-4779-5EAD-0BD2-B3D7F859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37" y="4106144"/>
            <a:ext cx="9546925" cy="238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0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E349B-A3FF-3060-A6F7-4DDD3FB5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Tipagem de dados dinâmica e forte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16E91-1C4C-C689-EB62-3A8E54A3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pt-BR" b="1" dirty="0"/>
              <a:t>Tipagem forte: </a:t>
            </a:r>
            <a:r>
              <a:rPr lang="pt-BR" dirty="0"/>
              <a:t>não é permitido atribuir valor de tipo diferente sem conversão.</a:t>
            </a:r>
          </a:p>
          <a:p>
            <a:pPr>
              <a:lnSpc>
                <a:spcPct val="110000"/>
              </a:lnSpc>
            </a:pPr>
            <a:endParaRPr lang="pt-BR" dirty="0"/>
          </a:p>
          <a:p>
            <a:pPr>
              <a:lnSpc>
                <a:spcPct val="110000"/>
              </a:lnSpc>
            </a:pPr>
            <a:r>
              <a:rPr lang="pt-BR" b="1" dirty="0"/>
              <a:t>Tipagem dinâmica: </a:t>
            </a:r>
            <a:r>
              <a:rPr lang="pt-BR" dirty="0"/>
              <a:t>permite alterar o tipo da variável em tempo de execução (usando </a:t>
            </a:r>
            <a:r>
              <a:rPr lang="pt-BR" b="1" dirty="0" err="1"/>
              <a:t>dynamic</a:t>
            </a:r>
            <a:r>
              <a:rPr lang="pt-BR" dirty="0"/>
              <a:t>).</a:t>
            </a:r>
          </a:p>
          <a:p>
            <a:pPr>
              <a:lnSpc>
                <a:spcPct val="110000"/>
              </a:lnSpc>
            </a:pPr>
            <a:endParaRPr lang="pt-BR" dirty="0"/>
          </a:p>
          <a:p>
            <a:pPr>
              <a:lnSpc>
                <a:spcPct val="110000"/>
              </a:lnSpc>
            </a:pPr>
            <a:r>
              <a:rPr lang="pt-BR" dirty="0"/>
              <a:t>Obs.: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Use </a:t>
            </a:r>
            <a:r>
              <a:rPr lang="pt-BR" dirty="0" err="1"/>
              <a:t>dynamic</a:t>
            </a:r>
            <a:r>
              <a:rPr lang="pt-BR" dirty="0"/>
              <a:t> apenas quando necessário (</a:t>
            </a:r>
            <a:r>
              <a:rPr lang="pt-BR" dirty="0" err="1"/>
              <a:t>ex</a:t>
            </a:r>
            <a:r>
              <a:rPr lang="pt-BR" dirty="0"/>
              <a:t>: APIs que retornam tipos variados).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Prefira tipagem explícita para evitar erros.</a:t>
            </a:r>
          </a:p>
        </p:txBody>
      </p:sp>
    </p:spTree>
    <p:extLst>
      <p:ext uri="{BB962C8B-B14F-4D97-AF65-F5344CB8AC3E}">
        <p14:creationId xmlns:p14="http://schemas.microsoft.com/office/powerpoint/2010/main" val="8648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CD8C4-0ACC-869A-6DF9-1AAB4212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Plug-ins para VS </a:t>
            </a:r>
            <a:r>
              <a:rPr lang="pt-BR" b="1" dirty="0" err="1"/>
              <a:t>Code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FB5B3-0ADA-7B08-F9EA-F714E475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Dart</a:t>
            </a:r>
            <a:r>
              <a:rPr lang="pt-BR" dirty="0"/>
              <a:t> (fornecedor: </a:t>
            </a:r>
            <a:r>
              <a:rPr lang="pt-BR" dirty="0" err="1"/>
              <a:t>Dart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)</a:t>
            </a:r>
          </a:p>
          <a:p>
            <a:r>
              <a:rPr lang="pt-BR" dirty="0" err="1"/>
              <a:t>Flutter</a:t>
            </a:r>
            <a:r>
              <a:rPr lang="pt-BR" dirty="0"/>
              <a:t> (fornecedor: </a:t>
            </a:r>
            <a:r>
              <a:rPr lang="pt-BR" dirty="0" err="1"/>
              <a:t>Dart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)</a:t>
            </a:r>
          </a:p>
          <a:p>
            <a:r>
              <a:rPr lang="pt-BR" dirty="0" err="1"/>
              <a:t>Error</a:t>
            </a:r>
            <a:r>
              <a:rPr lang="pt-BR" dirty="0"/>
              <a:t> Lens (fornecedor: Alexander)</a:t>
            </a:r>
          </a:p>
          <a:p>
            <a:r>
              <a:rPr lang="pt-BR" dirty="0" err="1"/>
              <a:t>Flutter</a:t>
            </a:r>
            <a:r>
              <a:rPr lang="pt-BR" dirty="0"/>
              <a:t> Color (fornecedor: </a:t>
            </a:r>
            <a:r>
              <a:rPr lang="pt-BR" dirty="0" err="1"/>
              <a:t>Nilesh</a:t>
            </a:r>
            <a:r>
              <a:rPr lang="pt-BR" dirty="0"/>
              <a:t> </a:t>
            </a:r>
            <a:r>
              <a:rPr lang="pt-BR" dirty="0" err="1"/>
              <a:t>Chavan</a:t>
            </a:r>
            <a:r>
              <a:rPr lang="pt-BR" dirty="0"/>
              <a:t>)</a:t>
            </a:r>
          </a:p>
          <a:p>
            <a:r>
              <a:rPr lang="pt-BR" dirty="0" err="1"/>
              <a:t>Flutter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(fornecedor: Marcelo </a:t>
            </a:r>
            <a:r>
              <a:rPr lang="pt-BR" dirty="0" err="1"/>
              <a:t>Velasquez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584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4E6B5-EDA7-4DA0-A9BE-CF73476E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Dart</a:t>
            </a:r>
            <a:r>
              <a:rPr lang="pt-BR" dirty="0"/>
              <a:t> – 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29E70-5004-437D-B00D-067A1B12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09" y="1600200"/>
            <a:ext cx="7620000" cy="4525963"/>
          </a:xfrm>
        </p:spPr>
        <p:txBody>
          <a:bodyPr/>
          <a:lstStyle/>
          <a:p>
            <a:r>
              <a:rPr lang="pt-BR" dirty="0"/>
              <a:t>Inteiro:</a:t>
            </a:r>
          </a:p>
          <a:p>
            <a:pPr lvl="1"/>
            <a:r>
              <a:rPr lang="pt-BR" dirty="0"/>
              <a:t>Toda e qualquer informação numérica que pertença ao conjunto de números inteiros relativos (números positivos, negativos ou o zero).</a:t>
            </a:r>
          </a:p>
          <a:p>
            <a:endParaRPr lang="pt-BR" dirty="0"/>
          </a:p>
          <a:p>
            <a:r>
              <a:rPr lang="pt-BR" dirty="0"/>
              <a:t>Double:</a:t>
            </a:r>
          </a:p>
          <a:p>
            <a:pPr lvl="1"/>
            <a:r>
              <a:rPr lang="pt-BR" dirty="0"/>
              <a:t>Números decimais/fracionados;</a:t>
            </a:r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9BD63275-D0CA-4A00-9C86-ACC22EA5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509" y="2107322"/>
            <a:ext cx="3696545" cy="1755859"/>
          </a:xfrm>
          <a:prstGeom prst="rect">
            <a:avLst/>
          </a:prstGeom>
        </p:spPr>
      </p:pic>
      <p:pic>
        <p:nvPicPr>
          <p:cNvPr id="7" name="Imagem 6" descr="Texto&#10;&#10;Descrição gerada automaticamente com confiança média">
            <a:extLst>
              <a:ext uri="{FF2B5EF4-FFF2-40B4-BE49-F238E27FC236}">
                <a16:creationId xmlns:a16="http://schemas.microsoft.com/office/drawing/2014/main" id="{BEC8DA23-02CF-464A-ABD6-74D5A46E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93499"/>
            <a:ext cx="5469400" cy="175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4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0E419-637C-49FD-A9C3-B4826D4A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Dart</a:t>
            </a:r>
            <a:r>
              <a:rPr lang="pt-BR" dirty="0"/>
              <a:t> – 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06D217-391A-4B14-BCD9-493F823C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String:</a:t>
            </a:r>
          </a:p>
          <a:p>
            <a:pPr lvl="1"/>
            <a:r>
              <a:rPr lang="pt-BR" dirty="0"/>
              <a:t>Caracteres de texto;</a:t>
            </a:r>
          </a:p>
          <a:p>
            <a:pPr lvl="1"/>
            <a:endParaRPr lang="pt-BR" dirty="0"/>
          </a:p>
          <a:p>
            <a:r>
              <a:rPr lang="pt-BR" dirty="0"/>
              <a:t>Booleano:</a:t>
            </a:r>
          </a:p>
          <a:p>
            <a:pPr lvl="1"/>
            <a:r>
              <a:rPr lang="pt-BR" dirty="0"/>
              <a:t>Valores lógicos que podem ser verdadeiro ou falso;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E76AF5-CE04-4FB8-82A0-120A69E964F3}"/>
              </a:ext>
            </a:extLst>
          </p:cNvPr>
          <p:cNvSpPr txBox="1"/>
          <p:nvPr/>
        </p:nvSpPr>
        <p:spPr>
          <a:xfrm>
            <a:off x="4703976" y="1590774"/>
            <a:ext cx="448815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86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8B1F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nome = “Tassiana”;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>
                <a:solidFill>
                  <a:srgbClr val="8B1F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(nome);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Imagem 5" descr="Texto&#10;&#10;Descrição gerada automaticamente com confiança baixa">
            <a:extLst>
              <a:ext uri="{FF2B5EF4-FFF2-40B4-BE49-F238E27FC236}">
                <a16:creationId xmlns:a16="http://schemas.microsoft.com/office/drawing/2014/main" id="{B2B9AA74-B020-441A-B7EA-948DEB06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60" y="4447046"/>
            <a:ext cx="3503944" cy="16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0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4CC98-BEA0-44D6-B6D0-94315FE1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Dart</a:t>
            </a:r>
            <a:r>
              <a:rPr lang="pt-BR" dirty="0"/>
              <a:t> – 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6C2259-8973-40CA-BEED-ACDD39D5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Dynamic:</a:t>
            </a:r>
          </a:p>
          <a:p>
            <a:pPr lvl="1"/>
            <a:r>
              <a:rPr lang="pt-BR" dirty="0"/>
              <a:t>Tipo especial que permite que uma variável possa armazenar qualquer tipo de dado e alterá-lo em tempo de execução;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439AA7-7696-4336-BF71-704D0429C914}"/>
              </a:ext>
            </a:extLst>
          </p:cNvPr>
          <p:cNvSpPr txBox="1"/>
          <p:nvPr/>
        </p:nvSpPr>
        <p:spPr>
          <a:xfrm>
            <a:off x="971738" y="3510480"/>
            <a:ext cx="87154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C086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dinamico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“Desenvolvimento”;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800" dirty="0">
                <a:solidFill>
                  <a:srgbClr val="8B1F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dinamico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dinamico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800" dirty="0">
                <a:solidFill>
                  <a:srgbClr val="8B1F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dinamico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8460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24FD5-38AA-C29F-D19C-6BFD940C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Inferência de 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83CB3C-C10A-8871-BA8B-645B4C56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8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pt-BR" sz="2000" b="1" dirty="0"/>
              <a:t>var: </a:t>
            </a:r>
            <a:r>
              <a:rPr lang="pt-BR" sz="2000" dirty="0"/>
              <a:t>variável com tipo inferido. (Cofre que pode abrir e trocar o que tem dentro sempre)</a:t>
            </a:r>
          </a:p>
          <a:p>
            <a:pPr>
              <a:lnSpc>
                <a:spcPct val="120000"/>
              </a:lnSpc>
            </a:pPr>
            <a:r>
              <a:rPr lang="pt-BR" sz="2000" b="1" dirty="0"/>
              <a:t>final: </a:t>
            </a:r>
            <a:r>
              <a:rPr lang="pt-BR" sz="2000" dirty="0"/>
              <a:t>variável imutável após inicialização, valor definido em tempo de execução. (Cofre que, depois de guardado algo pela primeira vez, não pode ser trocado.)</a:t>
            </a:r>
          </a:p>
          <a:p>
            <a:pPr>
              <a:lnSpc>
                <a:spcPct val="120000"/>
              </a:lnSpc>
            </a:pPr>
            <a:r>
              <a:rPr lang="pt-BR" sz="2000" b="1" dirty="0" err="1"/>
              <a:t>const</a:t>
            </a:r>
            <a:r>
              <a:rPr lang="pt-BR" sz="2000" b="1" dirty="0"/>
              <a:t>: </a:t>
            </a:r>
            <a:r>
              <a:rPr lang="pt-BR" sz="2000" dirty="0"/>
              <a:t>valor imutável e definido em tempo de compilação. (Cofre que já vem fechado de fábrica com algo dentro, e só abre para mostrar, nunca para mudar.)</a:t>
            </a:r>
          </a:p>
          <a:p>
            <a:pPr>
              <a:lnSpc>
                <a:spcPct val="120000"/>
              </a:lnSpc>
            </a:pPr>
            <a:endParaRPr lang="pt-BR" sz="2000" dirty="0"/>
          </a:p>
          <a:p>
            <a:pPr>
              <a:lnSpc>
                <a:spcPct val="120000"/>
              </a:lnSpc>
            </a:pPr>
            <a:endParaRPr lang="pt-BR" sz="2000" dirty="0"/>
          </a:p>
          <a:p>
            <a:pPr>
              <a:lnSpc>
                <a:spcPct val="120000"/>
              </a:lnSpc>
            </a:pPr>
            <a:endParaRPr lang="pt-BR" sz="2000" dirty="0"/>
          </a:p>
          <a:p>
            <a:pPr marL="0" indent="0">
              <a:lnSpc>
                <a:spcPct val="120000"/>
              </a:lnSpc>
              <a:buNone/>
            </a:pPr>
            <a:endParaRPr lang="pt-BR" sz="2000" dirty="0"/>
          </a:p>
          <a:p>
            <a:pPr>
              <a:lnSpc>
                <a:spcPct val="120000"/>
              </a:lnSpc>
            </a:pPr>
            <a:r>
              <a:rPr lang="pt-BR" sz="2000" b="1" dirty="0" err="1"/>
              <a:t>Obs</a:t>
            </a:r>
            <a:r>
              <a:rPr lang="pt-BR" sz="2000" b="1" dirty="0"/>
              <a:t>:</a:t>
            </a:r>
          </a:p>
          <a:p>
            <a:pPr lvl="1">
              <a:lnSpc>
                <a:spcPct val="120000"/>
              </a:lnSpc>
            </a:pPr>
            <a:r>
              <a:rPr lang="pt-BR" sz="1600" dirty="0"/>
              <a:t>Use </a:t>
            </a:r>
            <a:r>
              <a:rPr lang="pt-BR" sz="1600" dirty="0" err="1"/>
              <a:t>const</a:t>
            </a:r>
            <a:r>
              <a:rPr lang="pt-BR" sz="1600" dirty="0"/>
              <a:t> para constantes conhecidas no código.</a:t>
            </a:r>
          </a:p>
          <a:p>
            <a:pPr lvl="1">
              <a:lnSpc>
                <a:spcPct val="120000"/>
              </a:lnSpc>
            </a:pPr>
            <a:r>
              <a:rPr lang="pt-BR" sz="1600" dirty="0"/>
              <a:t>Use final para valores calculados mas que não mudam.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24C21F-D1F8-F296-AE2F-F652B191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19" y="3961654"/>
            <a:ext cx="101425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66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D66F8-5F2F-3EE3-A2EA-EC1CFF67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Safety</a:t>
            </a:r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6B0390-BBE2-D5C0-DA3F-928510082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83" y="1690688"/>
            <a:ext cx="4766033" cy="476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5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6CF79-0A3E-C2AA-41AE-44B6F55F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Safety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2D5B47-EC55-C239-6671-A59025EF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94" y="1825625"/>
            <a:ext cx="4822258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Nas versões mais atuais do </a:t>
            </a:r>
            <a:r>
              <a:rPr lang="pt-BR" dirty="0" err="1"/>
              <a:t>dart</a:t>
            </a:r>
            <a:r>
              <a:rPr lang="pt-BR" dirty="0"/>
              <a:t>, já está sendo aplicado o conceito </a:t>
            </a:r>
            <a:r>
              <a:rPr lang="pt-BR" b="1" dirty="0" err="1"/>
              <a:t>null</a:t>
            </a:r>
            <a:r>
              <a:rPr lang="pt-BR" b="1" dirty="0"/>
              <a:t> </a:t>
            </a:r>
            <a:r>
              <a:rPr lang="pt-BR" b="1" dirty="0" err="1"/>
              <a:t>safety</a:t>
            </a:r>
            <a:r>
              <a:rPr lang="pt-BR" dirty="0"/>
              <a:t>, o que significa que as variáveis não podem ser nulas a menos que seja especificado que ela seja nula;</a:t>
            </a:r>
          </a:p>
          <a:p>
            <a:pPr>
              <a:lnSpc>
                <a:spcPct val="110000"/>
              </a:lnSpc>
            </a:pPr>
            <a:r>
              <a:rPr lang="pt-BR" dirty="0">
                <a:hlinkClick r:id="rId2"/>
              </a:rPr>
              <a:t>https://pub.dev</a:t>
            </a:r>
            <a:endParaRPr lang="pt-BR" dirty="0"/>
          </a:p>
          <a:p>
            <a:pPr>
              <a:lnSpc>
                <a:spcPct val="110000"/>
              </a:lnSpc>
            </a:pPr>
            <a:endParaRPr lang="pt-BR" dirty="0"/>
          </a:p>
          <a:p>
            <a:pPr>
              <a:lnSpc>
                <a:spcPct val="110000"/>
              </a:lnSpc>
            </a:pPr>
            <a:r>
              <a:rPr lang="pt-BR" dirty="0"/>
              <a:t>O objetivo é evitar erros do tipo </a:t>
            </a:r>
            <a:r>
              <a:rPr lang="pt-BR" dirty="0" err="1"/>
              <a:t>null</a:t>
            </a:r>
            <a:r>
              <a:rPr lang="pt-BR" dirty="0"/>
              <a:t>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F5A2C6B4-98F9-D15B-8A61-9BDABBE1D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196553" cy="348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33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039F2-9826-A7BC-4BF7-B065AD76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Safety</a:t>
            </a:r>
            <a:r>
              <a:rPr lang="pt-BR" dirty="0"/>
              <a:t> (?, !, late)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2ACAA-2884-2248-CEA2-4D22565F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5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pt-BR" b="1" dirty="0"/>
              <a:t>?</a:t>
            </a:r>
            <a:r>
              <a:rPr lang="pt-BR" dirty="0"/>
              <a:t> → diz que a variável pode estar vazia. </a:t>
            </a:r>
          </a:p>
          <a:p>
            <a:pPr lvl="1">
              <a:lnSpc>
                <a:spcPct val="110000"/>
              </a:lnSpc>
            </a:pPr>
            <a:r>
              <a:rPr lang="pt-BR" b="1" dirty="0"/>
              <a:t>Quando usar: </a:t>
            </a:r>
            <a:r>
              <a:rPr lang="pt-BR" dirty="0"/>
              <a:t>Quando você não tem certeza se uma variável terá valor naquele momento.</a:t>
            </a:r>
          </a:p>
          <a:p>
            <a:pPr lvl="1">
              <a:lnSpc>
                <a:spcPct val="110000"/>
              </a:lnSpc>
            </a:pPr>
            <a:endParaRPr lang="pt-BR" b="1" dirty="0"/>
          </a:p>
          <a:p>
            <a:pPr>
              <a:lnSpc>
                <a:spcPct val="110000"/>
              </a:lnSpc>
            </a:pPr>
            <a:r>
              <a:rPr lang="pt-BR" b="1" dirty="0"/>
              <a:t>!</a:t>
            </a:r>
            <a:r>
              <a:rPr lang="pt-BR" dirty="0"/>
              <a:t> → diz para o Dart “confia em mim, isso não está vazio”.</a:t>
            </a:r>
          </a:p>
          <a:p>
            <a:pPr lvl="1">
              <a:lnSpc>
                <a:spcPct val="110000"/>
              </a:lnSpc>
            </a:pPr>
            <a:r>
              <a:rPr lang="pt-BR" b="1" dirty="0"/>
              <a:t>Quando usar: </a:t>
            </a:r>
            <a:r>
              <a:rPr lang="pt-BR" dirty="0"/>
              <a:t>Quando você garante que a variável não está </a:t>
            </a:r>
            <a:r>
              <a:rPr lang="pt-BR" dirty="0" err="1"/>
              <a:t>null</a:t>
            </a:r>
            <a:r>
              <a:rPr lang="pt-BR" dirty="0"/>
              <a:t>, mas o Dart não sabe disso. </a:t>
            </a:r>
          </a:p>
          <a:p>
            <a:pPr lvl="1">
              <a:lnSpc>
                <a:spcPct val="110000"/>
              </a:lnSpc>
            </a:pPr>
            <a:r>
              <a:rPr lang="pt-BR" dirty="0"/>
              <a:t>Use</a:t>
            </a:r>
            <a:r>
              <a:rPr lang="pt-BR" b="1" dirty="0"/>
              <a:t> ! </a:t>
            </a:r>
            <a:r>
              <a:rPr lang="pt-BR" dirty="0"/>
              <a:t>somente quando tiver certeza absoluta de que não é </a:t>
            </a:r>
            <a:r>
              <a:rPr lang="pt-BR" dirty="0" err="1"/>
              <a:t>null</a:t>
            </a:r>
            <a:r>
              <a:rPr lang="pt-BR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pt-BR" dirty="0"/>
          </a:p>
          <a:p>
            <a:pPr>
              <a:lnSpc>
                <a:spcPct val="110000"/>
              </a:lnSpc>
            </a:pPr>
            <a:r>
              <a:rPr lang="pt-BR" b="1" dirty="0"/>
              <a:t>late</a:t>
            </a:r>
            <a:r>
              <a:rPr lang="pt-BR" dirty="0"/>
              <a:t> → diz que você vai preencher depois, mas com certeza vai preencher. </a:t>
            </a:r>
          </a:p>
          <a:p>
            <a:pPr lvl="1">
              <a:lnSpc>
                <a:spcPct val="110000"/>
              </a:lnSpc>
            </a:pPr>
            <a:r>
              <a:rPr lang="pt-BR" b="1" dirty="0"/>
              <a:t>Quando usar: </a:t>
            </a:r>
            <a:r>
              <a:rPr lang="pt-BR" dirty="0"/>
              <a:t>Quando você não quer que a variável seja inicializada imediatamente. Mas promete que vai inicializar antes de usar.</a:t>
            </a:r>
          </a:p>
        </p:txBody>
      </p:sp>
    </p:spTree>
    <p:extLst>
      <p:ext uri="{BB962C8B-B14F-4D97-AF65-F5344CB8AC3E}">
        <p14:creationId xmlns:p14="http://schemas.microsoft.com/office/powerpoint/2010/main" val="2731069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95568-8021-4D07-B601-640620A5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E0841-E08E-4128-A93F-FA8CD9B19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348"/>
            <a:ext cx="10972800" cy="5366643"/>
          </a:xfrm>
        </p:spPr>
        <p:txBody>
          <a:bodyPr>
            <a:normAutofit/>
          </a:bodyPr>
          <a:lstStyle/>
          <a:p>
            <a:r>
              <a:rPr lang="pt-BR" dirty="0"/>
              <a:t>Condicionais: IF / ELSE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media = 4.9;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IF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condiçao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verdadeira) / ELSE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(media &lt; 6.0){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print("Reprovado!");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print("Aprovado!");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Podemos também utilizar IF TERNÁRIO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 CONDIÇÃO ? RETORNO VERDADEIRO : RETORNO FALSO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*/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print(media &lt; 6.0 ? "Reprovado!" : "Aprovado");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A57BEE-E06A-4F44-8A4A-2109A176B64D}"/>
              </a:ext>
            </a:extLst>
          </p:cNvPr>
          <p:cNvSpPr txBox="1"/>
          <p:nvPr/>
        </p:nvSpPr>
        <p:spPr>
          <a:xfrm>
            <a:off x="7865801" y="4548594"/>
            <a:ext cx="3840647" cy="2062103"/>
          </a:xfrm>
          <a:prstGeom prst="rect">
            <a:avLst/>
          </a:prstGeom>
          <a:solidFill>
            <a:srgbClr val="F1B9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IF TERNÁRIO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É uma forma compacta de realizar um </a:t>
            </a:r>
          </a:p>
          <a:p>
            <a:pPr algn="ctr"/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pt-BR" sz="2400" dirty="0"/>
              <a:t>. 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3D4262FD-1DB4-494C-9572-20F0DFAF5DC1}"/>
              </a:ext>
            </a:extLst>
          </p:cNvPr>
          <p:cNvSpPr/>
          <p:nvPr/>
        </p:nvSpPr>
        <p:spPr>
          <a:xfrm>
            <a:off x="6509887" y="5364107"/>
            <a:ext cx="796835" cy="431075"/>
          </a:xfrm>
          <a:prstGeom prst="rightArrow">
            <a:avLst/>
          </a:prstGeom>
          <a:solidFill>
            <a:srgbClr val="F1B9C4"/>
          </a:solidFill>
          <a:ln>
            <a:solidFill>
              <a:srgbClr val="AC22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72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95568-8021-4D07-B601-640620A5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E0841-E08E-4128-A93F-FA8CD9B19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88" y="1526119"/>
            <a:ext cx="10000891" cy="518523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Condicionais: SWITCH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 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linguagem;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linguagem = 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switch(linguagem){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print("É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"Java":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print("É Java!");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"C#":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print("É C#!");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print("Não sabe no que programa");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199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95568-8021-4D07-B601-640620A5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E0841-E08E-4128-A93F-FA8CD9B19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878"/>
            <a:ext cx="10972800" cy="4858838"/>
          </a:xfrm>
        </p:spPr>
        <p:txBody>
          <a:bodyPr numCol="2"/>
          <a:lstStyle/>
          <a:p>
            <a:r>
              <a:rPr lang="pt-BR" dirty="0"/>
              <a:t>Repetições: FOR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 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Repetição de 0 a 5 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FOR (INICIO; CONDIÇÃO; INCREMENTO)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5; i++){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print(i);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WHILE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 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Repetição de 0 a 5</a:t>
            </a:r>
          </a:p>
          <a:p>
            <a:pPr marL="0" indent="0"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INICIO; WHILE (CONDICAO){ INCREMENTO; }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Teste condicional no início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    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Início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(j &lt; 5){  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Condição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print(j); 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j++;          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Incremento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7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5312D-A1A5-48CE-A5C1-F9D4B442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46" y="863386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 ao </a:t>
            </a:r>
            <a:r>
              <a:rPr lang="pt-BR" dirty="0" err="1"/>
              <a:t>Dart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12CB0-2A09-4C89-9447-26DFB9F3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165684"/>
            <a:ext cx="6715065" cy="4283242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Linguagem de programação criada pela Google em 2011;</a:t>
            </a:r>
          </a:p>
          <a:p>
            <a:pPr marL="800100" lvl="2" indent="-342900">
              <a:lnSpc>
                <a:spcPct val="150000"/>
              </a:lnSpc>
            </a:pPr>
            <a:r>
              <a:rPr lang="pt-BR" sz="1700" dirty="0"/>
              <a:t>Foi criada para substituir o </a:t>
            </a:r>
            <a:r>
              <a:rPr lang="pt-BR" sz="1700" dirty="0" err="1"/>
              <a:t>JavaScript</a:t>
            </a:r>
            <a:r>
              <a:rPr lang="pt-BR" sz="1700" dirty="0"/>
              <a:t>, o que não deu muito certo. Porém, com a evolução da linguagem, ela pode ser considerada multiparadigma, embora apresente fortes estruturas típicas de linguagens orientadas a objeto.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estilo da sua sintaxe é baseada em C, fazendo com que seja similar à Java e C#;</a:t>
            </a:r>
          </a:p>
          <a:p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1D73EA9C-1FCC-490D-9DA1-837892053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478" y="3208637"/>
            <a:ext cx="3331933" cy="118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0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95568-8021-4D07-B601-640620A5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1E0841-E08E-4128-A93F-FA8CD9B19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240"/>
            <a:ext cx="10972800" cy="5271751"/>
          </a:xfrm>
        </p:spPr>
        <p:txBody>
          <a:bodyPr numCol="2"/>
          <a:lstStyle/>
          <a:p>
            <a:r>
              <a:rPr lang="pt-BR" dirty="0"/>
              <a:t>Repetições: DO WHILE</a:t>
            </a:r>
          </a:p>
          <a:p>
            <a:pPr marL="0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Repetição de 0 a 5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INICIO; DO { INCREMENTO; } WHILE(CONDICAO);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Teste condicional no final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 = 0;     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Início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do {   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print(k); 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k++;         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Incremento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 &lt; 5);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Condição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07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4128"/>
            <a:ext cx="10515600" cy="4632835"/>
          </a:xfrm>
        </p:spPr>
        <p:txBody>
          <a:bodyPr>
            <a:normAutofit fontScale="92500" lnSpcReduction="10000"/>
          </a:bodyPr>
          <a:lstStyle/>
          <a:p>
            <a:r>
              <a:rPr lang="pt-BR" sz="3000" dirty="0"/>
              <a:t>Declaração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void nomeDaFuncao(argumento1, argumento2, ...) {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 código a ser executado pela função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3000" dirty="0"/>
              <a:t>Retorno de valor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tipoDeValor nomeDaFuncao(argumento1, argumento2, ...)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// código a ser executado pela função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valor;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135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8952C-8A04-A45D-31ED-3FD6F55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A760E33-FF70-FD8E-82D4-138FCEC89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2600" y="1623322"/>
            <a:ext cx="5085487" cy="31989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43C4A78-0FF4-FFCF-8BD1-E7378147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3322"/>
            <a:ext cx="5751570" cy="252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62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C4BB9-D861-8FDB-99C3-F6088281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D0E28-B103-81BB-70DD-D9471D8D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no Teams.</a:t>
            </a:r>
          </a:p>
        </p:txBody>
      </p:sp>
    </p:spTree>
    <p:extLst>
      <p:ext uri="{BB962C8B-B14F-4D97-AF65-F5344CB8AC3E}">
        <p14:creationId xmlns:p14="http://schemas.microsoft.com/office/powerpoint/2010/main" val="206346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7919516-300D-2285-F211-96647736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Dart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A2639E-644C-FC2F-487D-AEC0D4C3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9056"/>
            <a:ext cx="10929079" cy="51716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/>
              <a:t>Ausência de ponteiros no Dart (acesso direto à memória não é permitido);</a:t>
            </a:r>
          </a:p>
          <a:p>
            <a:pPr>
              <a:lnSpc>
                <a:spcPct val="110000"/>
              </a:lnSpc>
            </a:pPr>
            <a:r>
              <a:rPr lang="pt-BR" dirty="0"/>
              <a:t>Uso consistente de objetos (quase tudo em Dart é objeto, até números e </a:t>
            </a:r>
            <a:r>
              <a:rPr lang="pt-BR" dirty="0" err="1"/>
              <a:t>null</a:t>
            </a:r>
            <a:r>
              <a:rPr lang="pt-BR" dirty="0"/>
              <a:t>);</a:t>
            </a:r>
          </a:p>
          <a:p>
            <a:pPr>
              <a:lnSpc>
                <a:spcPct val="110000"/>
              </a:lnSpc>
            </a:pPr>
            <a:r>
              <a:rPr lang="pt-BR" dirty="0"/>
              <a:t>Inferência de tipo automática com var, final e </a:t>
            </a:r>
            <a:r>
              <a:rPr lang="pt-BR" dirty="0" err="1"/>
              <a:t>const</a:t>
            </a:r>
            <a:r>
              <a:rPr lang="pt-BR" dirty="0"/>
              <a:t>;</a:t>
            </a:r>
          </a:p>
          <a:p>
            <a:pPr>
              <a:lnSpc>
                <a:spcPct val="110000"/>
              </a:lnSpc>
            </a:pPr>
            <a:endParaRPr lang="pt-BR" dirty="0"/>
          </a:p>
          <a:p>
            <a:pPr>
              <a:lnSpc>
                <a:spcPct val="110000"/>
              </a:lnSpc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28041A-9EAE-B8CF-176C-5BF95E4A0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10" y="4305351"/>
            <a:ext cx="7617532" cy="19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9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1D004-484B-0D74-F900-1458320EB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B349E45-76F7-7350-41E1-8533D01E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/>
              <a:t>Introdução ao Dart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A185CA-4B76-A8DD-390B-EF0F52C54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783982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Sintaxe mais enxuta (“simplificada”);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Suporte nativo a funções que podem ser passadas como parâmetros. Elas são tratadas como qualquer outro valor (como números ou textos).</a:t>
            </a:r>
          </a:p>
          <a:p>
            <a:pPr marL="800100" lvl="1" indent="-342900">
              <a:lnSpc>
                <a:spcPct val="100000"/>
              </a:lnSpc>
            </a:pPr>
            <a:r>
              <a:rPr lang="pt-BR" dirty="0"/>
              <a:t>Você pode guardar funções em variáveis, passá-las como parâmetro para outras funções ou retorná-las de uma função.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0FA600E-01A2-C8E1-ACF5-64698AE8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21" y="1825624"/>
            <a:ext cx="5338539" cy="4555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972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9E1A3-CFCE-4A8C-8A93-C6979C2B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Dart</a:t>
            </a:r>
            <a:r>
              <a:rPr lang="pt-BR" dirty="0"/>
              <a:t> – Palavras reservadas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2FB42B42-C58B-4BFC-8254-B23274DDC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484"/>
            <a:ext cx="10972800" cy="4881436"/>
          </a:xfrm>
        </p:spPr>
      </p:pic>
    </p:spTree>
    <p:extLst>
      <p:ext uri="{BB962C8B-B14F-4D97-AF65-F5344CB8AC3E}">
        <p14:creationId xmlns:p14="http://schemas.microsoft.com/office/powerpoint/2010/main" val="387381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6B71F-AA8C-4596-A3D5-F5C775D7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Dart</a:t>
            </a:r>
            <a:r>
              <a:rPr lang="pt-BR" dirty="0"/>
              <a:t> -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23C24-A0B8-43CA-AF0C-C729AB2C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Nomes dos elementos no programa, como variáveis, funções...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Não pode começar com um dígito, mas pode conter dígito;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Não pode incluir símbolos especiais, com exceção do “_” e do “$”;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Não pode conter palavra reservada;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Deve ser única;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É case-</a:t>
            </a:r>
            <a:r>
              <a:rPr lang="pt-BR" dirty="0" err="1"/>
              <a:t>sensitive</a:t>
            </a:r>
            <a:r>
              <a:rPr lang="pt-BR" dirty="0"/>
              <a:t>: “Cadeira” != “cadeira”;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Para nomear usa-se </a:t>
            </a:r>
            <a:r>
              <a:rPr lang="pt-BR" dirty="0" err="1"/>
              <a:t>lowerCamelCase</a:t>
            </a:r>
            <a:r>
              <a:rPr lang="pt-BR" dirty="0"/>
              <a:t>;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Não pode conter espaço;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3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6B71F-AA8C-4596-A3D5-F5C775D7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Dart</a:t>
            </a:r>
            <a:r>
              <a:rPr lang="pt-BR" dirty="0"/>
              <a:t> - Identificadores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23C24-A0B8-43CA-AF0C-C729AB2C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pt-BR" dirty="0">
                <a:latin typeface="+mj-lt"/>
              </a:rPr>
              <a:t>Diferente do Java, Dart não utiliza palavras-chave </a:t>
            </a:r>
            <a:r>
              <a:rPr lang="pt-BR" dirty="0" err="1">
                <a:latin typeface="+mj-lt"/>
              </a:rPr>
              <a:t>public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protected</a:t>
            </a:r>
            <a:r>
              <a:rPr lang="pt-BR" dirty="0">
                <a:latin typeface="+mj-lt"/>
              </a:rPr>
              <a:t> e </a:t>
            </a:r>
            <a:r>
              <a:rPr lang="pt-BR" dirty="0" err="1">
                <a:latin typeface="+mj-lt"/>
              </a:rPr>
              <a:t>private</a:t>
            </a:r>
            <a:r>
              <a:rPr lang="pt-BR" dirty="0">
                <a:latin typeface="+mj-lt"/>
              </a:rPr>
              <a:t>;</a:t>
            </a:r>
          </a:p>
          <a:p>
            <a:pPr lvl="1">
              <a:lnSpc>
                <a:spcPct val="100000"/>
              </a:lnSpc>
            </a:pPr>
            <a:endParaRPr lang="pt-BR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pt-BR" dirty="0">
                <a:latin typeface="+mj-lt"/>
              </a:rPr>
              <a:t>Se um identificador começar com </a:t>
            </a:r>
            <a:r>
              <a:rPr lang="pt-BR" b="1" dirty="0">
                <a:latin typeface="+mj-lt"/>
              </a:rPr>
              <a:t>“_”</a:t>
            </a:r>
            <a:r>
              <a:rPr lang="pt-BR" dirty="0">
                <a:latin typeface="+mj-lt"/>
              </a:rPr>
              <a:t>, é privado para sua biblioteca, ou seja, esse identificador só pode ser acessado dentro do arquivo Dart onde foi declarado ou em outros arquivos dentro da mesma biblioteca.</a:t>
            </a:r>
          </a:p>
          <a:p>
            <a:pPr lvl="2">
              <a:lnSpc>
                <a:spcPct val="100000"/>
              </a:lnSpc>
            </a:pPr>
            <a:r>
              <a:rPr lang="pt-BR" sz="2800" b="1" dirty="0" err="1">
                <a:latin typeface="+mj-lt"/>
                <a:cs typeface="Courier New" panose="02070309020205020404" pitchFamily="49" charset="0"/>
              </a:rPr>
              <a:t>String</a:t>
            </a:r>
            <a:r>
              <a:rPr lang="pt-BR" sz="2800" b="1" dirty="0">
                <a:latin typeface="+mj-lt"/>
                <a:cs typeface="Courier New" panose="02070309020205020404" pitchFamily="49" charset="0"/>
              </a:rPr>
              <a:t> _nome;</a:t>
            </a:r>
          </a:p>
        </p:txBody>
      </p:sp>
    </p:spTree>
    <p:extLst>
      <p:ext uri="{BB962C8B-B14F-4D97-AF65-F5344CB8AC3E}">
        <p14:creationId xmlns:p14="http://schemas.microsoft.com/office/powerpoint/2010/main" val="313324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E47CC-B73D-4911-AC25-5D329D15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Dart</a:t>
            </a:r>
            <a:r>
              <a:rPr lang="pt-BR" dirty="0"/>
              <a:t> – Operadores Aritméticos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AA4CCE18-7B2C-40F8-845A-9E4E3CD9B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347" y="1616439"/>
            <a:ext cx="9641305" cy="4750787"/>
          </a:xfrm>
        </p:spPr>
      </p:pic>
    </p:spTree>
    <p:extLst>
      <p:ext uri="{BB962C8B-B14F-4D97-AF65-F5344CB8AC3E}">
        <p14:creationId xmlns:p14="http://schemas.microsoft.com/office/powerpoint/2010/main" val="182719101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ção católica_au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1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Personalizada 2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03EF999-303C-437A-AE70-DC1FD816D005}" vid="{281CDF58-4130-4A0B-9CAE-DD5490D6049B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E8E11534A1BF4987448BF891FAE407" ma:contentTypeVersion="3" ma:contentTypeDescription="Crie um novo documento." ma:contentTypeScope="" ma:versionID="5282b2c10e09829860bedb8e7ae9397a">
  <xsd:schema xmlns:xsd="http://www.w3.org/2001/XMLSchema" xmlns:xs="http://www.w3.org/2001/XMLSchema" xmlns:p="http://schemas.microsoft.com/office/2006/metadata/properties" xmlns:ns2="3c3dcc08-a3a9-46aa-ae28-94c70639f52d" targetNamespace="http://schemas.microsoft.com/office/2006/metadata/properties" ma:root="true" ma:fieldsID="04c880cf8a5356cd4c872040c13f70bf" ns2:_="">
    <xsd:import namespace="3c3dcc08-a3a9-46aa-ae28-94c70639f5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dcc08-a3a9-46aa-ae28-94c70639f5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F30D14-123B-406E-B604-AC5D1F2DEF5B}"/>
</file>

<file path=customXml/itemProps2.xml><?xml version="1.0" encoding="utf-8"?>
<ds:datastoreItem xmlns:ds="http://schemas.openxmlformats.org/officeDocument/2006/customXml" ds:itemID="{29F5469A-5415-471F-9991-0A60B8AE2A83}"/>
</file>

<file path=customXml/itemProps3.xml><?xml version="1.0" encoding="utf-8"?>
<ds:datastoreItem xmlns:ds="http://schemas.openxmlformats.org/officeDocument/2006/customXml" ds:itemID="{C0480B8C-06E6-4DF3-8E3F-FE28DAC439D6}"/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1496</Words>
  <Application>Microsoft Office PowerPoint</Application>
  <PresentationFormat>Widescreen</PresentationFormat>
  <Paragraphs>225</Paragraphs>
  <Slides>33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33</vt:i4>
      </vt:variant>
    </vt:vector>
  </HeadingPairs>
  <TitlesOfParts>
    <vt:vector size="43" baseType="lpstr">
      <vt:lpstr>Arial</vt:lpstr>
      <vt:lpstr>Arial</vt:lpstr>
      <vt:lpstr>Calibri</vt:lpstr>
      <vt:lpstr>Courier New</vt:lpstr>
      <vt:lpstr>Poppins</vt:lpstr>
      <vt:lpstr>Quicksand</vt:lpstr>
      <vt:lpstr>Verdana</vt:lpstr>
      <vt:lpstr>apresentação católica_aula</vt:lpstr>
      <vt:lpstr>Tema do Office</vt:lpstr>
      <vt:lpstr>Theme1</vt:lpstr>
      <vt:lpstr>Desenvolvimento de Dispositivos Móveis</vt:lpstr>
      <vt:lpstr>Plug-ins para VS Code</vt:lpstr>
      <vt:lpstr>Introdução ao Dart</vt:lpstr>
      <vt:lpstr>Introdução ao Dart</vt:lpstr>
      <vt:lpstr>Introdução ao Dart</vt:lpstr>
      <vt:lpstr>Dart – Palavras reservadas</vt:lpstr>
      <vt:lpstr>Dart - Identificadores</vt:lpstr>
      <vt:lpstr>Dart - Identificadores</vt:lpstr>
      <vt:lpstr>Dart – Operadores Aritméticos</vt:lpstr>
      <vt:lpstr>Dart – Operadores de igualdade e relacionais</vt:lpstr>
      <vt:lpstr>Dart – Operadores de Atribuição</vt:lpstr>
      <vt:lpstr>Dart – Operadores lógicos e verificação de tipo</vt:lpstr>
      <vt:lpstr>Dart</vt:lpstr>
      <vt:lpstr>Operadores especiais</vt:lpstr>
      <vt:lpstr>Operadores especiais</vt:lpstr>
      <vt:lpstr>Operadores especiais</vt:lpstr>
      <vt:lpstr>Operadores especiais</vt:lpstr>
      <vt:lpstr>Operadores especiais</vt:lpstr>
      <vt:lpstr>Tipagem de dados dinâmica e forte</vt:lpstr>
      <vt:lpstr>Dart – Tipos de dados</vt:lpstr>
      <vt:lpstr>Dart – Tipos de dados</vt:lpstr>
      <vt:lpstr>Dart – Tipos de dados</vt:lpstr>
      <vt:lpstr>Inferência de tipo</vt:lpstr>
      <vt:lpstr>Null Safety</vt:lpstr>
      <vt:lpstr>Null Safety</vt:lpstr>
      <vt:lpstr>Null Safety (?, !, late)</vt:lpstr>
      <vt:lpstr>Dart</vt:lpstr>
      <vt:lpstr>Dart</vt:lpstr>
      <vt:lpstr>Dart</vt:lpstr>
      <vt:lpstr>Dart</vt:lpstr>
      <vt:lpstr>Funções</vt:lpstr>
      <vt:lpstr>Exemplos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Melhoria de Processos de Software</dc:title>
  <dc:creator>Avell</dc:creator>
  <cp:lastModifiedBy>TASSIANA KAUTZMANN</cp:lastModifiedBy>
  <cp:revision>79</cp:revision>
  <dcterms:created xsi:type="dcterms:W3CDTF">2020-08-19T18:03:32Z</dcterms:created>
  <dcterms:modified xsi:type="dcterms:W3CDTF">2025-08-12T20:48:32Z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0x01010071E8E11534A1BF4987448BF891FAE407</vt:lpwstr>
  </property>
</Properties>
</file>