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3"/>
  </p:notesMasterIdLst>
  <p:handoutMasterIdLst>
    <p:handoutMasterId r:id="rId24"/>
  </p:handoutMasterIdLst>
  <p:sldIdLst>
    <p:sldId id="256" r:id="rId5"/>
    <p:sldId id="262" r:id="rId6"/>
    <p:sldId id="258" r:id="rId7"/>
    <p:sldId id="266" r:id="rId8"/>
    <p:sldId id="264" r:id="rId9"/>
    <p:sldId id="263" r:id="rId10"/>
    <p:sldId id="265" r:id="rId11"/>
    <p:sldId id="267" r:id="rId12"/>
    <p:sldId id="268" r:id="rId13"/>
    <p:sldId id="261" r:id="rId14"/>
    <p:sldId id="269" r:id="rId15"/>
    <p:sldId id="270" r:id="rId16"/>
    <p:sldId id="271" r:id="rId17"/>
    <p:sldId id="272" r:id="rId18"/>
    <p:sldId id="273" r:id="rId19"/>
    <p:sldId id="259" r:id="rId20"/>
    <p:sldId id="274" r:id="rId21"/>
    <p:sldId id="260" r:id="rId22"/>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8"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19/02/2022</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19/02/2022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16</a:t>
            </a:fld>
            <a:endParaRPr lang="es-ES"/>
          </a:p>
        </p:txBody>
      </p:sp>
    </p:spTree>
    <p:extLst>
      <p:ext uri="{BB962C8B-B14F-4D97-AF65-F5344CB8AC3E}">
        <p14:creationId xmlns:p14="http://schemas.microsoft.com/office/powerpoint/2010/main" val="2708941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18</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19/02/2022</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19/02/2022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19/02/2022</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19/02/2022</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19/02/2022</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19/02/2022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19/02/2022</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19/02/2022</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19/02/2022</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19/02/2022</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19/02/2022</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19/02/2022</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4500" dirty="0">
                <a:solidFill>
                  <a:schemeClr val="bg1"/>
                </a:solidFill>
              </a:rPr>
              <a:t>IA Y FINTECH</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ES" dirty="0">
                <a:solidFill>
                  <a:srgbClr val="7CEBFF"/>
                </a:solidFill>
              </a:rPr>
              <a:t>MORALES RAMIREZ JEAN CARLO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6"/>
            <a:ext cx="11026875" cy="953433"/>
          </a:xfrm>
        </p:spPr>
        <p:txBody>
          <a:bodyPr rtlCol="0">
            <a:normAutofit/>
          </a:bodyPr>
          <a:lstStyle/>
          <a:p>
            <a:pPr algn="ctr" rtl="0"/>
            <a:r>
              <a:rPr lang="es-ES" sz="4400" i="1" dirty="0">
                <a:solidFill>
                  <a:srgbClr val="FFFEFF"/>
                </a:solidFill>
                <a:effectLst>
                  <a:outerShdw blurRad="38100" dist="38100" dir="2700000" algn="tl">
                    <a:srgbClr val="000000">
                      <a:alpha val="43137"/>
                    </a:srgbClr>
                  </a:outerShdw>
                </a:effectLst>
              </a:rPr>
              <a:t>FINTECH</a:t>
            </a:r>
          </a:p>
        </p:txBody>
      </p:sp>
      <p:sp>
        <p:nvSpPr>
          <p:cNvPr id="5" name="Marcador de contenido 4">
            <a:extLst>
              <a:ext uri="{FF2B5EF4-FFF2-40B4-BE49-F238E27FC236}">
                <a16:creationId xmlns:a16="http://schemas.microsoft.com/office/drawing/2014/main" id="{1727C158-07EA-455E-A5F9-7E8336663429}"/>
              </a:ext>
            </a:extLst>
          </p:cNvPr>
          <p:cNvSpPr>
            <a:spLocks noGrp="1"/>
          </p:cNvSpPr>
          <p:nvPr>
            <p:ph idx="1"/>
          </p:nvPr>
        </p:nvSpPr>
        <p:spPr>
          <a:xfrm>
            <a:off x="581192" y="1006473"/>
            <a:ext cx="11026875" cy="4075131"/>
          </a:xfrm>
        </p:spPr>
        <p:txBody>
          <a:bodyPr>
            <a:normAutofit/>
          </a:bodyPr>
          <a:lstStyle/>
          <a:p>
            <a:pPr marL="0" indent="0" algn="just">
              <a:buNone/>
            </a:pPr>
            <a:r>
              <a:rPr lang="es-MX" sz="2400" dirty="0">
                <a:effectLst/>
                <a:latin typeface="Arial" panose="020B0604020202020204" pitchFamily="34" charset="0"/>
                <a:ea typeface="Calibri" panose="020F0502020204030204" pitchFamily="34" charset="0"/>
                <a:cs typeface="Times New Roman" panose="02020603050405020304" pitchFamily="18" charset="0"/>
              </a:rPr>
              <a:t>El nombre proviene de las palabras inglesas </a:t>
            </a:r>
            <a:r>
              <a:rPr lang="es-MX" sz="2400" dirty="0" err="1">
                <a:effectLst/>
                <a:latin typeface="Arial" panose="020B0604020202020204" pitchFamily="34" charset="0"/>
                <a:ea typeface="Calibri" panose="020F0502020204030204" pitchFamily="34" charset="0"/>
                <a:cs typeface="Times New Roman" panose="02020603050405020304" pitchFamily="18" charset="0"/>
              </a:rPr>
              <a:t>financial</a:t>
            </a:r>
            <a:r>
              <a:rPr lang="es-MX" sz="2400" dirty="0">
                <a:effectLst/>
                <a:latin typeface="Arial" panose="020B0604020202020204" pitchFamily="34" charset="0"/>
                <a:ea typeface="Calibri" panose="020F0502020204030204" pitchFamily="34" charset="0"/>
                <a:cs typeface="Times New Roman" panose="02020603050405020304" pitchFamily="18" charset="0"/>
              </a:rPr>
              <a:t> </a:t>
            </a:r>
            <a:r>
              <a:rPr lang="es-MX" sz="2400" dirty="0" err="1">
                <a:effectLst/>
                <a:latin typeface="Arial" panose="020B0604020202020204" pitchFamily="34" charset="0"/>
                <a:ea typeface="Calibri" panose="020F0502020204030204" pitchFamily="34" charset="0"/>
                <a:cs typeface="Times New Roman" panose="02020603050405020304" pitchFamily="18" charset="0"/>
              </a:rPr>
              <a:t>technology</a:t>
            </a:r>
            <a:r>
              <a:rPr lang="es-MX" sz="2400" dirty="0">
                <a:effectLst/>
                <a:latin typeface="Arial" panose="020B0604020202020204" pitchFamily="34" charset="0"/>
                <a:ea typeface="Calibri" panose="020F0502020204030204" pitchFamily="34" charset="0"/>
                <a:cs typeface="Times New Roman" panose="02020603050405020304" pitchFamily="18" charset="0"/>
              </a:rPr>
              <a:t> y es la unión de las tecnologías digitales y los servicios financieros. Las empresas dedicadas a este ramo, las </a:t>
            </a:r>
            <a:r>
              <a:rPr lang="es-MX" sz="2400" dirty="0" err="1">
                <a:effectLst/>
                <a:latin typeface="Arial" panose="020B0604020202020204" pitchFamily="34" charset="0"/>
                <a:ea typeface="Calibri" panose="020F0502020204030204" pitchFamily="34" charset="0"/>
                <a:cs typeface="Times New Roman" panose="02020603050405020304" pitchFamily="18" charset="0"/>
              </a:rPr>
              <a:t>FinTech</a:t>
            </a:r>
            <a:r>
              <a:rPr lang="es-MX" sz="2400" dirty="0">
                <a:effectLst/>
                <a:latin typeface="Arial" panose="020B0604020202020204" pitchFamily="34" charset="0"/>
                <a:ea typeface="Calibri" panose="020F0502020204030204" pitchFamily="34" charset="0"/>
                <a:cs typeface="Times New Roman" panose="02020603050405020304" pitchFamily="18" charset="0"/>
              </a:rPr>
              <a:t>, utilizan nuevos modelos de negocios basados en el uso de estas tecnologías para brindar novedosos servicios financieros a personas, empresas y gobiernos (como sistemas de pagos móviles, préstamos de persona a persona, esquemas de financiamiento colectivo, etc.). Otorgan al usuario mayor control sobre sus finanzas y posibilitan nuevas formas de interacción económica y financiera, reduciendo la fricción (costos no monetarios, como, por ejemplo, retrasos en tiempo al ejecutar transacciones financieras) y los costos de transacción.</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334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576C81-6D96-4B73-9914-58C82CAE3A63}"/>
              </a:ext>
            </a:extLst>
          </p:cNvPr>
          <p:cNvSpPr>
            <a:spLocks noGrp="1"/>
          </p:cNvSpPr>
          <p:nvPr>
            <p:ph idx="1"/>
          </p:nvPr>
        </p:nvSpPr>
        <p:spPr>
          <a:xfrm>
            <a:off x="370814" y="640081"/>
            <a:ext cx="11237253" cy="4455964"/>
          </a:xfrm>
        </p:spPr>
        <p:txBody>
          <a:bodyPr numCol="1">
            <a:normAutofit fontScale="92500"/>
          </a:bodyPr>
          <a:lstStyle/>
          <a:p>
            <a:pPr marL="342900" lvl="0" indent="-342900" algn="just">
              <a:lnSpc>
                <a:spcPct val="107000"/>
              </a:lnSpc>
              <a:buFont typeface="Wingdings" panose="05000000000000000000" pitchFamily="2" charset="2"/>
              <a:buChar char=""/>
            </a:pPr>
            <a:r>
              <a:rPr lang="es-MX" sz="2400" dirty="0">
                <a:effectLst/>
                <a:latin typeface="Arial" panose="020B0604020202020204" pitchFamily="34" charset="0"/>
                <a:ea typeface="Calibri" panose="020F0502020204030204" pitchFamily="34" charset="0"/>
                <a:cs typeface="Times New Roman" panose="02020603050405020304" pitchFamily="18" charset="0"/>
              </a:rPr>
              <a:t>Fintech 1.0 (1886-1967) se trata de infraestructura</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lgn="just">
              <a:lnSpc>
                <a:spcPct val="107000"/>
              </a:lnSpc>
              <a:buNone/>
            </a:pPr>
            <a:r>
              <a:rPr lang="es-MX" sz="2400" dirty="0">
                <a:effectLst/>
                <a:latin typeface="Arial" panose="020B0604020202020204" pitchFamily="34" charset="0"/>
                <a:ea typeface="Calibri" panose="020F0502020204030204" pitchFamily="34" charset="0"/>
                <a:cs typeface="Times New Roman" panose="02020603050405020304" pitchFamily="18" charset="0"/>
              </a:rPr>
              <a:t>Esta es una era en la que podemos empezar a hablar de globalización financiera. </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s-MX" sz="2400" dirty="0">
                <a:effectLst/>
                <a:latin typeface="Arial" panose="020B0604020202020204" pitchFamily="34" charset="0"/>
                <a:ea typeface="Calibri" panose="020F0502020204030204" pitchFamily="34" charset="0"/>
                <a:cs typeface="Times New Roman" panose="02020603050405020304" pitchFamily="18" charset="0"/>
              </a:rPr>
              <a:t>Fintech 2.0 (1967-2008) los bancos</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lgn="just">
              <a:lnSpc>
                <a:spcPct val="107000"/>
              </a:lnSpc>
              <a:buNone/>
            </a:pPr>
            <a:r>
              <a:rPr lang="es-MX" sz="2400" dirty="0">
                <a:effectLst/>
                <a:latin typeface="Arial" panose="020B0604020202020204" pitchFamily="34" charset="0"/>
                <a:ea typeface="Calibri" panose="020F0502020204030204" pitchFamily="34" charset="0"/>
                <a:cs typeface="Times New Roman" panose="02020603050405020304" pitchFamily="18" charset="0"/>
              </a:rPr>
              <a:t>Este período marca el cambio de lo analógico a lo digital y está liderado por instituciones financieras tradicionales. Fue el lanzamiento de la primera calculadora de mano y el primer cajero automático instalado por el banco</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s-MX" sz="2400" dirty="0">
                <a:effectLst/>
                <a:latin typeface="Arial" panose="020B0604020202020204" pitchFamily="34" charset="0"/>
                <a:ea typeface="Calibri" panose="020F0502020204030204" pitchFamily="34" charset="0"/>
                <a:cs typeface="Times New Roman" panose="02020603050405020304" pitchFamily="18" charset="0"/>
              </a:rPr>
              <a:t>Fintech 3.0 (2008-Presente)</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marL="151200" indent="0" algn="just">
              <a:lnSpc>
                <a:spcPct val="107000"/>
              </a:lnSpc>
              <a:spcAft>
                <a:spcPts val="800"/>
              </a:spcAft>
              <a:buNone/>
            </a:pPr>
            <a:r>
              <a:rPr lang="es-MX" sz="2400" dirty="0">
                <a:effectLst/>
                <a:latin typeface="Arial" panose="020B0604020202020204" pitchFamily="34" charset="0"/>
                <a:ea typeface="Calibri" panose="020F0502020204030204" pitchFamily="34" charset="0"/>
                <a:cs typeface="Times New Roman" panose="02020603050405020304" pitchFamily="18" charset="0"/>
              </a:rPr>
              <a:t>Se trata de empresas emergentes. Se ha producido un cambio de mentalidad desde la perspectiva del cliente minorista en cuanto a quién tiene los recursos y legitimidad para brindar servicios financieros. </a:t>
            </a:r>
            <a:endParaRPr lang="es-MX" sz="1600" dirty="0"/>
          </a:p>
        </p:txBody>
      </p:sp>
      <p:sp>
        <p:nvSpPr>
          <p:cNvPr id="5" name="Título 1">
            <a:extLst>
              <a:ext uri="{FF2B5EF4-FFF2-40B4-BE49-F238E27FC236}">
                <a16:creationId xmlns:a16="http://schemas.microsoft.com/office/drawing/2014/main" id="{BB1F21F0-2EC9-46C3-91C4-63A87E7E8A97}"/>
              </a:ext>
            </a:extLst>
          </p:cNvPr>
          <p:cNvSpPr>
            <a:spLocks noGrp="1"/>
          </p:cNvSpPr>
          <p:nvPr>
            <p:ph type="title"/>
          </p:nvPr>
        </p:nvSpPr>
        <p:spPr>
          <a:xfrm>
            <a:off x="581192" y="5264486"/>
            <a:ext cx="11026875" cy="953433"/>
          </a:xfrm>
        </p:spPr>
        <p:txBody>
          <a:bodyPr rtlCol="0">
            <a:normAutofit/>
          </a:bodyPr>
          <a:lstStyle/>
          <a:p>
            <a:pPr algn="ctr" rtl="0"/>
            <a:r>
              <a:rPr lang="es-ES" sz="4400" i="1" dirty="0">
                <a:solidFill>
                  <a:srgbClr val="FFFEFF"/>
                </a:solidFill>
                <a:effectLst>
                  <a:outerShdw blurRad="38100" dist="38100" dir="2700000" algn="tl">
                    <a:srgbClr val="000000">
                      <a:alpha val="43137"/>
                    </a:srgbClr>
                  </a:outerShdw>
                </a:effectLst>
              </a:rPr>
              <a:t>BREVE HISTORA DE FINTECH</a:t>
            </a:r>
          </a:p>
        </p:txBody>
      </p:sp>
    </p:spTree>
    <p:extLst>
      <p:ext uri="{BB962C8B-B14F-4D97-AF65-F5344CB8AC3E}">
        <p14:creationId xmlns:p14="http://schemas.microsoft.com/office/powerpoint/2010/main" val="747812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BB1F21F0-2EC9-46C3-91C4-63A87E7E8A97}"/>
              </a:ext>
            </a:extLst>
          </p:cNvPr>
          <p:cNvSpPr>
            <a:spLocks noGrp="1"/>
          </p:cNvSpPr>
          <p:nvPr>
            <p:ph type="title"/>
          </p:nvPr>
        </p:nvSpPr>
        <p:spPr>
          <a:xfrm>
            <a:off x="581192" y="5264486"/>
            <a:ext cx="11026875" cy="953433"/>
          </a:xfrm>
        </p:spPr>
        <p:txBody>
          <a:bodyPr rtlCol="0">
            <a:normAutofit/>
          </a:bodyPr>
          <a:lstStyle/>
          <a:p>
            <a:pPr algn="ctr" rtl="0"/>
            <a:r>
              <a:rPr lang="es-ES" sz="4400" i="1" dirty="0">
                <a:solidFill>
                  <a:srgbClr val="FFFEFF"/>
                </a:solidFill>
                <a:effectLst>
                  <a:outerShdw blurRad="38100" dist="38100" dir="2700000" algn="tl">
                    <a:srgbClr val="000000">
                      <a:alpha val="43137"/>
                    </a:srgbClr>
                  </a:outerShdw>
                </a:effectLst>
              </a:rPr>
              <a:t>BREVE HISTORA DE FINTECH</a:t>
            </a:r>
          </a:p>
        </p:txBody>
      </p:sp>
      <p:pic>
        <p:nvPicPr>
          <p:cNvPr id="6" name="Imagen 5" descr="Qué es el Fintech, definición, sectores y ejemplos de startups - Classic Gold and Black Infographics 410x1024">
            <a:extLst>
              <a:ext uri="{FF2B5EF4-FFF2-40B4-BE49-F238E27FC236}">
                <a16:creationId xmlns:a16="http://schemas.microsoft.com/office/drawing/2014/main" id="{CAC40697-2BA5-4557-9320-722CE8D5E063}"/>
              </a:ext>
            </a:extLst>
          </p:cNvPr>
          <p:cNvPicPr>
            <a:picLocks noChangeAspect="1"/>
          </p:cNvPicPr>
          <p:nvPr/>
        </p:nvPicPr>
        <p:blipFill rotWithShape="1">
          <a:blip r:embed="rId2">
            <a:extLst>
              <a:ext uri="{28A0092B-C50C-407E-A947-70E740481C1C}">
                <a14:useLocalDpi xmlns:a14="http://schemas.microsoft.com/office/drawing/2010/main" val="0"/>
              </a:ext>
            </a:extLst>
          </a:blip>
          <a:srcRect b="49962"/>
          <a:stretch/>
        </p:blipFill>
        <p:spPr bwMode="auto">
          <a:xfrm>
            <a:off x="4275153" y="563079"/>
            <a:ext cx="3638951" cy="4547936"/>
          </a:xfrm>
          <a:prstGeom prst="rect">
            <a:avLst/>
          </a:prstGeom>
          <a:noFill/>
          <a:ln>
            <a:noFill/>
          </a:ln>
        </p:spPr>
      </p:pic>
    </p:spTree>
    <p:extLst>
      <p:ext uri="{BB962C8B-B14F-4D97-AF65-F5344CB8AC3E}">
        <p14:creationId xmlns:p14="http://schemas.microsoft.com/office/powerpoint/2010/main" val="59722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576C81-6D96-4B73-9914-58C82CAE3A63}"/>
              </a:ext>
            </a:extLst>
          </p:cNvPr>
          <p:cNvSpPr>
            <a:spLocks noGrp="1"/>
          </p:cNvSpPr>
          <p:nvPr>
            <p:ph idx="1"/>
          </p:nvPr>
        </p:nvSpPr>
        <p:spPr>
          <a:xfrm>
            <a:off x="370814" y="640081"/>
            <a:ext cx="11237253" cy="4455964"/>
          </a:xfrm>
        </p:spPr>
        <p:txBody>
          <a:bodyPr numCol="1">
            <a:normAutofit/>
          </a:bodyPr>
          <a:lstStyle/>
          <a:p>
            <a:pPr marL="0" indent="0" algn="just">
              <a:lnSpc>
                <a:spcPct val="107000"/>
              </a:lnSpc>
              <a:spcAft>
                <a:spcPts val="800"/>
              </a:spcAft>
              <a:buNone/>
            </a:pPr>
            <a:r>
              <a:rPr lang="es-MX" sz="2400" dirty="0">
                <a:effectLst/>
                <a:latin typeface="Arial" panose="020B0604020202020204" pitchFamily="34" charset="0"/>
                <a:ea typeface="Calibri" panose="020F0502020204030204" pitchFamily="34" charset="0"/>
                <a:cs typeface="Times New Roman" panose="02020603050405020304" pitchFamily="18" charset="0"/>
              </a:rPr>
              <a:t>Los modelos comerciales de </a:t>
            </a:r>
            <a:r>
              <a:rPr lang="es-MX" sz="2400" dirty="0" err="1">
                <a:effectLst/>
                <a:latin typeface="Arial" panose="020B0604020202020204" pitchFamily="34" charset="0"/>
                <a:ea typeface="Calibri" panose="020F0502020204030204" pitchFamily="34" charset="0"/>
                <a:cs typeface="Times New Roman" panose="02020603050405020304" pitchFamily="18" charset="0"/>
              </a:rPr>
              <a:t>FinTech</a:t>
            </a:r>
            <a:r>
              <a:rPr lang="es-MX" sz="2400" dirty="0">
                <a:effectLst/>
                <a:latin typeface="Arial" panose="020B0604020202020204" pitchFamily="34" charset="0"/>
                <a:ea typeface="Calibri" panose="020F0502020204030204" pitchFamily="34" charset="0"/>
                <a:cs typeface="Times New Roman" panose="02020603050405020304" pitchFamily="18" charset="0"/>
              </a:rPr>
              <a:t> a menudo se centran en clientes y servicios móviles, a los que generalmente se accede con un modelo de entrega de software como servicio (SaaS). Al digitalizar los flujos de trabajo tradicionales relacionados con las finanzas, las nuevas empresas </a:t>
            </a:r>
            <a:r>
              <a:rPr lang="es-MX" sz="2400" dirty="0" err="1">
                <a:effectLst/>
                <a:latin typeface="Arial" panose="020B0604020202020204" pitchFamily="34" charset="0"/>
                <a:ea typeface="Calibri" panose="020F0502020204030204" pitchFamily="34" charset="0"/>
                <a:cs typeface="Times New Roman" panose="02020603050405020304" pitchFamily="18" charset="0"/>
              </a:rPr>
              <a:t>FinTech</a:t>
            </a:r>
            <a:r>
              <a:rPr lang="es-MX" sz="2400" dirty="0">
                <a:effectLst/>
                <a:latin typeface="Arial" panose="020B0604020202020204" pitchFamily="34" charset="0"/>
                <a:ea typeface="Calibri" panose="020F0502020204030204" pitchFamily="34" charset="0"/>
                <a:cs typeface="Times New Roman" panose="02020603050405020304" pitchFamily="18" charset="0"/>
              </a:rPr>
              <a:t> pueden competir por los clientes con los bancos tradicionales. Las aplicaciones generalmente tienen un enfoque específico y pueden estar sujetas a un escrutinio regulatorio más ligero que sus contrapartes bancarias debido a su alcance limitado.</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ítulo 1">
            <a:extLst>
              <a:ext uri="{FF2B5EF4-FFF2-40B4-BE49-F238E27FC236}">
                <a16:creationId xmlns:a16="http://schemas.microsoft.com/office/drawing/2014/main" id="{BB1F21F0-2EC9-46C3-91C4-63A87E7E8A97}"/>
              </a:ext>
            </a:extLst>
          </p:cNvPr>
          <p:cNvSpPr>
            <a:spLocks noGrp="1"/>
          </p:cNvSpPr>
          <p:nvPr>
            <p:ph type="title"/>
          </p:nvPr>
        </p:nvSpPr>
        <p:spPr>
          <a:xfrm>
            <a:off x="581192" y="5264486"/>
            <a:ext cx="11026875" cy="953433"/>
          </a:xfrm>
        </p:spPr>
        <p:txBody>
          <a:bodyPr rtlCol="0">
            <a:normAutofit/>
          </a:bodyPr>
          <a:lstStyle/>
          <a:p>
            <a:pPr algn="ctr" rtl="0"/>
            <a:r>
              <a:rPr lang="es-ES" sz="4400" i="1" dirty="0">
                <a:solidFill>
                  <a:srgbClr val="FFFEFF"/>
                </a:solidFill>
                <a:effectLst>
                  <a:outerShdw blurRad="38100" dist="38100" dir="2700000" algn="tl">
                    <a:srgbClr val="000000">
                      <a:alpha val="43137"/>
                    </a:srgbClr>
                  </a:outerShdw>
                </a:effectLst>
              </a:rPr>
              <a:t>FINTECH Y CÓMO SE RELACIONA</a:t>
            </a:r>
          </a:p>
        </p:txBody>
      </p:sp>
    </p:spTree>
    <p:extLst>
      <p:ext uri="{BB962C8B-B14F-4D97-AF65-F5344CB8AC3E}">
        <p14:creationId xmlns:p14="http://schemas.microsoft.com/office/powerpoint/2010/main" val="43874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576C81-6D96-4B73-9914-58C82CAE3A63}"/>
              </a:ext>
            </a:extLst>
          </p:cNvPr>
          <p:cNvSpPr>
            <a:spLocks noGrp="1"/>
          </p:cNvSpPr>
          <p:nvPr>
            <p:ph idx="1"/>
          </p:nvPr>
        </p:nvSpPr>
        <p:spPr>
          <a:xfrm>
            <a:off x="370814" y="640081"/>
            <a:ext cx="11237253" cy="4455964"/>
          </a:xfrm>
        </p:spPr>
        <p:txBody>
          <a:bodyPr numCol="1">
            <a:normAutofit/>
          </a:bodyPr>
          <a:lstStyle/>
          <a:p>
            <a:pPr marL="0" indent="0" algn="just">
              <a:lnSpc>
                <a:spcPct val="107000"/>
              </a:lnSpc>
              <a:spcAft>
                <a:spcPts val="800"/>
              </a:spcAft>
              <a:buNone/>
            </a:pPr>
            <a:r>
              <a:rPr lang="es-MX" dirty="0">
                <a:effectLst/>
                <a:latin typeface="Arial" panose="020B0604020202020204" pitchFamily="34" charset="0"/>
                <a:ea typeface="Calibri" panose="020F0502020204030204" pitchFamily="34" charset="0"/>
                <a:cs typeface="Times New Roman" panose="02020603050405020304" pitchFamily="18" charset="0"/>
              </a:rPr>
              <a:t>La capacidad de las aplicaciones </a:t>
            </a:r>
            <a:r>
              <a:rPr lang="es-MX" dirty="0" err="1">
                <a:effectLst/>
                <a:latin typeface="Arial" panose="020B0604020202020204" pitchFamily="34" charset="0"/>
                <a:ea typeface="Calibri" panose="020F0502020204030204" pitchFamily="34" charset="0"/>
                <a:cs typeface="Times New Roman" panose="02020603050405020304" pitchFamily="18" charset="0"/>
              </a:rPr>
              <a:t>FinTech</a:t>
            </a:r>
            <a:r>
              <a:rPr lang="es-MX" dirty="0">
                <a:effectLst/>
                <a:latin typeface="Arial" panose="020B0604020202020204" pitchFamily="34" charset="0"/>
                <a:ea typeface="Calibri" panose="020F0502020204030204" pitchFamily="34" charset="0"/>
                <a:cs typeface="Times New Roman" panose="02020603050405020304" pitchFamily="18" charset="0"/>
              </a:rPr>
              <a:t> para proporcionar a los clientes transferencias de dinero seguras y convenientes y servicios automatizados ha estado afectando las fuentes de ingresos tradicionales de los bancos e interrumpiendo el status quo en los últimos años. Los ejemplos de aplicaciones disruptivas de </a:t>
            </a:r>
            <a:r>
              <a:rPr lang="es-MX" dirty="0" err="1">
                <a:effectLst/>
                <a:latin typeface="Arial" panose="020B0604020202020204" pitchFamily="34" charset="0"/>
                <a:ea typeface="Calibri" panose="020F0502020204030204" pitchFamily="34" charset="0"/>
                <a:cs typeface="Times New Roman" panose="02020603050405020304" pitchFamily="18" charset="0"/>
              </a:rPr>
              <a:t>FinTech</a:t>
            </a:r>
            <a:r>
              <a:rPr lang="es-MX" dirty="0">
                <a:effectLst/>
                <a:latin typeface="Arial" panose="020B0604020202020204" pitchFamily="34" charset="0"/>
                <a:ea typeface="Calibri" panose="020F0502020204030204" pitchFamily="34" charset="0"/>
                <a:cs typeface="Times New Roman" panose="02020603050405020304" pitchFamily="18" charset="0"/>
              </a:rPr>
              <a:t> incluyen aquellas que:</a:t>
            </a:r>
            <a:endParaRPr lang="es-MX" dirty="0">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gn="just">
              <a:lnSpc>
                <a:spcPct val="107000"/>
              </a:lnSpc>
              <a:buFont typeface="Courier New" panose="02070309020205020404" pitchFamily="49" charset="0"/>
              <a:buChar char="o"/>
            </a:pPr>
            <a:r>
              <a:rPr lang="es-MX" sz="2000" dirty="0">
                <a:effectLst/>
                <a:latin typeface="Arial" panose="020B0604020202020204" pitchFamily="34" charset="0"/>
                <a:ea typeface="Calibri" panose="020F0502020204030204" pitchFamily="34" charset="0"/>
                <a:cs typeface="Times New Roman" panose="02020603050405020304" pitchFamily="18" charset="0"/>
              </a:rPr>
              <a:t>Proporcionan a los consumidores puntajes de crédito gratis,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gn="just">
              <a:lnSpc>
                <a:spcPct val="107000"/>
              </a:lnSpc>
              <a:buFont typeface="Courier New" panose="02070309020205020404" pitchFamily="49" charset="0"/>
              <a:buChar char="o"/>
            </a:pPr>
            <a:r>
              <a:rPr lang="es-MX" sz="2000" dirty="0">
                <a:effectLst/>
                <a:latin typeface="Arial" panose="020B0604020202020204" pitchFamily="34" charset="0"/>
                <a:ea typeface="Calibri" panose="020F0502020204030204" pitchFamily="34" charset="0"/>
                <a:cs typeface="Times New Roman" panose="02020603050405020304" pitchFamily="18" charset="0"/>
              </a:rPr>
              <a:t>Permiten a los comerciantes aceptar pagos en línea y móviles,</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gn="just">
              <a:lnSpc>
                <a:spcPct val="107000"/>
              </a:lnSpc>
              <a:buFont typeface="Courier New" panose="02070309020205020404" pitchFamily="49" charset="0"/>
              <a:buChar char="o"/>
            </a:pPr>
            <a:r>
              <a:rPr lang="es-MX" sz="2000" dirty="0">
                <a:effectLst/>
                <a:latin typeface="Arial" panose="020B0604020202020204" pitchFamily="34" charset="0"/>
                <a:ea typeface="Calibri" panose="020F0502020204030204" pitchFamily="34" charset="0"/>
                <a:cs typeface="Times New Roman" panose="02020603050405020304" pitchFamily="18" charset="0"/>
              </a:rPr>
              <a:t>Usan la cadena de bloques (</a:t>
            </a:r>
            <a:r>
              <a:rPr lang="es-MX" sz="2000" dirty="0" err="1">
                <a:effectLst/>
                <a:latin typeface="Arial" panose="020B0604020202020204" pitchFamily="34" charset="0"/>
                <a:ea typeface="Calibri" panose="020F0502020204030204" pitchFamily="34" charset="0"/>
                <a:cs typeface="Times New Roman" panose="02020603050405020304" pitchFamily="18" charset="0"/>
              </a:rPr>
              <a:t>blockchain</a:t>
            </a:r>
            <a:r>
              <a:rPr lang="es-MX" sz="2000" dirty="0">
                <a:effectLst/>
                <a:latin typeface="Arial" panose="020B0604020202020204" pitchFamily="34" charset="0"/>
                <a:ea typeface="Calibri" panose="020F0502020204030204" pitchFamily="34" charset="0"/>
                <a:cs typeface="Times New Roman" panose="02020603050405020304" pitchFamily="18" charset="0"/>
              </a:rPr>
              <a:t>) para mantener un libro mayor distribuido para moneda digital,</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a:p>
            <a:pPr marL="666900" lvl="1" indent="-342900" algn="just">
              <a:lnSpc>
                <a:spcPct val="107000"/>
              </a:lnSpc>
              <a:spcAft>
                <a:spcPts val="800"/>
              </a:spcAft>
              <a:buFont typeface="Courier New" panose="02070309020205020404" pitchFamily="49" charset="0"/>
              <a:buChar char="o"/>
            </a:pPr>
            <a:r>
              <a:rPr lang="es-MX" sz="2000" dirty="0">
                <a:effectLst/>
                <a:latin typeface="Arial" panose="020B0604020202020204" pitchFamily="34" charset="0"/>
                <a:ea typeface="Calibri" panose="020F0502020204030204" pitchFamily="34" charset="0"/>
                <a:cs typeface="Times New Roman" panose="02020603050405020304" pitchFamily="18" charset="0"/>
              </a:rPr>
              <a:t>Utilizan protocolos de comunicaciones de campo cercano (NFC) para admitir sistemas de pago móviles de proximidad.</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ítulo 1">
            <a:extLst>
              <a:ext uri="{FF2B5EF4-FFF2-40B4-BE49-F238E27FC236}">
                <a16:creationId xmlns:a16="http://schemas.microsoft.com/office/drawing/2014/main" id="{BB1F21F0-2EC9-46C3-91C4-63A87E7E8A97}"/>
              </a:ext>
            </a:extLst>
          </p:cNvPr>
          <p:cNvSpPr>
            <a:spLocks noGrp="1"/>
          </p:cNvSpPr>
          <p:nvPr>
            <p:ph type="title"/>
          </p:nvPr>
        </p:nvSpPr>
        <p:spPr>
          <a:xfrm>
            <a:off x="581192" y="5264486"/>
            <a:ext cx="11026875" cy="953433"/>
          </a:xfrm>
        </p:spPr>
        <p:txBody>
          <a:bodyPr rtlCol="0">
            <a:normAutofit/>
          </a:bodyPr>
          <a:lstStyle/>
          <a:p>
            <a:pPr algn="ctr" rtl="0"/>
            <a:r>
              <a:rPr lang="es-ES" sz="4400" i="1" dirty="0">
                <a:solidFill>
                  <a:srgbClr val="FFFEFF"/>
                </a:solidFill>
                <a:effectLst>
                  <a:outerShdw blurRad="38100" dist="38100" dir="2700000" algn="tl">
                    <a:srgbClr val="000000">
                      <a:alpha val="43137"/>
                    </a:srgbClr>
                  </a:outerShdw>
                </a:effectLst>
              </a:rPr>
              <a:t>FINTECH Y POR QUÉ SE USA</a:t>
            </a:r>
          </a:p>
        </p:txBody>
      </p:sp>
    </p:spTree>
    <p:extLst>
      <p:ext uri="{BB962C8B-B14F-4D97-AF65-F5344CB8AC3E}">
        <p14:creationId xmlns:p14="http://schemas.microsoft.com/office/powerpoint/2010/main" val="3737883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576C81-6D96-4B73-9914-58C82CAE3A63}"/>
              </a:ext>
            </a:extLst>
          </p:cNvPr>
          <p:cNvSpPr>
            <a:spLocks noGrp="1"/>
          </p:cNvSpPr>
          <p:nvPr>
            <p:ph idx="1"/>
          </p:nvPr>
        </p:nvSpPr>
        <p:spPr>
          <a:xfrm>
            <a:off x="342619" y="534202"/>
            <a:ext cx="11506761" cy="4624405"/>
          </a:xfrm>
        </p:spPr>
        <p:txBody>
          <a:bodyPr numCol="1">
            <a:normAutofit/>
          </a:bodyPr>
          <a:lstStyle/>
          <a:p>
            <a:pPr marL="0" indent="0" algn="just">
              <a:lnSpc>
                <a:spcPct val="107000"/>
              </a:lnSpc>
              <a:spcAft>
                <a:spcPts val="800"/>
              </a:spcAft>
              <a:buNone/>
            </a:pPr>
            <a:r>
              <a:rPr lang="es-MX" sz="2400" dirty="0">
                <a:effectLst/>
                <a:latin typeface="Arial" panose="020B0604020202020204" pitchFamily="34" charset="0"/>
                <a:ea typeface="Calibri" panose="020F0502020204030204" pitchFamily="34" charset="0"/>
                <a:cs typeface="Times New Roman" panose="02020603050405020304" pitchFamily="18" charset="0"/>
              </a:rPr>
              <a:t>El rápido crecimiento del ecosistema Fintech está permitiendo a las empresas externalizar partes de sus procesos de innovación, ya que por lo general esperan a ver cómo se comportan las nuevas soluciones en el mercado antes de desarrollar una propia. La proliferación de estas empresas ofrece a las instituciones financieras un “supermercado” de soluciones tecnológicas, permitiéndolas generar nuevas soluciones mediante operaciones de absorción o asociación.</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MX" sz="2400" dirty="0">
                <a:effectLst/>
                <a:latin typeface="Arial" panose="020B0604020202020204" pitchFamily="34" charset="0"/>
                <a:ea typeface="Calibri" panose="020F0502020204030204" pitchFamily="34" charset="0"/>
                <a:cs typeface="Times New Roman" panose="02020603050405020304" pitchFamily="18" charset="0"/>
              </a:rPr>
              <a:t>Hasta ahora las </a:t>
            </a:r>
            <a:r>
              <a:rPr lang="es-MX" sz="2400" dirty="0" err="1">
                <a:effectLst/>
                <a:latin typeface="Arial" panose="020B0604020202020204" pitchFamily="34" charset="0"/>
                <a:ea typeface="Calibri" panose="020F0502020204030204" pitchFamily="34" charset="0"/>
                <a:cs typeface="Times New Roman" panose="02020603050405020304" pitchFamily="18" charset="0"/>
              </a:rPr>
              <a:t>fintechs</a:t>
            </a:r>
            <a:r>
              <a:rPr lang="es-MX" sz="2400" dirty="0">
                <a:effectLst/>
                <a:latin typeface="Arial" panose="020B0604020202020204" pitchFamily="34" charset="0"/>
                <a:ea typeface="Calibri" panose="020F0502020204030204" pitchFamily="34" charset="0"/>
                <a:cs typeface="Times New Roman" panose="02020603050405020304" pitchFamily="18" charset="0"/>
              </a:rPr>
              <a:t> han tenido mucho más éxito en mejorar los ecosistemas e infraestructuras de los mercados financieros tradicionales que en desarrollar nuevos. Sin embargo, la rápida evolución de estas empresas, gracias a los continuos avances tecnológicos, augura una fuerte transformación del mercado en el futuro.  </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ítulo 1">
            <a:extLst>
              <a:ext uri="{FF2B5EF4-FFF2-40B4-BE49-F238E27FC236}">
                <a16:creationId xmlns:a16="http://schemas.microsoft.com/office/drawing/2014/main" id="{BB1F21F0-2EC9-46C3-91C4-63A87E7E8A97}"/>
              </a:ext>
            </a:extLst>
          </p:cNvPr>
          <p:cNvSpPr>
            <a:spLocks noGrp="1"/>
          </p:cNvSpPr>
          <p:nvPr>
            <p:ph type="title"/>
          </p:nvPr>
        </p:nvSpPr>
        <p:spPr>
          <a:xfrm>
            <a:off x="581192" y="5264486"/>
            <a:ext cx="11026875" cy="953433"/>
          </a:xfrm>
        </p:spPr>
        <p:txBody>
          <a:bodyPr rtlCol="0">
            <a:normAutofit/>
          </a:bodyPr>
          <a:lstStyle/>
          <a:p>
            <a:pPr algn="ctr" rtl="0"/>
            <a:r>
              <a:rPr lang="es-ES" sz="4400" i="1" dirty="0">
                <a:solidFill>
                  <a:srgbClr val="FFFEFF"/>
                </a:solidFill>
                <a:effectLst>
                  <a:outerShdw blurRad="38100" dist="38100" dir="2700000" algn="tl">
                    <a:srgbClr val="000000">
                      <a:alpha val="43137"/>
                    </a:srgbClr>
                  </a:outerShdw>
                </a:effectLst>
              </a:rPr>
              <a:t>FUTURO DE FINTECH</a:t>
            </a:r>
          </a:p>
        </p:txBody>
      </p:sp>
    </p:spTree>
    <p:extLst>
      <p:ext uri="{BB962C8B-B14F-4D97-AF65-F5344CB8AC3E}">
        <p14:creationId xmlns:p14="http://schemas.microsoft.com/office/powerpoint/2010/main" val="253420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ángulo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8" name="Marcador de posición de contenido 4" descr="Números digitale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upo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ángulo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ángulo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ítu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fontScale="90000"/>
          </a:bodyPr>
          <a:lstStyle/>
          <a:p>
            <a:pPr algn="ctr" rtl="0"/>
            <a:r>
              <a:rPr lang="es-ES" sz="3600" i="1" dirty="0"/>
              <a:t>VARIAS EMPRESAS QUE SON EJEMPLO DE ELLO</a:t>
            </a:r>
          </a:p>
        </p:txBody>
      </p:sp>
      <p:pic>
        <p:nvPicPr>
          <p:cNvPr id="12" name="Imagen 11" descr="No hay ninguna descripción de la foto disponible.">
            <a:extLst>
              <a:ext uri="{FF2B5EF4-FFF2-40B4-BE49-F238E27FC236}">
                <a16:creationId xmlns:a16="http://schemas.microsoft.com/office/drawing/2014/main" id="{25E37D09-5362-4F1C-9096-14B6483FC30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111" y="2330814"/>
            <a:ext cx="2892274" cy="3808441"/>
          </a:xfrm>
          <a:prstGeom prst="rect">
            <a:avLst/>
          </a:prstGeom>
          <a:noFill/>
          <a:ln>
            <a:noFill/>
          </a:ln>
        </p:spPr>
      </p:pic>
      <p:pic>
        <p:nvPicPr>
          <p:cNvPr id="14" name="Imagen 13" descr="Credijusto compra banco Finterra - DIAFINTECH">
            <a:extLst>
              <a:ext uri="{FF2B5EF4-FFF2-40B4-BE49-F238E27FC236}">
                <a16:creationId xmlns:a16="http://schemas.microsoft.com/office/drawing/2014/main" id="{7E7B059B-481D-46CF-A8CE-F1BE96DC28C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3314" y="2330814"/>
            <a:ext cx="3634740" cy="2019300"/>
          </a:xfrm>
          <a:prstGeom prst="rect">
            <a:avLst/>
          </a:prstGeom>
          <a:noFill/>
          <a:ln>
            <a:noFill/>
          </a:ln>
        </p:spPr>
      </p:pic>
      <p:pic>
        <p:nvPicPr>
          <p:cNvPr id="19" name="Imagen 18" descr="Acepta Todas las Tarjeta de Crédito, Débito y Vales | Clip">
            <a:extLst>
              <a:ext uri="{FF2B5EF4-FFF2-40B4-BE49-F238E27FC236}">
                <a16:creationId xmlns:a16="http://schemas.microsoft.com/office/drawing/2014/main" id="{AD1D6F3D-32A9-4E2E-A0E6-0268A169B60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97800" y="2330814"/>
            <a:ext cx="3956133" cy="2076457"/>
          </a:xfrm>
          <a:prstGeom prst="rect">
            <a:avLst/>
          </a:prstGeom>
          <a:noFill/>
          <a:ln>
            <a:noFill/>
          </a:ln>
        </p:spPr>
      </p:pic>
      <p:pic>
        <p:nvPicPr>
          <p:cNvPr id="20" name="Imagen 19" descr="kueski">
            <a:extLst>
              <a:ext uri="{FF2B5EF4-FFF2-40B4-BE49-F238E27FC236}">
                <a16:creationId xmlns:a16="http://schemas.microsoft.com/office/drawing/2014/main" id="{A4F0DCDE-E474-46A9-B94B-FD1CB155F42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41830" y="4661478"/>
            <a:ext cx="6438917" cy="1932841"/>
          </a:xfrm>
          <a:prstGeom prst="rect">
            <a:avLst/>
          </a:prstGeom>
          <a:noFill/>
          <a:ln>
            <a:noFill/>
          </a:ln>
        </p:spPr>
      </p:pic>
    </p:spTree>
    <p:extLst>
      <p:ext uri="{BB962C8B-B14F-4D97-AF65-F5344CB8AC3E}">
        <p14:creationId xmlns:p14="http://schemas.microsoft.com/office/powerpoint/2010/main" val="420932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576C81-6D96-4B73-9914-58C82CAE3A63}"/>
              </a:ext>
            </a:extLst>
          </p:cNvPr>
          <p:cNvSpPr>
            <a:spLocks noGrp="1"/>
          </p:cNvSpPr>
          <p:nvPr>
            <p:ph idx="1"/>
          </p:nvPr>
        </p:nvSpPr>
        <p:spPr>
          <a:xfrm>
            <a:off x="342619" y="486077"/>
            <a:ext cx="11525330" cy="4730284"/>
          </a:xfrm>
        </p:spPr>
        <p:txBody>
          <a:bodyPr numCol="1">
            <a:normAutofit fontScale="92500" lnSpcReduction="10000"/>
          </a:bodyPr>
          <a:lstStyle/>
          <a:p>
            <a:pPr marL="0" indent="0" algn="just">
              <a:lnSpc>
                <a:spcPct val="107000"/>
              </a:lnSpc>
              <a:spcAft>
                <a:spcPts val="800"/>
              </a:spcAft>
              <a:buNone/>
            </a:pPr>
            <a:r>
              <a:rPr lang="es-MX" sz="2400" dirty="0">
                <a:effectLst/>
                <a:latin typeface="Arial" panose="020B0604020202020204" pitchFamily="34" charset="0"/>
                <a:ea typeface="Calibri" panose="020F0502020204030204" pitchFamily="34" charset="0"/>
                <a:cs typeface="Times New Roman" panose="02020603050405020304" pitchFamily="18" charset="0"/>
              </a:rPr>
              <a:t>Podemos concluir que la IA esta presente en las Fintech que existen hoy en día, esto ya que nos ayudan, generalmente en la otorgación o negación de los diferentes tipos de crédito, por ejemplo, así como diferentes tipos de operaciones que existen en este tipo de empresas. Podemos también encontrar la relación estrecha que se tiene con la ingeniería en computación, literalmente en toda la tecnología que está detrás del funcionamiento de este tipo de empresas, ya que para todo el proceso se utiliza esta nueva tecnología que automatiza y agiliza todos los procesos que conllevan las empresas. Y por último, el computo móvil resulta ser muy importante para las mismas, ya que ya sea que todo el trámite sea en línea o en las nuevas aplicaciones que la mayoría de estas empresas Fintech ya cuentan, sin importar cual de los dos casos sea el que se utilice, podemos darnos cuenta que en cualquier caso la manera de empezar a utilizar o explotar estas empresas, es de una forma “portátil”, nada es de manera personal, todos los tramites que ahora conllevan estas empresas son de manera “online”, por lo que las nuevas tecnologías van de la mano con estas y su desarrollo, así como su super vivencia.</a:t>
            </a:r>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ítulo 1">
            <a:extLst>
              <a:ext uri="{FF2B5EF4-FFF2-40B4-BE49-F238E27FC236}">
                <a16:creationId xmlns:a16="http://schemas.microsoft.com/office/drawing/2014/main" id="{BB1F21F0-2EC9-46C3-91C4-63A87E7E8A97}"/>
              </a:ext>
            </a:extLst>
          </p:cNvPr>
          <p:cNvSpPr>
            <a:spLocks noGrp="1"/>
          </p:cNvSpPr>
          <p:nvPr>
            <p:ph type="title"/>
          </p:nvPr>
        </p:nvSpPr>
        <p:spPr>
          <a:xfrm>
            <a:off x="582562" y="5264486"/>
            <a:ext cx="11026875" cy="953433"/>
          </a:xfrm>
        </p:spPr>
        <p:txBody>
          <a:bodyPr rtlCol="0">
            <a:normAutofit/>
          </a:bodyPr>
          <a:lstStyle/>
          <a:p>
            <a:pPr algn="ctr" rtl="0"/>
            <a:endParaRPr lang="es-ES" sz="4400" i="1" dirty="0">
              <a:solidFill>
                <a:srgbClr val="FFFE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78007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353019" y="2683851"/>
            <a:ext cx="3081576" cy="1746762"/>
          </a:xfrm>
        </p:spPr>
        <p:txBody>
          <a:bodyPr rtlCol="0">
            <a:normAutofit/>
          </a:bodyPr>
          <a:lstStyle/>
          <a:p>
            <a:pPr rtl="0"/>
            <a:r>
              <a:rPr lang="es-ES" dirty="0">
                <a:solidFill>
                  <a:srgbClr val="FFFFFF"/>
                </a:solidFill>
              </a:rPr>
              <a:t>Gracias POR SU ATENCIÓN</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F66664-06A1-4A04-B8AD-5484946768CD}"/>
              </a:ext>
            </a:extLst>
          </p:cNvPr>
          <p:cNvSpPr>
            <a:spLocks noGrp="1"/>
          </p:cNvSpPr>
          <p:nvPr>
            <p:ph type="title"/>
          </p:nvPr>
        </p:nvSpPr>
        <p:spPr>
          <a:xfrm>
            <a:off x="465688" y="3891013"/>
            <a:ext cx="11575515" cy="2889121"/>
          </a:xfrm>
        </p:spPr>
        <p:txBody>
          <a:bodyPr>
            <a:normAutofit fontScale="90000"/>
          </a:bodyPr>
          <a:lstStyle/>
          <a:p>
            <a:r>
              <a:rPr lang="es-MX" sz="4400" b="1" i="0" dirty="0">
                <a:effectLst/>
                <a:latin typeface="Adobe Devanagari" panose="02040503050201020203" pitchFamily="18" charset="0"/>
                <a:cs typeface="Adobe Devanagari" panose="02040503050201020203" pitchFamily="18" charset="0"/>
              </a:rPr>
              <a:t>Asignatura: Cómputo Móvil</a:t>
            </a:r>
            <a:br>
              <a:rPr lang="es-MX" sz="4400" b="1" i="0" dirty="0">
                <a:effectLst/>
                <a:latin typeface="Adobe Devanagari" panose="02040503050201020203" pitchFamily="18" charset="0"/>
                <a:cs typeface="Adobe Devanagari" panose="02040503050201020203" pitchFamily="18" charset="0"/>
              </a:rPr>
            </a:br>
            <a:br>
              <a:rPr lang="es-MX" sz="4400" b="1" i="0" dirty="0">
                <a:effectLst/>
                <a:latin typeface="Adobe Devanagari" panose="02040503050201020203" pitchFamily="18" charset="0"/>
                <a:cs typeface="Adobe Devanagari" panose="02040503050201020203" pitchFamily="18" charset="0"/>
              </a:rPr>
            </a:br>
            <a:r>
              <a:rPr lang="es-MX" sz="4400" b="1" i="0" dirty="0">
                <a:effectLst/>
                <a:latin typeface="Adobe Devanagari" panose="02040503050201020203" pitchFamily="18" charset="0"/>
                <a:cs typeface="Adobe Devanagari" panose="02040503050201020203" pitchFamily="18" charset="0"/>
              </a:rPr>
              <a:t>Grupo: 02</a:t>
            </a:r>
            <a:br>
              <a:rPr lang="es-MX" sz="4400" b="1" i="0" dirty="0">
                <a:effectLst/>
                <a:latin typeface="Adobe Devanagari" panose="02040503050201020203" pitchFamily="18" charset="0"/>
                <a:cs typeface="Adobe Devanagari" panose="02040503050201020203" pitchFamily="18" charset="0"/>
              </a:rPr>
            </a:br>
            <a:r>
              <a:rPr lang="es-MX" sz="4400" b="1" i="0" dirty="0">
                <a:effectLst/>
                <a:latin typeface="Adobe Devanagari" panose="02040503050201020203" pitchFamily="18" charset="0"/>
                <a:cs typeface="Adobe Devanagari" panose="02040503050201020203" pitchFamily="18" charset="0"/>
              </a:rPr>
              <a:t>Semestre: 2022-2</a:t>
            </a:r>
            <a:br>
              <a:rPr lang="es-MX" sz="4400" b="1" i="0" dirty="0">
                <a:effectLst/>
                <a:latin typeface="Adobe Devanagari" panose="02040503050201020203" pitchFamily="18" charset="0"/>
                <a:cs typeface="Adobe Devanagari" panose="02040503050201020203" pitchFamily="18" charset="0"/>
              </a:rPr>
            </a:br>
            <a:r>
              <a:rPr lang="es-MX" sz="4400" b="1" i="0" dirty="0">
                <a:effectLst/>
                <a:latin typeface="Adobe Devanagari" panose="02040503050201020203" pitchFamily="18" charset="0"/>
                <a:cs typeface="Adobe Devanagari" panose="02040503050201020203" pitchFamily="18" charset="0"/>
              </a:rPr>
              <a:t>Fecha: 19/02/2022</a:t>
            </a:r>
            <a:br>
              <a:rPr lang="es-MX" sz="4400" b="1" i="0" dirty="0">
                <a:effectLst/>
                <a:latin typeface="Adobe Devanagari" panose="02040503050201020203" pitchFamily="18" charset="0"/>
                <a:cs typeface="Adobe Devanagari" panose="02040503050201020203" pitchFamily="18" charset="0"/>
              </a:rPr>
            </a:br>
            <a:r>
              <a:rPr lang="es-MX" sz="4400" b="1" i="0" dirty="0">
                <a:effectLst/>
                <a:latin typeface="Adobe Devanagari" panose="02040503050201020203" pitchFamily="18" charset="0"/>
                <a:cs typeface="Adobe Devanagari" panose="02040503050201020203" pitchFamily="18" charset="0"/>
              </a:rPr>
              <a:t>Profesor: </a:t>
            </a:r>
            <a:r>
              <a:rPr lang="es-MX" sz="4400" b="1" i="0" dirty="0" err="1">
                <a:effectLst/>
                <a:latin typeface="Adobe Devanagari" panose="02040503050201020203" pitchFamily="18" charset="0"/>
                <a:cs typeface="Adobe Devanagari" panose="02040503050201020203" pitchFamily="18" charset="0"/>
              </a:rPr>
              <a:t>Ing</a:t>
            </a:r>
            <a:r>
              <a:rPr lang="es-MX" sz="4400" b="1" i="0" dirty="0">
                <a:effectLst/>
                <a:latin typeface="Adobe Devanagari" panose="02040503050201020203" pitchFamily="18" charset="0"/>
                <a:cs typeface="Adobe Devanagari" panose="02040503050201020203" pitchFamily="18" charset="0"/>
              </a:rPr>
              <a:t> Marduk Pérez de Lara Domínguez</a:t>
            </a:r>
            <a:br>
              <a:rPr lang="es-MX" sz="4400" b="1" i="0" dirty="0">
                <a:effectLst/>
                <a:latin typeface="Adobe Devanagari" panose="02040503050201020203" pitchFamily="18" charset="0"/>
                <a:cs typeface="Adobe Devanagari" panose="02040503050201020203" pitchFamily="18" charset="0"/>
              </a:rPr>
            </a:br>
            <a:r>
              <a:rPr lang="es-MX" sz="4400" b="1" i="0" dirty="0">
                <a:effectLst/>
                <a:latin typeface="Adobe Devanagari" panose="02040503050201020203" pitchFamily="18" charset="0"/>
                <a:cs typeface="Adobe Devanagari" panose="02040503050201020203" pitchFamily="18" charset="0"/>
              </a:rPr>
              <a:t>MORALES RAMÍREZ JEAN CARLO</a:t>
            </a:r>
            <a:br>
              <a:rPr lang="es-MX" sz="4400" b="1" i="0" dirty="0">
                <a:effectLst/>
                <a:latin typeface="Adobe Devanagari" panose="02040503050201020203" pitchFamily="18" charset="0"/>
                <a:cs typeface="Adobe Devanagari" panose="02040503050201020203" pitchFamily="18" charset="0"/>
              </a:rPr>
            </a:br>
            <a:r>
              <a:rPr lang="es-MX" sz="4400" b="1" i="0" dirty="0">
                <a:effectLst/>
                <a:latin typeface="Adobe Devanagari" panose="02040503050201020203" pitchFamily="18" charset="0"/>
                <a:cs typeface="Adobe Devanagari" panose="02040503050201020203" pitchFamily="18" charset="0"/>
              </a:rPr>
              <a:t>Tarea 1</a:t>
            </a:r>
            <a:br>
              <a:rPr lang="es-MX" b="0" i="0" dirty="0">
                <a:solidFill>
                  <a:srgbClr val="222222"/>
                </a:solidFill>
                <a:effectLst/>
                <a:latin typeface="Arial" panose="020B0604020202020204" pitchFamily="34" charset="0"/>
              </a:rPr>
            </a:br>
            <a:endParaRPr lang="es-MX" dirty="0"/>
          </a:p>
        </p:txBody>
      </p:sp>
    </p:spTree>
    <p:extLst>
      <p:ext uri="{BB962C8B-B14F-4D97-AF65-F5344CB8AC3E}">
        <p14:creationId xmlns:p14="http://schemas.microsoft.com/office/powerpoint/2010/main" val="329472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81191" y="702156"/>
            <a:ext cx="11029616" cy="1013800"/>
          </a:xfrm>
        </p:spPr>
        <p:txBody>
          <a:bodyPr rtlCol="0">
            <a:normAutofit/>
          </a:bodyPr>
          <a:lstStyle/>
          <a:p>
            <a:pPr algn="ctr" rtl="0"/>
            <a:r>
              <a:rPr lang="es-ES" sz="4400" i="1" dirty="0"/>
              <a:t>IA</a:t>
            </a:r>
          </a:p>
        </p:txBody>
      </p:sp>
      <p:sp>
        <p:nvSpPr>
          <p:cNvPr id="20" name="Marcador de contenido 19">
            <a:extLst>
              <a:ext uri="{FF2B5EF4-FFF2-40B4-BE49-F238E27FC236}">
                <a16:creationId xmlns:a16="http://schemas.microsoft.com/office/drawing/2014/main" id="{F52A15AC-ED9C-45F9-AECD-8C12EA262B18}"/>
              </a:ext>
            </a:extLst>
          </p:cNvPr>
          <p:cNvSpPr>
            <a:spLocks noGrp="1"/>
          </p:cNvSpPr>
          <p:nvPr>
            <p:ph idx="1"/>
          </p:nvPr>
        </p:nvSpPr>
        <p:spPr>
          <a:xfrm>
            <a:off x="369437" y="1445944"/>
            <a:ext cx="11440761" cy="5118485"/>
          </a:xfrm>
        </p:spPr>
        <p:txBody>
          <a:bodyPr>
            <a:normAutofit/>
          </a:bodyPr>
          <a:lstStyle/>
          <a:p>
            <a:pPr marL="0" indent="0" algn="just">
              <a:buNone/>
            </a:pPr>
            <a:r>
              <a:rPr lang="es-MX" sz="2800" dirty="0">
                <a:effectLst/>
                <a:latin typeface="Arial" panose="020B0604020202020204" pitchFamily="34" charset="0"/>
                <a:ea typeface="Calibri" panose="020F0502020204030204" pitchFamily="34" charset="0"/>
              </a:rPr>
              <a:t>En términos simples, inteligencia artificial (IA) se refiere a sistemas o máquinas que imitan la inteligencia humana para realizar tareas y pueden mejorar iterativamente a partir de la información que recopilan. </a:t>
            </a:r>
          </a:p>
          <a:p>
            <a:pPr marL="0" indent="0" algn="just">
              <a:buNone/>
            </a:pPr>
            <a:r>
              <a:rPr lang="es-MX" sz="2800" dirty="0">
                <a:effectLst/>
                <a:latin typeface="Arial" panose="020B0604020202020204" pitchFamily="34" charset="0"/>
                <a:ea typeface="Calibri" panose="020F0502020204030204" pitchFamily="34" charset="0"/>
              </a:rPr>
              <a:t>La Inteligencia Artificial (IA) es la combinación de algoritmos planteados con el propósito de crear máquinas que presenten las mismas capacidades que el ser humano.</a:t>
            </a:r>
          </a:p>
          <a:p>
            <a:pPr marL="0" indent="0" algn="just">
              <a:buNone/>
            </a:pPr>
            <a:r>
              <a:rPr lang="es-MX" sz="2800" dirty="0">
                <a:effectLst/>
                <a:latin typeface="Arial" panose="020B0604020202020204" pitchFamily="34" charset="0"/>
                <a:ea typeface="Calibri" panose="020F0502020204030204" pitchFamily="34" charset="0"/>
              </a:rPr>
              <a:t>La IA se manifiesta de varias formas.</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B379B-BA11-41CC-A3AE-F81BF2A90726}"/>
              </a:ext>
            </a:extLst>
          </p:cNvPr>
          <p:cNvSpPr>
            <a:spLocks noGrp="1"/>
          </p:cNvSpPr>
          <p:nvPr>
            <p:ph type="title"/>
          </p:nvPr>
        </p:nvSpPr>
        <p:spPr/>
        <p:txBody>
          <a:bodyPr/>
          <a:lstStyle/>
          <a:p>
            <a:endParaRPr lang="es-MX"/>
          </a:p>
        </p:txBody>
      </p:sp>
      <p:pic>
        <p:nvPicPr>
          <p:cNvPr id="4" name="Imagen 3">
            <a:extLst>
              <a:ext uri="{FF2B5EF4-FFF2-40B4-BE49-F238E27FC236}">
                <a16:creationId xmlns:a16="http://schemas.microsoft.com/office/drawing/2014/main" id="{DDAFE620-C981-4610-AE99-1501C74BFBA0}"/>
              </a:ext>
            </a:extLst>
          </p:cNvPr>
          <p:cNvPicPr>
            <a:picLocks noChangeAspect="1"/>
          </p:cNvPicPr>
          <p:nvPr/>
        </p:nvPicPr>
        <p:blipFill rotWithShape="1">
          <a:blip r:embed="rId2"/>
          <a:srcRect l="32586" t="29572" r="25549" b="26953"/>
          <a:stretch/>
        </p:blipFill>
        <p:spPr bwMode="auto">
          <a:xfrm>
            <a:off x="2320473" y="1928309"/>
            <a:ext cx="7290325" cy="42725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276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CD444-CAFF-497F-9070-B9637A9CFF0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736818F-B105-487D-9950-0D4D165801E1}"/>
              </a:ext>
            </a:extLst>
          </p:cNvPr>
          <p:cNvSpPr>
            <a:spLocks noGrp="1"/>
          </p:cNvSpPr>
          <p:nvPr>
            <p:ph idx="1"/>
          </p:nvPr>
        </p:nvSpPr>
        <p:spPr>
          <a:xfrm>
            <a:off x="581193" y="2565507"/>
            <a:ext cx="11029615" cy="3678303"/>
          </a:xfrm>
        </p:spPr>
        <p:txBody>
          <a:bodyPr>
            <a:normAutofit fontScale="85000" lnSpcReduction="20000"/>
          </a:bodyPr>
          <a:lstStyle/>
          <a:p>
            <a:pPr marL="0" indent="0" algn="just">
              <a:lnSpc>
                <a:spcPct val="107000"/>
              </a:lnSpc>
              <a:spcAft>
                <a:spcPts val="800"/>
              </a:spcAft>
              <a:buNone/>
            </a:pPr>
            <a:r>
              <a:rPr lang="es-MX" sz="2800" dirty="0">
                <a:effectLst/>
                <a:latin typeface="Arial" panose="020B0604020202020204" pitchFamily="34" charset="0"/>
                <a:ea typeface="Calibri" panose="020F0502020204030204" pitchFamily="34" charset="0"/>
                <a:cs typeface="Times New Roman" panose="02020603050405020304" pitchFamily="18" charset="0"/>
              </a:rPr>
              <a:t>Algunos ejemplos son:</a:t>
            </a:r>
            <a:endParaRPr lang="es-MX"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2800" dirty="0">
                <a:effectLst/>
                <a:latin typeface="Arial" panose="020B0604020202020204" pitchFamily="34" charset="0"/>
                <a:ea typeface="Calibri" panose="020F0502020204030204" pitchFamily="34" charset="0"/>
                <a:cs typeface="Times New Roman" panose="02020603050405020304" pitchFamily="18" charset="0"/>
              </a:rPr>
              <a:t>Los </a:t>
            </a:r>
            <a:r>
              <a:rPr lang="es-MX" sz="2800" dirty="0" err="1">
                <a:effectLst/>
                <a:latin typeface="Arial" panose="020B0604020202020204" pitchFamily="34" charset="0"/>
                <a:ea typeface="Calibri" panose="020F0502020204030204" pitchFamily="34" charset="0"/>
                <a:cs typeface="Times New Roman" panose="02020603050405020304" pitchFamily="18" charset="0"/>
              </a:rPr>
              <a:t>chatbots</a:t>
            </a:r>
            <a:r>
              <a:rPr lang="es-MX" sz="2800" dirty="0">
                <a:effectLst/>
                <a:latin typeface="Arial" panose="020B0604020202020204" pitchFamily="34" charset="0"/>
                <a:ea typeface="Calibri" panose="020F0502020204030204" pitchFamily="34" charset="0"/>
                <a:cs typeface="Times New Roman" panose="02020603050405020304" pitchFamily="18" charset="0"/>
              </a:rPr>
              <a:t> utilizan la IA para comprender más rápido los problemas de los clientes y proporcionar respuestas más eficientes</a:t>
            </a:r>
            <a:endParaRPr lang="es-MX"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MX" sz="2800" dirty="0">
                <a:effectLst/>
                <a:latin typeface="Arial" panose="020B0604020202020204" pitchFamily="34" charset="0"/>
                <a:ea typeface="Calibri" panose="020F0502020204030204" pitchFamily="34" charset="0"/>
                <a:cs typeface="Times New Roman" panose="02020603050405020304" pitchFamily="18" charset="0"/>
              </a:rPr>
              <a:t>Los asistentes inteligentes utilizan la IA para analizar información crítica proveniente de grandes conjuntos de datos de texto libre para mejorar la programación</a:t>
            </a:r>
            <a:endParaRPr lang="es-MX"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MX" sz="2800" dirty="0">
                <a:effectLst/>
                <a:latin typeface="Arial" panose="020B0604020202020204" pitchFamily="34" charset="0"/>
                <a:ea typeface="Calibri" panose="020F0502020204030204" pitchFamily="34" charset="0"/>
                <a:cs typeface="Times New Roman" panose="02020603050405020304" pitchFamily="18" charset="0"/>
              </a:rPr>
              <a:t>Los motores de recomendación pueden proporcionar recomendaciones automatizadas para programas de TV según los hábitos de visualización de los usuarios</a:t>
            </a:r>
            <a:endParaRPr lang="es-MX"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94598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456AF7-A957-4ACD-BA52-3EC33D6477F9}"/>
              </a:ext>
            </a:extLst>
          </p:cNvPr>
          <p:cNvSpPr>
            <a:spLocks noGrp="1"/>
          </p:cNvSpPr>
          <p:nvPr>
            <p:ph type="title"/>
          </p:nvPr>
        </p:nvSpPr>
        <p:spPr/>
        <p:txBody>
          <a:bodyPr/>
          <a:lstStyle/>
          <a:p>
            <a:endParaRPr lang="es-MX"/>
          </a:p>
        </p:txBody>
      </p:sp>
      <p:pic>
        <p:nvPicPr>
          <p:cNvPr id="4" name="Imagen 3" descr="Digitalización, política e inteligencia artificial ¿Qué futuro podemos  esperar? | Nueva Sociedad">
            <a:extLst>
              <a:ext uri="{FF2B5EF4-FFF2-40B4-BE49-F238E27FC236}">
                <a16:creationId xmlns:a16="http://schemas.microsoft.com/office/drawing/2014/main" id="{B83593FE-AD32-493A-839B-1F64CB9F97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96" y="2335333"/>
            <a:ext cx="4558699" cy="3647276"/>
          </a:xfrm>
          <a:prstGeom prst="rect">
            <a:avLst/>
          </a:prstGeom>
          <a:ln>
            <a:noFill/>
          </a:ln>
          <a:effectLst>
            <a:outerShdw blurRad="292100" dist="139700" dir="2700000" algn="tl" rotWithShape="0">
              <a:srgbClr val="333333">
                <a:alpha val="65000"/>
              </a:srgbClr>
            </a:outerShdw>
          </a:effectLst>
        </p:spPr>
      </p:pic>
      <p:pic>
        <p:nvPicPr>
          <p:cNvPr id="1026" name="Picture 2" descr="Qué puede hacer un asistente personal virtual por ti?">
            <a:extLst>
              <a:ext uri="{FF2B5EF4-FFF2-40B4-BE49-F238E27FC236}">
                <a16:creationId xmlns:a16="http://schemas.microsoft.com/office/drawing/2014/main" id="{D3FF2BAB-354D-4F9E-BBDB-ADE6AD356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35333"/>
            <a:ext cx="5323204" cy="35400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572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6F38D-EA81-4D4D-BB4C-1739BB2B01C4}"/>
              </a:ext>
            </a:extLst>
          </p:cNvPr>
          <p:cNvSpPr>
            <a:spLocks noGrp="1"/>
          </p:cNvSpPr>
          <p:nvPr>
            <p:ph type="title"/>
          </p:nvPr>
        </p:nvSpPr>
        <p:spPr/>
        <p:txBody>
          <a:bodyPr/>
          <a:lstStyle/>
          <a:p>
            <a:endParaRPr lang="es-MX" dirty="0"/>
          </a:p>
        </p:txBody>
      </p:sp>
      <p:pic>
        <p:nvPicPr>
          <p:cNvPr id="2052" name="Picture 4" descr="Así funciona el sistema de recomendaciones de Netflix | Gaming -  ComputerHoy.com">
            <a:extLst>
              <a:ext uri="{FF2B5EF4-FFF2-40B4-BE49-F238E27FC236}">
                <a16:creationId xmlns:a16="http://schemas.microsoft.com/office/drawing/2014/main" id="{F5EA8975-EFD9-4F7B-8BC4-885C47C7A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028" y="2224237"/>
            <a:ext cx="6683943" cy="3770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12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2F3CD-51C2-4823-BC32-723B329C9235}"/>
              </a:ext>
            </a:extLst>
          </p:cNvPr>
          <p:cNvSpPr>
            <a:spLocks noGrp="1"/>
          </p:cNvSpPr>
          <p:nvPr>
            <p:ph type="title"/>
          </p:nvPr>
        </p:nvSpPr>
        <p:spPr/>
        <p:txBody>
          <a:bodyPr>
            <a:normAutofit/>
          </a:bodyPr>
          <a:lstStyle/>
          <a:p>
            <a:pPr algn="ctr"/>
            <a:r>
              <a:rPr lang="es-ES" sz="4400" i="1" dirty="0"/>
              <a:t>BREVE HISTORIA DE LA IA</a:t>
            </a:r>
            <a:endParaRPr lang="es-MX" sz="4400" i="1" dirty="0"/>
          </a:p>
        </p:txBody>
      </p:sp>
      <p:graphicFrame>
        <p:nvGraphicFramePr>
          <p:cNvPr id="5" name="Marcador de contenido 4">
            <a:extLst>
              <a:ext uri="{FF2B5EF4-FFF2-40B4-BE49-F238E27FC236}">
                <a16:creationId xmlns:a16="http://schemas.microsoft.com/office/drawing/2014/main" id="{366FA55E-DEDB-4D2B-A36A-BF90CBA6FCC3}"/>
              </a:ext>
            </a:extLst>
          </p:cNvPr>
          <p:cNvGraphicFramePr>
            <a:graphicFrameLocks noGrp="1"/>
          </p:cNvGraphicFramePr>
          <p:nvPr>
            <p:ph idx="1"/>
            <p:extLst>
              <p:ext uri="{D42A27DB-BD31-4B8C-83A1-F6EECF244321}">
                <p14:modId xmlns:p14="http://schemas.microsoft.com/office/powerpoint/2010/main" val="3934013897"/>
              </p:ext>
            </p:extLst>
          </p:nvPr>
        </p:nvGraphicFramePr>
        <p:xfrm>
          <a:off x="3003079" y="2186796"/>
          <a:ext cx="6766563" cy="4339132"/>
        </p:xfrm>
        <a:graphic>
          <a:graphicData uri="http://schemas.openxmlformats.org/drawingml/2006/table">
            <a:tbl>
              <a:tblPr firstRow="1" firstCol="1" bandRow="1">
                <a:tableStyleId>{5C22544A-7EE6-4342-B048-85BDC9FD1C3A}</a:tableStyleId>
              </a:tblPr>
              <a:tblGrid>
                <a:gridCol w="1280952">
                  <a:extLst>
                    <a:ext uri="{9D8B030D-6E8A-4147-A177-3AD203B41FA5}">
                      <a16:colId xmlns:a16="http://schemas.microsoft.com/office/drawing/2014/main" val="1435780541"/>
                    </a:ext>
                  </a:extLst>
                </a:gridCol>
                <a:gridCol w="5485611">
                  <a:extLst>
                    <a:ext uri="{9D8B030D-6E8A-4147-A177-3AD203B41FA5}">
                      <a16:colId xmlns:a16="http://schemas.microsoft.com/office/drawing/2014/main" val="1717317078"/>
                    </a:ext>
                  </a:extLst>
                </a:gridCol>
              </a:tblGrid>
              <a:tr h="373586">
                <a:tc>
                  <a:txBody>
                    <a:bodyPr/>
                    <a:lstStyle/>
                    <a:p>
                      <a:pPr algn="l">
                        <a:lnSpc>
                          <a:spcPct val="107000"/>
                        </a:lnSpc>
                        <a:spcAft>
                          <a:spcPts val="800"/>
                        </a:spcAft>
                      </a:pPr>
                      <a:r>
                        <a:rPr lang="es-MX" sz="1150">
                          <a:effectLst/>
                        </a:rPr>
                        <a:t>Año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MX" sz="1150">
                          <a:effectLst/>
                        </a:rPr>
                        <a:t>Acontecimiento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24325869"/>
                  </a:ext>
                </a:extLst>
              </a:tr>
              <a:tr h="373586">
                <a:tc>
                  <a:txBody>
                    <a:bodyPr/>
                    <a:lstStyle/>
                    <a:p>
                      <a:pPr algn="l">
                        <a:lnSpc>
                          <a:spcPct val="107000"/>
                        </a:lnSpc>
                        <a:spcAft>
                          <a:spcPts val="790"/>
                        </a:spcAft>
                      </a:pPr>
                      <a:r>
                        <a:rPr lang="es-MX" sz="1150">
                          <a:effectLst/>
                        </a:rPr>
                        <a:t>1842</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790"/>
                        </a:spcAft>
                      </a:pPr>
                      <a:r>
                        <a:rPr lang="es-MX" sz="1150">
                          <a:effectLst/>
                        </a:rPr>
                        <a:t>Lovelace: máquina analítica programable</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0966160"/>
                  </a:ext>
                </a:extLst>
              </a:tr>
              <a:tr h="373586">
                <a:tc>
                  <a:txBody>
                    <a:bodyPr/>
                    <a:lstStyle/>
                    <a:p>
                      <a:pPr algn="l">
                        <a:lnSpc>
                          <a:spcPct val="107000"/>
                        </a:lnSpc>
                        <a:spcAft>
                          <a:spcPts val="790"/>
                        </a:spcAft>
                      </a:pPr>
                      <a:r>
                        <a:rPr lang="es-MX" sz="1150">
                          <a:effectLst/>
                        </a:rPr>
                        <a:t>1950</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790"/>
                        </a:spcAft>
                      </a:pPr>
                      <a:r>
                        <a:rPr lang="es-MX" sz="1150">
                          <a:effectLst/>
                        </a:rPr>
                        <a:t>Turing: la prueba de Turing</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8736187"/>
                  </a:ext>
                </a:extLst>
              </a:tr>
              <a:tr h="524404">
                <a:tc>
                  <a:txBody>
                    <a:bodyPr/>
                    <a:lstStyle/>
                    <a:p>
                      <a:pPr algn="l">
                        <a:lnSpc>
                          <a:spcPct val="107000"/>
                        </a:lnSpc>
                        <a:spcAft>
                          <a:spcPts val="790"/>
                        </a:spcAft>
                      </a:pPr>
                      <a:r>
                        <a:rPr lang="es-MX" sz="1150">
                          <a:effectLst/>
                        </a:rPr>
                        <a:t>1956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790"/>
                        </a:spcAft>
                      </a:pPr>
                      <a:r>
                        <a:rPr lang="es-MX" sz="1150">
                          <a:effectLst/>
                        </a:rPr>
                        <a:t>McCarthy, Minsky, Rochester y Shannon celebran la primer conferencia sobre IA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12339515"/>
                  </a:ext>
                </a:extLst>
              </a:tr>
              <a:tr h="373586">
                <a:tc>
                  <a:txBody>
                    <a:bodyPr/>
                    <a:lstStyle/>
                    <a:p>
                      <a:pPr algn="l">
                        <a:lnSpc>
                          <a:spcPct val="107000"/>
                        </a:lnSpc>
                        <a:spcAft>
                          <a:spcPts val="790"/>
                        </a:spcAft>
                      </a:pPr>
                      <a:r>
                        <a:rPr lang="es-MX" sz="1150">
                          <a:effectLst/>
                        </a:rPr>
                        <a:t>1965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790"/>
                        </a:spcAft>
                      </a:pPr>
                      <a:r>
                        <a:rPr lang="es-MX" sz="1150">
                          <a:effectLst/>
                        </a:rPr>
                        <a:t>Weizenbaum: "ELIZA", el primer sistema especialista</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3465325"/>
                  </a:ext>
                </a:extLst>
              </a:tr>
              <a:tr h="373586">
                <a:tc>
                  <a:txBody>
                    <a:bodyPr/>
                    <a:lstStyle/>
                    <a:p>
                      <a:pPr algn="l">
                        <a:lnSpc>
                          <a:spcPct val="107000"/>
                        </a:lnSpc>
                        <a:spcAft>
                          <a:spcPts val="790"/>
                        </a:spcAft>
                      </a:pPr>
                      <a:r>
                        <a:rPr lang="es-MX" sz="1150">
                          <a:effectLst/>
                        </a:rPr>
                        <a:t>1993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790"/>
                        </a:spcAft>
                      </a:pPr>
                      <a:r>
                        <a:rPr lang="es-MX" sz="1150">
                          <a:effectLst/>
                        </a:rPr>
                        <a:t>Horswill: "Polly" (robótica basada en el comportamiento)</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98577761"/>
                  </a:ext>
                </a:extLst>
              </a:tr>
              <a:tr h="373586">
                <a:tc>
                  <a:txBody>
                    <a:bodyPr/>
                    <a:lstStyle/>
                    <a:p>
                      <a:pPr algn="l">
                        <a:lnSpc>
                          <a:spcPct val="107000"/>
                        </a:lnSpc>
                        <a:spcAft>
                          <a:spcPts val="790"/>
                        </a:spcAft>
                      </a:pPr>
                      <a:r>
                        <a:rPr lang="es-MX" sz="1150">
                          <a:effectLst/>
                        </a:rPr>
                        <a:t>2005</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790"/>
                        </a:spcAft>
                      </a:pPr>
                      <a:r>
                        <a:rPr lang="es-MX" sz="1150">
                          <a:effectLst/>
                        </a:rPr>
                        <a:t>TiVo: tecnología de recomendaciones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7967319"/>
                  </a:ext>
                </a:extLst>
              </a:tr>
              <a:tr h="524404">
                <a:tc>
                  <a:txBody>
                    <a:bodyPr/>
                    <a:lstStyle/>
                    <a:p>
                      <a:pPr algn="l">
                        <a:lnSpc>
                          <a:spcPct val="107000"/>
                        </a:lnSpc>
                        <a:spcAft>
                          <a:spcPts val="790"/>
                        </a:spcAft>
                      </a:pPr>
                      <a:r>
                        <a:rPr lang="es-MX" sz="1150">
                          <a:effectLst/>
                        </a:rPr>
                        <a:t>2011</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790"/>
                        </a:spcAft>
                      </a:pPr>
                      <a:r>
                        <a:rPr lang="es-MX" sz="1150">
                          <a:effectLst/>
                        </a:rPr>
                        <a:t>Apple, Google y Microsoft: aplicaciones móviles de recomendaciones</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51385724"/>
                  </a:ext>
                </a:extLst>
              </a:tr>
              <a:tr h="524404">
                <a:tc>
                  <a:txBody>
                    <a:bodyPr/>
                    <a:lstStyle/>
                    <a:p>
                      <a:pPr algn="l">
                        <a:lnSpc>
                          <a:spcPct val="107000"/>
                        </a:lnSpc>
                        <a:spcAft>
                          <a:spcPts val="790"/>
                        </a:spcAft>
                      </a:pPr>
                      <a:r>
                        <a:rPr lang="es-MX" sz="1150">
                          <a:effectLst/>
                        </a:rPr>
                        <a:t>2013</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790"/>
                        </a:spcAft>
                      </a:pPr>
                      <a:r>
                        <a:rPr lang="es-MX" sz="1150" u="none" dirty="0">
                          <a:effectLst/>
                        </a:rPr>
                        <a:t>Varios: avances tecnológicos en </a:t>
                      </a:r>
                      <a:r>
                        <a:rPr lang="es-MX" sz="1150" u="none" strike="noStrike" dirty="0">
                          <a:solidFill>
                            <a:schemeClr val="tx1"/>
                          </a:solidFill>
                          <a:effectLst/>
                        </a:rPr>
                        <a:t>aprendizaje automático y profundo</a:t>
                      </a:r>
                      <a:endParaRPr lang="es-MX" sz="1100" u="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0252720"/>
                  </a:ext>
                </a:extLst>
              </a:tr>
              <a:tr h="524404">
                <a:tc>
                  <a:txBody>
                    <a:bodyPr/>
                    <a:lstStyle/>
                    <a:p>
                      <a:pPr algn="l">
                        <a:lnSpc>
                          <a:spcPct val="107000"/>
                        </a:lnSpc>
                        <a:spcAft>
                          <a:spcPts val="790"/>
                        </a:spcAft>
                      </a:pPr>
                      <a:r>
                        <a:rPr lang="es-MX" sz="1150">
                          <a:effectLst/>
                        </a:rPr>
                        <a:t>2016</a:t>
                      </a:r>
                      <a:endParaRPr lang="es-MX"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790"/>
                        </a:spcAft>
                      </a:pPr>
                      <a:r>
                        <a:rPr lang="es-MX" sz="1150" dirty="0">
                          <a:effectLst/>
                        </a:rPr>
                        <a:t>Google </a:t>
                      </a:r>
                      <a:r>
                        <a:rPr lang="es-MX" sz="1150" dirty="0" err="1">
                          <a:effectLst/>
                        </a:rPr>
                        <a:t>DeepMind</a:t>
                      </a:r>
                      <a:r>
                        <a:rPr lang="es-MX" sz="1150" dirty="0">
                          <a:effectLst/>
                        </a:rPr>
                        <a:t>: </a:t>
                      </a:r>
                      <a:r>
                        <a:rPr lang="es-MX" sz="1150" dirty="0" err="1">
                          <a:effectLst/>
                        </a:rPr>
                        <a:t>AlphaGo</a:t>
                      </a:r>
                      <a:r>
                        <a:rPr lang="es-MX" sz="1150" dirty="0">
                          <a:effectLst/>
                        </a:rPr>
                        <a:t> supera a Lee </a:t>
                      </a:r>
                      <a:r>
                        <a:rPr lang="es-MX" sz="1150" dirty="0" err="1">
                          <a:effectLst/>
                        </a:rPr>
                        <a:t>Sedol</a:t>
                      </a:r>
                      <a:r>
                        <a:rPr lang="es-MX" sz="1150" dirty="0">
                          <a:effectLst/>
                        </a:rPr>
                        <a:t> en el juego “</a:t>
                      </a:r>
                      <a:r>
                        <a:rPr lang="es-MX" sz="1150" dirty="0" err="1">
                          <a:effectLst/>
                        </a:rPr>
                        <a:t>Go</a:t>
                      </a:r>
                      <a:r>
                        <a:rPr lang="es-MX" sz="1150" dirty="0">
                          <a:effectLst/>
                        </a:rPr>
                        <a:t>”</a:t>
                      </a:r>
                      <a:endParaRPr lang="es-MX"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47098126"/>
                  </a:ext>
                </a:extLst>
              </a:tr>
            </a:tbl>
          </a:graphicData>
        </a:graphic>
      </p:graphicFrame>
    </p:spTree>
    <p:extLst>
      <p:ext uri="{BB962C8B-B14F-4D97-AF65-F5344CB8AC3E}">
        <p14:creationId xmlns:p14="http://schemas.microsoft.com/office/powerpoint/2010/main" val="239709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6A19E-8567-4465-829C-288591AED640}"/>
              </a:ext>
            </a:extLst>
          </p:cNvPr>
          <p:cNvSpPr>
            <a:spLocks noGrp="1"/>
          </p:cNvSpPr>
          <p:nvPr>
            <p:ph type="title"/>
          </p:nvPr>
        </p:nvSpPr>
        <p:spPr/>
        <p:txBody>
          <a:bodyPr>
            <a:normAutofit/>
          </a:bodyPr>
          <a:lstStyle/>
          <a:p>
            <a:pPr algn="ctr"/>
            <a:r>
              <a:rPr lang="es-ES" sz="4400" i="1" dirty="0"/>
              <a:t>VENTAJAS DE LA IA EN LAS EMPRESAS</a:t>
            </a:r>
            <a:endParaRPr lang="es-MX" sz="4400" i="1" dirty="0"/>
          </a:p>
        </p:txBody>
      </p:sp>
      <p:sp>
        <p:nvSpPr>
          <p:cNvPr id="3" name="Marcador de contenido 2">
            <a:extLst>
              <a:ext uri="{FF2B5EF4-FFF2-40B4-BE49-F238E27FC236}">
                <a16:creationId xmlns:a16="http://schemas.microsoft.com/office/drawing/2014/main" id="{41DA67E6-879C-4BED-97EA-6B6C01A78B34}"/>
              </a:ext>
            </a:extLst>
          </p:cNvPr>
          <p:cNvSpPr>
            <a:spLocks noGrp="1"/>
          </p:cNvSpPr>
          <p:nvPr>
            <p:ph idx="1"/>
          </p:nvPr>
        </p:nvSpPr>
        <p:spPr>
          <a:xfrm>
            <a:off x="398312" y="1715956"/>
            <a:ext cx="11029615" cy="3678303"/>
          </a:xfrm>
        </p:spPr>
        <p:txBody>
          <a:bodyPr/>
          <a:lstStyle/>
          <a:p>
            <a:pPr marL="0" indent="0" algn="just">
              <a:buNone/>
            </a:pPr>
            <a:r>
              <a:rPr lang="es-MX" sz="2800" dirty="0">
                <a:effectLst/>
                <a:latin typeface="Arial" panose="020B0604020202020204" pitchFamily="34" charset="0"/>
                <a:ea typeface="Calibri" panose="020F0502020204030204" pitchFamily="34" charset="0"/>
                <a:cs typeface="Times New Roman" panose="02020603050405020304" pitchFamily="18" charset="0"/>
              </a:rPr>
              <a:t>Actualmente, la tecnología de IA mejora el rendimiento y la productividad de la empresa mediante la automatización de procesos o tareas que antes requerían esfuerzo humano. La IA también puede dar sentido a los datos a una escala que ningún humano jamás podría. Esta capacidad puede generar importantes ventajas empresariales.</a:t>
            </a:r>
            <a:endParaRPr lang="es-MX"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MX" dirty="0"/>
          </a:p>
        </p:txBody>
      </p:sp>
      <p:pic>
        <p:nvPicPr>
          <p:cNvPr id="4" name="Marcador de posición de contenido 4" descr="Gráficos">
            <a:extLst>
              <a:ext uri="{FF2B5EF4-FFF2-40B4-BE49-F238E27FC236}">
                <a16:creationId xmlns:a16="http://schemas.microsoft.com/office/drawing/2014/main" id="{A76D95F6-C1B5-494F-8801-21DECACFE25E}"/>
              </a:ext>
            </a:extLst>
          </p:cNvPr>
          <p:cNvPicPr>
            <a:picLocks noChangeAspect="1"/>
          </p:cNvPicPr>
          <p:nvPr/>
        </p:nvPicPr>
        <p:blipFill rotWithShape="1">
          <a:blip r:embed="rId2" cstate="screen">
            <a:extLst>
              <a:ext uri="{28A0092B-C50C-407E-A947-70E740481C1C}">
                <a14:useLocalDpi xmlns:a14="http://schemas.microsoft.com/office/drawing/2010/main"/>
              </a:ext>
            </a:extLst>
          </a:blip>
          <a:stretch/>
        </p:blipFill>
        <p:spPr>
          <a:xfrm>
            <a:off x="5409398" y="4295932"/>
            <a:ext cx="3522846" cy="2355116"/>
          </a:xfrm>
          <a:prstGeom prst="rect">
            <a:avLst/>
          </a:prstGeom>
        </p:spPr>
      </p:pic>
    </p:spTree>
    <p:extLst>
      <p:ext uri="{BB962C8B-B14F-4D97-AF65-F5344CB8AC3E}">
        <p14:creationId xmlns:p14="http://schemas.microsoft.com/office/powerpoint/2010/main" val="3199567573"/>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69</TotalTime>
  <Words>1150</Words>
  <Application>Microsoft Office PowerPoint</Application>
  <PresentationFormat>Panorámica</PresentationFormat>
  <Paragraphs>63</Paragraphs>
  <Slides>18</Slides>
  <Notes>5</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Adobe Devanagari</vt:lpstr>
      <vt:lpstr>Arial</vt:lpstr>
      <vt:lpstr>Calibri</vt:lpstr>
      <vt:lpstr>Courier New</vt:lpstr>
      <vt:lpstr>Gill Sans MT</vt:lpstr>
      <vt:lpstr>Symbol</vt:lpstr>
      <vt:lpstr>Wingdings</vt:lpstr>
      <vt:lpstr>Wingdings 2</vt:lpstr>
      <vt:lpstr>Dividendo</vt:lpstr>
      <vt:lpstr>IA Y FINTECH</vt:lpstr>
      <vt:lpstr>Asignatura: Cómputo Móvil  Grupo: 02 Semestre: 2022-2 Fecha: 19/02/2022 Profesor: Ing Marduk Pérez de Lara Domínguez MORALES RAMÍREZ JEAN CARLO Tarea 1 </vt:lpstr>
      <vt:lpstr>IA</vt:lpstr>
      <vt:lpstr>Presentación de PowerPoint</vt:lpstr>
      <vt:lpstr>Presentación de PowerPoint</vt:lpstr>
      <vt:lpstr>Presentación de PowerPoint</vt:lpstr>
      <vt:lpstr>Presentación de PowerPoint</vt:lpstr>
      <vt:lpstr>BREVE HISTORIA DE LA IA</vt:lpstr>
      <vt:lpstr>VENTAJAS DE LA IA EN LAS EMPRESAS</vt:lpstr>
      <vt:lpstr>FINTECH</vt:lpstr>
      <vt:lpstr>BREVE HISTORA DE FINTECH</vt:lpstr>
      <vt:lpstr>BREVE HISTORA DE FINTECH</vt:lpstr>
      <vt:lpstr>FINTECH Y CÓMO SE RELACIONA</vt:lpstr>
      <vt:lpstr>FINTECH Y POR QUÉ SE USA</vt:lpstr>
      <vt:lpstr>FUTURO DE FINTECH</vt:lpstr>
      <vt:lpstr>VARIAS EMPRESAS QUE SON EJEMPLO DE ELLO</vt:lpstr>
      <vt:lpstr>Presentación de PowerPoint</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Y FINTECH</dc:title>
  <dc:creator>Jean Carlo Morales</dc:creator>
  <cp:lastModifiedBy>Jean Carlo Morales</cp:lastModifiedBy>
  <cp:revision>1</cp:revision>
  <dcterms:created xsi:type="dcterms:W3CDTF">2022-02-19T11:13:01Z</dcterms:created>
  <dcterms:modified xsi:type="dcterms:W3CDTF">2022-02-19T12:22:51Z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