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79" r:id="rId3"/>
    <p:sldId id="257" r:id="rId4"/>
    <p:sldId id="258" r:id="rId5"/>
    <p:sldId id="259" r:id="rId6"/>
    <p:sldId id="260" r:id="rId7"/>
    <p:sldId id="261" r:id="rId8"/>
    <p:sldId id="262" r:id="rId9"/>
    <p:sldId id="263" r:id="rId10"/>
    <p:sldId id="276" r:id="rId11"/>
    <p:sldId id="277" r:id="rId12"/>
    <p:sldId id="264" r:id="rId13"/>
    <p:sldId id="265" r:id="rId14"/>
    <p:sldId id="266" r:id="rId15"/>
    <p:sldId id="267" r:id="rId16"/>
    <p:sldId id="268" r:id="rId17"/>
    <p:sldId id="269" r:id="rId18"/>
    <p:sldId id="270" r:id="rId19"/>
    <p:sldId id="271" r:id="rId20"/>
    <p:sldId id="272"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5/23/2020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5/23/2020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5/23/2020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5/23/2020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5569-B3D5-4E3C-8064-8F4FDF69A513}"/>
              </a:ext>
            </a:extLst>
          </p:cNvPr>
          <p:cNvSpPr>
            <a:spLocks noGrp="1"/>
          </p:cNvSpPr>
          <p:nvPr>
            <p:ph type="ctrTitle"/>
          </p:nvPr>
        </p:nvSpPr>
        <p:spPr>
          <a:xfrm>
            <a:off x="955307" y="1399032"/>
            <a:ext cx="9966960" cy="2446726"/>
          </a:xfrm>
        </p:spPr>
        <p:txBody>
          <a:bodyPr/>
          <a:lstStyle/>
          <a:p>
            <a:r>
              <a:rPr lang="en-US" sz="6000" dirty="0"/>
              <a:t>Tcp/Socket programming in java</a:t>
            </a:r>
          </a:p>
        </p:txBody>
      </p:sp>
    </p:spTree>
    <p:extLst>
      <p:ext uri="{BB962C8B-B14F-4D97-AF65-F5344CB8AC3E}">
        <p14:creationId xmlns:p14="http://schemas.microsoft.com/office/powerpoint/2010/main" val="40906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4562-2355-465E-B142-9FE07B788DE0}"/>
              </a:ext>
            </a:extLst>
          </p:cNvPr>
          <p:cNvSpPr>
            <a:spLocks noGrp="1"/>
          </p:cNvSpPr>
          <p:nvPr>
            <p:ph type="title"/>
          </p:nvPr>
        </p:nvSpPr>
        <p:spPr/>
        <p:txBody>
          <a:bodyPr/>
          <a:lstStyle/>
          <a:p>
            <a:r>
              <a:rPr lang="en-US" dirty="0"/>
              <a:t>Socket programming with tcp</a:t>
            </a:r>
          </a:p>
        </p:txBody>
      </p:sp>
      <p:sp>
        <p:nvSpPr>
          <p:cNvPr id="3" name="Content Placeholder 2">
            <a:extLst>
              <a:ext uri="{FF2B5EF4-FFF2-40B4-BE49-F238E27FC236}">
                <a16:creationId xmlns:a16="http://schemas.microsoft.com/office/drawing/2014/main" id="{AE37D3B0-25B2-4BC8-B469-62DC1118DC19}"/>
              </a:ext>
            </a:extLst>
          </p:cNvPr>
          <p:cNvSpPr>
            <a:spLocks noGrp="1"/>
          </p:cNvSpPr>
          <p:nvPr>
            <p:ph idx="1"/>
          </p:nvPr>
        </p:nvSpPr>
        <p:spPr>
          <a:xfrm>
            <a:off x="1069848" y="2121408"/>
            <a:ext cx="5206774" cy="4050792"/>
          </a:xfrm>
        </p:spPr>
        <p:txBody>
          <a:bodyPr>
            <a:normAutofit/>
          </a:bodyPr>
          <a:lstStyle/>
          <a:p>
            <a:pPr marL="0" indent="0">
              <a:buNone/>
            </a:pPr>
            <a:r>
              <a:rPr lang="en-US" b="1" dirty="0"/>
              <a:t>Client server app</a:t>
            </a:r>
          </a:p>
          <a:p>
            <a:r>
              <a:rPr lang="en-US" dirty="0"/>
              <a:t>client reads line from standard input (</a:t>
            </a:r>
            <a:r>
              <a:rPr lang="en-US" dirty="0" err="1"/>
              <a:t>inFromUser</a:t>
            </a:r>
            <a:r>
              <a:rPr lang="en-US" dirty="0"/>
              <a:t> stream) , sends to server via socket (</a:t>
            </a:r>
            <a:r>
              <a:rPr lang="en-US" dirty="0" err="1"/>
              <a:t>outToServer</a:t>
            </a:r>
            <a:r>
              <a:rPr lang="en-US" dirty="0"/>
              <a:t> stream)</a:t>
            </a:r>
          </a:p>
          <a:p>
            <a:r>
              <a:rPr lang="en-US" dirty="0"/>
              <a:t> server reads line from socket</a:t>
            </a:r>
          </a:p>
          <a:p>
            <a:r>
              <a:rPr lang="en-US" dirty="0"/>
              <a:t> server converts line to uppercase, sends back to client</a:t>
            </a:r>
          </a:p>
          <a:p>
            <a:r>
              <a:rPr lang="en-US" dirty="0"/>
              <a:t> client reads, prints  modified line from socket (</a:t>
            </a:r>
            <a:r>
              <a:rPr lang="en-US" dirty="0" err="1"/>
              <a:t>inFromServer</a:t>
            </a:r>
            <a:r>
              <a:rPr lang="en-US" dirty="0"/>
              <a:t> stream)</a:t>
            </a:r>
          </a:p>
          <a:p>
            <a:endParaRPr lang="en-US" dirty="0"/>
          </a:p>
        </p:txBody>
      </p:sp>
      <p:grpSp>
        <p:nvGrpSpPr>
          <p:cNvPr id="93" name="Group 92">
            <a:extLst>
              <a:ext uri="{FF2B5EF4-FFF2-40B4-BE49-F238E27FC236}">
                <a16:creationId xmlns:a16="http://schemas.microsoft.com/office/drawing/2014/main" id="{0858B802-61FC-40C9-9EAB-FA45CD92C279}"/>
              </a:ext>
            </a:extLst>
          </p:cNvPr>
          <p:cNvGrpSpPr/>
          <p:nvPr/>
        </p:nvGrpSpPr>
        <p:grpSpPr>
          <a:xfrm>
            <a:off x="7008495" y="1639148"/>
            <a:ext cx="4685112" cy="4734220"/>
            <a:chOff x="0" y="0"/>
            <a:chExt cx="4685515" cy="4734651"/>
          </a:xfrm>
        </p:grpSpPr>
        <p:sp>
          <p:nvSpPr>
            <p:cNvPr id="94" name="Shape 338">
              <a:extLst>
                <a:ext uri="{FF2B5EF4-FFF2-40B4-BE49-F238E27FC236}">
                  <a16:creationId xmlns:a16="http://schemas.microsoft.com/office/drawing/2014/main" id="{A814C534-6D8B-44FF-B07F-E211A4E75C2A}"/>
                </a:ext>
              </a:extLst>
            </p:cNvPr>
            <p:cNvSpPr/>
            <p:nvPr/>
          </p:nvSpPr>
          <p:spPr>
            <a:xfrm>
              <a:off x="513080" y="602529"/>
              <a:ext cx="3445510" cy="3335020"/>
            </a:xfrm>
            <a:custGeom>
              <a:avLst/>
              <a:gdLst/>
              <a:ahLst/>
              <a:cxnLst/>
              <a:rect l="0" t="0" r="0" b="0"/>
              <a:pathLst>
                <a:path w="3445510" h="3335020">
                  <a:moveTo>
                    <a:pt x="1008380" y="3335020"/>
                  </a:moveTo>
                  <a:lnTo>
                    <a:pt x="2438400" y="3335020"/>
                  </a:lnTo>
                  <a:lnTo>
                    <a:pt x="2529840" y="3329940"/>
                  </a:lnTo>
                  <a:lnTo>
                    <a:pt x="2621280" y="3313430"/>
                  </a:lnTo>
                  <a:lnTo>
                    <a:pt x="2712720" y="3288030"/>
                  </a:lnTo>
                  <a:lnTo>
                    <a:pt x="2800350" y="3255010"/>
                  </a:lnTo>
                  <a:lnTo>
                    <a:pt x="2885440" y="3210560"/>
                  </a:lnTo>
                  <a:lnTo>
                    <a:pt x="2966720" y="3159760"/>
                  </a:lnTo>
                  <a:lnTo>
                    <a:pt x="3045460" y="3100070"/>
                  </a:lnTo>
                  <a:lnTo>
                    <a:pt x="3116580" y="3031490"/>
                  </a:lnTo>
                  <a:lnTo>
                    <a:pt x="3181350" y="2956560"/>
                  </a:lnTo>
                  <a:lnTo>
                    <a:pt x="3242310" y="2874010"/>
                  </a:lnTo>
                  <a:lnTo>
                    <a:pt x="3293110" y="2786380"/>
                  </a:lnTo>
                  <a:lnTo>
                    <a:pt x="3338830" y="2691130"/>
                  </a:lnTo>
                  <a:lnTo>
                    <a:pt x="3376930" y="2593340"/>
                  </a:lnTo>
                  <a:lnTo>
                    <a:pt x="3406140" y="2493010"/>
                  </a:lnTo>
                  <a:lnTo>
                    <a:pt x="3427730" y="2387600"/>
                  </a:lnTo>
                  <a:lnTo>
                    <a:pt x="3441700" y="2282190"/>
                  </a:lnTo>
                  <a:lnTo>
                    <a:pt x="3445510" y="2176780"/>
                  </a:lnTo>
                  <a:lnTo>
                    <a:pt x="3445510" y="1156970"/>
                  </a:lnTo>
                  <a:lnTo>
                    <a:pt x="3441700" y="1051560"/>
                  </a:lnTo>
                  <a:lnTo>
                    <a:pt x="3427730" y="946150"/>
                  </a:lnTo>
                  <a:lnTo>
                    <a:pt x="3406140" y="840740"/>
                  </a:lnTo>
                  <a:lnTo>
                    <a:pt x="3376930" y="740410"/>
                  </a:lnTo>
                  <a:lnTo>
                    <a:pt x="3338830" y="642620"/>
                  </a:lnTo>
                  <a:lnTo>
                    <a:pt x="3293110" y="547370"/>
                  </a:lnTo>
                  <a:lnTo>
                    <a:pt x="3242310" y="459740"/>
                  </a:lnTo>
                  <a:lnTo>
                    <a:pt x="3181350" y="378460"/>
                  </a:lnTo>
                  <a:lnTo>
                    <a:pt x="3116580" y="303530"/>
                  </a:lnTo>
                  <a:lnTo>
                    <a:pt x="3045460" y="233680"/>
                  </a:lnTo>
                  <a:lnTo>
                    <a:pt x="2966720" y="173990"/>
                  </a:lnTo>
                  <a:lnTo>
                    <a:pt x="2885440" y="120650"/>
                  </a:lnTo>
                  <a:lnTo>
                    <a:pt x="2800350" y="78740"/>
                  </a:lnTo>
                  <a:lnTo>
                    <a:pt x="2712720" y="43180"/>
                  </a:lnTo>
                  <a:lnTo>
                    <a:pt x="2621280" y="20320"/>
                  </a:lnTo>
                  <a:lnTo>
                    <a:pt x="2529840" y="5080"/>
                  </a:lnTo>
                  <a:lnTo>
                    <a:pt x="2438400" y="0"/>
                  </a:lnTo>
                  <a:lnTo>
                    <a:pt x="1008380" y="0"/>
                  </a:lnTo>
                  <a:lnTo>
                    <a:pt x="914400" y="5080"/>
                  </a:lnTo>
                  <a:lnTo>
                    <a:pt x="821690" y="20320"/>
                  </a:lnTo>
                  <a:lnTo>
                    <a:pt x="732790" y="43180"/>
                  </a:lnTo>
                  <a:lnTo>
                    <a:pt x="642620" y="78740"/>
                  </a:lnTo>
                  <a:lnTo>
                    <a:pt x="557530" y="120650"/>
                  </a:lnTo>
                  <a:lnTo>
                    <a:pt x="477520" y="173990"/>
                  </a:lnTo>
                  <a:lnTo>
                    <a:pt x="401320" y="233680"/>
                  </a:lnTo>
                  <a:lnTo>
                    <a:pt x="328930" y="303530"/>
                  </a:lnTo>
                  <a:lnTo>
                    <a:pt x="261620" y="378460"/>
                  </a:lnTo>
                  <a:lnTo>
                    <a:pt x="203200" y="459740"/>
                  </a:lnTo>
                  <a:lnTo>
                    <a:pt x="149860" y="547370"/>
                  </a:lnTo>
                  <a:lnTo>
                    <a:pt x="105410" y="642620"/>
                  </a:lnTo>
                  <a:lnTo>
                    <a:pt x="67310" y="740410"/>
                  </a:lnTo>
                  <a:lnTo>
                    <a:pt x="38100" y="840740"/>
                  </a:lnTo>
                  <a:lnTo>
                    <a:pt x="17780" y="946150"/>
                  </a:lnTo>
                  <a:lnTo>
                    <a:pt x="3810" y="1051560"/>
                  </a:lnTo>
                  <a:lnTo>
                    <a:pt x="0" y="1156970"/>
                  </a:lnTo>
                  <a:lnTo>
                    <a:pt x="0" y="2176780"/>
                  </a:lnTo>
                  <a:lnTo>
                    <a:pt x="3810" y="2282190"/>
                  </a:lnTo>
                  <a:lnTo>
                    <a:pt x="17780" y="2387600"/>
                  </a:lnTo>
                  <a:lnTo>
                    <a:pt x="38100" y="2493010"/>
                  </a:lnTo>
                  <a:lnTo>
                    <a:pt x="67310" y="2593340"/>
                  </a:lnTo>
                  <a:lnTo>
                    <a:pt x="105410" y="2691130"/>
                  </a:lnTo>
                  <a:lnTo>
                    <a:pt x="149860" y="2786380"/>
                  </a:lnTo>
                  <a:lnTo>
                    <a:pt x="203200" y="2874010"/>
                  </a:lnTo>
                  <a:lnTo>
                    <a:pt x="261620" y="2956560"/>
                  </a:lnTo>
                  <a:lnTo>
                    <a:pt x="328930" y="3031490"/>
                  </a:lnTo>
                  <a:lnTo>
                    <a:pt x="401320" y="3100070"/>
                  </a:lnTo>
                  <a:lnTo>
                    <a:pt x="477520" y="3159760"/>
                  </a:lnTo>
                  <a:lnTo>
                    <a:pt x="557530" y="3210560"/>
                  </a:lnTo>
                  <a:lnTo>
                    <a:pt x="642620" y="3255010"/>
                  </a:lnTo>
                  <a:lnTo>
                    <a:pt x="732790" y="3288030"/>
                  </a:lnTo>
                  <a:lnTo>
                    <a:pt x="821690" y="3313430"/>
                  </a:lnTo>
                  <a:lnTo>
                    <a:pt x="914400" y="3329940"/>
                  </a:lnTo>
                  <a:lnTo>
                    <a:pt x="1008380" y="3335020"/>
                  </a:lnTo>
                  <a:close/>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95" name="Shape 13488">
              <a:extLst>
                <a:ext uri="{FF2B5EF4-FFF2-40B4-BE49-F238E27FC236}">
                  <a16:creationId xmlns:a16="http://schemas.microsoft.com/office/drawing/2014/main" id="{010A9FC1-272E-4E04-9016-0C541C035A47}"/>
                </a:ext>
              </a:extLst>
            </p:cNvPr>
            <p:cNvSpPr/>
            <p:nvPr/>
          </p:nvSpPr>
          <p:spPr>
            <a:xfrm>
              <a:off x="1943100" y="2681519"/>
              <a:ext cx="167640" cy="1062990"/>
            </a:xfrm>
            <a:custGeom>
              <a:avLst/>
              <a:gdLst/>
              <a:ahLst/>
              <a:cxnLst/>
              <a:rect l="0" t="0" r="0" b="0"/>
              <a:pathLst>
                <a:path w="167640" h="1062990">
                  <a:moveTo>
                    <a:pt x="0" y="0"/>
                  </a:moveTo>
                  <a:lnTo>
                    <a:pt x="167640" y="0"/>
                  </a:lnTo>
                  <a:lnTo>
                    <a:pt x="167640" y="1062990"/>
                  </a:lnTo>
                  <a:lnTo>
                    <a:pt x="0" y="106299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96" name="Shape 340">
              <a:extLst>
                <a:ext uri="{FF2B5EF4-FFF2-40B4-BE49-F238E27FC236}">
                  <a16:creationId xmlns:a16="http://schemas.microsoft.com/office/drawing/2014/main" id="{D4B4E928-6464-4CE9-A4EA-F9060424D5D2}"/>
                </a:ext>
              </a:extLst>
            </p:cNvPr>
            <p:cNvSpPr/>
            <p:nvPr/>
          </p:nvSpPr>
          <p:spPr>
            <a:xfrm>
              <a:off x="1943100" y="2681519"/>
              <a:ext cx="167640" cy="1062990"/>
            </a:xfrm>
            <a:custGeom>
              <a:avLst/>
              <a:gdLst/>
              <a:ahLst/>
              <a:cxnLst/>
              <a:rect l="0" t="0" r="0" b="0"/>
              <a:pathLst>
                <a:path w="167640" h="1062990">
                  <a:moveTo>
                    <a:pt x="0" y="1062990"/>
                  </a:moveTo>
                  <a:lnTo>
                    <a:pt x="0" y="0"/>
                  </a:lnTo>
                  <a:lnTo>
                    <a:pt x="167640" y="0"/>
                  </a:lnTo>
                  <a:lnTo>
                    <a:pt x="167640" y="1062990"/>
                  </a:lnTo>
                  <a:lnTo>
                    <a:pt x="0" y="1062990"/>
                  </a:lnTo>
                  <a:close/>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97" name="Rectangle 96">
              <a:extLst>
                <a:ext uri="{FF2B5EF4-FFF2-40B4-BE49-F238E27FC236}">
                  <a16:creationId xmlns:a16="http://schemas.microsoft.com/office/drawing/2014/main" id="{A82CC32C-A662-4EE4-B9BA-0B5B98027B64}"/>
                </a:ext>
              </a:extLst>
            </p:cNvPr>
            <p:cNvSpPr/>
            <p:nvPr/>
          </p:nvSpPr>
          <p:spPr>
            <a:xfrm rot="-5399999">
              <a:off x="1996457" y="3432565"/>
              <a:ext cx="8277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o</a:t>
              </a:r>
              <a:endParaRPr lang="en-US" sz="1100">
                <a:solidFill>
                  <a:srgbClr val="000000"/>
                </a:solidFill>
                <a:effectLst/>
                <a:latin typeface="Calibri" panose="020F0502020204030204" pitchFamily="34" charset="0"/>
                <a:ea typeface="Calibri" panose="020F0502020204030204" pitchFamily="34" charset="0"/>
              </a:endParaRPr>
            </a:p>
          </p:txBody>
        </p:sp>
        <p:sp>
          <p:nvSpPr>
            <p:cNvPr id="98" name="Rectangle 97">
              <a:extLst>
                <a:ext uri="{FF2B5EF4-FFF2-40B4-BE49-F238E27FC236}">
                  <a16:creationId xmlns:a16="http://schemas.microsoft.com/office/drawing/2014/main" id="{E22522A4-2AB3-4B80-8B14-8C76B3DA79DE}"/>
                </a:ext>
              </a:extLst>
            </p:cNvPr>
            <p:cNvSpPr/>
            <p:nvPr/>
          </p:nvSpPr>
          <p:spPr>
            <a:xfrm rot="-5399999">
              <a:off x="1996457" y="3369065"/>
              <a:ext cx="8277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u</a:t>
              </a:r>
              <a:endParaRPr lang="en-US" sz="1100">
                <a:solidFill>
                  <a:srgbClr val="000000"/>
                </a:solidFill>
                <a:effectLst/>
                <a:latin typeface="Calibri" panose="020F0502020204030204" pitchFamily="34" charset="0"/>
                <a:ea typeface="Calibri" panose="020F0502020204030204" pitchFamily="34" charset="0"/>
              </a:endParaRPr>
            </a:p>
          </p:txBody>
        </p:sp>
        <p:sp>
          <p:nvSpPr>
            <p:cNvPr id="99" name="Rectangle 98">
              <a:extLst>
                <a:ext uri="{FF2B5EF4-FFF2-40B4-BE49-F238E27FC236}">
                  <a16:creationId xmlns:a16="http://schemas.microsoft.com/office/drawing/2014/main" id="{3FCEC4C6-539C-48B3-AEBB-8794E3CD1A53}"/>
                </a:ext>
              </a:extLst>
            </p:cNvPr>
            <p:cNvSpPr/>
            <p:nvPr/>
          </p:nvSpPr>
          <p:spPr>
            <a:xfrm rot="-5399999">
              <a:off x="2017226" y="3327604"/>
              <a:ext cx="41240"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t</a:t>
              </a:r>
              <a:endParaRPr lang="en-US" sz="1100">
                <a:solidFill>
                  <a:srgbClr val="000000"/>
                </a:solidFill>
                <a:effectLst/>
                <a:latin typeface="Calibri" panose="020F0502020204030204" pitchFamily="34" charset="0"/>
                <a:ea typeface="Calibri" panose="020F0502020204030204" pitchFamily="34" charset="0"/>
              </a:endParaRPr>
            </a:p>
          </p:txBody>
        </p:sp>
        <p:sp>
          <p:nvSpPr>
            <p:cNvPr id="100" name="Rectangle 99">
              <a:extLst>
                <a:ext uri="{FF2B5EF4-FFF2-40B4-BE49-F238E27FC236}">
                  <a16:creationId xmlns:a16="http://schemas.microsoft.com/office/drawing/2014/main" id="{C05D2B63-5933-478E-A2F2-E682B614BA75}"/>
                </a:ext>
              </a:extLst>
            </p:cNvPr>
            <p:cNvSpPr/>
            <p:nvPr/>
          </p:nvSpPr>
          <p:spPr>
            <a:xfrm rot="-5399999">
              <a:off x="1992437" y="3271066"/>
              <a:ext cx="9081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T</a:t>
              </a:r>
              <a:endParaRPr lang="en-US" sz="1100">
                <a:solidFill>
                  <a:srgbClr val="000000"/>
                </a:solidFill>
                <a:effectLst/>
                <a:latin typeface="Calibri" panose="020F0502020204030204" pitchFamily="34" charset="0"/>
                <a:ea typeface="Calibri" panose="020F0502020204030204" pitchFamily="34" charset="0"/>
              </a:endParaRPr>
            </a:p>
          </p:txBody>
        </p:sp>
        <p:sp>
          <p:nvSpPr>
            <p:cNvPr id="101" name="Rectangle 100">
              <a:extLst>
                <a:ext uri="{FF2B5EF4-FFF2-40B4-BE49-F238E27FC236}">
                  <a16:creationId xmlns:a16="http://schemas.microsoft.com/office/drawing/2014/main" id="{4426C473-2DA5-4EB0-B5F3-500483BC4F67}"/>
                </a:ext>
              </a:extLst>
            </p:cNvPr>
            <p:cNvSpPr/>
            <p:nvPr/>
          </p:nvSpPr>
          <p:spPr>
            <a:xfrm rot="-5399999">
              <a:off x="1996458" y="3206505"/>
              <a:ext cx="8277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o</a:t>
              </a:r>
              <a:endParaRPr lang="en-US" sz="1100">
                <a:solidFill>
                  <a:srgbClr val="000000"/>
                </a:solidFill>
                <a:effectLst/>
                <a:latin typeface="Calibri" panose="020F0502020204030204" pitchFamily="34" charset="0"/>
                <a:ea typeface="Calibri" panose="020F0502020204030204" pitchFamily="34" charset="0"/>
              </a:endParaRPr>
            </a:p>
          </p:txBody>
        </p:sp>
        <p:sp>
          <p:nvSpPr>
            <p:cNvPr id="102" name="Rectangle 101">
              <a:extLst>
                <a:ext uri="{FF2B5EF4-FFF2-40B4-BE49-F238E27FC236}">
                  <a16:creationId xmlns:a16="http://schemas.microsoft.com/office/drawing/2014/main" id="{FE7C0189-5204-46F0-8EE7-B15C903A2A8D}"/>
                </a:ext>
              </a:extLst>
            </p:cNvPr>
            <p:cNvSpPr/>
            <p:nvPr/>
          </p:nvSpPr>
          <p:spPr>
            <a:xfrm rot="-5399999">
              <a:off x="1988269" y="3134817"/>
              <a:ext cx="99154"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S</a:t>
              </a:r>
              <a:endParaRPr lang="en-US" sz="1100">
                <a:solidFill>
                  <a:srgbClr val="000000"/>
                </a:solidFill>
                <a:effectLst/>
                <a:latin typeface="Calibri" panose="020F0502020204030204" pitchFamily="34" charset="0"/>
                <a:ea typeface="Calibri" panose="020F0502020204030204" pitchFamily="34" charset="0"/>
              </a:endParaRPr>
            </a:p>
          </p:txBody>
        </p:sp>
        <p:sp>
          <p:nvSpPr>
            <p:cNvPr id="103" name="Rectangle 102">
              <a:extLst>
                <a:ext uri="{FF2B5EF4-FFF2-40B4-BE49-F238E27FC236}">
                  <a16:creationId xmlns:a16="http://schemas.microsoft.com/office/drawing/2014/main" id="{EAEF6CCB-E42F-43AC-84BD-BA2453E531FE}"/>
                </a:ext>
              </a:extLst>
            </p:cNvPr>
            <p:cNvSpPr/>
            <p:nvPr/>
          </p:nvSpPr>
          <p:spPr>
            <a:xfrm rot="-5399999">
              <a:off x="1996458" y="3069345"/>
              <a:ext cx="8277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e</a:t>
              </a:r>
              <a:endParaRPr lang="en-US" sz="1100">
                <a:solidFill>
                  <a:srgbClr val="000000"/>
                </a:solidFill>
                <a:effectLst/>
                <a:latin typeface="Calibri" panose="020F0502020204030204" pitchFamily="34" charset="0"/>
                <a:ea typeface="Calibri" panose="020F0502020204030204" pitchFamily="34" charset="0"/>
              </a:endParaRPr>
            </a:p>
          </p:txBody>
        </p:sp>
        <p:sp>
          <p:nvSpPr>
            <p:cNvPr id="104" name="Rectangle 103">
              <a:extLst>
                <a:ext uri="{FF2B5EF4-FFF2-40B4-BE49-F238E27FC236}">
                  <a16:creationId xmlns:a16="http://schemas.microsoft.com/office/drawing/2014/main" id="{8D1A8347-590C-490C-87B9-78E263C94596}"/>
                </a:ext>
              </a:extLst>
            </p:cNvPr>
            <p:cNvSpPr/>
            <p:nvPr/>
          </p:nvSpPr>
          <p:spPr>
            <a:xfrm rot="-5399999">
              <a:off x="2013059" y="3022445"/>
              <a:ext cx="49576"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5" name="Rectangle 104">
              <a:extLst>
                <a:ext uri="{FF2B5EF4-FFF2-40B4-BE49-F238E27FC236}">
                  <a16:creationId xmlns:a16="http://schemas.microsoft.com/office/drawing/2014/main" id="{4204FA4D-70BC-4C6C-9014-61FED1F90234}"/>
                </a:ext>
              </a:extLst>
            </p:cNvPr>
            <p:cNvSpPr/>
            <p:nvPr/>
          </p:nvSpPr>
          <p:spPr>
            <a:xfrm rot="-5399999">
              <a:off x="2000628" y="2971914"/>
              <a:ext cx="74440"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v</a:t>
              </a:r>
              <a:endParaRPr lang="en-US" sz="1100">
                <a:solidFill>
                  <a:srgbClr val="000000"/>
                </a:solidFill>
                <a:effectLst/>
                <a:latin typeface="Calibri" panose="020F0502020204030204" pitchFamily="34" charset="0"/>
                <a:ea typeface="Calibri" panose="020F0502020204030204" pitchFamily="34" charset="0"/>
              </a:endParaRPr>
            </a:p>
          </p:txBody>
        </p:sp>
        <p:sp>
          <p:nvSpPr>
            <p:cNvPr id="106" name="Rectangle 105">
              <a:extLst>
                <a:ext uri="{FF2B5EF4-FFF2-40B4-BE49-F238E27FC236}">
                  <a16:creationId xmlns:a16="http://schemas.microsoft.com/office/drawing/2014/main" id="{5087854E-49B3-4CD8-B4AE-7FBACE6273F7}"/>
                </a:ext>
              </a:extLst>
            </p:cNvPr>
            <p:cNvSpPr/>
            <p:nvPr/>
          </p:nvSpPr>
          <p:spPr>
            <a:xfrm rot="-5399999">
              <a:off x="1996457" y="2911865"/>
              <a:ext cx="8277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e</a:t>
              </a:r>
              <a:endParaRPr lang="en-US" sz="1100">
                <a:solidFill>
                  <a:srgbClr val="000000"/>
                </a:solidFill>
                <a:effectLst/>
                <a:latin typeface="Calibri" panose="020F0502020204030204" pitchFamily="34" charset="0"/>
                <a:ea typeface="Calibri" panose="020F0502020204030204" pitchFamily="34" charset="0"/>
              </a:endParaRPr>
            </a:p>
          </p:txBody>
        </p:sp>
        <p:sp>
          <p:nvSpPr>
            <p:cNvPr id="107" name="Rectangle 106">
              <a:extLst>
                <a:ext uri="{FF2B5EF4-FFF2-40B4-BE49-F238E27FC236}">
                  <a16:creationId xmlns:a16="http://schemas.microsoft.com/office/drawing/2014/main" id="{3E07D8D8-CD5C-4E2E-8966-91F08E72B1D8}"/>
                </a:ext>
              </a:extLst>
            </p:cNvPr>
            <p:cNvSpPr/>
            <p:nvPr/>
          </p:nvSpPr>
          <p:spPr>
            <a:xfrm rot="-5399999">
              <a:off x="2013059" y="2866236"/>
              <a:ext cx="49576"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8" name="Shape 352">
              <a:extLst>
                <a:ext uri="{FF2B5EF4-FFF2-40B4-BE49-F238E27FC236}">
                  <a16:creationId xmlns:a16="http://schemas.microsoft.com/office/drawing/2014/main" id="{37F698CC-AD66-499C-B62E-5AB5563C5FA0}"/>
                </a:ext>
              </a:extLst>
            </p:cNvPr>
            <p:cNvSpPr/>
            <p:nvPr/>
          </p:nvSpPr>
          <p:spPr>
            <a:xfrm>
              <a:off x="2025650" y="2393229"/>
              <a:ext cx="0" cy="228600"/>
            </a:xfrm>
            <a:custGeom>
              <a:avLst/>
              <a:gdLst/>
              <a:ahLst/>
              <a:cxnLst/>
              <a:rect l="0" t="0" r="0" b="0"/>
              <a:pathLst>
                <a:path h="228600">
                  <a:moveTo>
                    <a:pt x="0" y="0"/>
                  </a:moveTo>
                  <a:lnTo>
                    <a:pt x="0" y="228600"/>
                  </a:lnTo>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09" name="Shape 353">
              <a:extLst>
                <a:ext uri="{FF2B5EF4-FFF2-40B4-BE49-F238E27FC236}">
                  <a16:creationId xmlns:a16="http://schemas.microsoft.com/office/drawing/2014/main" id="{917C4F55-AE07-4F3E-AE67-CE4B005D5256}"/>
                </a:ext>
              </a:extLst>
            </p:cNvPr>
            <p:cNvSpPr/>
            <p:nvPr/>
          </p:nvSpPr>
          <p:spPr>
            <a:xfrm>
              <a:off x="1996440" y="2611669"/>
              <a:ext cx="60960" cy="69850"/>
            </a:xfrm>
            <a:custGeom>
              <a:avLst/>
              <a:gdLst/>
              <a:ahLst/>
              <a:cxnLst/>
              <a:rect l="0" t="0" r="0" b="0"/>
              <a:pathLst>
                <a:path w="60960" h="69850">
                  <a:moveTo>
                    <a:pt x="0" y="0"/>
                  </a:moveTo>
                  <a:lnTo>
                    <a:pt x="60960" y="0"/>
                  </a:lnTo>
                  <a:lnTo>
                    <a:pt x="29210" y="6985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0" name="Shape 354">
              <a:extLst>
                <a:ext uri="{FF2B5EF4-FFF2-40B4-BE49-F238E27FC236}">
                  <a16:creationId xmlns:a16="http://schemas.microsoft.com/office/drawing/2014/main" id="{B8641CD4-B0F0-4540-A24F-4EF1AD0B892D}"/>
                </a:ext>
              </a:extLst>
            </p:cNvPr>
            <p:cNvSpPr/>
            <p:nvPr/>
          </p:nvSpPr>
          <p:spPr>
            <a:xfrm>
              <a:off x="2025650" y="4130589"/>
              <a:ext cx="0" cy="323850"/>
            </a:xfrm>
            <a:custGeom>
              <a:avLst/>
              <a:gdLst/>
              <a:ahLst/>
              <a:cxnLst/>
              <a:rect l="0" t="0" r="0" b="0"/>
              <a:pathLst>
                <a:path h="323850">
                  <a:moveTo>
                    <a:pt x="0" y="0"/>
                  </a:moveTo>
                  <a:lnTo>
                    <a:pt x="0" y="323850"/>
                  </a:lnTo>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1" name="Shape 355">
              <a:extLst>
                <a:ext uri="{FF2B5EF4-FFF2-40B4-BE49-F238E27FC236}">
                  <a16:creationId xmlns:a16="http://schemas.microsoft.com/office/drawing/2014/main" id="{DF5E0039-5082-4F55-AA7C-6B6FE4F20E58}"/>
                </a:ext>
              </a:extLst>
            </p:cNvPr>
            <p:cNvSpPr/>
            <p:nvPr/>
          </p:nvSpPr>
          <p:spPr>
            <a:xfrm>
              <a:off x="1996440" y="4446820"/>
              <a:ext cx="60960" cy="69850"/>
            </a:xfrm>
            <a:custGeom>
              <a:avLst/>
              <a:gdLst/>
              <a:ahLst/>
              <a:cxnLst/>
              <a:rect l="0" t="0" r="0" b="0"/>
              <a:pathLst>
                <a:path w="60960" h="69850">
                  <a:moveTo>
                    <a:pt x="0" y="0"/>
                  </a:moveTo>
                  <a:lnTo>
                    <a:pt x="60960" y="0"/>
                  </a:lnTo>
                  <a:lnTo>
                    <a:pt x="29210" y="6985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12" name="Rectangle 111">
              <a:extLst>
                <a:ext uri="{FF2B5EF4-FFF2-40B4-BE49-F238E27FC236}">
                  <a16:creationId xmlns:a16="http://schemas.microsoft.com/office/drawing/2014/main" id="{1951B30B-4D37-47D0-BCC0-D4FD86F9D70F}"/>
                </a:ext>
              </a:extLst>
            </p:cNvPr>
            <p:cNvSpPr/>
            <p:nvPr/>
          </p:nvSpPr>
          <p:spPr>
            <a:xfrm>
              <a:off x="1767840" y="4544060"/>
              <a:ext cx="297731"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to network</a:t>
              </a:r>
              <a:endParaRPr lang="en-US" sz="1100">
                <a:solidFill>
                  <a:srgbClr val="000000"/>
                </a:solidFill>
                <a:effectLst/>
                <a:latin typeface="Calibri" panose="020F0502020204030204" pitchFamily="34" charset="0"/>
                <a:ea typeface="Calibri" panose="020F0502020204030204" pitchFamily="34" charset="0"/>
              </a:endParaRPr>
            </a:p>
          </p:txBody>
        </p:sp>
        <p:sp>
          <p:nvSpPr>
            <p:cNvPr id="113" name="Shape 357">
              <a:extLst>
                <a:ext uri="{FF2B5EF4-FFF2-40B4-BE49-F238E27FC236}">
                  <a16:creationId xmlns:a16="http://schemas.microsoft.com/office/drawing/2014/main" id="{151950EC-40E5-4D06-9522-6390F9677209}"/>
                </a:ext>
              </a:extLst>
            </p:cNvPr>
            <p:cNvSpPr/>
            <p:nvPr/>
          </p:nvSpPr>
          <p:spPr>
            <a:xfrm>
              <a:off x="2697480" y="4189009"/>
              <a:ext cx="0" cy="327660"/>
            </a:xfrm>
            <a:custGeom>
              <a:avLst/>
              <a:gdLst/>
              <a:ahLst/>
              <a:cxnLst/>
              <a:rect l="0" t="0" r="0" b="0"/>
              <a:pathLst>
                <a:path h="327660">
                  <a:moveTo>
                    <a:pt x="0" y="327660"/>
                  </a:moveTo>
                  <a:lnTo>
                    <a:pt x="0" y="0"/>
                  </a:lnTo>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4" name="Rectangle 113">
              <a:extLst>
                <a:ext uri="{FF2B5EF4-FFF2-40B4-BE49-F238E27FC236}">
                  <a16:creationId xmlns:a16="http://schemas.microsoft.com/office/drawing/2014/main" id="{97987013-9865-4425-B3B2-917BC8A37362}"/>
                </a:ext>
              </a:extLst>
            </p:cNvPr>
            <p:cNvSpPr/>
            <p:nvPr/>
          </p:nvSpPr>
          <p:spPr>
            <a:xfrm>
              <a:off x="2459990" y="4544060"/>
              <a:ext cx="37494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from network</a:t>
              </a:r>
              <a:endParaRPr lang="en-US" sz="1100">
                <a:solidFill>
                  <a:srgbClr val="000000"/>
                </a:solidFill>
                <a:effectLst/>
                <a:latin typeface="Calibri" panose="020F0502020204030204" pitchFamily="34" charset="0"/>
                <a:ea typeface="Calibri" panose="020F0502020204030204" pitchFamily="34" charset="0"/>
              </a:endParaRPr>
            </a:p>
          </p:txBody>
        </p:sp>
        <p:sp>
          <p:nvSpPr>
            <p:cNvPr id="115" name="Shape 13489">
              <a:extLst>
                <a:ext uri="{FF2B5EF4-FFF2-40B4-BE49-F238E27FC236}">
                  <a16:creationId xmlns:a16="http://schemas.microsoft.com/office/drawing/2014/main" id="{B577D795-3C2C-4BC8-9482-B37D558D4C74}"/>
                </a:ext>
              </a:extLst>
            </p:cNvPr>
            <p:cNvSpPr/>
            <p:nvPr/>
          </p:nvSpPr>
          <p:spPr>
            <a:xfrm>
              <a:off x="2614930" y="2681519"/>
              <a:ext cx="167640" cy="1062990"/>
            </a:xfrm>
            <a:custGeom>
              <a:avLst/>
              <a:gdLst/>
              <a:ahLst/>
              <a:cxnLst/>
              <a:rect l="0" t="0" r="0" b="0"/>
              <a:pathLst>
                <a:path w="167640" h="1062990">
                  <a:moveTo>
                    <a:pt x="0" y="0"/>
                  </a:moveTo>
                  <a:lnTo>
                    <a:pt x="167640" y="0"/>
                  </a:lnTo>
                  <a:lnTo>
                    <a:pt x="167640" y="1062990"/>
                  </a:lnTo>
                  <a:lnTo>
                    <a:pt x="0" y="106299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16" name="Shape 361">
              <a:extLst>
                <a:ext uri="{FF2B5EF4-FFF2-40B4-BE49-F238E27FC236}">
                  <a16:creationId xmlns:a16="http://schemas.microsoft.com/office/drawing/2014/main" id="{D5233086-3341-433C-A67F-F67C074070D9}"/>
                </a:ext>
              </a:extLst>
            </p:cNvPr>
            <p:cNvSpPr/>
            <p:nvPr/>
          </p:nvSpPr>
          <p:spPr>
            <a:xfrm>
              <a:off x="2614930" y="2681519"/>
              <a:ext cx="167640" cy="1062990"/>
            </a:xfrm>
            <a:custGeom>
              <a:avLst/>
              <a:gdLst/>
              <a:ahLst/>
              <a:cxnLst/>
              <a:rect l="0" t="0" r="0" b="0"/>
              <a:pathLst>
                <a:path w="167640" h="1062990">
                  <a:moveTo>
                    <a:pt x="0" y="1062990"/>
                  </a:moveTo>
                  <a:lnTo>
                    <a:pt x="0" y="0"/>
                  </a:lnTo>
                  <a:lnTo>
                    <a:pt x="167640" y="0"/>
                  </a:lnTo>
                  <a:lnTo>
                    <a:pt x="167640" y="1062990"/>
                  </a:lnTo>
                  <a:lnTo>
                    <a:pt x="0" y="1062990"/>
                  </a:lnTo>
                  <a:close/>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7" name="Rectangle 116">
              <a:extLst>
                <a:ext uri="{FF2B5EF4-FFF2-40B4-BE49-F238E27FC236}">
                  <a16:creationId xmlns:a16="http://schemas.microsoft.com/office/drawing/2014/main" id="{FB4550D6-A958-44F2-82D9-3672654002DE}"/>
                </a:ext>
              </a:extLst>
            </p:cNvPr>
            <p:cNvSpPr/>
            <p:nvPr/>
          </p:nvSpPr>
          <p:spPr>
            <a:xfrm rot="-5399999">
              <a:off x="2694421" y="3490448"/>
              <a:ext cx="33052"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i</a:t>
              </a:r>
              <a:endParaRPr lang="en-US" sz="1100">
                <a:solidFill>
                  <a:srgbClr val="000000"/>
                </a:solidFill>
                <a:effectLst/>
                <a:latin typeface="Calibri" panose="020F0502020204030204" pitchFamily="34" charset="0"/>
                <a:ea typeface="Calibri" panose="020F0502020204030204" pitchFamily="34" charset="0"/>
              </a:endParaRPr>
            </a:p>
          </p:txBody>
        </p:sp>
        <p:sp>
          <p:nvSpPr>
            <p:cNvPr id="118" name="Rectangle 117">
              <a:extLst>
                <a:ext uri="{FF2B5EF4-FFF2-40B4-BE49-F238E27FC236}">
                  <a16:creationId xmlns:a16="http://schemas.microsoft.com/office/drawing/2014/main" id="{E770BF62-84C6-4AB7-9ADF-8C3C3942ECF9}"/>
                </a:ext>
              </a:extLst>
            </p:cNvPr>
            <p:cNvSpPr/>
            <p:nvPr/>
          </p:nvSpPr>
          <p:spPr>
            <a:xfrm rot="-5399999">
              <a:off x="2669557" y="3438915"/>
              <a:ext cx="8277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n</a:t>
              </a:r>
              <a:endParaRPr lang="en-US" sz="1100">
                <a:solidFill>
                  <a:srgbClr val="000000"/>
                </a:solidFill>
                <a:effectLst/>
                <a:latin typeface="Calibri" panose="020F0502020204030204" pitchFamily="34" charset="0"/>
                <a:ea typeface="Calibri" panose="020F0502020204030204" pitchFamily="34" charset="0"/>
              </a:endParaRPr>
            </a:p>
          </p:txBody>
        </p:sp>
        <p:sp>
          <p:nvSpPr>
            <p:cNvPr id="119" name="Rectangle 118">
              <a:extLst>
                <a:ext uri="{FF2B5EF4-FFF2-40B4-BE49-F238E27FC236}">
                  <a16:creationId xmlns:a16="http://schemas.microsoft.com/office/drawing/2014/main" id="{7B177C0B-4AA9-4780-9584-79A321FCFDD2}"/>
                </a:ext>
              </a:extLst>
            </p:cNvPr>
            <p:cNvSpPr/>
            <p:nvPr/>
          </p:nvSpPr>
          <p:spPr>
            <a:xfrm rot="-5399999">
              <a:off x="2665537" y="3372666"/>
              <a:ext cx="9081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F</a:t>
              </a:r>
              <a:endParaRPr lang="en-US" sz="1100">
                <a:solidFill>
                  <a:srgbClr val="000000"/>
                </a:solidFill>
                <a:effectLst/>
                <a:latin typeface="Calibri" panose="020F0502020204030204" pitchFamily="34" charset="0"/>
                <a:ea typeface="Calibri" panose="020F0502020204030204" pitchFamily="34" charset="0"/>
              </a:endParaRPr>
            </a:p>
          </p:txBody>
        </p:sp>
        <p:sp>
          <p:nvSpPr>
            <p:cNvPr id="120" name="Rectangle 119">
              <a:extLst>
                <a:ext uri="{FF2B5EF4-FFF2-40B4-BE49-F238E27FC236}">
                  <a16:creationId xmlns:a16="http://schemas.microsoft.com/office/drawing/2014/main" id="{40388F6B-AC4A-4961-B699-FE5F53AE144A}"/>
                </a:ext>
              </a:extLst>
            </p:cNvPr>
            <p:cNvSpPr/>
            <p:nvPr/>
          </p:nvSpPr>
          <p:spPr>
            <a:xfrm rot="-5399999">
              <a:off x="2686159" y="3323436"/>
              <a:ext cx="49576"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121" name="Rectangle 120">
              <a:extLst>
                <a:ext uri="{FF2B5EF4-FFF2-40B4-BE49-F238E27FC236}">
                  <a16:creationId xmlns:a16="http://schemas.microsoft.com/office/drawing/2014/main" id="{E2822B3D-45A6-443F-A589-9DF37D45F7D1}"/>
                </a:ext>
              </a:extLst>
            </p:cNvPr>
            <p:cNvSpPr/>
            <p:nvPr/>
          </p:nvSpPr>
          <p:spPr>
            <a:xfrm rot="-5399999">
              <a:off x="2669558" y="3268735"/>
              <a:ext cx="8277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o</a:t>
              </a:r>
              <a:endParaRPr lang="en-US" sz="1100">
                <a:solidFill>
                  <a:srgbClr val="000000"/>
                </a:solidFill>
                <a:effectLst/>
                <a:latin typeface="Calibri" panose="020F0502020204030204" pitchFamily="34" charset="0"/>
                <a:ea typeface="Calibri" panose="020F0502020204030204" pitchFamily="34" charset="0"/>
              </a:endParaRPr>
            </a:p>
          </p:txBody>
        </p:sp>
        <p:sp>
          <p:nvSpPr>
            <p:cNvPr id="122" name="Rectangle 121">
              <a:extLst>
                <a:ext uri="{FF2B5EF4-FFF2-40B4-BE49-F238E27FC236}">
                  <a16:creationId xmlns:a16="http://schemas.microsoft.com/office/drawing/2014/main" id="{163829A2-B869-4249-BC99-85F47DD37687}"/>
                </a:ext>
              </a:extLst>
            </p:cNvPr>
            <p:cNvSpPr/>
            <p:nvPr/>
          </p:nvSpPr>
          <p:spPr>
            <a:xfrm rot="-5399999">
              <a:off x="2648938" y="3185886"/>
              <a:ext cx="12401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m</a:t>
              </a:r>
              <a:endParaRPr lang="en-US" sz="1100">
                <a:solidFill>
                  <a:srgbClr val="000000"/>
                </a:solidFill>
                <a:effectLst/>
                <a:latin typeface="Calibri" panose="020F0502020204030204" pitchFamily="34" charset="0"/>
                <a:ea typeface="Calibri" panose="020F0502020204030204" pitchFamily="34" charset="0"/>
              </a:endParaRPr>
            </a:p>
          </p:txBody>
        </p:sp>
        <p:sp>
          <p:nvSpPr>
            <p:cNvPr id="123" name="Rectangle 122">
              <a:extLst>
                <a:ext uri="{FF2B5EF4-FFF2-40B4-BE49-F238E27FC236}">
                  <a16:creationId xmlns:a16="http://schemas.microsoft.com/office/drawing/2014/main" id="{4AE2ADF7-4468-4EA7-A4DF-F9AFCFA0E7E6}"/>
                </a:ext>
              </a:extLst>
            </p:cNvPr>
            <p:cNvSpPr/>
            <p:nvPr/>
          </p:nvSpPr>
          <p:spPr>
            <a:xfrm rot="-5399999">
              <a:off x="2661369" y="3108147"/>
              <a:ext cx="99154"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S</a:t>
              </a:r>
              <a:endParaRPr lang="en-US" sz="1100">
                <a:solidFill>
                  <a:srgbClr val="000000"/>
                </a:solidFill>
                <a:effectLst/>
                <a:latin typeface="Calibri" panose="020F0502020204030204" pitchFamily="34" charset="0"/>
                <a:ea typeface="Calibri" panose="020F0502020204030204" pitchFamily="34" charset="0"/>
              </a:endParaRPr>
            </a:p>
          </p:txBody>
        </p:sp>
        <p:sp>
          <p:nvSpPr>
            <p:cNvPr id="124" name="Rectangle 123">
              <a:extLst>
                <a:ext uri="{FF2B5EF4-FFF2-40B4-BE49-F238E27FC236}">
                  <a16:creationId xmlns:a16="http://schemas.microsoft.com/office/drawing/2014/main" id="{949A149A-7E17-4294-A218-B00517FF1CCE}"/>
                </a:ext>
              </a:extLst>
            </p:cNvPr>
            <p:cNvSpPr/>
            <p:nvPr/>
          </p:nvSpPr>
          <p:spPr>
            <a:xfrm rot="-5399999">
              <a:off x="2669558" y="3042675"/>
              <a:ext cx="8277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e</a:t>
              </a:r>
              <a:endParaRPr lang="en-US" sz="1100">
                <a:solidFill>
                  <a:srgbClr val="000000"/>
                </a:solidFill>
                <a:effectLst/>
                <a:latin typeface="Calibri" panose="020F0502020204030204" pitchFamily="34" charset="0"/>
                <a:ea typeface="Calibri" panose="020F0502020204030204" pitchFamily="34" charset="0"/>
              </a:endParaRPr>
            </a:p>
          </p:txBody>
        </p:sp>
        <p:sp>
          <p:nvSpPr>
            <p:cNvPr id="125" name="Rectangle 124">
              <a:extLst>
                <a:ext uri="{FF2B5EF4-FFF2-40B4-BE49-F238E27FC236}">
                  <a16:creationId xmlns:a16="http://schemas.microsoft.com/office/drawing/2014/main" id="{EDD12A2D-C427-4F78-8428-F1EEE2A90211}"/>
                </a:ext>
              </a:extLst>
            </p:cNvPr>
            <p:cNvSpPr/>
            <p:nvPr/>
          </p:nvSpPr>
          <p:spPr>
            <a:xfrm rot="-5399999">
              <a:off x="2686159" y="2997045"/>
              <a:ext cx="49576"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126" name="Rectangle 125">
              <a:extLst>
                <a:ext uri="{FF2B5EF4-FFF2-40B4-BE49-F238E27FC236}">
                  <a16:creationId xmlns:a16="http://schemas.microsoft.com/office/drawing/2014/main" id="{A015CF96-848B-44A7-9CF8-9BB6256D2ACC}"/>
                </a:ext>
              </a:extLst>
            </p:cNvPr>
            <p:cNvSpPr/>
            <p:nvPr/>
          </p:nvSpPr>
          <p:spPr>
            <a:xfrm rot="-5399999">
              <a:off x="2673728" y="2946514"/>
              <a:ext cx="74440"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v</a:t>
              </a:r>
              <a:endParaRPr lang="en-US" sz="1100">
                <a:solidFill>
                  <a:srgbClr val="000000"/>
                </a:solidFill>
                <a:effectLst/>
                <a:latin typeface="Calibri" panose="020F0502020204030204" pitchFamily="34" charset="0"/>
                <a:ea typeface="Calibri" panose="020F0502020204030204" pitchFamily="34" charset="0"/>
              </a:endParaRPr>
            </a:p>
          </p:txBody>
        </p:sp>
        <p:sp>
          <p:nvSpPr>
            <p:cNvPr id="127" name="Rectangle 126">
              <a:extLst>
                <a:ext uri="{FF2B5EF4-FFF2-40B4-BE49-F238E27FC236}">
                  <a16:creationId xmlns:a16="http://schemas.microsoft.com/office/drawing/2014/main" id="{8A3B2106-A1A1-49DB-B83A-2523EBA10813}"/>
                </a:ext>
              </a:extLst>
            </p:cNvPr>
            <p:cNvSpPr/>
            <p:nvPr/>
          </p:nvSpPr>
          <p:spPr>
            <a:xfrm rot="-5399999">
              <a:off x="2669558" y="2885195"/>
              <a:ext cx="8277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e</a:t>
              </a:r>
              <a:endParaRPr lang="en-US" sz="1100">
                <a:solidFill>
                  <a:srgbClr val="000000"/>
                </a:solidFill>
                <a:effectLst/>
                <a:latin typeface="Calibri" panose="020F0502020204030204" pitchFamily="34" charset="0"/>
                <a:ea typeface="Calibri" panose="020F0502020204030204" pitchFamily="34" charset="0"/>
              </a:endParaRPr>
            </a:p>
          </p:txBody>
        </p:sp>
        <p:sp>
          <p:nvSpPr>
            <p:cNvPr id="128" name="Rectangle 127">
              <a:extLst>
                <a:ext uri="{FF2B5EF4-FFF2-40B4-BE49-F238E27FC236}">
                  <a16:creationId xmlns:a16="http://schemas.microsoft.com/office/drawing/2014/main" id="{287370DE-D3E8-4094-B447-854EDA55D3AC}"/>
                </a:ext>
              </a:extLst>
            </p:cNvPr>
            <p:cNvSpPr/>
            <p:nvPr/>
          </p:nvSpPr>
          <p:spPr>
            <a:xfrm rot="-5399999">
              <a:off x="2686158" y="2839566"/>
              <a:ext cx="4957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129" name="Shape 374">
              <a:extLst>
                <a:ext uri="{FF2B5EF4-FFF2-40B4-BE49-F238E27FC236}">
                  <a16:creationId xmlns:a16="http://schemas.microsoft.com/office/drawing/2014/main" id="{1E665C6B-88D7-4475-8FC3-47B1AF3585D8}"/>
                </a:ext>
              </a:extLst>
            </p:cNvPr>
            <p:cNvSpPr/>
            <p:nvPr/>
          </p:nvSpPr>
          <p:spPr>
            <a:xfrm>
              <a:off x="2697480" y="2501179"/>
              <a:ext cx="0" cy="180340"/>
            </a:xfrm>
            <a:custGeom>
              <a:avLst/>
              <a:gdLst/>
              <a:ahLst/>
              <a:cxnLst/>
              <a:rect l="0" t="0" r="0" b="0"/>
              <a:pathLst>
                <a:path h="180340">
                  <a:moveTo>
                    <a:pt x="0" y="180340"/>
                  </a:moveTo>
                  <a:lnTo>
                    <a:pt x="0" y="0"/>
                  </a:lnTo>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0" name="Shape 375">
              <a:extLst>
                <a:ext uri="{FF2B5EF4-FFF2-40B4-BE49-F238E27FC236}">
                  <a16:creationId xmlns:a16="http://schemas.microsoft.com/office/drawing/2014/main" id="{AF3BCEF6-8D32-40A6-93DB-527C9CF92934}"/>
                </a:ext>
              </a:extLst>
            </p:cNvPr>
            <p:cNvSpPr/>
            <p:nvPr/>
          </p:nvSpPr>
          <p:spPr>
            <a:xfrm>
              <a:off x="2668271" y="2438949"/>
              <a:ext cx="60960" cy="69850"/>
            </a:xfrm>
            <a:custGeom>
              <a:avLst/>
              <a:gdLst/>
              <a:ahLst/>
              <a:cxnLst/>
              <a:rect l="0" t="0" r="0" b="0"/>
              <a:pathLst>
                <a:path w="60960" h="69850">
                  <a:moveTo>
                    <a:pt x="29210" y="0"/>
                  </a:moveTo>
                  <a:lnTo>
                    <a:pt x="60960" y="69850"/>
                  </a:lnTo>
                  <a:lnTo>
                    <a:pt x="0" y="69850"/>
                  </a:lnTo>
                  <a:lnTo>
                    <a:pt x="2921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31" name="Shape 13490">
              <a:extLst>
                <a:ext uri="{FF2B5EF4-FFF2-40B4-BE49-F238E27FC236}">
                  <a16:creationId xmlns:a16="http://schemas.microsoft.com/office/drawing/2014/main" id="{4985E93E-0D13-4F6C-965A-E047D25B6BE5}"/>
                </a:ext>
              </a:extLst>
            </p:cNvPr>
            <p:cNvSpPr/>
            <p:nvPr/>
          </p:nvSpPr>
          <p:spPr>
            <a:xfrm>
              <a:off x="1943100" y="558079"/>
              <a:ext cx="167640" cy="1062990"/>
            </a:xfrm>
            <a:custGeom>
              <a:avLst/>
              <a:gdLst/>
              <a:ahLst/>
              <a:cxnLst/>
              <a:rect l="0" t="0" r="0" b="0"/>
              <a:pathLst>
                <a:path w="167640" h="1062990">
                  <a:moveTo>
                    <a:pt x="0" y="0"/>
                  </a:moveTo>
                  <a:lnTo>
                    <a:pt x="167640" y="0"/>
                  </a:lnTo>
                  <a:lnTo>
                    <a:pt x="167640" y="1062990"/>
                  </a:lnTo>
                  <a:lnTo>
                    <a:pt x="0" y="106299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32" name="Shape 377">
              <a:extLst>
                <a:ext uri="{FF2B5EF4-FFF2-40B4-BE49-F238E27FC236}">
                  <a16:creationId xmlns:a16="http://schemas.microsoft.com/office/drawing/2014/main" id="{26A7F911-4D16-4F01-8045-C975E9BB7F51}"/>
                </a:ext>
              </a:extLst>
            </p:cNvPr>
            <p:cNvSpPr/>
            <p:nvPr/>
          </p:nvSpPr>
          <p:spPr>
            <a:xfrm>
              <a:off x="1943100" y="558079"/>
              <a:ext cx="167640" cy="1062990"/>
            </a:xfrm>
            <a:custGeom>
              <a:avLst/>
              <a:gdLst/>
              <a:ahLst/>
              <a:cxnLst/>
              <a:rect l="0" t="0" r="0" b="0"/>
              <a:pathLst>
                <a:path w="167640" h="1062990">
                  <a:moveTo>
                    <a:pt x="0" y="1062990"/>
                  </a:moveTo>
                  <a:lnTo>
                    <a:pt x="0" y="0"/>
                  </a:lnTo>
                  <a:lnTo>
                    <a:pt x="167640" y="0"/>
                  </a:lnTo>
                  <a:lnTo>
                    <a:pt x="167640" y="1062990"/>
                  </a:lnTo>
                  <a:lnTo>
                    <a:pt x="0" y="1062990"/>
                  </a:lnTo>
                  <a:close/>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33" name="Rectangle 132">
              <a:extLst>
                <a:ext uri="{FF2B5EF4-FFF2-40B4-BE49-F238E27FC236}">
                  <a16:creationId xmlns:a16="http://schemas.microsoft.com/office/drawing/2014/main" id="{EE4A44E5-C3C2-4129-B27D-2B286B6469C7}"/>
                </a:ext>
              </a:extLst>
            </p:cNvPr>
            <p:cNvSpPr/>
            <p:nvPr/>
          </p:nvSpPr>
          <p:spPr>
            <a:xfrm rot="-5399999">
              <a:off x="2021321" y="1313668"/>
              <a:ext cx="33052"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i</a:t>
              </a:r>
              <a:endParaRPr lang="en-US" sz="1100">
                <a:solidFill>
                  <a:srgbClr val="000000"/>
                </a:solidFill>
                <a:effectLst/>
                <a:latin typeface="Calibri" panose="020F0502020204030204" pitchFamily="34" charset="0"/>
                <a:ea typeface="Calibri" panose="020F0502020204030204" pitchFamily="34" charset="0"/>
              </a:endParaRPr>
            </a:p>
          </p:txBody>
        </p:sp>
        <p:sp>
          <p:nvSpPr>
            <p:cNvPr id="134" name="Rectangle 133">
              <a:extLst>
                <a:ext uri="{FF2B5EF4-FFF2-40B4-BE49-F238E27FC236}">
                  <a16:creationId xmlns:a16="http://schemas.microsoft.com/office/drawing/2014/main" id="{0E3E3D37-E25A-4AD8-A009-7C5E64382E3D}"/>
                </a:ext>
              </a:extLst>
            </p:cNvPr>
            <p:cNvSpPr/>
            <p:nvPr/>
          </p:nvSpPr>
          <p:spPr>
            <a:xfrm rot="-5399999">
              <a:off x="1996458" y="1262136"/>
              <a:ext cx="8277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n</a:t>
              </a:r>
              <a:endParaRPr lang="en-US" sz="1100">
                <a:solidFill>
                  <a:srgbClr val="000000"/>
                </a:solidFill>
                <a:effectLst/>
                <a:latin typeface="Calibri" panose="020F0502020204030204" pitchFamily="34" charset="0"/>
                <a:ea typeface="Calibri" panose="020F0502020204030204" pitchFamily="34" charset="0"/>
              </a:endParaRPr>
            </a:p>
          </p:txBody>
        </p:sp>
        <p:sp>
          <p:nvSpPr>
            <p:cNvPr id="135" name="Rectangle 134">
              <a:extLst>
                <a:ext uri="{FF2B5EF4-FFF2-40B4-BE49-F238E27FC236}">
                  <a16:creationId xmlns:a16="http://schemas.microsoft.com/office/drawing/2014/main" id="{B62BB836-B2DB-4884-B9A8-6D37775E15E2}"/>
                </a:ext>
              </a:extLst>
            </p:cNvPr>
            <p:cNvSpPr/>
            <p:nvPr/>
          </p:nvSpPr>
          <p:spPr>
            <a:xfrm rot="-5399999">
              <a:off x="1992437" y="1194615"/>
              <a:ext cx="9081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F</a:t>
              </a:r>
              <a:endParaRPr lang="en-US" sz="1100">
                <a:solidFill>
                  <a:srgbClr val="000000"/>
                </a:solidFill>
                <a:effectLst/>
                <a:latin typeface="Calibri" panose="020F0502020204030204" pitchFamily="34" charset="0"/>
                <a:ea typeface="Calibri" panose="020F0502020204030204" pitchFamily="34" charset="0"/>
              </a:endParaRPr>
            </a:p>
          </p:txBody>
        </p:sp>
        <p:sp>
          <p:nvSpPr>
            <p:cNvPr id="136" name="Rectangle 135">
              <a:extLst>
                <a:ext uri="{FF2B5EF4-FFF2-40B4-BE49-F238E27FC236}">
                  <a16:creationId xmlns:a16="http://schemas.microsoft.com/office/drawing/2014/main" id="{374F3F65-037D-41B0-8991-2D78433FDF63}"/>
                </a:ext>
              </a:extLst>
            </p:cNvPr>
            <p:cNvSpPr/>
            <p:nvPr/>
          </p:nvSpPr>
          <p:spPr>
            <a:xfrm rot="-5399999">
              <a:off x="2013059" y="1145386"/>
              <a:ext cx="49576"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137" name="Rectangle 136">
              <a:extLst>
                <a:ext uri="{FF2B5EF4-FFF2-40B4-BE49-F238E27FC236}">
                  <a16:creationId xmlns:a16="http://schemas.microsoft.com/office/drawing/2014/main" id="{3BCFA3D9-E73D-42E8-B69E-C8013D356B36}"/>
                </a:ext>
              </a:extLst>
            </p:cNvPr>
            <p:cNvSpPr/>
            <p:nvPr/>
          </p:nvSpPr>
          <p:spPr>
            <a:xfrm rot="-5399999">
              <a:off x="1996458" y="1090686"/>
              <a:ext cx="8277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o</a:t>
              </a:r>
              <a:endParaRPr lang="en-US" sz="1100">
                <a:solidFill>
                  <a:srgbClr val="000000"/>
                </a:solidFill>
                <a:effectLst/>
                <a:latin typeface="Calibri" panose="020F0502020204030204" pitchFamily="34" charset="0"/>
                <a:ea typeface="Calibri" panose="020F0502020204030204" pitchFamily="34" charset="0"/>
              </a:endParaRPr>
            </a:p>
          </p:txBody>
        </p:sp>
        <p:sp>
          <p:nvSpPr>
            <p:cNvPr id="138" name="Rectangle 137">
              <a:extLst>
                <a:ext uri="{FF2B5EF4-FFF2-40B4-BE49-F238E27FC236}">
                  <a16:creationId xmlns:a16="http://schemas.microsoft.com/office/drawing/2014/main" id="{12323349-9CDE-4EBC-91BC-13F0D019F052}"/>
                </a:ext>
              </a:extLst>
            </p:cNvPr>
            <p:cNvSpPr/>
            <p:nvPr/>
          </p:nvSpPr>
          <p:spPr>
            <a:xfrm rot="-5399999">
              <a:off x="1975838" y="1007835"/>
              <a:ext cx="124018"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m</a:t>
              </a:r>
              <a:endParaRPr lang="en-US" sz="1100">
                <a:solidFill>
                  <a:srgbClr val="000000"/>
                </a:solidFill>
                <a:effectLst/>
                <a:latin typeface="Calibri" panose="020F0502020204030204" pitchFamily="34" charset="0"/>
                <a:ea typeface="Calibri" panose="020F0502020204030204" pitchFamily="34" charset="0"/>
              </a:endParaRPr>
            </a:p>
          </p:txBody>
        </p:sp>
        <p:sp>
          <p:nvSpPr>
            <p:cNvPr id="139" name="Rectangle 138">
              <a:extLst>
                <a:ext uri="{FF2B5EF4-FFF2-40B4-BE49-F238E27FC236}">
                  <a16:creationId xmlns:a16="http://schemas.microsoft.com/office/drawing/2014/main" id="{362A6756-D348-4743-A33C-13ABBE4975E5}"/>
                </a:ext>
              </a:extLst>
            </p:cNvPr>
            <p:cNvSpPr/>
            <p:nvPr/>
          </p:nvSpPr>
          <p:spPr>
            <a:xfrm rot="-5399999">
              <a:off x="1984101" y="925928"/>
              <a:ext cx="107490"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U</a:t>
              </a:r>
              <a:endParaRPr lang="en-US" sz="1100">
                <a:solidFill>
                  <a:srgbClr val="000000"/>
                </a:solidFill>
                <a:effectLst/>
                <a:latin typeface="Calibri" panose="020F0502020204030204" pitchFamily="34" charset="0"/>
                <a:ea typeface="Calibri" panose="020F0502020204030204" pitchFamily="34" charset="0"/>
              </a:endParaRPr>
            </a:p>
          </p:txBody>
        </p:sp>
        <p:sp>
          <p:nvSpPr>
            <p:cNvPr id="140" name="Rectangle 139">
              <a:extLst>
                <a:ext uri="{FF2B5EF4-FFF2-40B4-BE49-F238E27FC236}">
                  <a16:creationId xmlns:a16="http://schemas.microsoft.com/office/drawing/2014/main" id="{968DBAF0-03FA-4743-8BC7-4F7628ADA1E6}"/>
                </a:ext>
              </a:extLst>
            </p:cNvPr>
            <p:cNvSpPr/>
            <p:nvPr/>
          </p:nvSpPr>
          <p:spPr>
            <a:xfrm rot="-5399999">
              <a:off x="2000627" y="862444"/>
              <a:ext cx="74439"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s</a:t>
              </a:r>
              <a:endParaRPr lang="en-US" sz="1100">
                <a:solidFill>
                  <a:srgbClr val="000000"/>
                </a:solidFill>
                <a:effectLst/>
                <a:latin typeface="Calibri" panose="020F0502020204030204" pitchFamily="34" charset="0"/>
                <a:ea typeface="Calibri" panose="020F0502020204030204" pitchFamily="34" charset="0"/>
              </a:endParaRPr>
            </a:p>
          </p:txBody>
        </p:sp>
        <p:sp>
          <p:nvSpPr>
            <p:cNvPr id="141" name="Rectangle 140">
              <a:extLst>
                <a:ext uri="{FF2B5EF4-FFF2-40B4-BE49-F238E27FC236}">
                  <a16:creationId xmlns:a16="http://schemas.microsoft.com/office/drawing/2014/main" id="{CEA99B94-9394-4E33-8282-F0092AE2EE07}"/>
                </a:ext>
              </a:extLst>
            </p:cNvPr>
            <p:cNvSpPr/>
            <p:nvPr/>
          </p:nvSpPr>
          <p:spPr>
            <a:xfrm rot="-5399999">
              <a:off x="1996458" y="802395"/>
              <a:ext cx="8277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e</a:t>
              </a:r>
              <a:endParaRPr lang="en-US" sz="1100">
                <a:solidFill>
                  <a:srgbClr val="000000"/>
                </a:solidFill>
                <a:effectLst/>
                <a:latin typeface="Calibri" panose="020F0502020204030204" pitchFamily="34" charset="0"/>
                <a:ea typeface="Calibri" panose="020F0502020204030204" pitchFamily="34" charset="0"/>
              </a:endParaRPr>
            </a:p>
          </p:txBody>
        </p:sp>
        <p:sp>
          <p:nvSpPr>
            <p:cNvPr id="142" name="Rectangle 141">
              <a:extLst>
                <a:ext uri="{FF2B5EF4-FFF2-40B4-BE49-F238E27FC236}">
                  <a16:creationId xmlns:a16="http://schemas.microsoft.com/office/drawing/2014/main" id="{8496F296-67FF-42E5-99C0-63E75549C8EA}"/>
                </a:ext>
              </a:extLst>
            </p:cNvPr>
            <p:cNvSpPr/>
            <p:nvPr/>
          </p:nvSpPr>
          <p:spPr>
            <a:xfrm rot="-5399999">
              <a:off x="2013059" y="755495"/>
              <a:ext cx="49576"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r</a:t>
              </a:r>
              <a:endParaRPr lang="en-US" sz="1100">
                <a:solidFill>
                  <a:srgbClr val="000000"/>
                </a:solidFill>
                <a:effectLst/>
                <a:latin typeface="Calibri" panose="020F0502020204030204" pitchFamily="34" charset="0"/>
                <a:ea typeface="Calibri" panose="020F0502020204030204" pitchFamily="34" charset="0"/>
              </a:endParaRPr>
            </a:p>
          </p:txBody>
        </p:sp>
        <p:sp>
          <p:nvSpPr>
            <p:cNvPr id="143" name="Shape 388">
              <a:extLst>
                <a:ext uri="{FF2B5EF4-FFF2-40B4-BE49-F238E27FC236}">
                  <a16:creationId xmlns:a16="http://schemas.microsoft.com/office/drawing/2014/main" id="{4961C740-5648-4037-930A-DB76B5FB5FDA}"/>
                </a:ext>
              </a:extLst>
            </p:cNvPr>
            <p:cNvSpPr/>
            <p:nvPr/>
          </p:nvSpPr>
          <p:spPr>
            <a:xfrm>
              <a:off x="2025650" y="171999"/>
              <a:ext cx="0" cy="327660"/>
            </a:xfrm>
            <a:custGeom>
              <a:avLst/>
              <a:gdLst/>
              <a:ahLst/>
              <a:cxnLst/>
              <a:rect l="0" t="0" r="0" b="0"/>
              <a:pathLst>
                <a:path h="327660">
                  <a:moveTo>
                    <a:pt x="0" y="0"/>
                  </a:moveTo>
                  <a:lnTo>
                    <a:pt x="0" y="327660"/>
                  </a:lnTo>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44" name="Shape 389">
              <a:extLst>
                <a:ext uri="{FF2B5EF4-FFF2-40B4-BE49-F238E27FC236}">
                  <a16:creationId xmlns:a16="http://schemas.microsoft.com/office/drawing/2014/main" id="{027D3EA2-0C29-4849-8E1F-77B0897CE5E5}"/>
                </a:ext>
              </a:extLst>
            </p:cNvPr>
            <p:cNvSpPr/>
            <p:nvPr/>
          </p:nvSpPr>
          <p:spPr>
            <a:xfrm>
              <a:off x="1996440" y="488229"/>
              <a:ext cx="60960" cy="69850"/>
            </a:xfrm>
            <a:custGeom>
              <a:avLst/>
              <a:gdLst/>
              <a:ahLst/>
              <a:cxnLst/>
              <a:rect l="0" t="0" r="0" b="0"/>
              <a:pathLst>
                <a:path w="60960" h="69850">
                  <a:moveTo>
                    <a:pt x="0" y="0"/>
                  </a:moveTo>
                  <a:lnTo>
                    <a:pt x="60960" y="0"/>
                  </a:lnTo>
                  <a:lnTo>
                    <a:pt x="29210" y="6985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5" name="Rectangle 144">
              <a:extLst>
                <a:ext uri="{FF2B5EF4-FFF2-40B4-BE49-F238E27FC236}">
                  <a16:creationId xmlns:a16="http://schemas.microsoft.com/office/drawing/2014/main" id="{36751492-B2E4-4E28-B971-F7C7B7B00AEF}"/>
                </a:ext>
              </a:extLst>
            </p:cNvPr>
            <p:cNvSpPr/>
            <p:nvPr/>
          </p:nvSpPr>
          <p:spPr>
            <a:xfrm>
              <a:off x="1781810" y="0"/>
              <a:ext cx="26465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keyboard</a:t>
              </a:r>
              <a:endParaRPr lang="en-US" sz="1100">
                <a:solidFill>
                  <a:srgbClr val="000000"/>
                </a:solidFill>
                <a:effectLst/>
                <a:latin typeface="Calibri" panose="020F0502020204030204" pitchFamily="34" charset="0"/>
                <a:ea typeface="Calibri" panose="020F0502020204030204" pitchFamily="34" charset="0"/>
              </a:endParaRPr>
            </a:p>
          </p:txBody>
        </p:sp>
        <p:sp>
          <p:nvSpPr>
            <p:cNvPr id="146" name="Shape 391">
              <a:extLst>
                <a:ext uri="{FF2B5EF4-FFF2-40B4-BE49-F238E27FC236}">
                  <a16:creationId xmlns:a16="http://schemas.microsoft.com/office/drawing/2014/main" id="{F4E2ABE0-DCBD-4C7E-B04A-12D33AE47558}"/>
                </a:ext>
              </a:extLst>
            </p:cNvPr>
            <p:cNvSpPr/>
            <p:nvPr/>
          </p:nvSpPr>
          <p:spPr>
            <a:xfrm>
              <a:off x="2697480" y="234229"/>
              <a:ext cx="0" cy="1000760"/>
            </a:xfrm>
            <a:custGeom>
              <a:avLst/>
              <a:gdLst/>
              <a:ahLst/>
              <a:cxnLst/>
              <a:rect l="0" t="0" r="0" b="0"/>
              <a:pathLst>
                <a:path h="1000760">
                  <a:moveTo>
                    <a:pt x="0" y="1000760"/>
                  </a:moveTo>
                  <a:lnTo>
                    <a:pt x="0" y="0"/>
                  </a:lnTo>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47" name="Shape 392">
              <a:extLst>
                <a:ext uri="{FF2B5EF4-FFF2-40B4-BE49-F238E27FC236}">
                  <a16:creationId xmlns:a16="http://schemas.microsoft.com/office/drawing/2014/main" id="{1AD030DD-F419-46DD-A135-B8EFDA1BFE6E}"/>
                </a:ext>
              </a:extLst>
            </p:cNvPr>
            <p:cNvSpPr/>
            <p:nvPr/>
          </p:nvSpPr>
          <p:spPr>
            <a:xfrm>
              <a:off x="2668271" y="171999"/>
              <a:ext cx="60960" cy="69850"/>
            </a:xfrm>
            <a:custGeom>
              <a:avLst/>
              <a:gdLst/>
              <a:ahLst/>
              <a:cxnLst/>
              <a:rect l="0" t="0" r="0" b="0"/>
              <a:pathLst>
                <a:path w="60960" h="69850">
                  <a:moveTo>
                    <a:pt x="29210" y="0"/>
                  </a:moveTo>
                  <a:lnTo>
                    <a:pt x="60960" y="69850"/>
                  </a:lnTo>
                  <a:lnTo>
                    <a:pt x="0" y="69850"/>
                  </a:lnTo>
                  <a:lnTo>
                    <a:pt x="2921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148" name="Rectangle 147">
              <a:extLst>
                <a:ext uri="{FF2B5EF4-FFF2-40B4-BE49-F238E27FC236}">
                  <a16:creationId xmlns:a16="http://schemas.microsoft.com/office/drawing/2014/main" id="{ED4C56EF-F1AF-42B6-8B76-CED26BFC1655}"/>
                </a:ext>
              </a:extLst>
            </p:cNvPr>
            <p:cNvSpPr/>
            <p:nvPr/>
          </p:nvSpPr>
          <p:spPr>
            <a:xfrm>
              <a:off x="2512060" y="0"/>
              <a:ext cx="21743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monitor</a:t>
              </a:r>
              <a:endParaRPr lang="en-US" sz="1100">
                <a:solidFill>
                  <a:srgbClr val="000000"/>
                </a:solidFill>
                <a:effectLst/>
                <a:latin typeface="Calibri" panose="020F0502020204030204" pitchFamily="34" charset="0"/>
                <a:ea typeface="Calibri" panose="020F0502020204030204" pitchFamily="34" charset="0"/>
              </a:endParaRPr>
            </a:p>
          </p:txBody>
        </p:sp>
        <p:sp>
          <p:nvSpPr>
            <p:cNvPr id="149" name="Rectangle 148">
              <a:extLst>
                <a:ext uri="{FF2B5EF4-FFF2-40B4-BE49-F238E27FC236}">
                  <a16:creationId xmlns:a16="http://schemas.microsoft.com/office/drawing/2014/main" id="{2F4817BE-97B8-453D-8FEB-80DFF885B612}"/>
                </a:ext>
              </a:extLst>
            </p:cNvPr>
            <p:cNvSpPr/>
            <p:nvPr/>
          </p:nvSpPr>
          <p:spPr>
            <a:xfrm>
              <a:off x="648970" y="1377521"/>
              <a:ext cx="469034" cy="38306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50">
                  <a:solidFill>
                    <a:srgbClr val="000000"/>
                  </a:solidFill>
                  <a:effectLst/>
                  <a:latin typeface="Arial" panose="020B0604020202020204" pitchFamily="34" charset="0"/>
                  <a:ea typeface="Arial" panose="020B0604020202020204" pitchFamily="34" charset="0"/>
                </a:rPr>
                <a:t>Process</a:t>
              </a:r>
              <a:endParaRPr lang="en-US" sz="1100">
                <a:solidFill>
                  <a:srgbClr val="000000"/>
                </a:solidFill>
                <a:effectLst/>
                <a:latin typeface="Calibri" panose="020F0502020204030204" pitchFamily="34" charset="0"/>
                <a:ea typeface="Calibri" panose="020F0502020204030204" pitchFamily="34" charset="0"/>
              </a:endParaRPr>
            </a:p>
          </p:txBody>
        </p:sp>
        <p:sp>
          <p:nvSpPr>
            <p:cNvPr id="150" name="Shape 13491">
              <a:extLst>
                <a:ext uri="{FF2B5EF4-FFF2-40B4-BE49-F238E27FC236}">
                  <a16:creationId xmlns:a16="http://schemas.microsoft.com/office/drawing/2014/main" id="{86F0D845-825F-40C2-AC8E-600DF4A0430F}"/>
                </a:ext>
              </a:extLst>
            </p:cNvPr>
            <p:cNvSpPr/>
            <p:nvPr/>
          </p:nvSpPr>
          <p:spPr>
            <a:xfrm>
              <a:off x="1689100" y="3744509"/>
              <a:ext cx="1344930" cy="386080"/>
            </a:xfrm>
            <a:custGeom>
              <a:avLst/>
              <a:gdLst/>
              <a:ahLst/>
              <a:cxnLst/>
              <a:rect l="0" t="0" r="0" b="0"/>
              <a:pathLst>
                <a:path w="1344930" h="386080">
                  <a:moveTo>
                    <a:pt x="0" y="0"/>
                  </a:moveTo>
                  <a:lnTo>
                    <a:pt x="1344930" y="0"/>
                  </a:lnTo>
                  <a:lnTo>
                    <a:pt x="1344930" y="386080"/>
                  </a:lnTo>
                  <a:lnTo>
                    <a:pt x="0" y="386080"/>
                  </a:lnTo>
                  <a:lnTo>
                    <a:pt x="0" y="0"/>
                  </a:lnTo>
                </a:path>
              </a:pathLst>
            </a:custGeom>
            <a:ln w="0" cap="flat">
              <a:miter lim="127000"/>
            </a:ln>
          </p:spPr>
          <p:style>
            <a:lnRef idx="0">
              <a:srgbClr val="000000">
                <a:alpha val="0"/>
              </a:srgbClr>
            </a:lnRef>
            <a:fillRef idx="1">
              <a:srgbClr val="E6E6E6"/>
            </a:fillRef>
            <a:effectRef idx="0">
              <a:scrgbClr r="0" g="0" b="0"/>
            </a:effectRef>
            <a:fontRef idx="none"/>
          </p:style>
          <p:txBody>
            <a:bodyPr/>
            <a:lstStyle/>
            <a:p>
              <a:endParaRPr lang="en-US"/>
            </a:p>
          </p:txBody>
        </p:sp>
        <p:sp>
          <p:nvSpPr>
            <p:cNvPr id="151" name="Shape 396">
              <a:extLst>
                <a:ext uri="{FF2B5EF4-FFF2-40B4-BE49-F238E27FC236}">
                  <a16:creationId xmlns:a16="http://schemas.microsoft.com/office/drawing/2014/main" id="{14B18D70-A36E-4FEE-906D-82B7A5444BA9}"/>
                </a:ext>
              </a:extLst>
            </p:cNvPr>
            <p:cNvSpPr/>
            <p:nvPr/>
          </p:nvSpPr>
          <p:spPr>
            <a:xfrm>
              <a:off x="1689100" y="3744509"/>
              <a:ext cx="1344930" cy="386080"/>
            </a:xfrm>
            <a:custGeom>
              <a:avLst/>
              <a:gdLst/>
              <a:ahLst/>
              <a:cxnLst/>
              <a:rect l="0" t="0" r="0" b="0"/>
              <a:pathLst>
                <a:path w="1344930" h="386080">
                  <a:moveTo>
                    <a:pt x="0" y="386080"/>
                  </a:moveTo>
                  <a:lnTo>
                    <a:pt x="1344930" y="386080"/>
                  </a:lnTo>
                  <a:lnTo>
                    <a:pt x="1344930" y="0"/>
                  </a:lnTo>
                  <a:lnTo>
                    <a:pt x="0" y="0"/>
                  </a:lnTo>
                  <a:lnTo>
                    <a:pt x="0" y="386080"/>
                  </a:lnTo>
                  <a:close/>
                </a:path>
              </a:pathLst>
            </a:custGeom>
            <a:ln w="762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52" name="Rectangle 151">
              <a:extLst>
                <a:ext uri="{FF2B5EF4-FFF2-40B4-BE49-F238E27FC236}">
                  <a16:creationId xmlns:a16="http://schemas.microsoft.com/office/drawing/2014/main" id="{DF45CD94-F824-48C5-868B-3C229990F6B1}"/>
                </a:ext>
              </a:extLst>
            </p:cNvPr>
            <p:cNvSpPr/>
            <p:nvPr/>
          </p:nvSpPr>
          <p:spPr>
            <a:xfrm>
              <a:off x="2057400" y="3859530"/>
              <a:ext cx="345279"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clientSocket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3" name="Rectangle 152">
              <a:extLst>
                <a:ext uri="{FF2B5EF4-FFF2-40B4-BE49-F238E27FC236}">
                  <a16:creationId xmlns:a16="http://schemas.microsoft.com/office/drawing/2014/main" id="{5FC9C694-D11C-4308-8976-57695A24AA74}"/>
                </a:ext>
              </a:extLst>
            </p:cNvPr>
            <p:cNvSpPr/>
            <p:nvPr/>
          </p:nvSpPr>
          <p:spPr>
            <a:xfrm>
              <a:off x="2910840" y="3009900"/>
              <a:ext cx="134850"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input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4" name="Rectangle 153">
              <a:extLst>
                <a:ext uri="{FF2B5EF4-FFF2-40B4-BE49-F238E27FC236}">
                  <a16:creationId xmlns:a16="http://schemas.microsoft.com/office/drawing/2014/main" id="{16DFD45D-6F3C-4587-AC5C-8A6D3942C38B}"/>
                </a:ext>
              </a:extLst>
            </p:cNvPr>
            <p:cNvSpPr/>
            <p:nvPr/>
          </p:nvSpPr>
          <p:spPr>
            <a:xfrm>
              <a:off x="2863850" y="3164840"/>
              <a:ext cx="195890" cy="1905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stream</a:t>
              </a:r>
              <a:endParaRPr lang="en-US" sz="1100">
                <a:solidFill>
                  <a:srgbClr val="000000"/>
                </a:solidFill>
                <a:effectLst/>
                <a:latin typeface="Calibri" panose="020F0502020204030204" pitchFamily="34" charset="0"/>
                <a:ea typeface="Calibri" panose="020F0502020204030204" pitchFamily="34" charset="0"/>
              </a:endParaRPr>
            </a:p>
          </p:txBody>
        </p:sp>
        <p:sp>
          <p:nvSpPr>
            <p:cNvPr id="155" name="Rectangle 154">
              <a:extLst>
                <a:ext uri="{FF2B5EF4-FFF2-40B4-BE49-F238E27FC236}">
                  <a16:creationId xmlns:a16="http://schemas.microsoft.com/office/drawing/2014/main" id="{E92CA2D2-BD01-46BE-A547-BDB97EB5A9D9}"/>
                </a:ext>
              </a:extLst>
            </p:cNvPr>
            <p:cNvSpPr/>
            <p:nvPr/>
          </p:nvSpPr>
          <p:spPr>
            <a:xfrm>
              <a:off x="1651000" y="887730"/>
              <a:ext cx="134719"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input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6" name="Rectangle 155">
              <a:extLst>
                <a:ext uri="{FF2B5EF4-FFF2-40B4-BE49-F238E27FC236}">
                  <a16:creationId xmlns:a16="http://schemas.microsoft.com/office/drawing/2014/main" id="{764B9B7F-77AA-45F3-BA7C-2047C1941E54}"/>
                </a:ext>
              </a:extLst>
            </p:cNvPr>
            <p:cNvSpPr/>
            <p:nvPr/>
          </p:nvSpPr>
          <p:spPr>
            <a:xfrm>
              <a:off x="1604010" y="1041400"/>
              <a:ext cx="197723"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stream</a:t>
              </a:r>
              <a:endParaRPr lang="en-US" sz="1100">
                <a:solidFill>
                  <a:srgbClr val="000000"/>
                </a:solidFill>
                <a:effectLst/>
                <a:latin typeface="Calibri" panose="020F0502020204030204" pitchFamily="34" charset="0"/>
                <a:ea typeface="Calibri" panose="020F0502020204030204" pitchFamily="34" charset="0"/>
              </a:endParaRPr>
            </a:p>
          </p:txBody>
        </p:sp>
        <p:sp>
          <p:nvSpPr>
            <p:cNvPr id="157" name="Rectangle 156">
              <a:extLst>
                <a:ext uri="{FF2B5EF4-FFF2-40B4-BE49-F238E27FC236}">
                  <a16:creationId xmlns:a16="http://schemas.microsoft.com/office/drawing/2014/main" id="{4A440414-8EB1-4A6F-8EE5-2C57B889AC0E}"/>
                </a:ext>
              </a:extLst>
            </p:cNvPr>
            <p:cNvSpPr/>
            <p:nvPr/>
          </p:nvSpPr>
          <p:spPr>
            <a:xfrm>
              <a:off x="1532890" y="3009900"/>
              <a:ext cx="174932"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output</a:t>
              </a:r>
              <a:endParaRPr lang="en-US" sz="1100">
                <a:solidFill>
                  <a:srgbClr val="000000"/>
                </a:solidFill>
                <a:effectLst/>
                <a:latin typeface="Calibri" panose="020F0502020204030204" pitchFamily="34" charset="0"/>
                <a:ea typeface="Calibri" panose="020F0502020204030204" pitchFamily="34" charset="0"/>
              </a:endParaRPr>
            </a:p>
          </p:txBody>
        </p:sp>
        <p:sp>
          <p:nvSpPr>
            <p:cNvPr id="158" name="Rectangle 157">
              <a:extLst>
                <a:ext uri="{FF2B5EF4-FFF2-40B4-BE49-F238E27FC236}">
                  <a16:creationId xmlns:a16="http://schemas.microsoft.com/office/drawing/2014/main" id="{E5FD59DB-F37F-4346-947D-A487E3AF8039}"/>
                </a:ext>
              </a:extLst>
            </p:cNvPr>
            <p:cNvSpPr/>
            <p:nvPr/>
          </p:nvSpPr>
          <p:spPr>
            <a:xfrm>
              <a:off x="1518920" y="3164840"/>
              <a:ext cx="197723" cy="1905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stream</a:t>
              </a:r>
              <a:endParaRPr lang="en-US" sz="1100">
                <a:solidFill>
                  <a:srgbClr val="000000"/>
                </a:solidFill>
                <a:effectLst/>
                <a:latin typeface="Calibri" panose="020F0502020204030204" pitchFamily="34" charset="0"/>
                <a:ea typeface="Calibri" panose="020F0502020204030204" pitchFamily="34" charset="0"/>
              </a:endParaRPr>
            </a:p>
          </p:txBody>
        </p:sp>
        <p:sp>
          <p:nvSpPr>
            <p:cNvPr id="159" name="Rectangle 158">
              <a:extLst>
                <a:ext uri="{FF2B5EF4-FFF2-40B4-BE49-F238E27FC236}">
                  <a16:creationId xmlns:a16="http://schemas.microsoft.com/office/drawing/2014/main" id="{331854B8-271F-47E5-85E6-77064E793D5F}"/>
                </a:ext>
              </a:extLst>
            </p:cNvPr>
            <p:cNvSpPr/>
            <p:nvPr/>
          </p:nvSpPr>
          <p:spPr>
            <a:xfrm>
              <a:off x="3125471" y="4060190"/>
              <a:ext cx="133017"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TCP</a:t>
              </a:r>
              <a:endParaRPr lang="en-US" sz="1100">
                <a:solidFill>
                  <a:srgbClr val="000000"/>
                </a:solidFill>
                <a:effectLst/>
                <a:latin typeface="Calibri" panose="020F0502020204030204" pitchFamily="34" charset="0"/>
                <a:ea typeface="Calibri" panose="020F0502020204030204" pitchFamily="34" charset="0"/>
              </a:endParaRPr>
            </a:p>
          </p:txBody>
        </p:sp>
        <p:sp>
          <p:nvSpPr>
            <p:cNvPr id="160" name="Rectangle 159">
              <a:extLst>
                <a:ext uri="{FF2B5EF4-FFF2-40B4-BE49-F238E27FC236}">
                  <a16:creationId xmlns:a16="http://schemas.microsoft.com/office/drawing/2014/main" id="{F3D00B3C-B903-4E38-8233-C80E504C2069}"/>
                </a:ext>
              </a:extLst>
            </p:cNvPr>
            <p:cNvSpPr/>
            <p:nvPr/>
          </p:nvSpPr>
          <p:spPr>
            <a:xfrm>
              <a:off x="3075940" y="4215130"/>
              <a:ext cx="188555" cy="1905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rPr>
                <a:t>socket</a:t>
              </a:r>
              <a:endParaRPr lang="en-US" sz="1100">
                <a:solidFill>
                  <a:srgbClr val="000000"/>
                </a:solidFill>
                <a:effectLst/>
                <a:latin typeface="Calibri" panose="020F0502020204030204" pitchFamily="34" charset="0"/>
                <a:ea typeface="Calibri" panose="020F0502020204030204" pitchFamily="34" charset="0"/>
              </a:endParaRPr>
            </a:p>
          </p:txBody>
        </p:sp>
        <p:sp>
          <p:nvSpPr>
            <p:cNvPr id="161" name="Rectangle 160">
              <a:extLst>
                <a:ext uri="{FF2B5EF4-FFF2-40B4-BE49-F238E27FC236}">
                  <a16:creationId xmlns:a16="http://schemas.microsoft.com/office/drawing/2014/main" id="{AE7D7857-7E2E-48BC-B15E-CCCDC377B745}"/>
                </a:ext>
              </a:extLst>
            </p:cNvPr>
            <p:cNvSpPr/>
            <p:nvPr/>
          </p:nvSpPr>
          <p:spPr>
            <a:xfrm>
              <a:off x="2494280" y="1351809"/>
              <a:ext cx="1648291" cy="3621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FF0000"/>
                  </a:solidFill>
                  <a:effectLst/>
                  <a:latin typeface="Arial" panose="020B0604020202020204" pitchFamily="34" charset="0"/>
                  <a:ea typeface="Arial" panose="020B0604020202020204" pitchFamily="34" charset="0"/>
                </a:rPr>
                <a:t>Input stream: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2" name="Rectangle 161">
              <a:extLst>
                <a:ext uri="{FF2B5EF4-FFF2-40B4-BE49-F238E27FC236}">
                  <a16:creationId xmlns:a16="http://schemas.microsoft.com/office/drawing/2014/main" id="{2D9F3FF7-779F-473B-A9A6-DAC4138290E3}"/>
                </a:ext>
              </a:extLst>
            </p:cNvPr>
            <p:cNvSpPr/>
            <p:nvPr/>
          </p:nvSpPr>
          <p:spPr>
            <a:xfrm>
              <a:off x="2494280" y="1646449"/>
              <a:ext cx="2191235" cy="3621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sequence of bytes</a:t>
              </a:r>
              <a:endParaRPr lang="en-US" sz="1100">
                <a:solidFill>
                  <a:srgbClr val="000000"/>
                </a:solidFill>
                <a:effectLst/>
                <a:latin typeface="Calibri" panose="020F0502020204030204" pitchFamily="34" charset="0"/>
                <a:ea typeface="Calibri" panose="020F0502020204030204" pitchFamily="34" charset="0"/>
              </a:endParaRPr>
            </a:p>
          </p:txBody>
        </p:sp>
        <p:sp>
          <p:nvSpPr>
            <p:cNvPr id="163" name="Rectangle 162">
              <a:extLst>
                <a:ext uri="{FF2B5EF4-FFF2-40B4-BE49-F238E27FC236}">
                  <a16:creationId xmlns:a16="http://schemas.microsoft.com/office/drawing/2014/main" id="{832F0ADF-2E3E-41F9-977B-4CAC2F1DC151}"/>
                </a:ext>
              </a:extLst>
            </p:cNvPr>
            <p:cNvSpPr/>
            <p:nvPr/>
          </p:nvSpPr>
          <p:spPr>
            <a:xfrm>
              <a:off x="2494280" y="1941089"/>
              <a:ext cx="1455328" cy="3621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into process</a:t>
              </a:r>
              <a:endParaRPr lang="en-US" sz="1100">
                <a:solidFill>
                  <a:srgbClr val="000000"/>
                </a:solidFill>
                <a:effectLst/>
                <a:latin typeface="Calibri" panose="020F0502020204030204" pitchFamily="34" charset="0"/>
                <a:ea typeface="Calibri" panose="020F0502020204030204" pitchFamily="34" charset="0"/>
              </a:endParaRPr>
            </a:p>
          </p:txBody>
        </p:sp>
        <p:sp>
          <p:nvSpPr>
            <p:cNvPr id="164" name="Rectangle 163">
              <a:extLst>
                <a:ext uri="{FF2B5EF4-FFF2-40B4-BE49-F238E27FC236}">
                  <a16:creationId xmlns:a16="http://schemas.microsoft.com/office/drawing/2014/main" id="{59EBDF6B-93AB-4019-A1FE-4608C62A318A}"/>
                </a:ext>
              </a:extLst>
            </p:cNvPr>
            <p:cNvSpPr/>
            <p:nvPr/>
          </p:nvSpPr>
          <p:spPr>
            <a:xfrm>
              <a:off x="0" y="1960139"/>
              <a:ext cx="1799905" cy="3621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FF0000"/>
                  </a:solidFill>
                  <a:effectLst/>
                  <a:latin typeface="Arial" panose="020B0604020202020204" pitchFamily="34" charset="0"/>
                  <a:ea typeface="Arial" panose="020B0604020202020204" pitchFamily="34" charset="0"/>
                </a:rPr>
                <a:t>output stream: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5" name="Rectangle 164">
              <a:extLst>
                <a:ext uri="{FF2B5EF4-FFF2-40B4-BE49-F238E27FC236}">
                  <a16:creationId xmlns:a16="http://schemas.microsoft.com/office/drawing/2014/main" id="{0F9AEDF5-9424-4B96-832D-91AC3EF77654}"/>
                </a:ext>
              </a:extLst>
            </p:cNvPr>
            <p:cNvSpPr/>
            <p:nvPr/>
          </p:nvSpPr>
          <p:spPr>
            <a:xfrm>
              <a:off x="0" y="2254780"/>
              <a:ext cx="2267178" cy="3621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sequence of bytes </a:t>
              </a:r>
              <a:endParaRPr lang="en-US" sz="1100">
                <a:solidFill>
                  <a:srgbClr val="000000"/>
                </a:solidFill>
                <a:effectLst/>
                <a:latin typeface="Calibri" panose="020F0502020204030204" pitchFamily="34" charset="0"/>
                <a:ea typeface="Calibri" panose="020F0502020204030204" pitchFamily="34" charset="0"/>
              </a:endParaRPr>
            </a:p>
          </p:txBody>
        </p:sp>
        <p:sp>
          <p:nvSpPr>
            <p:cNvPr id="166" name="Rectangle 165">
              <a:extLst>
                <a:ext uri="{FF2B5EF4-FFF2-40B4-BE49-F238E27FC236}">
                  <a16:creationId xmlns:a16="http://schemas.microsoft.com/office/drawing/2014/main" id="{3862578B-041A-4C0A-8120-284C9872F302}"/>
                </a:ext>
              </a:extLst>
            </p:cNvPr>
            <p:cNvSpPr/>
            <p:nvPr/>
          </p:nvSpPr>
          <p:spPr>
            <a:xfrm>
              <a:off x="0" y="2548149"/>
              <a:ext cx="1694775" cy="3621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out of process</a:t>
              </a:r>
              <a:endParaRPr lang="en-US" sz="1100">
                <a:solidFill>
                  <a:srgbClr val="000000"/>
                </a:solidFill>
                <a:effectLst/>
                <a:latin typeface="Calibri" panose="020F0502020204030204" pitchFamily="34" charset="0"/>
                <a:ea typeface="Calibri" panose="020F0502020204030204" pitchFamily="34" charset="0"/>
              </a:endParaRPr>
            </a:p>
          </p:txBody>
        </p:sp>
        <p:sp>
          <p:nvSpPr>
            <p:cNvPr id="167" name="Shape 412">
              <a:extLst>
                <a:ext uri="{FF2B5EF4-FFF2-40B4-BE49-F238E27FC236}">
                  <a16:creationId xmlns:a16="http://schemas.microsoft.com/office/drawing/2014/main" id="{902DAC4D-1C0C-440B-8C00-E9FB3EB3802B}"/>
                </a:ext>
              </a:extLst>
            </p:cNvPr>
            <p:cNvSpPr/>
            <p:nvPr/>
          </p:nvSpPr>
          <p:spPr>
            <a:xfrm>
              <a:off x="1435100" y="2621829"/>
              <a:ext cx="388620" cy="217170"/>
            </a:xfrm>
            <a:custGeom>
              <a:avLst/>
              <a:gdLst/>
              <a:ahLst/>
              <a:cxnLst/>
              <a:rect l="0" t="0" r="0" b="0"/>
              <a:pathLst>
                <a:path w="388620" h="217170">
                  <a:moveTo>
                    <a:pt x="0" y="0"/>
                  </a:moveTo>
                  <a:lnTo>
                    <a:pt x="388620" y="217170"/>
                  </a:lnTo>
                </a:path>
              </a:pathLst>
            </a:custGeom>
            <a:ln w="8890" cap="flat">
              <a:miter lim="127000"/>
            </a:ln>
          </p:spPr>
          <p:style>
            <a:lnRef idx="1">
              <a:srgbClr val="FF0000"/>
            </a:lnRef>
            <a:fillRef idx="0">
              <a:srgbClr val="000000">
                <a:alpha val="0"/>
              </a:srgbClr>
            </a:fillRef>
            <a:effectRef idx="0">
              <a:scrgbClr r="0" g="0" b="0"/>
            </a:effectRef>
            <a:fontRef idx="none"/>
          </p:style>
          <p:txBody>
            <a:bodyPr/>
            <a:lstStyle/>
            <a:p>
              <a:endParaRPr lang="en-US"/>
            </a:p>
          </p:txBody>
        </p:sp>
        <p:sp>
          <p:nvSpPr>
            <p:cNvPr id="168" name="Shape 413">
              <a:extLst>
                <a:ext uri="{FF2B5EF4-FFF2-40B4-BE49-F238E27FC236}">
                  <a16:creationId xmlns:a16="http://schemas.microsoft.com/office/drawing/2014/main" id="{85553BA7-FFDD-443C-BB10-C0048A631E6B}"/>
                </a:ext>
              </a:extLst>
            </p:cNvPr>
            <p:cNvSpPr/>
            <p:nvPr/>
          </p:nvSpPr>
          <p:spPr>
            <a:xfrm>
              <a:off x="1800860" y="2802169"/>
              <a:ext cx="85090" cy="69850"/>
            </a:xfrm>
            <a:custGeom>
              <a:avLst/>
              <a:gdLst/>
              <a:ahLst/>
              <a:cxnLst/>
              <a:rect l="0" t="0" r="0" b="0"/>
              <a:pathLst>
                <a:path w="85090" h="69850">
                  <a:moveTo>
                    <a:pt x="36830" y="0"/>
                  </a:moveTo>
                  <a:lnTo>
                    <a:pt x="85090" y="69850"/>
                  </a:lnTo>
                  <a:lnTo>
                    <a:pt x="0" y="67310"/>
                  </a:lnTo>
                  <a:lnTo>
                    <a:pt x="36830"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US"/>
            </a:p>
          </p:txBody>
        </p:sp>
        <p:sp>
          <p:nvSpPr>
            <p:cNvPr id="169" name="Shape 414">
              <a:extLst>
                <a:ext uri="{FF2B5EF4-FFF2-40B4-BE49-F238E27FC236}">
                  <a16:creationId xmlns:a16="http://schemas.microsoft.com/office/drawing/2014/main" id="{C1C48CD5-7CB9-4287-81A5-B1C1319F806E}"/>
                </a:ext>
              </a:extLst>
            </p:cNvPr>
            <p:cNvSpPr/>
            <p:nvPr/>
          </p:nvSpPr>
          <p:spPr>
            <a:xfrm>
              <a:off x="2165350" y="1704889"/>
              <a:ext cx="248920" cy="217170"/>
            </a:xfrm>
            <a:custGeom>
              <a:avLst/>
              <a:gdLst/>
              <a:ahLst/>
              <a:cxnLst/>
              <a:rect l="0" t="0" r="0" b="0"/>
              <a:pathLst>
                <a:path w="248920" h="217170">
                  <a:moveTo>
                    <a:pt x="248920" y="217170"/>
                  </a:moveTo>
                  <a:lnTo>
                    <a:pt x="0" y="0"/>
                  </a:lnTo>
                </a:path>
              </a:pathLst>
            </a:custGeom>
            <a:ln w="8890" cap="flat">
              <a:miter lim="127000"/>
            </a:ln>
          </p:spPr>
          <p:style>
            <a:lnRef idx="1">
              <a:srgbClr val="FF0000"/>
            </a:lnRef>
            <a:fillRef idx="0">
              <a:srgbClr val="000000">
                <a:alpha val="0"/>
              </a:srgbClr>
            </a:fillRef>
            <a:effectRef idx="0">
              <a:scrgbClr r="0" g="0" b="0"/>
            </a:effectRef>
            <a:fontRef idx="none"/>
          </p:style>
          <p:txBody>
            <a:bodyPr/>
            <a:lstStyle/>
            <a:p>
              <a:endParaRPr lang="en-US"/>
            </a:p>
          </p:txBody>
        </p:sp>
        <p:sp>
          <p:nvSpPr>
            <p:cNvPr id="170" name="Shape 415">
              <a:extLst>
                <a:ext uri="{FF2B5EF4-FFF2-40B4-BE49-F238E27FC236}">
                  <a16:creationId xmlns:a16="http://schemas.microsoft.com/office/drawing/2014/main" id="{1E6A1AAF-8F62-43AE-A4A1-A9476210B89A}"/>
                </a:ext>
              </a:extLst>
            </p:cNvPr>
            <p:cNvSpPr/>
            <p:nvPr/>
          </p:nvSpPr>
          <p:spPr>
            <a:xfrm>
              <a:off x="2112010" y="1657899"/>
              <a:ext cx="81280" cy="78740"/>
            </a:xfrm>
            <a:custGeom>
              <a:avLst/>
              <a:gdLst/>
              <a:ahLst/>
              <a:cxnLst/>
              <a:rect l="0" t="0" r="0" b="0"/>
              <a:pathLst>
                <a:path w="81280" h="78740">
                  <a:moveTo>
                    <a:pt x="0" y="0"/>
                  </a:moveTo>
                  <a:lnTo>
                    <a:pt x="81280" y="21590"/>
                  </a:lnTo>
                  <a:lnTo>
                    <a:pt x="31750" y="78740"/>
                  </a:lnTo>
                  <a:lnTo>
                    <a:pt x="0"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US"/>
            </a:p>
          </p:txBody>
        </p:sp>
        <p:sp>
          <p:nvSpPr>
            <p:cNvPr id="171" name="Shape 416">
              <a:extLst>
                <a:ext uri="{FF2B5EF4-FFF2-40B4-BE49-F238E27FC236}">
                  <a16:creationId xmlns:a16="http://schemas.microsoft.com/office/drawing/2014/main" id="{7667C0E2-89E3-4523-BE96-A6B91DA809AC}"/>
                </a:ext>
              </a:extLst>
            </p:cNvPr>
            <p:cNvSpPr/>
            <p:nvPr/>
          </p:nvSpPr>
          <p:spPr>
            <a:xfrm>
              <a:off x="2404110" y="1899199"/>
              <a:ext cx="156211" cy="607060"/>
            </a:xfrm>
            <a:custGeom>
              <a:avLst/>
              <a:gdLst/>
              <a:ahLst/>
              <a:cxnLst/>
              <a:rect l="0" t="0" r="0" b="0"/>
              <a:pathLst>
                <a:path w="156211" h="607060">
                  <a:moveTo>
                    <a:pt x="0" y="0"/>
                  </a:moveTo>
                  <a:lnTo>
                    <a:pt x="156211" y="607060"/>
                  </a:lnTo>
                </a:path>
              </a:pathLst>
            </a:custGeom>
            <a:ln w="8890" cap="flat">
              <a:miter lim="127000"/>
            </a:ln>
          </p:spPr>
          <p:style>
            <a:lnRef idx="1">
              <a:srgbClr val="FF0000"/>
            </a:lnRef>
            <a:fillRef idx="0">
              <a:srgbClr val="000000">
                <a:alpha val="0"/>
              </a:srgbClr>
            </a:fillRef>
            <a:effectRef idx="0">
              <a:scrgbClr r="0" g="0" b="0"/>
            </a:effectRef>
            <a:fontRef idx="none"/>
          </p:style>
          <p:txBody>
            <a:bodyPr/>
            <a:lstStyle/>
            <a:p>
              <a:endParaRPr lang="en-US"/>
            </a:p>
          </p:txBody>
        </p:sp>
        <p:sp>
          <p:nvSpPr>
            <p:cNvPr id="172" name="Shape 417">
              <a:extLst>
                <a:ext uri="{FF2B5EF4-FFF2-40B4-BE49-F238E27FC236}">
                  <a16:creationId xmlns:a16="http://schemas.microsoft.com/office/drawing/2014/main" id="{E33F75F2-DAAC-4158-B646-3740C060ADB5}"/>
                </a:ext>
              </a:extLst>
            </p:cNvPr>
            <p:cNvSpPr/>
            <p:nvPr/>
          </p:nvSpPr>
          <p:spPr>
            <a:xfrm>
              <a:off x="2522221" y="2491019"/>
              <a:ext cx="73660" cy="82550"/>
            </a:xfrm>
            <a:custGeom>
              <a:avLst/>
              <a:gdLst/>
              <a:ahLst/>
              <a:cxnLst/>
              <a:rect l="0" t="0" r="0" b="0"/>
              <a:pathLst>
                <a:path w="73660" h="82550">
                  <a:moveTo>
                    <a:pt x="73660" y="0"/>
                  </a:moveTo>
                  <a:lnTo>
                    <a:pt x="55880" y="82550"/>
                  </a:lnTo>
                  <a:lnTo>
                    <a:pt x="0" y="19050"/>
                  </a:lnTo>
                  <a:lnTo>
                    <a:pt x="73660"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US"/>
            </a:p>
          </p:txBody>
        </p:sp>
        <p:sp>
          <p:nvSpPr>
            <p:cNvPr id="173" name="Shape 13492">
              <a:extLst>
                <a:ext uri="{FF2B5EF4-FFF2-40B4-BE49-F238E27FC236}">
                  <a16:creationId xmlns:a16="http://schemas.microsoft.com/office/drawing/2014/main" id="{D858FA0E-A9E5-4A7F-9DD0-27955F53B3CC}"/>
                </a:ext>
              </a:extLst>
            </p:cNvPr>
            <p:cNvSpPr/>
            <p:nvPr/>
          </p:nvSpPr>
          <p:spPr>
            <a:xfrm>
              <a:off x="618490" y="1067349"/>
              <a:ext cx="1206500" cy="767080"/>
            </a:xfrm>
            <a:custGeom>
              <a:avLst/>
              <a:gdLst/>
              <a:ahLst/>
              <a:cxnLst/>
              <a:rect l="0" t="0" r="0" b="0"/>
              <a:pathLst>
                <a:path w="1206500" h="767080">
                  <a:moveTo>
                    <a:pt x="0" y="0"/>
                  </a:moveTo>
                  <a:lnTo>
                    <a:pt x="1206500" y="0"/>
                  </a:lnTo>
                  <a:lnTo>
                    <a:pt x="1206500" y="767080"/>
                  </a:lnTo>
                  <a:lnTo>
                    <a:pt x="0" y="76708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74" name="Rectangle 173">
              <a:extLst>
                <a:ext uri="{FF2B5EF4-FFF2-40B4-BE49-F238E27FC236}">
                  <a16:creationId xmlns:a16="http://schemas.microsoft.com/office/drawing/2014/main" id="{CBF37475-41DE-4B6F-A0AE-6E59D46883C1}"/>
                </a:ext>
              </a:extLst>
            </p:cNvPr>
            <p:cNvSpPr/>
            <p:nvPr/>
          </p:nvSpPr>
          <p:spPr>
            <a:xfrm>
              <a:off x="708660" y="1096852"/>
              <a:ext cx="864481" cy="45262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3333CC"/>
                  </a:solidFill>
                  <a:effectLst/>
                  <a:latin typeface="Arial" panose="020B0604020202020204" pitchFamily="34" charset="0"/>
                  <a:ea typeface="Arial" panose="020B0604020202020204" pitchFamily="34" charset="0"/>
                </a:rPr>
                <a:t>Client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175" name="Rectangle 174">
              <a:extLst>
                <a:ext uri="{FF2B5EF4-FFF2-40B4-BE49-F238E27FC236}">
                  <a16:creationId xmlns:a16="http://schemas.microsoft.com/office/drawing/2014/main" id="{732B0E29-7C7D-40A8-8931-FE078062212A}"/>
                </a:ext>
              </a:extLst>
            </p:cNvPr>
            <p:cNvSpPr/>
            <p:nvPr/>
          </p:nvSpPr>
          <p:spPr>
            <a:xfrm>
              <a:off x="708660" y="1465152"/>
              <a:ext cx="1186086" cy="45262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3333CC"/>
                  </a:solidFill>
                  <a:effectLst/>
                  <a:latin typeface="Arial" panose="020B0604020202020204" pitchFamily="34" charset="0"/>
                  <a:ea typeface="Arial" panose="020B0604020202020204" pitchFamily="34" charset="0"/>
                </a:rPr>
                <a:t>process</a:t>
              </a:r>
              <a:endParaRPr lang="en-US" sz="1100">
                <a:solidFill>
                  <a:srgbClr val="000000"/>
                </a:solidFill>
                <a:effectLst/>
                <a:latin typeface="Calibri" panose="020F0502020204030204" pitchFamily="34" charset="0"/>
                <a:ea typeface="Calibri" panose="020F0502020204030204" pitchFamily="34" charset="0"/>
              </a:endParaRPr>
            </a:p>
          </p:txBody>
        </p:sp>
        <p:sp>
          <p:nvSpPr>
            <p:cNvPr id="176" name="Shape 421">
              <a:extLst>
                <a:ext uri="{FF2B5EF4-FFF2-40B4-BE49-F238E27FC236}">
                  <a16:creationId xmlns:a16="http://schemas.microsoft.com/office/drawing/2014/main" id="{D8070005-EAAA-4D35-A838-DBFF18585588}"/>
                </a:ext>
              </a:extLst>
            </p:cNvPr>
            <p:cNvSpPr/>
            <p:nvPr/>
          </p:nvSpPr>
          <p:spPr>
            <a:xfrm>
              <a:off x="1690370" y="3645449"/>
              <a:ext cx="1450340" cy="547370"/>
            </a:xfrm>
            <a:custGeom>
              <a:avLst/>
              <a:gdLst/>
              <a:ahLst/>
              <a:cxnLst/>
              <a:rect l="0" t="0" r="0" b="0"/>
              <a:pathLst>
                <a:path w="1450340" h="547370">
                  <a:moveTo>
                    <a:pt x="0" y="0"/>
                  </a:moveTo>
                  <a:lnTo>
                    <a:pt x="1450340" y="0"/>
                  </a:lnTo>
                  <a:lnTo>
                    <a:pt x="1450340" y="547370"/>
                  </a:lnTo>
                  <a:lnTo>
                    <a:pt x="725170" y="547370"/>
                  </a:lnTo>
                  <a:lnTo>
                    <a:pt x="0" y="547370"/>
                  </a:lnTo>
                  <a:lnTo>
                    <a:pt x="0" y="0"/>
                  </a:lnTo>
                  <a:close/>
                </a:path>
              </a:pathLst>
            </a:custGeom>
            <a:ln w="0" cap="flat">
              <a:miter lim="127000"/>
            </a:ln>
          </p:spPr>
          <p:style>
            <a:lnRef idx="0">
              <a:srgbClr val="000000">
                <a:alpha val="0"/>
              </a:srgbClr>
            </a:lnRef>
            <a:fillRef idx="1">
              <a:srgbClr val="FF0000"/>
            </a:fillRef>
            <a:effectRef idx="0">
              <a:scrgbClr r="0" g="0" b="0"/>
            </a:effectRef>
            <a:fontRef idx="none"/>
          </p:style>
          <p:txBody>
            <a:bodyPr/>
            <a:lstStyle/>
            <a:p>
              <a:endParaRPr lang="en-US"/>
            </a:p>
          </p:txBody>
        </p:sp>
        <p:sp>
          <p:nvSpPr>
            <p:cNvPr id="177" name="Rectangle 176">
              <a:extLst>
                <a:ext uri="{FF2B5EF4-FFF2-40B4-BE49-F238E27FC236}">
                  <a16:creationId xmlns:a16="http://schemas.microsoft.com/office/drawing/2014/main" id="{71398C6C-A7B5-43B4-B9E2-F3B70BDC7F60}"/>
                </a:ext>
              </a:extLst>
            </p:cNvPr>
            <p:cNvSpPr/>
            <p:nvPr/>
          </p:nvSpPr>
          <p:spPr>
            <a:xfrm>
              <a:off x="1858010" y="3620821"/>
              <a:ext cx="1484010" cy="40736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FFFFFF"/>
                  </a:solidFill>
                  <a:effectLst/>
                  <a:latin typeface="Arial" panose="020B0604020202020204" pitchFamily="34" charset="0"/>
                  <a:ea typeface="Arial" panose="020B0604020202020204" pitchFamily="34" charset="0"/>
                </a:rPr>
                <a:t>client TCP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8" name="Rectangle 177">
              <a:extLst>
                <a:ext uri="{FF2B5EF4-FFF2-40B4-BE49-F238E27FC236}">
                  <a16:creationId xmlns:a16="http://schemas.microsoft.com/office/drawing/2014/main" id="{DBCF8205-E08C-4DCB-981F-C021B000CC42}"/>
                </a:ext>
              </a:extLst>
            </p:cNvPr>
            <p:cNvSpPr/>
            <p:nvPr/>
          </p:nvSpPr>
          <p:spPr>
            <a:xfrm>
              <a:off x="2054860" y="3895141"/>
              <a:ext cx="794147" cy="40736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FFFFFF"/>
                  </a:solidFill>
                  <a:effectLst/>
                  <a:latin typeface="Arial" panose="020B0604020202020204" pitchFamily="34" charset="0"/>
                  <a:ea typeface="Arial" panose="020B0604020202020204" pitchFamily="34" charset="0"/>
                </a:rPr>
                <a:t>socke</a:t>
              </a:r>
              <a:endParaRPr lang="en-US" sz="1100">
                <a:solidFill>
                  <a:srgbClr val="000000"/>
                </a:solidFill>
                <a:effectLst/>
                <a:latin typeface="Calibri" panose="020F0502020204030204" pitchFamily="34" charset="0"/>
                <a:ea typeface="Calibri" panose="020F0502020204030204" pitchFamily="34" charset="0"/>
              </a:endParaRPr>
            </a:p>
          </p:txBody>
        </p:sp>
        <p:sp>
          <p:nvSpPr>
            <p:cNvPr id="179" name="Rectangle 178">
              <a:extLst>
                <a:ext uri="{FF2B5EF4-FFF2-40B4-BE49-F238E27FC236}">
                  <a16:creationId xmlns:a16="http://schemas.microsoft.com/office/drawing/2014/main" id="{2A2C3B2F-1A78-45E4-84F7-E5D1B9290CAA}"/>
                </a:ext>
              </a:extLst>
            </p:cNvPr>
            <p:cNvSpPr/>
            <p:nvPr/>
          </p:nvSpPr>
          <p:spPr>
            <a:xfrm>
              <a:off x="2650592" y="3895141"/>
              <a:ext cx="84218" cy="40736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u="sng">
                  <a:solidFill>
                    <a:srgbClr val="FFFFFF"/>
                  </a:solidFill>
                  <a:effectLst/>
                  <a:uFill>
                    <a:solidFill>
                      <a:srgbClr val="000000"/>
                    </a:solidFill>
                  </a:uFill>
                  <a:latin typeface="Arial" panose="020B0604020202020204" pitchFamily="34" charset="0"/>
                  <a:ea typeface="Arial" panose="020B0604020202020204" pitchFamily="34" charset="0"/>
                </a:rPr>
                <a:t>t</a:t>
              </a:r>
              <a:endParaRPr lang="en-US" sz="1100">
                <a:solidFill>
                  <a:srgbClr val="000000"/>
                </a:solidFill>
                <a:effectLst/>
                <a:latin typeface="Calibri" panose="020F0502020204030204" pitchFamily="34" charset="0"/>
                <a:ea typeface="Calibri" panose="020F0502020204030204" pitchFamily="34" charset="0"/>
              </a:endParaRPr>
            </a:p>
          </p:txBody>
        </p:sp>
        <p:sp>
          <p:nvSpPr>
            <p:cNvPr id="180" name="Shape 424">
              <a:extLst>
                <a:ext uri="{FF2B5EF4-FFF2-40B4-BE49-F238E27FC236}">
                  <a16:creationId xmlns:a16="http://schemas.microsoft.com/office/drawing/2014/main" id="{0AD4D17F-C118-4C9E-BBA0-C43F13BD1152}"/>
                </a:ext>
              </a:extLst>
            </p:cNvPr>
            <p:cNvSpPr/>
            <p:nvPr/>
          </p:nvSpPr>
          <p:spPr>
            <a:xfrm>
              <a:off x="2700021" y="4208059"/>
              <a:ext cx="0" cy="368300"/>
            </a:xfrm>
            <a:custGeom>
              <a:avLst/>
              <a:gdLst/>
              <a:ahLst/>
              <a:cxnLst/>
              <a:rect l="0" t="0" r="0" b="0"/>
              <a:pathLst>
                <a:path h="368300">
                  <a:moveTo>
                    <a:pt x="0" y="368300"/>
                  </a:moveTo>
                  <a:lnTo>
                    <a:pt x="0" y="0"/>
                  </a:lnTo>
                </a:path>
              </a:pathLst>
            </a:custGeom>
            <a:ln w="8890"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81" name="Shape 425">
              <a:extLst>
                <a:ext uri="{FF2B5EF4-FFF2-40B4-BE49-F238E27FC236}">
                  <a16:creationId xmlns:a16="http://schemas.microsoft.com/office/drawing/2014/main" id="{D1A5B0A1-D5B5-4A64-8310-A5E114E842F4}"/>
                </a:ext>
              </a:extLst>
            </p:cNvPr>
            <p:cNvSpPr/>
            <p:nvPr/>
          </p:nvSpPr>
          <p:spPr>
            <a:xfrm>
              <a:off x="2661921" y="4138209"/>
              <a:ext cx="74930" cy="74930"/>
            </a:xfrm>
            <a:custGeom>
              <a:avLst/>
              <a:gdLst/>
              <a:ahLst/>
              <a:cxnLst/>
              <a:rect l="0" t="0" r="0" b="0"/>
              <a:pathLst>
                <a:path w="74930" h="74930">
                  <a:moveTo>
                    <a:pt x="38100" y="0"/>
                  </a:moveTo>
                  <a:lnTo>
                    <a:pt x="74930" y="74930"/>
                  </a:lnTo>
                  <a:lnTo>
                    <a:pt x="0" y="74930"/>
                  </a:lnTo>
                  <a:lnTo>
                    <a:pt x="381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88749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F881-C9EF-4C5D-9082-D0F2E6DDE738}"/>
              </a:ext>
            </a:extLst>
          </p:cNvPr>
          <p:cNvSpPr>
            <a:spLocks noGrp="1"/>
          </p:cNvSpPr>
          <p:nvPr>
            <p:ph type="title"/>
          </p:nvPr>
        </p:nvSpPr>
        <p:spPr/>
        <p:txBody>
          <a:bodyPr/>
          <a:lstStyle/>
          <a:p>
            <a:r>
              <a:rPr lang="en-US" dirty="0"/>
              <a:t>Client/server socket interaction: tcp connection</a:t>
            </a:r>
          </a:p>
        </p:txBody>
      </p:sp>
      <p:pic>
        <p:nvPicPr>
          <p:cNvPr id="4" name="Content Placeholder 3">
            <a:extLst>
              <a:ext uri="{FF2B5EF4-FFF2-40B4-BE49-F238E27FC236}">
                <a16:creationId xmlns:a16="http://schemas.microsoft.com/office/drawing/2014/main" id="{915217E5-0E2A-4949-9ECB-8184958E9583}"/>
              </a:ext>
            </a:extLst>
          </p:cNvPr>
          <p:cNvPicPr>
            <a:picLocks noGrp="1"/>
          </p:cNvPicPr>
          <p:nvPr>
            <p:ph idx="1"/>
          </p:nvPr>
        </p:nvPicPr>
        <p:blipFill>
          <a:blip r:embed="rId2"/>
          <a:stretch>
            <a:fillRect/>
          </a:stretch>
        </p:blipFill>
        <p:spPr>
          <a:xfrm>
            <a:off x="2068830" y="2120900"/>
            <a:ext cx="7200900" cy="4051300"/>
          </a:xfrm>
          <a:prstGeom prst="rect">
            <a:avLst/>
          </a:prstGeom>
        </p:spPr>
      </p:pic>
    </p:spTree>
    <p:extLst>
      <p:ext uri="{BB962C8B-B14F-4D97-AF65-F5344CB8AC3E}">
        <p14:creationId xmlns:p14="http://schemas.microsoft.com/office/powerpoint/2010/main" val="344588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32D-EB19-45A8-8244-03BA193631FA}"/>
              </a:ext>
            </a:extLst>
          </p:cNvPr>
          <p:cNvSpPr>
            <a:spLocks noGrp="1"/>
          </p:cNvSpPr>
          <p:nvPr>
            <p:ph type="title"/>
          </p:nvPr>
        </p:nvSpPr>
        <p:spPr/>
        <p:txBody>
          <a:bodyPr/>
          <a:lstStyle/>
          <a:p>
            <a:r>
              <a:rPr lang="en-US" dirty="0"/>
              <a:t>The java.net.socket class</a:t>
            </a:r>
          </a:p>
        </p:txBody>
      </p:sp>
      <p:sp>
        <p:nvSpPr>
          <p:cNvPr id="3" name="Content Placeholder 2">
            <a:extLst>
              <a:ext uri="{FF2B5EF4-FFF2-40B4-BE49-F238E27FC236}">
                <a16:creationId xmlns:a16="http://schemas.microsoft.com/office/drawing/2014/main" id="{CF14FCEE-59B2-473E-BE57-5CB74DF1CDAB}"/>
              </a:ext>
            </a:extLst>
          </p:cNvPr>
          <p:cNvSpPr>
            <a:spLocks noGrp="1"/>
          </p:cNvSpPr>
          <p:nvPr>
            <p:ph idx="1"/>
          </p:nvPr>
        </p:nvSpPr>
        <p:spPr/>
        <p:txBody>
          <a:bodyPr/>
          <a:lstStyle/>
          <a:p>
            <a:pPr marL="0" lvl="0" indent="0" fontAlgn="base">
              <a:buNone/>
            </a:pPr>
            <a:r>
              <a:rPr lang="en-US" sz="2800" b="1" dirty="0"/>
              <a:t>The java.net.socket class: </a:t>
            </a:r>
          </a:p>
          <a:p>
            <a:pPr lvl="0" fontAlgn="base"/>
            <a:r>
              <a:rPr lang="en-US" dirty="0"/>
              <a:t>Its Connection is accomplished via construction. </a:t>
            </a:r>
          </a:p>
          <a:p>
            <a:r>
              <a:rPr lang="en-US" dirty="0"/>
              <a:t>And Each Socket object is associated with exactly one remote host. </a:t>
            </a:r>
          </a:p>
          <a:p>
            <a:pPr lvl="0" fontAlgn="base"/>
            <a:r>
              <a:rPr lang="en-US" dirty="0"/>
              <a:t>Sending and receiving data is accomplished with output and input streams. </a:t>
            </a:r>
          </a:p>
          <a:p>
            <a:r>
              <a:rPr lang="en-US" dirty="0"/>
              <a:t>There are methods to get an input stream for a socket and an output stream for the socket.</a:t>
            </a:r>
          </a:p>
        </p:txBody>
      </p:sp>
    </p:spTree>
    <p:extLst>
      <p:ext uri="{BB962C8B-B14F-4D97-AF65-F5344CB8AC3E}">
        <p14:creationId xmlns:p14="http://schemas.microsoft.com/office/powerpoint/2010/main" val="1656481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32D-EB19-45A8-8244-03BA193631FA}"/>
              </a:ext>
            </a:extLst>
          </p:cNvPr>
          <p:cNvSpPr>
            <a:spLocks noGrp="1"/>
          </p:cNvSpPr>
          <p:nvPr>
            <p:ph type="title"/>
          </p:nvPr>
        </p:nvSpPr>
        <p:spPr/>
        <p:txBody>
          <a:bodyPr/>
          <a:lstStyle/>
          <a:p>
            <a:r>
              <a:rPr lang="en-US" dirty="0"/>
              <a:t>The java.net.serversocket class</a:t>
            </a:r>
          </a:p>
        </p:txBody>
      </p:sp>
      <p:sp>
        <p:nvSpPr>
          <p:cNvPr id="3" name="Content Placeholder 2">
            <a:extLst>
              <a:ext uri="{FF2B5EF4-FFF2-40B4-BE49-F238E27FC236}">
                <a16:creationId xmlns:a16="http://schemas.microsoft.com/office/drawing/2014/main" id="{CF14FCEE-59B2-473E-BE57-5CB74DF1CDAB}"/>
              </a:ext>
            </a:extLst>
          </p:cNvPr>
          <p:cNvSpPr>
            <a:spLocks noGrp="1"/>
          </p:cNvSpPr>
          <p:nvPr>
            <p:ph idx="1"/>
          </p:nvPr>
        </p:nvSpPr>
        <p:spPr/>
        <p:txBody>
          <a:bodyPr/>
          <a:lstStyle/>
          <a:p>
            <a:pPr lvl="0" fontAlgn="base"/>
            <a:r>
              <a:rPr lang="en-US" dirty="0"/>
              <a:t>The </a:t>
            </a:r>
            <a:r>
              <a:rPr lang="en-US" b="1" i="1" u="sng" dirty="0"/>
              <a:t>java.net.ServerSocket </a:t>
            </a:r>
            <a:r>
              <a:rPr lang="en-US" dirty="0"/>
              <a:t>class represents a server socket. </a:t>
            </a:r>
            <a:endParaRPr lang="en-US" sz="1050" dirty="0"/>
          </a:p>
          <a:p>
            <a:pPr lvl="0" fontAlgn="base"/>
            <a:r>
              <a:rPr lang="en-US" dirty="0"/>
              <a:t>It is constructed on a particular port. </a:t>
            </a:r>
            <a:endParaRPr lang="en-US" sz="1050" dirty="0"/>
          </a:p>
          <a:p>
            <a:pPr lvl="0" fontAlgn="base"/>
            <a:r>
              <a:rPr lang="en-US" dirty="0"/>
              <a:t>Then it calls accept() to listen for incoming connections.</a:t>
            </a:r>
            <a:endParaRPr lang="en-US" sz="1050" dirty="0"/>
          </a:p>
          <a:p>
            <a:pPr lvl="1" fontAlgn="base"/>
            <a:r>
              <a:rPr lang="en-US" dirty="0"/>
              <a:t>accept() blocks until a connection is detected. </a:t>
            </a:r>
            <a:endParaRPr lang="en-US" sz="1050" dirty="0"/>
          </a:p>
          <a:p>
            <a:pPr lvl="1" fontAlgn="base"/>
            <a:r>
              <a:rPr lang="en-US" dirty="0"/>
              <a:t>Then accept() returns a </a:t>
            </a:r>
            <a:r>
              <a:rPr lang="en-US" dirty="0" err="1"/>
              <a:t>java.net.Socket</a:t>
            </a:r>
            <a:r>
              <a:rPr lang="en-US" dirty="0"/>
              <a:t> object that is used to perform the actual communication with the client. </a:t>
            </a:r>
            <a:endParaRPr lang="en-US" sz="1050" dirty="0"/>
          </a:p>
          <a:p>
            <a:pPr lvl="0" fontAlgn="base"/>
            <a:r>
              <a:rPr lang="en-US" dirty="0"/>
              <a:t>the “plug”</a:t>
            </a:r>
            <a:endParaRPr lang="en-US" sz="1200" dirty="0"/>
          </a:p>
          <a:p>
            <a:pPr lvl="1" fontAlgn="base"/>
            <a:r>
              <a:rPr lang="en-US" dirty="0"/>
              <a:t>backlog is the maximum size of the queue of connection requests</a:t>
            </a:r>
            <a:endParaRPr lang="en-US" sz="1050" dirty="0"/>
          </a:p>
          <a:p>
            <a:endParaRPr lang="en-US" dirty="0"/>
          </a:p>
        </p:txBody>
      </p:sp>
    </p:spTree>
    <p:extLst>
      <p:ext uri="{BB962C8B-B14F-4D97-AF65-F5344CB8AC3E}">
        <p14:creationId xmlns:p14="http://schemas.microsoft.com/office/powerpoint/2010/main" val="1146043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32D-EB19-45A8-8244-03BA193631FA}"/>
              </a:ext>
            </a:extLst>
          </p:cNvPr>
          <p:cNvSpPr>
            <a:spLocks noGrp="1"/>
          </p:cNvSpPr>
          <p:nvPr>
            <p:ph type="title"/>
          </p:nvPr>
        </p:nvSpPr>
        <p:spPr/>
        <p:txBody>
          <a:bodyPr/>
          <a:lstStyle/>
          <a:p>
            <a:r>
              <a:rPr lang="en-US" dirty="0"/>
              <a:t>How to set up input and output stream?</a:t>
            </a:r>
          </a:p>
        </p:txBody>
      </p:sp>
      <p:sp>
        <p:nvSpPr>
          <p:cNvPr id="3" name="Content Placeholder 2">
            <a:extLst>
              <a:ext uri="{FF2B5EF4-FFF2-40B4-BE49-F238E27FC236}">
                <a16:creationId xmlns:a16="http://schemas.microsoft.com/office/drawing/2014/main" id="{CF14FCEE-59B2-473E-BE57-5CB74DF1CDAB}"/>
              </a:ext>
            </a:extLst>
          </p:cNvPr>
          <p:cNvSpPr>
            <a:spLocks noGrp="1"/>
          </p:cNvSpPr>
          <p:nvPr>
            <p:ph idx="1"/>
          </p:nvPr>
        </p:nvSpPr>
        <p:spPr/>
        <p:txBody>
          <a:bodyPr/>
          <a:lstStyle/>
          <a:p>
            <a:r>
              <a:rPr lang="en-US" dirty="0"/>
              <a:t>Once a socket has connected you send data to the server via an output stream. You receive data from the server via an input stream. </a:t>
            </a:r>
          </a:p>
          <a:p>
            <a:r>
              <a:rPr lang="en-US" dirty="0"/>
              <a:t>The are two methods to use: Methods </a:t>
            </a:r>
            <a:r>
              <a:rPr lang="en-US" i="1" dirty="0"/>
              <a:t>getInputStream </a:t>
            </a:r>
            <a:r>
              <a:rPr lang="en-US" dirty="0"/>
              <a:t>and </a:t>
            </a:r>
            <a:r>
              <a:rPr lang="en-US" i="1" dirty="0"/>
              <a:t>getOutputStream </a:t>
            </a:r>
            <a:r>
              <a:rPr lang="en-US" dirty="0"/>
              <a:t>of class </a:t>
            </a:r>
            <a:r>
              <a:rPr lang="en-US" i="1" dirty="0"/>
              <a:t>Socket:</a:t>
            </a:r>
            <a:endParaRPr lang="en-US" dirty="0"/>
          </a:p>
          <a:p>
            <a:r>
              <a:rPr lang="en-GB" dirty="0"/>
              <a:t>BufferedReader in = new BufferedReader( new InputStreamReader(link.getInputStream()));</a:t>
            </a:r>
          </a:p>
          <a:p>
            <a:r>
              <a:rPr lang="en-GB" dirty="0"/>
              <a:t> PrintWriter out = new PrintWriter(link.getOutputStream(),true);</a:t>
            </a:r>
            <a:endParaRPr lang="en-US" dirty="0"/>
          </a:p>
        </p:txBody>
      </p:sp>
    </p:spTree>
    <p:extLst>
      <p:ext uri="{BB962C8B-B14F-4D97-AF65-F5344CB8AC3E}">
        <p14:creationId xmlns:p14="http://schemas.microsoft.com/office/powerpoint/2010/main" val="293762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32D-EB19-45A8-8244-03BA193631FA}"/>
              </a:ext>
            </a:extLst>
          </p:cNvPr>
          <p:cNvSpPr>
            <a:spLocks noGrp="1"/>
          </p:cNvSpPr>
          <p:nvPr>
            <p:ph type="title"/>
          </p:nvPr>
        </p:nvSpPr>
        <p:spPr/>
        <p:txBody>
          <a:bodyPr/>
          <a:lstStyle/>
          <a:p>
            <a:r>
              <a:rPr lang="en-US" dirty="0"/>
              <a:t>How can you create input stream?</a:t>
            </a:r>
          </a:p>
        </p:txBody>
      </p:sp>
      <p:sp>
        <p:nvSpPr>
          <p:cNvPr id="3" name="Content Placeholder 2">
            <a:extLst>
              <a:ext uri="{FF2B5EF4-FFF2-40B4-BE49-F238E27FC236}">
                <a16:creationId xmlns:a16="http://schemas.microsoft.com/office/drawing/2014/main" id="{CF14FCEE-59B2-473E-BE57-5CB74DF1CDAB}"/>
              </a:ext>
            </a:extLst>
          </p:cNvPr>
          <p:cNvSpPr>
            <a:spLocks noGrp="1"/>
          </p:cNvSpPr>
          <p:nvPr>
            <p:ph idx="1"/>
          </p:nvPr>
        </p:nvSpPr>
        <p:spPr/>
        <p:txBody>
          <a:bodyPr/>
          <a:lstStyle/>
          <a:p>
            <a:r>
              <a:rPr lang="en-GB" dirty="0"/>
              <a:t>On the client side, you can use the DataInputStream class to create an input stream to receive response from the server:</a:t>
            </a:r>
          </a:p>
          <a:p>
            <a:endParaRPr lang="en-US" dirty="0"/>
          </a:p>
        </p:txBody>
      </p:sp>
      <p:grpSp>
        <p:nvGrpSpPr>
          <p:cNvPr id="4" name="Group 3">
            <a:extLst>
              <a:ext uri="{FF2B5EF4-FFF2-40B4-BE49-F238E27FC236}">
                <a16:creationId xmlns:a16="http://schemas.microsoft.com/office/drawing/2014/main" id="{23FCEF8F-34DF-4C9E-80A6-D2E44909138A}"/>
              </a:ext>
            </a:extLst>
          </p:cNvPr>
          <p:cNvGrpSpPr/>
          <p:nvPr/>
        </p:nvGrpSpPr>
        <p:grpSpPr>
          <a:xfrm>
            <a:off x="1657491" y="2838873"/>
            <a:ext cx="8244840" cy="2941320"/>
            <a:chOff x="0" y="0"/>
            <a:chExt cx="8244840" cy="2941320"/>
          </a:xfrm>
        </p:grpSpPr>
        <p:sp>
          <p:nvSpPr>
            <p:cNvPr id="5" name="Rectangle 4">
              <a:extLst>
                <a:ext uri="{FF2B5EF4-FFF2-40B4-BE49-F238E27FC236}">
                  <a16:creationId xmlns:a16="http://schemas.microsoft.com/office/drawing/2014/main" id="{425E3DDA-9072-4F52-B26D-1E29AA6C98F7}"/>
                </a:ext>
              </a:extLst>
            </p:cNvPr>
            <p:cNvSpPr/>
            <p:nvPr/>
          </p:nvSpPr>
          <p:spPr>
            <a:xfrm>
              <a:off x="91440" y="1181405"/>
              <a:ext cx="189416" cy="5086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32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A3575EA2-3F5E-474C-85DE-7324275A0755}"/>
                </a:ext>
              </a:extLst>
            </p:cNvPr>
            <p:cNvPicPr/>
            <p:nvPr/>
          </p:nvPicPr>
          <p:blipFill>
            <a:blip r:embed="rId2"/>
            <a:stretch>
              <a:fillRect/>
            </a:stretch>
          </p:blipFill>
          <p:spPr>
            <a:xfrm>
              <a:off x="0" y="0"/>
              <a:ext cx="8244840" cy="2941320"/>
            </a:xfrm>
            <a:prstGeom prst="rect">
              <a:avLst/>
            </a:prstGeom>
          </p:spPr>
        </p:pic>
      </p:grpSp>
    </p:spTree>
    <p:extLst>
      <p:ext uri="{BB962C8B-B14F-4D97-AF65-F5344CB8AC3E}">
        <p14:creationId xmlns:p14="http://schemas.microsoft.com/office/powerpoint/2010/main" val="3768941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0C06-5F9D-46FE-B406-C811FA9E7FEF}"/>
              </a:ext>
            </a:extLst>
          </p:cNvPr>
          <p:cNvSpPr>
            <a:spLocks noGrp="1"/>
          </p:cNvSpPr>
          <p:nvPr>
            <p:ph type="title"/>
          </p:nvPr>
        </p:nvSpPr>
        <p:spPr/>
        <p:txBody>
          <a:bodyPr/>
          <a:lstStyle/>
          <a:p>
            <a:r>
              <a:rPr lang="en-US" dirty="0"/>
              <a:t>Some Tcp sockets</a:t>
            </a:r>
          </a:p>
        </p:txBody>
      </p:sp>
      <p:sp>
        <p:nvSpPr>
          <p:cNvPr id="3" name="Content Placeholder 2">
            <a:extLst>
              <a:ext uri="{FF2B5EF4-FFF2-40B4-BE49-F238E27FC236}">
                <a16:creationId xmlns:a16="http://schemas.microsoft.com/office/drawing/2014/main" id="{69AFA3F1-2BB9-4587-B742-1F5CDB95F280}"/>
              </a:ext>
            </a:extLst>
          </p:cNvPr>
          <p:cNvSpPr>
            <a:spLocks noGrp="1"/>
          </p:cNvSpPr>
          <p:nvPr>
            <p:ph idx="1"/>
          </p:nvPr>
        </p:nvSpPr>
        <p:spPr/>
        <p:txBody>
          <a:bodyPr>
            <a:normAutofit/>
          </a:bodyPr>
          <a:lstStyle/>
          <a:p>
            <a:r>
              <a:rPr lang="en-US" sz="2400" b="1" dirty="0"/>
              <a:t>SocketClient.java </a:t>
            </a:r>
          </a:p>
          <a:p>
            <a:r>
              <a:rPr lang="en-US" dirty="0"/>
              <a:t>CLIENT:</a:t>
            </a:r>
          </a:p>
          <a:p>
            <a:pPr lvl="0" fontAlgn="base"/>
            <a:r>
              <a:rPr lang="en-US" dirty="0"/>
              <a:t>Establish a connection to the server</a:t>
            </a:r>
          </a:p>
          <a:p>
            <a:r>
              <a:rPr lang="en-US" i="1" dirty="0"/>
              <a:t>Socket link = new Socket(&lt;server&gt;,&lt;port&gt;);</a:t>
            </a:r>
            <a:endParaRPr lang="en-US" dirty="0"/>
          </a:p>
          <a:p>
            <a:pPr lvl="0" fontAlgn="base"/>
            <a:r>
              <a:rPr lang="en-US" dirty="0"/>
              <a:t>Set up input and output streams</a:t>
            </a:r>
          </a:p>
          <a:p>
            <a:pPr lvl="0" fontAlgn="base"/>
            <a:r>
              <a:rPr lang="en-US" dirty="0"/>
              <a:t>Send and receive data</a:t>
            </a:r>
          </a:p>
          <a:p>
            <a:pPr lvl="0" fontAlgn="base"/>
            <a:r>
              <a:rPr lang="en-US" dirty="0"/>
              <a:t>Close the connection</a:t>
            </a:r>
          </a:p>
          <a:p>
            <a:endParaRPr lang="en-US" sz="2400" b="1" dirty="0"/>
          </a:p>
        </p:txBody>
      </p:sp>
      <p:grpSp>
        <p:nvGrpSpPr>
          <p:cNvPr id="4" name="Group 3">
            <a:extLst>
              <a:ext uri="{FF2B5EF4-FFF2-40B4-BE49-F238E27FC236}">
                <a16:creationId xmlns:a16="http://schemas.microsoft.com/office/drawing/2014/main" id="{9C65B47F-A2A0-442F-91BA-BB9E358A0F3C}"/>
              </a:ext>
            </a:extLst>
          </p:cNvPr>
          <p:cNvGrpSpPr/>
          <p:nvPr/>
        </p:nvGrpSpPr>
        <p:grpSpPr>
          <a:xfrm>
            <a:off x="4007555" y="4301180"/>
            <a:ext cx="7898122" cy="1654810"/>
            <a:chOff x="0" y="0"/>
            <a:chExt cx="8887968" cy="1655064"/>
          </a:xfrm>
        </p:grpSpPr>
        <p:sp>
          <p:nvSpPr>
            <p:cNvPr id="5" name="Rectangle 4">
              <a:extLst>
                <a:ext uri="{FF2B5EF4-FFF2-40B4-BE49-F238E27FC236}">
                  <a16:creationId xmlns:a16="http://schemas.microsoft.com/office/drawing/2014/main" id="{93DEB674-C463-4922-90F1-DA3D9961BB92}"/>
                </a:ext>
              </a:extLst>
            </p:cNvPr>
            <p:cNvSpPr/>
            <p:nvPr/>
          </p:nvSpPr>
          <p:spPr>
            <a:xfrm>
              <a:off x="617220" y="272466"/>
              <a:ext cx="189416" cy="5086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32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AE667CEC-6DCF-41A2-9F63-DA97401E00B1}"/>
                </a:ext>
              </a:extLst>
            </p:cNvPr>
            <p:cNvPicPr/>
            <p:nvPr/>
          </p:nvPicPr>
          <p:blipFill>
            <a:blip r:embed="rId2"/>
            <a:stretch>
              <a:fillRect/>
            </a:stretch>
          </p:blipFill>
          <p:spPr>
            <a:xfrm>
              <a:off x="0" y="0"/>
              <a:ext cx="8887968" cy="1655064"/>
            </a:xfrm>
            <a:prstGeom prst="rect">
              <a:avLst/>
            </a:prstGeom>
          </p:spPr>
        </p:pic>
      </p:grpSp>
    </p:spTree>
    <p:extLst>
      <p:ext uri="{BB962C8B-B14F-4D97-AF65-F5344CB8AC3E}">
        <p14:creationId xmlns:p14="http://schemas.microsoft.com/office/powerpoint/2010/main" val="116495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0C06-5F9D-46FE-B406-C811FA9E7FEF}"/>
              </a:ext>
            </a:extLst>
          </p:cNvPr>
          <p:cNvSpPr>
            <a:spLocks noGrp="1"/>
          </p:cNvSpPr>
          <p:nvPr>
            <p:ph type="title"/>
          </p:nvPr>
        </p:nvSpPr>
        <p:spPr/>
        <p:txBody>
          <a:bodyPr/>
          <a:lstStyle/>
          <a:p>
            <a:r>
              <a:rPr lang="en-US" dirty="0"/>
              <a:t>Some Tcp sockets</a:t>
            </a:r>
          </a:p>
        </p:txBody>
      </p:sp>
      <p:sp>
        <p:nvSpPr>
          <p:cNvPr id="3" name="Content Placeholder 2">
            <a:extLst>
              <a:ext uri="{FF2B5EF4-FFF2-40B4-BE49-F238E27FC236}">
                <a16:creationId xmlns:a16="http://schemas.microsoft.com/office/drawing/2014/main" id="{69AFA3F1-2BB9-4587-B742-1F5CDB95F280}"/>
              </a:ext>
            </a:extLst>
          </p:cNvPr>
          <p:cNvSpPr>
            <a:spLocks noGrp="1"/>
          </p:cNvSpPr>
          <p:nvPr>
            <p:ph idx="1"/>
          </p:nvPr>
        </p:nvSpPr>
        <p:spPr/>
        <p:txBody>
          <a:bodyPr>
            <a:normAutofit/>
          </a:bodyPr>
          <a:lstStyle/>
          <a:p>
            <a:r>
              <a:rPr lang="en-US" sz="2400" b="1" dirty="0"/>
              <a:t>SocketServer.java </a:t>
            </a:r>
          </a:p>
          <a:p>
            <a:r>
              <a:rPr lang="en-US" dirty="0"/>
              <a:t>SERVER:</a:t>
            </a:r>
          </a:p>
          <a:p>
            <a:pPr lvl="0" fontAlgn="base"/>
            <a:r>
              <a:rPr lang="en-US" dirty="0"/>
              <a:t>Create a ServerSocket object</a:t>
            </a:r>
          </a:p>
          <a:p>
            <a:r>
              <a:rPr lang="en-US" i="1" dirty="0"/>
              <a:t>ServerSocket </a:t>
            </a:r>
            <a:r>
              <a:rPr lang="en-US" i="1" dirty="0" err="1"/>
              <a:t>servSocket</a:t>
            </a:r>
            <a:r>
              <a:rPr lang="en-US" i="1" dirty="0"/>
              <a:t> = new ServerSocket(1234);</a:t>
            </a:r>
            <a:endParaRPr lang="en-US" dirty="0"/>
          </a:p>
          <a:p>
            <a:pPr lvl="0" fontAlgn="base"/>
            <a:r>
              <a:rPr lang="en-US" dirty="0"/>
              <a:t>Put the server into a waiting state </a:t>
            </a:r>
            <a:r>
              <a:rPr lang="en-US" i="1" dirty="0"/>
              <a:t>Socket link = </a:t>
            </a:r>
            <a:r>
              <a:rPr lang="en-US" i="1" dirty="0" err="1"/>
              <a:t>servSocket.accept</a:t>
            </a:r>
            <a:r>
              <a:rPr lang="en-US" i="1" dirty="0"/>
              <a:t>();</a:t>
            </a:r>
            <a:endParaRPr lang="en-US" dirty="0"/>
          </a:p>
          <a:p>
            <a:pPr lvl="0" fontAlgn="base"/>
            <a:r>
              <a:rPr lang="en-US" dirty="0"/>
              <a:t>Set up input and output streams</a:t>
            </a:r>
          </a:p>
          <a:p>
            <a:pPr marL="0" lvl="0" indent="0" fontAlgn="base">
              <a:buNone/>
            </a:pPr>
            <a:r>
              <a:rPr lang="en-US" dirty="0"/>
              <a:t>       •use thread to serve this client via </a:t>
            </a:r>
            <a:r>
              <a:rPr lang="en-US" i="1" dirty="0"/>
              <a:t>link</a:t>
            </a:r>
            <a:endParaRPr lang="en-US" dirty="0"/>
          </a:p>
          <a:p>
            <a:pPr lvl="0" fontAlgn="base"/>
            <a:r>
              <a:rPr lang="en-US" dirty="0"/>
              <a:t>Send and receive data </a:t>
            </a:r>
            <a:r>
              <a:rPr lang="en-US" i="1" dirty="0" err="1"/>
              <a:t>out.println</a:t>
            </a:r>
            <a:r>
              <a:rPr lang="en-US" i="1" dirty="0"/>
              <a:t>(awaiting data…); String input = </a:t>
            </a:r>
            <a:r>
              <a:rPr lang="en-US" i="1" dirty="0" err="1"/>
              <a:t>in.readLine</a:t>
            </a:r>
            <a:r>
              <a:rPr lang="en-US" i="1" dirty="0"/>
              <a:t>();</a:t>
            </a:r>
            <a:endParaRPr lang="en-US" dirty="0"/>
          </a:p>
          <a:p>
            <a:pPr lvl="0" fontAlgn="base"/>
            <a:r>
              <a:rPr lang="en-US" dirty="0"/>
              <a:t>Close the connection </a:t>
            </a:r>
            <a:r>
              <a:rPr lang="en-US" i="1" dirty="0" err="1"/>
              <a:t>link.close</a:t>
            </a:r>
            <a:r>
              <a:rPr lang="en-US" i="1" dirty="0"/>
              <a:t>()</a:t>
            </a:r>
            <a:endParaRPr lang="en-US" dirty="0"/>
          </a:p>
          <a:p>
            <a:endParaRPr lang="en-US" sz="2400" dirty="0"/>
          </a:p>
        </p:txBody>
      </p:sp>
    </p:spTree>
    <p:extLst>
      <p:ext uri="{BB962C8B-B14F-4D97-AF65-F5344CB8AC3E}">
        <p14:creationId xmlns:p14="http://schemas.microsoft.com/office/powerpoint/2010/main" val="461754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FA3F1-2BB9-4587-B742-1F5CDB95F280}"/>
              </a:ext>
            </a:extLst>
          </p:cNvPr>
          <p:cNvSpPr>
            <a:spLocks noGrp="1"/>
          </p:cNvSpPr>
          <p:nvPr>
            <p:ph idx="1"/>
          </p:nvPr>
        </p:nvSpPr>
        <p:spPr/>
        <p:txBody>
          <a:bodyPr>
            <a:normAutofit/>
          </a:bodyPr>
          <a:lstStyle/>
          <a:p>
            <a:r>
              <a:rPr lang="en-US" sz="2400" b="1" dirty="0"/>
              <a:t>Socket server: </a:t>
            </a:r>
          </a:p>
          <a:p>
            <a:r>
              <a:rPr lang="en-US" sz="2400" dirty="0"/>
              <a:t>way of opening  a socket:</a:t>
            </a:r>
          </a:p>
          <a:p>
            <a:endParaRPr lang="en-US" sz="2400" dirty="0"/>
          </a:p>
        </p:txBody>
      </p:sp>
      <p:grpSp>
        <p:nvGrpSpPr>
          <p:cNvPr id="4" name="Group 3">
            <a:extLst>
              <a:ext uri="{FF2B5EF4-FFF2-40B4-BE49-F238E27FC236}">
                <a16:creationId xmlns:a16="http://schemas.microsoft.com/office/drawing/2014/main" id="{040A3035-290B-46DA-8C9B-B4F303FCC490}"/>
              </a:ext>
            </a:extLst>
          </p:cNvPr>
          <p:cNvGrpSpPr/>
          <p:nvPr/>
        </p:nvGrpSpPr>
        <p:grpSpPr>
          <a:xfrm>
            <a:off x="1361158" y="3151294"/>
            <a:ext cx="7889248" cy="2722879"/>
            <a:chOff x="0" y="0"/>
            <a:chExt cx="7889748" cy="2723388"/>
          </a:xfrm>
        </p:grpSpPr>
        <p:sp>
          <p:nvSpPr>
            <p:cNvPr id="5" name="Rectangle 4">
              <a:extLst>
                <a:ext uri="{FF2B5EF4-FFF2-40B4-BE49-F238E27FC236}">
                  <a16:creationId xmlns:a16="http://schemas.microsoft.com/office/drawing/2014/main" id="{BAEFEAA7-6F7B-460F-9E3F-5B3C861E8210}"/>
                </a:ext>
              </a:extLst>
            </p:cNvPr>
            <p:cNvSpPr/>
            <p:nvPr/>
          </p:nvSpPr>
          <p:spPr>
            <a:xfrm>
              <a:off x="91440" y="1710233"/>
              <a:ext cx="189416" cy="5086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32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F560E029-89DE-4F79-9BD6-EDC0B2E5D612}"/>
                </a:ext>
              </a:extLst>
            </p:cNvPr>
            <p:cNvPicPr/>
            <p:nvPr/>
          </p:nvPicPr>
          <p:blipFill>
            <a:blip r:embed="rId2"/>
            <a:stretch>
              <a:fillRect/>
            </a:stretch>
          </p:blipFill>
          <p:spPr>
            <a:xfrm>
              <a:off x="0" y="0"/>
              <a:ext cx="7889748" cy="2723388"/>
            </a:xfrm>
            <a:prstGeom prst="rect">
              <a:avLst/>
            </a:prstGeom>
          </p:spPr>
        </p:pic>
      </p:grpSp>
    </p:spTree>
    <p:extLst>
      <p:ext uri="{BB962C8B-B14F-4D97-AF65-F5344CB8AC3E}">
        <p14:creationId xmlns:p14="http://schemas.microsoft.com/office/powerpoint/2010/main" val="4653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FA3F1-2BB9-4587-B742-1F5CDB95F280}"/>
              </a:ext>
            </a:extLst>
          </p:cNvPr>
          <p:cNvSpPr>
            <a:spLocks noGrp="1"/>
          </p:cNvSpPr>
          <p:nvPr>
            <p:ph idx="1"/>
          </p:nvPr>
        </p:nvSpPr>
        <p:spPr/>
        <p:txBody>
          <a:bodyPr/>
          <a:lstStyle/>
          <a:p>
            <a:r>
              <a:rPr lang="en-US" dirty="0"/>
              <a:t>And also when you are implementing a server you also need to create a socket object from the </a:t>
            </a:r>
            <a:r>
              <a:rPr lang="en-US" b="1" i="1" u="sng" dirty="0"/>
              <a:t>ServerSocket </a:t>
            </a:r>
            <a:r>
              <a:rPr lang="en-US" dirty="0"/>
              <a:t>in order to listen for and accept connections from clients. </a:t>
            </a:r>
          </a:p>
          <a:p>
            <a:endParaRPr lang="en-US" dirty="0"/>
          </a:p>
        </p:txBody>
      </p:sp>
      <p:pic>
        <p:nvPicPr>
          <p:cNvPr id="4" name="Picture 3">
            <a:extLst>
              <a:ext uri="{FF2B5EF4-FFF2-40B4-BE49-F238E27FC236}">
                <a16:creationId xmlns:a16="http://schemas.microsoft.com/office/drawing/2014/main" id="{D0EFB66B-DA60-41CC-9328-E346093F677D}"/>
              </a:ext>
            </a:extLst>
          </p:cNvPr>
          <p:cNvPicPr/>
          <p:nvPr/>
        </p:nvPicPr>
        <p:blipFill>
          <a:blip r:embed="rId2"/>
          <a:stretch>
            <a:fillRect/>
          </a:stretch>
        </p:blipFill>
        <p:spPr>
          <a:xfrm>
            <a:off x="2379027" y="2813304"/>
            <a:ext cx="7433945" cy="2667000"/>
          </a:xfrm>
          <a:prstGeom prst="rect">
            <a:avLst/>
          </a:prstGeom>
        </p:spPr>
      </p:pic>
    </p:spTree>
    <p:extLst>
      <p:ext uri="{BB962C8B-B14F-4D97-AF65-F5344CB8AC3E}">
        <p14:creationId xmlns:p14="http://schemas.microsoft.com/office/powerpoint/2010/main" val="388172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7D08-BBC1-49DA-8011-C7257893900B}"/>
              </a:ext>
            </a:extLst>
          </p:cNvPr>
          <p:cNvSpPr>
            <a:spLocks noGrp="1"/>
          </p:cNvSpPr>
          <p:nvPr>
            <p:ph type="title"/>
          </p:nvPr>
        </p:nvSpPr>
        <p:spPr/>
        <p:txBody>
          <a:bodyPr/>
          <a:lstStyle/>
          <a:p>
            <a:r>
              <a:rPr lang="en-US" dirty="0"/>
              <a:t>Group three members:</a:t>
            </a:r>
          </a:p>
        </p:txBody>
      </p:sp>
      <p:pic>
        <p:nvPicPr>
          <p:cNvPr id="5" name="Content Placeholder 4">
            <a:extLst>
              <a:ext uri="{FF2B5EF4-FFF2-40B4-BE49-F238E27FC236}">
                <a16:creationId xmlns:a16="http://schemas.microsoft.com/office/drawing/2014/main" id="{7F7F180C-80E9-478D-8533-ED04D145F55E}"/>
              </a:ext>
            </a:extLst>
          </p:cNvPr>
          <p:cNvPicPr>
            <a:picLocks noGrp="1" noChangeAspect="1"/>
          </p:cNvPicPr>
          <p:nvPr>
            <p:ph idx="1"/>
          </p:nvPr>
        </p:nvPicPr>
        <p:blipFill>
          <a:blip r:embed="rId2"/>
          <a:stretch>
            <a:fillRect/>
          </a:stretch>
        </p:blipFill>
        <p:spPr>
          <a:xfrm>
            <a:off x="2314222" y="1862666"/>
            <a:ext cx="5988568" cy="4301067"/>
          </a:xfrm>
          <a:prstGeom prst="rect">
            <a:avLst/>
          </a:prstGeom>
        </p:spPr>
      </p:pic>
    </p:spTree>
    <p:extLst>
      <p:ext uri="{BB962C8B-B14F-4D97-AF65-F5344CB8AC3E}">
        <p14:creationId xmlns:p14="http://schemas.microsoft.com/office/powerpoint/2010/main" val="317881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2BB5-5C28-4974-9322-629A1EBC2849}"/>
              </a:ext>
            </a:extLst>
          </p:cNvPr>
          <p:cNvSpPr>
            <a:spLocks noGrp="1"/>
          </p:cNvSpPr>
          <p:nvPr>
            <p:ph type="title"/>
          </p:nvPr>
        </p:nvSpPr>
        <p:spPr/>
        <p:txBody>
          <a:bodyPr/>
          <a:lstStyle/>
          <a:p>
            <a:r>
              <a:rPr lang="en-US" dirty="0"/>
              <a:t>How to close a sockets?</a:t>
            </a:r>
          </a:p>
        </p:txBody>
      </p:sp>
      <p:sp>
        <p:nvSpPr>
          <p:cNvPr id="3" name="Content Placeholder 2">
            <a:extLst>
              <a:ext uri="{FF2B5EF4-FFF2-40B4-BE49-F238E27FC236}">
                <a16:creationId xmlns:a16="http://schemas.microsoft.com/office/drawing/2014/main" id="{0B95F04B-5DBE-4C46-B19A-2A5453F43847}"/>
              </a:ext>
            </a:extLst>
          </p:cNvPr>
          <p:cNvSpPr>
            <a:spLocks noGrp="1"/>
          </p:cNvSpPr>
          <p:nvPr>
            <p:ph idx="1"/>
          </p:nvPr>
        </p:nvSpPr>
        <p:spPr/>
        <p:txBody>
          <a:bodyPr/>
          <a:lstStyle/>
          <a:p>
            <a:r>
              <a:rPr lang="en-US" dirty="0"/>
              <a:t>You should always close the output and input stream before you close the socket.</a:t>
            </a:r>
          </a:p>
          <a:p>
            <a:pPr marL="0" indent="0">
              <a:buNone/>
            </a:pPr>
            <a:r>
              <a:rPr lang="en-US" b="1" dirty="0"/>
              <a:t>               On the client side:                                                  On the server side: </a:t>
            </a:r>
          </a:p>
          <a:p>
            <a:endParaRPr lang="en-US" dirty="0"/>
          </a:p>
          <a:p>
            <a:endParaRPr lang="en-US" dirty="0"/>
          </a:p>
        </p:txBody>
      </p:sp>
      <p:grpSp>
        <p:nvGrpSpPr>
          <p:cNvPr id="4" name="Group 3">
            <a:extLst>
              <a:ext uri="{FF2B5EF4-FFF2-40B4-BE49-F238E27FC236}">
                <a16:creationId xmlns:a16="http://schemas.microsoft.com/office/drawing/2014/main" id="{C97080B2-92D6-439F-855C-25E3A8397D42}"/>
              </a:ext>
            </a:extLst>
          </p:cNvPr>
          <p:cNvGrpSpPr/>
          <p:nvPr/>
        </p:nvGrpSpPr>
        <p:grpSpPr>
          <a:xfrm>
            <a:off x="1056252" y="2996847"/>
            <a:ext cx="4791392" cy="2851152"/>
            <a:chOff x="0" y="0"/>
            <a:chExt cx="6534912" cy="2851404"/>
          </a:xfrm>
        </p:grpSpPr>
        <p:sp>
          <p:nvSpPr>
            <p:cNvPr id="5" name="Rectangle 4">
              <a:extLst>
                <a:ext uri="{FF2B5EF4-FFF2-40B4-BE49-F238E27FC236}">
                  <a16:creationId xmlns:a16="http://schemas.microsoft.com/office/drawing/2014/main" id="{8465155D-D728-44B4-A6CB-71FE0543072F}"/>
                </a:ext>
              </a:extLst>
            </p:cNvPr>
            <p:cNvSpPr/>
            <p:nvPr/>
          </p:nvSpPr>
          <p:spPr>
            <a:xfrm>
              <a:off x="91440" y="460553"/>
              <a:ext cx="189416" cy="5086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32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EC040DDB-A5D4-4D54-B8D8-535CF9D102C9}"/>
                </a:ext>
              </a:extLst>
            </p:cNvPr>
            <p:cNvPicPr/>
            <p:nvPr/>
          </p:nvPicPr>
          <p:blipFill>
            <a:blip r:embed="rId2"/>
            <a:stretch>
              <a:fillRect/>
            </a:stretch>
          </p:blipFill>
          <p:spPr>
            <a:xfrm>
              <a:off x="0" y="0"/>
              <a:ext cx="6534912" cy="2851404"/>
            </a:xfrm>
            <a:prstGeom prst="rect">
              <a:avLst/>
            </a:prstGeom>
          </p:spPr>
        </p:pic>
      </p:grpSp>
      <p:pic>
        <p:nvPicPr>
          <p:cNvPr id="7" name="Picture 6">
            <a:extLst>
              <a:ext uri="{FF2B5EF4-FFF2-40B4-BE49-F238E27FC236}">
                <a16:creationId xmlns:a16="http://schemas.microsoft.com/office/drawing/2014/main" id="{547AC9B2-424D-4BB6-8A66-6AECCCA1F311}"/>
              </a:ext>
            </a:extLst>
          </p:cNvPr>
          <p:cNvPicPr/>
          <p:nvPr/>
        </p:nvPicPr>
        <p:blipFill>
          <a:blip r:embed="rId3"/>
          <a:stretch>
            <a:fillRect/>
          </a:stretch>
        </p:blipFill>
        <p:spPr>
          <a:xfrm>
            <a:off x="6344357" y="2948658"/>
            <a:ext cx="4791392" cy="2899341"/>
          </a:xfrm>
          <a:prstGeom prst="rect">
            <a:avLst/>
          </a:prstGeom>
        </p:spPr>
      </p:pic>
    </p:spTree>
    <p:extLst>
      <p:ext uri="{BB962C8B-B14F-4D97-AF65-F5344CB8AC3E}">
        <p14:creationId xmlns:p14="http://schemas.microsoft.com/office/powerpoint/2010/main" val="96689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54E1B8-CDF8-4C2F-8617-3CF639AE9E22}"/>
              </a:ext>
            </a:extLst>
          </p:cNvPr>
          <p:cNvSpPr/>
          <p:nvPr/>
        </p:nvSpPr>
        <p:spPr>
          <a:xfrm>
            <a:off x="4160213" y="2967335"/>
            <a:ext cx="387157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
        <p:nvSpPr>
          <p:cNvPr id="5" name="Rectangle 4">
            <a:extLst>
              <a:ext uri="{FF2B5EF4-FFF2-40B4-BE49-F238E27FC236}">
                <a16:creationId xmlns:a16="http://schemas.microsoft.com/office/drawing/2014/main" id="{9B1FB6A6-CD59-4947-846A-2C3EC4CA4DE5}"/>
              </a:ext>
            </a:extLst>
          </p:cNvPr>
          <p:cNvSpPr/>
          <p:nvPr/>
        </p:nvSpPr>
        <p:spPr>
          <a:xfrm>
            <a:off x="3966859" y="2967335"/>
            <a:ext cx="425828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Tree>
    <p:extLst>
      <p:ext uri="{BB962C8B-B14F-4D97-AF65-F5344CB8AC3E}">
        <p14:creationId xmlns:p14="http://schemas.microsoft.com/office/powerpoint/2010/main" val="240934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5D78-F07F-4A70-BBE4-9A595188425E}"/>
              </a:ext>
            </a:extLst>
          </p:cNvPr>
          <p:cNvSpPr>
            <a:spLocks noGrp="1"/>
          </p:cNvSpPr>
          <p:nvPr>
            <p:ph type="title"/>
          </p:nvPr>
        </p:nvSpPr>
        <p:spPr/>
        <p:txBody>
          <a:bodyPr/>
          <a:lstStyle/>
          <a:p>
            <a:r>
              <a:rPr lang="en-US" dirty="0"/>
              <a:t>What to know first?</a:t>
            </a:r>
          </a:p>
        </p:txBody>
      </p:sp>
      <p:sp>
        <p:nvSpPr>
          <p:cNvPr id="3" name="Content Placeholder 2">
            <a:extLst>
              <a:ext uri="{FF2B5EF4-FFF2-40B4-BE49-F238E27FC236}">
                <a16:creationId xmlns:a16="http://schemas.microsoft.com/office/drawing/2014/main" id="{3B97A9CE-5B55-415E-BD45-49E6495F893F}"/>
              </a:ext>
            </a:extLst>
          </p:cNvPr>
          <p:cNvSpPr>
            <a:spLocks noGrp="1"/>
          </p:cNvSpPr>
          <p:nvPr>
            <p:ph idx="1"/>
          </p:nvPr>
        </p:nvSpPr>
        <p:spPr/>
        <p:txBody>
          <a:bodyPr/>
          <a:lstStyle/>
          <a:p>
            <a:r>
              <a:rPr lang="en-US" dirty="0"/>
              <a:t>It is the communication that occurs between the client and the server must be reliable. Means no data can be dropped and must arrive on the client side in the same order in which the server sent it.</a:t>
            </a:r>
          </a:p>
          <a:p>
            <a:r>
              <a:rPr lang="en-US" dirty="0"/>
              <a:t>TCP provides a reliable, point-to-point communication channel that client-server applications.</a:t>
            </a:r>
          </a:p>
          <a:p>
            <a:endParaRPr lang="en-US" dirty="0"/>
          </a:p>
          <a:p>
            <a:endParaRPr lang="en-US" dirty="0"/>
          </a:p>
        </p:txBody>
      </p:sp>
    </p:spTree>
    <p:extLst>
      <p:ext uri="{BB962C8B-B14F-4D97-AF65-F5344CB8AC3E}">
        <p14:creationId xmlns:p14="http://schemas.microsoft.com/office/powerpoint/2010/main" val="314252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32D-EB19-45A8-8244-03BA193631FA}"/>
              </a:ext>
            </a:extLst>
          </p:cNvPr>
          <p:cNvSpPr>
            <a:spLocks noGrp="1"/>
          </p:cNvSpPr>
          <p:nvPr>
            <p:ph type="title"/>
          </p:nvPr>
        </p:nvSpPr>
        <p:spPr/>
        <p:txBody>
          <a:bodyPr/>
          <a:lstStyle/>
          <a:p>
            <a:r>
              <a:rPr lang="en-US" dirty="0"/>
              <a:t>What is a socket?</a:t>
            </a:r>
          </a:p>
        </p:txBody>
      </p:sp>
      <p:sp>
        <p:nvSpPr>
          <p:cNvPr id="3" name="Content Placeholder 2">
            <a:extLst>
              <a:ext uri="{FF2B5EF4-FFF2-40B4-BE49-F238E27FC236}">
                <a16:creationId xmlns:a16="http://schemas.microsoft.com/office/drawing/2014/main" id="{CF14FCEE-59B2-473E-BE57-5CB74DF1CDAB}"/>
              </a:ext>
            </a:extLst>
          </p:cNvPr>
          <p:cNvSpPr>
            <a:spLocks noGrp="1"/>
          </p:cNvSpPr>
          <p:nvPr>
            <p:ph idx="1"/>
          </p:nvPr>
        </p:nvSpPr>
        <p:spPr/>
        <p:txBody>
          <a:bodyPr/>
          <a:lstStyle/>
          <a:p>
            <a:r>
              <a:rPr lang="en-US" b="1" u="sng" dirty="0"/>
              <a:t>Socket</a:t>
            </a:r>
            <a:r>
              <a:rPr lang="en-US" b="1" dirty="0"/>
              <a:t>: </a:t>
            </a:r>
            <a:r>
              <a:rPr lang="en-US" dirty="0"/>
              <a:t>is one end-point of a two-way communication link between two programs running on the network. </a:t>
            </a:r>
          </a:p>
          <a:p>
            <a:pPr lvl="0" fontAlgn="base"/>
            <a:r>
              <a:rPr lang="en-US" b="1" u="sng" dirty="0"/>
              <a:t>Socket classes </a:t>
            </a:r>
            <a:r>
              <a:rPr lang="en-US" dirty="0"/>
              <a:t>are used to represent the connection between a client program and a server program. </a:t>
            </a:r>
            <a:endParaRPr lang="en-US" sz="1000" dirty="0"/>
          </a:p>
          <a:p>
            <a:pPr lvl="0" fontAlgn="base"/>
            <a:r>
              <a:rPr lang="en-US" dirty="0"/>
              <a:t>The </a:t>
            </a:r>
            <a:r>
              <a:rPr lang="en-US" b="1" dirty="0"/>
              <a:t>java.net </a:t>
            </a:r>
            <a:r>
              <a:rPr lang="en-US" dirty="0"/>
              <a:t>package provides two classes :</a:t>
            </a:r>
            <a:endParaRPr lang="en-US" sz="1000" dirty="0"/>
          </a:p>
          <a:p>
            <a:pPr lvl="1" fontAlgn="base">
              <a:buFont typeface="Wingdings" panose="05000000000000000000" pitchFamily="2" charset="2"/>
              <a:buChar char="ü"/>
            </a:pPr>
            <a:r>
              <a:rPr lang="en-US" b="1" u="sng" dirty="0"/>
              <a:t>Socket </a:t>
            </a:r>
            <a:r>
              <a:rPr lang="en-US" dirty="0"/>
              <a:t>that implement the client side of the connection</a:t>
            </a:r>
            <a:endParaRPr lang="en-US" sz="900" dirty="0"/>
          </a:p>
          <a:p>
            <a:pPr lvl="1" fontAlgn="base">
              <a:buFont typeface="Wingdings" panose="05000000000000000000" pitchFamily="2" charset="2"/>
              <a:buChar char="ü"/>
            </a:pPr>
            <a:r>
              <a:rPr lang="en-US" b="1" u="sng" dirty="0"/>
              <a:t>Server Socket</a:t>
            </a:r>
            <a:r>
              <a:rPr lang="en-US" b="1" dirty="0"/>
              <a:t> </a:t>
            </a:r>
            <a:r>
              <a:rPr lang="en-US" dirty="0"/>
              <a:t>implement server side of the connection, respectively.</a:t>
            </a:r>
            <a:endParaRPr lang="en-US" sz="900" dirty="0"/>
          </a:p>
          <a:p>
            <a:pPr marL="0" indent="0">
              <a:buNone/>
            </a:pPr>
            <a:r>
              <a:rPr lang="en-US" dirty="0"/>
              <a:t>And also a </a:t>
            </a:r>
            <a:r>
              <a:rPr lang="en-US" b="1" dirty="0"/>
              <a:t>socket </a:t>
            </a:r>
            <a:r>
              <a:rPr lang="en-US" dirty="0"/>
              <a:t>is bound to a port number so that the TCP layer can identify the application that data is destined to be sent to.</a:t>
            </a:r>
          </a:p>
          <a:p>
            <a:pPr>
              <a:buFont typeface="Wingdings" panose="05000000000000000000" pitchFamily="2" charset="2"/>
              <a:buChar char="v"/>
            </a:pPr>
            <a:r>
              <a:rPr lang="en-US" dirty="0"/>
              <a:t>The </a:t>
            </a:r>
            <a:r>
              <a:rPr lang="en-US" b="1" dirty="0"/>
              <a:t>server </a:t>
            </a:r>
            <a:r>
              <a:rPr lang="en-US" dirty="0"/>
              <a:t>just waits, listening to the socket for a client to make a connection request.</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88568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4FCEE-59B2-473E-BE57-5CB74DF1CDAB}"/>
              </a:ext>
            </a:extLst>
          </p:cNvPr>
          <p:cNvSpPr>
            <a:spLocks noGrp="1"/>
          </p:cNvSpPr>
          <p:nvPr>
            <p:ph idx="1"/>
          </p:nvPr>
        </p:nvSpPr>
        <p:spPr/>
        <p:txBody>
          <a:bodyPr/>
          <a:lstStyle/>
          <a:p>
            <a:r>
              <a:rPr lang="en-US" b="1" dirty="0"/>
              <a:t>On the client-side: </a:t>
            </a:r>
            <a:r>
              <a:rPr lang="en-US" dirty="0"/>
              <a:t>The client knows the hostname of the machine on which the server is running and the port number on which the server is listening.</a:t>
            </a:r>
          </a:p>
          <a:p>
            <a:pPr lvl="0" fontAlgn="base"/>
            <a:r>
              <a:rPr lang="en-US" dirty="0"/>
              <a:t>To make a connection request, the client tries to connect with the server on the server's machine and port. </a:t>
            </a:r>
          </a:p>
          <a:p>
            <a:pPr lvl="0" fontAlgn="base"/>
            <a:r>
              <a:rPr lang="en-US" dirty="0"/>
              <a:t>The client also needs to identify itself to the server so it binds to a local port number that it will use during this connection.  For example If everything goes well, the server accepts the connection. </a:t>
            </a:r>
          </a:p>
          <a:p>
            <a:endParaRPr lang="en-US" dirty="0"/>
          </a:p>
        </p:txBody>
      </p:sp>
      <p:pic>
        <p:nvPicPr>
          <p:cNvPr id="4" name="Picture 3">
            <a:extLst>
              <a:ext uri="{FF2B5EF4-FFF2-40B4-BE49-F238E27FC236}">
                <a16:creationId xmlns:a16="http://schemas.microsoft.com/office/drawing/2014/main" id="{6710B24E-09C8-453C-9B8B-0BDE10549BEE}"/>
              </a:ext>
            </a:extLst>
          </p:cNvPr>
          <p:cNvPicPr/>
          <p:nvPr/>
        </p:nvPicPr>
        <p:blipFill>
          <a:blip r:embed="rId2"/>
          <a:stretch>
            <a:fillRect/>
          </a:stretch>
        </p:blipFill>
        <p:spPr>
          <a:xfrm>
            <a:off x="2748597" y="4435562"/>
            <a:ext cx="6694805" cy="2159000"/>
          </a:xfrm>
          <a:prstGeom prst="rect">
            <a:avLst/>
          </a:prstGeom>
        </p:spPr>
      </p:pic>
    </p:spTree>
    <p:extLst>
      <p:ext uri="{BB962C8B-B14F-4D97-AF65-F5344CB8AC3E}">
        <p14:creationId xmlns:p14="http://schemas.microsoft.com/office/powerpoint/2010/main" val="225963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32D-EB19-45A8-8244-03BA193631FA}"/>
              </a:ext>
            </a:extLst>
          </p:cNvPr>
          <p:cNvSpPr>
            <a:spLocks noGrp="1"/>
          </p:cNvSpPr>
          <p:nvPr>
            <p:ph type="title"/>
          </p:nvPr>
        </p:nvSpPr>
        <p:spPr/>
        <p:txBody>
          <a:bodyPr/>
          <a:lstStyle/>
          <a:p>
            <a:r>
              <a:rPr lang="en-US" dirty="0"/>
              <a:t>Types of socket</a:t>
            </a:r>
          </a:p>
        </p:txBody>
      </p:sp>
      <p:sp>
        <p:nvSpPr>
          <p:cNvPr id="3" name="Content Placeholder 2">
            <a:extLst>
              <a:ext uri="{FF2B5EF4-FFF2-40B4-BE49-F238E27FC236}">
                <a16:creationId xmlns:a16="http://schemas.microsoft.com/office/drawing/2014/main" id="{CF14FCEE-59B2-473E-BE57-5CB74DF1CDAB}"/>
              </a:ext>
            </a:extLst>
          </p:cNvPr>
          <p:cNvSpPr>
            <a:spLocks noGrp="1"/>
          </p:cNvSpPr>
          <p:nvPr>
            <p:ph idx="1"/>
          </p:nvPr>
        </p:nvSpPr>
        <p:spPr/>
        <p:txBody>
          <a:bodyPr/>
          <a:lstStyle/>
          <a:p>
            <a:r>
              <a:rPr lang="en-US" b="1" dirty="0"/>
              <a:t>There are two essential types of socket:</a:t>
            </a:r>
          </a:p>
          <a:p>
            <a:endParaRPr lang="en-US" dirty="0"/>
          </a:p>
        </p:txBody>
      </p:sp>
      <p:grpSp>
        <p:nvGrpSpPr>
          <p:cNvPr id="4" name="Group 3">
            <a:extLst>
              <a:ext uri="{FF2B5EF4-FFF2-40B4-BE49-F238E27FC236}">
                <a16:creationId xmlns:a16="http://schemas.microsoft.com/office/drawing/2014/main" id="{F2944753-DAD6-44EE-BAA8-00F4A2917221}"/>
              </a:ext>
            </a:extLst>
          </p:cNvPr>
          <p:cNvGrpSpPr/>
          <p:nvPr/>
        </p:nvGrpSpPr>
        <p:grpSpPr>
          <a:xfrm>
            <a:off x="1552683" y="2808201"/>
            <a:ext cx="7651475" cy="3279777"/>
            <a:chOff x="342900" y="0"/>
            <a:chExt cx="8037887" cy="4389834"/>
          </a:xfrm>
        </p:grpSpPr>
        <p:sp>
          <p:nvSpPr>
            <p:cNvPr id="5" name="Shape 360">
              <a:extLst>
                <a:ext uri="{FF2B5EF4-FFF2-40B4-BE49-F238E27FC236}">
                  <a16:creationId xmlns:a16="http://schemas.microsoft.com/office/drawing/2014/main" id="{FCFA6442-7C7C-4BBC-B39B-F7EF1B6483BF}"/>
                </a:ext>
              </a:extLst>
            </p:cNvPr>
            <p:cNvSpPr/>
            <p:nvPr/>
          </p:nvSpPr>
          <p:spPr>
            <a:xfrm>
              <a:off x="2804922" y="2071830"/>
              <a:ext cx="431292" cy="641604"/>
            </a:xfrm>
            <a:custGeom>
              <a:avLst/>
              <a:gdLst/>
              <a:ahLst/>
              <a:cxnLst/>
              <a:rect l="0" t="0" r="0" b="0"/>
              <a:pathLst>
                <a:path w="431292" h="641604">
                  <a:moveTo>
                    <a:pt x="0" y="320802"/>
                  </a:moveTo>
                  <a:cubicBezTo>
                    <a:pt x="0" y="143637"/>
                    <a:pt x="96520" y="0"/>
                    <a:pt x="215646" y="0"/>
                  </a:cubicBezTo>
                  <a:cubicBezTo>
                    <a:pt x="334772" y="0"/>
                    <a:pt x="431292" y="143637"/>
                    <a:pt x="431292" y="320802"/>
                  </a:cubicBezTo>
                  <a:cubicBezTo>
                    <a:pt x="431292" y="497967"/>
                    <a:pt x="334772" y="641604"/>
                    <a:pt x="215646" y="641604"/>
                  </a:cubicBezTo>
                  <a:cubicBezTo>
                    <a:pt x="96520" y="641604"/>
                    <a:pt x="0" y="497967"/>
                    <a:pt x="0" y="320802"/>
                  </a:cubicBezTo>
                  <a:close/>
                </a:path>
              </a:pathLst>
            </a:custGeom>
            <a:ln w="3200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 name="Rectangle 5">
              <a:extLst>
                <a:ext uri="{FF2B5EF4-FFF2-40B4-BE49-F238E27FC236}">
                  <a16:creationId xmlns:a16="http://schemas.microsoft.com/office/drawing/2014/main" id="{7B4155A9-C6BC-4181-AB42-04F1C11EA952}"/>
                </a:ext>
              </a:extLst>
            </p:cNvPr>
            <p:cNvSpPr/>
            <p:nvPr/>
          </p:nvSpPr>
          <p:spPr>
            <a:xfrm>
              <a:off x="2957195" y="2270563"/>
              <a:ext cx="169317" cy="33945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rPr>
                <a:t>1</a:t>
              </a:r>
              <a:endParaRPr lang="en-US" sz="1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0AC477C1-FB63-47A1-8AA7-640BAB5C36A2}"/>
                </a:ext>
              </a:extLst>
            </p:cNvPr>
            <p:cNvSpPr/>
            <p:nvPr/>
          </p:nvSpPr>
          <p:spPr>
            <a:xfrm>
              <a:off x="342900" y="0"/>
              <a:ext cx="1408822" cy="3774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b="1" u="sng" dirty="0">
                  <a:solidFill>
                    <a:srgbClr val="000000"/>
                  </a:solidFill>
                  <a:effectLst/>
                  <a:latin typeface="Arial" panose="020B0604020202020204" pitchFamily="34" charset="0"/>
                  <a:ea typeface="Arial" panose="020B0604020202020204" pitchFamily="34" charset="0"/>
                </a:rPr>
                <a:t>1.STREAM</a:t>
              </a:r>
              <a:endParaRPr lang="en-US" sz="1100" b="1" u="sng" dirty="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926379BD-F758-47E1-A06A-3D76D395F5BA}"/>
                </a:ext>
              </a:extLst>
            </p:cNvPr>
            <p:cNvSpPr/>
            <p:nvPr/>
          </p:nvSpPr>
          <p:spPr>
            <a:xfrm>
              <a:off x="457200" y="401657"/>
              <a:ext cx="188204" cy="3181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1968AACD-7E50-46B1-A412-DBF4AC65071D}"/>
                </a:ext>
              </a:extLst>
            </p:cNvPr>
            <p:cNvSpPr/>
            <p:nvPr/>
          </p:nvSpPr>
          <p:spPr>
            <a:xfrm>
              <a:off x="744017" y="396065"/>
              <a:ext cx="1328934"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dirty="0">
                  <a:solidFill>
                    <a:srgbClr val="000000"/>
                  </a:solidFill>
                  <a:effectLst/>
                  <a:latin typeface="Calibri" panose="020F0502020204030204" pitchFamily="34" charset="0"/>
                  <a:ea typeface="Calibri" panose="020F0502020204030204" pitchFamily="34" charset="0"/>
                </a:rPr>
                <a:t>a.k.a. TCP</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D3607ED7-55FC-47B7-8C7B-F6A4BA51E36D}"/>
                </a:ext>
              </a:extLst>
            </p:cNvPr>
            <p:cNvSpPr/>
            <p:nvPr/>
          </p:nvSpPr>
          <p:spPr>
            <a:xfrm>
              <a:off x="457200" y="767417"/>
              <a:ext cx="188204" cy="3181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6E835FAC-A17F-4219-BA7A-1C8B555131D4}"/>
                </a:ext>
              </a:extLst>
            </p:cNvPr>
            <p:cNvSpPr/>
            <p:nvPr/>
          </p:nvSpPr>
          <p:spPr>
            <a:xfrm>
              <a:off x="744017" y="761825"/>
              <a:ext cx="2198868"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Calibri" panose="020F0502020204030204" pitchFamily="34" charset="0"/>
                  <a:ea typeface="Calibri" panose="020F0502020204030204" pitchFamily="34" charset="0"/>
                </a:rPr>
                <a:t>reliable delivery</a:t>
              </a:r>
              <a:endParaRPr lang="en-US"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BB89E40E-3846-416F-8DF6-0C2A39B10EAB}"/>
                </a:ext>
              </a:extLst>
            </p:cNvPr>
            <p:cNvSpPr/>
            <p:nvPr/>
          </p:nvSpPr>
          <p:spPr>
            <a:xfrm>
              <a:off x="457200" y="1133558"/>
              <a:ext cx="188204" cy="3181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E588CD59-9383-459B-AAF4-2943DA12B78B}"/>
                </a:ext>
              </a:extLst>
            </p:cNvPr>
            <p:cNvSpPr/>
            <p:nvPr/>
          </p:nvSpPr>
          <p:spPr>
            <a:xfrm>
              <a:off x="744017" y="1127966"/>
              <a:ext cx="254733"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Calibri" panose="020F0502020204030204" pitchFamily="34" charset="0"/>
                  <a:ea typeface="Calibri" panose="020F0502020204030204" pitchFamily="34" charset="0"/>
                </a:rPr>
                <a:t>in</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B84C6D8C-1F79-46A1-B9F3-031083D03D73}"/>
                </a:ext>
              </a:extLst>
            </p:cNvPr>
            <p:cNvSpPr/>
            <p:nvPr/>
          </p:nvSpPr>
          <p:spPr>
            <a:xfrm>
              <a:off x="935990" y="1127966"/>
              <a:ext cx="103580"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Calibri" panose="020F0502020204030204" pitchFamily="34" charset="0"/>
                  <a:ea typeface="Calibri" panose="020F050202020403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4F3C021C-AEDB-4F97-98C1-FE55F3BE01B9}"/>
                </a:ext>
              </a:extLst>
            </p:cNvPr>
            <p:cNvSpPr/>
            <p:nvPr/>
          </p:nvSpPr>
          <p:spPr>
            <a:xfrm>
              <a:off x="1013714" y="1127966"/>
              <a:ext cx="2423629"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Calibri" panose="020F0502020204030204" pitchFamily="34" charset="0"/>
                  <a:ea typeface="Calibri" panose="020F0502020204030204" pitchFamily="34" charset="0"/>
                </a:rPr>
                <a:t>order guaranteed</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932799A8-8858-40F9-BF45-C7A87B52106A}"/>
                </a:ext>
              </a:extLst>
            </p:cNvPr>
            <p:cNvSpPr/>
            <p:nvPr/>
          </p:nvSpPr>
          <p:spPr>
            <a:xfrm>
              <a:off x="457200" y="1499318"/>
              <a:ext cx="188204" cy="3181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DE139410-0A6F-44E8-8D1D-071254BFEE14}"/>
                </a:ext>
              </a:extLst>
            </p:cNvPr>
            <p:cNvSpPr/>
            <p:nvPr/>
          </p:nvSpPr>
          <p:spPr>
            <a:xfrm>
              <a:off x="744017" y="1493726"/>
              <a:ext cx="1537786"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Calibri" panose="020F0502020204030204" pitchFamily="34" charset="0"/>
                  <a:ea typeface="Calibri" panose="020F0502020204030204" pitchFamily="34" charset="0"/>
                </a:rPr>
                <a:t>connection</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54AAF647-97A0-4DC5-BE1C-C492686C955E}"/>
                </a:ext>
              </a:extLst>
            </p:cNvPr>
            <p:cNvSpPr/>
            <p:nvPr/>
          </p:nvSpPr>
          <p:spPr>
            <a:xfrm>
              <a:off x="1900682" y="1493726"/>
              <a:ext cx="103580"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Calibri" panose="020F0502020204030204" pitchFamily="34" charset="0"/>
                  <a:ea typeface="Calibri" panose="020F050202020403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1C8A8E14-C7F5-4C2D-BB7B-D8762032EBA6}"/>
                </a:ext>
              </a:extLst>
            </p:cNvPr>
            <p:cNvSpPr/>
            <p:nvPr/>
          </p:nvSpPr>
          <p:spPr>
            <a:xfrm>
              <a:off x="1978406" y="1493726"/>
              <a:ext cx="1178981"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Calibri" panose="020F0502020204030204" pitchFamily="34" charset="0"/>
                  <a:ea typeface="Calibri" panose="020F0502020204030204" pitchFamily="34" charset="0"/>
                </a:rPr>
                <a:t>oriented</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BB9CBE90-4A0C-4B35-BA99-37318BB6FC32}"/>
                </a:ext>
              </a:extLst>
            </p:cNvPr>
            <p:cNvSpPr/>
            <p:nvPr/>
          </p:nvSpPr>
          <p:spPr>
            <a:xfrm>
              <a:off x="457200" y="1865078"/>
              <a:ext cx="188204" cy="3181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Arial" panose="020B0604020202020204" pitchFamily="34" charset="0"/>
                  <a:ea typeface="Arial" panose="020B0604020202020204" pitchFamily="34"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6876D8A1-F227-4ACD-9D78-AA31DD32B134}"/>
                </a:ext>
              </a:extLst>
            </p:cNvPr>
            <p:cNvSpPr/>
            <p:nvPr/>
          </p:nvSpPr>
          <p:spPr>
            <a:xfrm>
              <a:off x="744017" y="1859486"/>
              <a:ext cx="1727005" cy="34477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Calibri" panose="020F0502020204030204" pitchFamily="34" charset="0"/>
                  <a:ea typeface="Calibri" panose="020F0502020204030204" pitchFamily="34" charset="0"/>
                </a:rPr>
                <a:t>bidirectional</a:t>
              </a:r>
              <a:endParaRPr lang="en-US" sz="1100">
                <a:solidFill>
                  <a:srgbClr val="000000"/>
                </a:solidFill>
                <a:effectLst/>
                <a:latin typeface="Calibri" panose="020F0502020204030204" pitchFamily="34" charset="0"/>
                <a:ea typeface="Calibri" panose="020F0502020204030204" pitchFamily="34" charset="0"/>
              </a:endParaRPr>
            </a:p>
          </p:txBody>
        </p:sp>
        <p:pic>
          <p:nvPicPr>
            <p:cNvPr id="23" name="Picture 22">
              <a:extLst>
                <a:ext uri="{FF2B5EF4-FFF2-40B4-BE49-F238E27FC236}">
                  <a16:creationId xmlns:a16="http://schemas.microsoft.com/office/drawing/2014/main" id="{51639D99-EE83-4C94-9A9B-8BD5E1B0B365}"/>
                </a:ext>
              </a:extLst>
            </p:cNvPr>
            <p:cNvPicPr/>
            <p:nvPr/>
          </p:nvPicPr>
          <p:blipFill>
            <a:blip r:embed="rId2"/>
            <a:stretch>
              <a:fillRect/>
            </a:stretch>
          </p:blipFill>
          <p:spPr>
            <a:xfrm>
              <a:off x="5433060" y="1045416"/>
              <a:ext cx="1193800" cy="1562100"/>
            </a:xfrm>
            <a:prstGeom prst="rect">
              <a:avLst/>
            </a:prstGeom>
          </p:spPr>
        </p:pic>
        <p:sp>
          <p:nvSpPr>
            <p:cNvPr id="24" name="Shape 382">
              <a:extLst>
                <a:ext uri="{FF2B5EF4-FFF2-40B4-BE49-F238E27FC236}">
                  <a16:creationId xmlns:a16="http://schemas.microsoft.com/office/drawing/2014/main" id="{3F9A3FC8-07F0-4DB4-90D1-F91D28111877}"/>
                </a:ext>
              </a:extLst>
            </p:cNvPr>
            <p:cNvSpPr/>
            <p:nvPr/>
          </p:nvSpPr>
          <p:spPr>
            <a:xfrm>
              <a:off x="4745609" y="1636855"/>
              <a:ext cx="612013" cy="137668"/>
            </a:xfrm>
            <a:custGeom>
              <a:avLst/>
              <a:gdLst/>
              <a:ahLst/>
              <a:cxnLst/>
              <a:rect l="0" t="0" r="0" b="0"/>
              <a:pathLst>
                <a:path w="612013" h="137668">
                  <a:moveTo>
                    <a:pt x="4826" y="0"/>
                  </a:moveTo>
                  <a:lnTo>
                    <a:pt x="500976" y="62034"/>
                  </a:lnTo>
                  <a:lnTo>
                    <a:pt x="505714" y="24257"/>
                  </a:lnTo>
                  <a:lnTo>
                    <a:pt x="612013" y="95123"/>
                  </a:lnTo>
                  <a:lnTo>
                    <a:pt x="491490" y="137668"/>
                  </a:lnTo>
                  <a:lnTo>
                    <a:pt x="496230" y="99875"/>
                  </a:lnTo>
                  <a:lnTo>
                    <a:pt x="0" y="37846"/>
                  </a:lnTo>
                  <a:lnTo>
                    <a:pt x="482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 name="Rectangle 24">
              <a:extLst>
                <a:ext uri="{FF2B5EF4-FFF2-40B4-BE49-F238E27FC236}">
                  <a16:creationId xmlns:a16="http://schemas.microsoft.com/office/drawing/2014/main" id="{A1F93406-BF2B-48B1-A9AB-8B5682B7E24F}"/>
                </a:ext>
              </a:extLst>
            </p:cNvPr>
            <p:cNvSpPr/>
            <p:nvPr/>
          </p:nvSpPr>
          <p:spPr>
            <a:xfrm>
              <a:off x="3684143" y="1487455"/>
              <a:ext cx="976151" cy="300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dirty="0">
                  <a:solidFill>
                    <a:srgbClr val="000000"/>
                  </a:solidFill>
                  <a:effectLst/>
                  <a:latin typeface="Arial" panose="020B0604020202020204" pitchFamily="34" charset="0"/>
                  <a:ea typeface="Arial" panose="020B0604020202020204" pitchFamily="34" charset="0"/>
                </a:rPr>
                <a:t>Service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26" name="Rectangle 25">
              <a:extLst>
                <a:ext uri="{FF2B5EF4-FFF2-40B4-BE49-F238E27FC236}">
                  <a16:creationId xmlns:a16="http://schemas.microsoft.com/office/drawing/2014/main" id="{6656C43C-5B68-4E5E-9854-D8EF7A8258B8}"/>
                </a:ext>
              </a:extLst>
            </p:cNvPr>
            <p:cNvSpPr/>
            <p:nvPr/>
          </p:nvSpPr>
          <p:spPr>
            <a:xfrm>
              <a:off x="3684143" y="1731019"/>
              <a:ext cx="1005111" cy="30103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Request</a:t>
              </a:r>
              <a:endParaRPr lang="en-US" sz="1100">
                <a:solidFill>
                  <a:srgbClr val="000000"/>
                </a:solidFill>
                <a:effectLst/>
                <a:latin typeface="Calibri" panose="020F0502020204030204" pitchFamily="34" charset="0"/>
                <a:ea typeface="Calibri" panose="020F0502020204030204" pitchFamily="34" charset="0"/>
              </a:endParaRPr>
            </a:p>
          </p:txBody>
        </p:sp>
        <p:sp>
          <p:nvSpPr>
            <p:cNvPr id="27" name="Shape 385">
              <a:extLst>
                <a:ext uri="{FF2B5EF4-FFF2-40B4-BE49-F238E27FC236}">
                  <a16:creationId xmlns:a16="http://schemas.microsoft.com/office/drawing/2014/main" id="{7024C864-C82F-44E2-B1A1-2D27A55E87BF}"/>
                </a:ext>
              </a:extLst>
            </p:cNvPr>
            <p:cNvSpPr/>
            <p:nvPr/>
          </p:nvSpPr>
          <p:spPr>
            <a:xfrm>
              <a:off x="4736592" y="1808178"/>
              <a:ext cx="621030" cy="472440"/>
            </a:xfrm>
            <a:custGeom>
              <a:avLst/>
              <a:gdLst/>
              <a:ahLst/>
              <a:cxnLst/>
              <a:rect l="0" t="0" r="0" b="0"/>
              <a:pathLst>
                <a:path w="621030" h="472440">
                  <a:moveTo>
                    <a:pt x="621030" y="0"/>
                  </a:moveTo>
                  <a:lnTo>
                    <a:pt x="563880" y="114300"/>
                  </a:lnTo>
                  <a:lnTo>
                    <a:pt x="541020" y="83820"/>
                  </a:lnTo>
                  <a:lnTo>
                    <a:pt x="22860" y="472440"/>
                  </a:lnTo>
                  <a:lnTo>
                    <a:pt x="0" y="441960"/>
                  </a:lnTo>
                  <a:lnTo>
                    <a:pt x="518160" y="53340"/>
                  </a:lnTo>
                  <a:lnTo>
                    <a:pt x="495300" y="22860"/>
                  </a:lnTo>
                  <a:lnTo>
                    <a:pt x="62103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8" name="Rectangle 27">
              <a:extLst>
                <a:ext uri="{FF2B5EF4-FFF2-40B4-BE49-F238E27FC236}">
                  <a16:creationId xmlns:a16="http://schemas.microsoft.com/office/drawing/2014/main" id="{2AAAF3B1-B8C9-4357-ADFE-D39C956021AD}"/>
                </a:ext>
              </a:extLst>
            </p:cNvPr>
            <p:cNvSpPr/>
            <p:nvPr/>
          </p:nvSpPr>
          <p:spPr>
            <a:xfrm>
              <a:off x="3684143" y="2097309"/>
              <a:ext cx="976151" cy="300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Service </a:t>
              </a:r>
              <a:endParaRPr lang="en-US" sz="1100">
                <a:solidFill>
                  <a:srgbClr val="000000"/>
                </a:solidFill>
                <a:effectLst/>
                <a:latin typeface="Calibri" panose="020F0502020204030204" pitchFamily="34" charset="0"/>
                <a:ea typeface="Calibri" panose="020F0502020204030204" pitchFamily="34" charset="0"/>
              </a:endParaRPr>
            </a:p>
          </p:txBody>
        </p:sp>
        <p:sp>
          <p:nvSpPr>
            <p:cNvPr id="29" name="Rectangle 28">
              <a:extLst>
                <a:ext uri="{FF2B5EF4-FFF2-40B4-BE49-F238E27FC236}">
                  <a16:creationId xmlns:a16="http://schemas.microsoft.com/office/drawing/2014/main" id="{E19D9499-ECE7-45EB-9938-98969DC501FC}"/>
                </a:ext>
              </a:extLst>
            </p:cNvPr>
            <p:cNvSpPr/>
            <p:nvPr/>
          </p:nvSpPr>
          <p:spPr>
            <a:xfrm>
              <a:off x="3684143" y="2341149"/>
              <a:ext cx="1004995" cy="300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Request</a:t>
              </a:r>
              <a:endParaRPr lang="en-US" sz="1100">
                <a:solidFill>
                  <a:srgbClr val="000000"/>
                </a:solidFill>
                <a:effectLst/>
                <a:latin typeface="Calibri" panose="020F0502020204030204" pitchFamily="34" charset="0"/>
                <a:ea typeface="Calibri" panose="020F0502020204030204" pitchFamily="34" charset="0"/>
              </a:endParaRPr>
            </a:p>
          </p:txBody>
        </p:sp>
        <p:sp>
          <p:nvSpPr>
            <p:cNvPr id="30" name="Shape 388">
              <a:extLst>
                <a:ext uri="{FF2B5EF4-FFF2-40B4-BE49-F238E27FC236}">
                  <a16:creationId xmlns:a16="http://schemas.microsoft.com/office/drawing/2014/main" id="{86B1047A-8C18-43CC-806A-460E54BE43CF}"/>
                </a:ext>
              </a:extLst>
            </p:cNvPr>
            <p:cNvSpPr/>
            <p:nvPr/>
          </p:nvSpPr>
          <p:spPr>
            <a:xfrm>
              <a:off x="4732655" y="1960578"/>
              <a:ext cx="624967" cy="849376"/>
            </a:xfrm>
            <a:custGeom>
              <a:avLst/>
              <a:gdLst/>
              <a:ahLst/>
              <a:cxnLst/>
              <a:rect l="0" t="0" r="0" b="0"/>
              <a:pathLst>
                <a:path w="624967" h="849376">
                  <a:moveTo>
                    <a:pt x="624967" y="0"/>
                  </a:moveTo>
                  <a:lnTo>
                    <a:pt x="604012" y="126111"/>
                  </a:lnTo>
                  <a:lnTo>
                    <a:pt x="573145" y="103639"/>
                  </a:lnTo>
                  <a:lnTo>
                    <a:pt x="30734" y="849376"/>
                  </a:lnTo>
                  <a:lnTo>
                    <a:pt x="0" y="827024"/>
                  </a:lnTo>
                  <a:lnTo>
                    <a:pt x="542363" y="81229"/>
                  </a:lnTo>
                  <a:lnTo>
                    <a:pt x="511556" y="58801"/>
                  </a:lnTo>
                  <a:lnTo>
                    <a:pt x="624967"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1" name="Rectangle 30">
              <a:extLst>
                <a:ext uri="{FF2B5EF4-FFF2-40B4-BE49-F238E27FC236}">
                  <a16:creationId xmlns:a16="http://schemas.microsoft.com/office/drawing/2014/main" id="{68E53840-BC49-4263-8C60-1F608A7B10F9}"/>
                </a:ext>
              </a:extLst>
            </p:cNvPr>
            <p:cNvSpPr/>
            <p:nvPr/>
          </p:nvSpPr>
          <p:spPr>
            <a:xfrm>
              <a:off x="3684143" y="2630709"/>
              <a:ext cx="976151" cy="300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Service </a:t>
              </a:r>
              <a:endParaRPr lang="en-US" sz="1100">
                <a:solidFill>
                  <a:srgbClr val="000000"/>
                </a:solidFill>
                <a:effectLst/>
                <a:latin typeface="Calibri" panose="020F0502020204030204" pitchFamily="34" charset="0"/>
                <a:ea typeface="Calibri" panose="020F0502020204030204" pitchFamily="34" charset="0"/>
              </a:endParaRPr>
            </a:p>
          </p:txBody>
        </p:sp>
        <p:sp>
          <p:nvSpPr>
            <p:cNvPr id="32" name="Rectangle 31">
              <a:extLst>
                <a:ext uri="{FF2B5EF4-FFF2-40B4-BE49-F238E27FC236}">
                  <a16:creationId xmlns:a16="http://schemas.microsoft.com/office/drawing/2014/main" id="{B9C8EDB7-9B4C-43C3-931B-C06CA758062F}"/>
                </a:ext>
              </a:extLst>
            </p:cNvPr>
            <p:cNvSpPr/>
            <p:nvPr/>
          </p:nvSpPr>
          <p:spPr>
            <a:xfrm>
              <a:off x="3684143" y="2874549"/>
              <a:ext cx="1004995" cy="300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Request</a:t>
              </a:r>
              <a:endParaRPr lang="en-US" sz="1100">
                <a:solidFill>
                  <a:srgbClr val="000000"/>
                </a:solidFill>
                <a:effectLst/>
                <a:latin typeface="Calibri" panose="020F0502020204030204" pitchFamily="34" charset="0"/>
                <a:ea typeface="Calibri" panose="020F0502020204030204" pitchFamily="34" charset="0"/>
              </a:endParaRPr>
            </a:p>
          </p:txBody>
        </p:sp>
        <p:sp>
          <p:nvSpPr>
            <p:cNvPr id="33" name="Shape 391">
              <a:extLst>
                <a:ext uri="{FF2B5EF4-FFF2-40B4-BE49-F238E27FC236}">
                  <a16:creationId xmlns:a16="http://schemas.microsoft.com/office/drawing/2014/main" id="{066C7C7E-0224-48F2-B099-9275BCCABAA2}"/>
                </a:ext>
              </a:extLst>
            </p:cNvPr>
            <p:cNvSpPr/>
            <p:nvPr/>
          </p:nvSpPr>
          <p:spPr>
            <a:xfrm>
              <a:off x="3185922" y="243030"/>
              <a:ext cx="2362200" cy="975360"/>
            </a:xfrm>
            <a:custGeom>
              <a:avLst/>
              <a:gdLst/>
              <a:ahLst/>
              <a:cxnLst/>
              <a:rect l="0" t="0" r="0" b="0"/>
              <a:pathLst>
                <a:path w="2362200" h="975360">
                  <a:moveTo>
                    <a:pt x="0" y="975360"/>
                  </a:moveTo>
                  <a:lnTo>
                    <a:pt x="2362200" y="975360"/>
                  </a:lnTo>
                  <a:lnTo>
                    <a:pt x="2362200" y="0"/>
                  </a:lnTo>
                  <a:lnTo>
                    <a:pt x="0" y="0"/>
                  </a:lnTo>
                  <a:close/>
                </a:path>
              </a:pathLst>
            </a:custGeom>
            <a:ln w="32004"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4" name="Rectangle 33">
              <a:extLst>
                <a:ext uri="{FF2B5EF4-FFF2-40B4-BE49-F238E27FC236}">
                  <a16:creationId xmlns:a16="http://schemas.microsoft.com/office/drawing/2014/main" id="{52C46354-0512-41D7-B7F5-5F0F184D12B6}"/>
                </a:ext>
              </a:extLst>
            </p:cNvPr>
            <p:cNvSpPr/>
            <p:nvPr/>
          </p:nvSpPr>
          <p:spPr>
            <a:xfrm>
              <a:off x="3355848" y="326722"/>
              <a:ext cx="2565722" cy="24317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400" b="1">
                  <a:solidFill>
                    <a:srgbClr val="000000"/>
                  </a:solidFill>
                  <a:effectLst/>
                  <a:latin typeface="Arial" panose="020B0604020202020204" pitchFamily="34" charset="0"/>
                  <a:ea typeface="Arial" panose="020B0604020202020204" pitchFamily="34" charset="0"/>
                </a:rPr>
                <a:t>Limit on Number of </a:t>
              </a:r>
              <a:endParaRPr lang="en-US" sz="1100">
                <a:solidFill>
                  <a:srgbClr val="000000"/>
                </a:solidFill>
                <a:effectLst/>
                <a:latin typeface="Calibri" panose="020F0502020204030204" pitchFamily="34" charset="0"/>
                <a:ea typeface="Calibri" panose="020F0502020204030204" pitchFamily="34" charset="0"/>
              </a:endParaRPr>
            </a:p>
          </p:txBody>
        </p:sp>
        <p:sp>
          <p:nvSpPr>
            <p:cNvPr id="35" name="Rectangle 34">
              <a:extLst>
                <a:ext uri="{FF2B5EF4-FFF2-40B4-BE49-F238E27FC236}">
                  <a16:creationId xmlns:a16="http://schemas.microsoft.com/office/drawing/2014/main" id="{73ADA758-352C-4984-A832-ADFD815B3126}"/>
                </a:ext>
              </a:extLst>
            </p:cNvPr>
            <p:cNvSpPr/>
            <p:nvPr/>
          </p:nvSpPr>
          <p:spPr>
            <a:xfrm>
              <a:off x="3355848" y="540081"/>
              <a:ext cx="2578291" cy="24317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400" b="1">
                  <a:solidFill>
                    <a:srgbClr val="000000"/>
                  </a:solidFill>
                  <a:effectLst/>
                  <a:latin typeface="Arial" panose="020B0604020202020204" pitchFamily="34" charset="0"/>
                  <a:ea typeface="Arial" panose="020B0604020202020204" pitchFamily="34" charset="0"/>
                </a:rPr>
                <a:t>Processes that can </a:t>
              </a:r>
              <a:endParaRPr lang="en-US" sz="1100">
                <a:solidFill>
                  <a:srgbClr val="000000"/>
                </a:solidFill>
                <a:effectLst/>
                <a:latin typeface="Calibri" panose="020F0502020204030204" pitchFamily="34" charset="0"/>
                <a:ea typeface="Calibri" panose="020F0502020204030204" pitchFamily="34" charset="0"/>
              </a:endParaRPr>
            </a:p>
          </p:txBody>
        </p:sp>
        <p:sp>
          <p:nvSpPr>
            <p:cNvPr id="36" name="Rectangle 35">
              <a:extLst>
                <a:ext uri="{FF2B5EF4-FFF2-40B4-BE49-F238E27FC236}">
                  <a16:creationId xmlns:a16="http://schemas.microsoft.com/office/drawing/2014/main" id="{E9AF4AC8-3D06-4B06-A042-0E8934E04888}"/>
                </a:ext>
              </a:extLst>
            </p:cNvPr>
            <p:cNvSpPr/>
            <p:nvPr/>
          </p:nvSpPr>
          <p:spPr>
            <a:xfrm>
              <a:off x="3355848" y="753441"/>
              <a:ext cx="2766114" cy="24317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400" b="1">
                  <a:solidFill>
                    <a:srgbClr val="000000"/>
                  </a:solidFill>
                  <a:effectLst/>
                  <a:latin typeface="Arial" panose="020B0604020202020204" pitchFamily="34" charset="0"/>
                  <a:ea typeface="Arial" panose="020B0604020202020204" pitchFamily="34" charset="0"/>
                </a:rPr>
                <a:t>successfully request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7" name="Rectangle 36">
              <a:extLst>
                <a:ext uri="{FF2B5EF4-FFF2-40B4-BE49-F238E27FC236}">
                  <a16:creationId xmlns:a16="http://schemas.microsoft.com/office/drawing/2014/main" id="{79DE35E5-FCCE-4DC9-999E-06402F2387DF}"/>
                </a:ext>
              </a:extLst>
            </p:cNvPr>
            <p:cNvSpPr/>
            <p:nvPr/>
          </p:nvSpPr>
          <p:spPr>
            <a:xfrm>
              <a:off x="3355848" y="966583"/>
              <a:ext cx="2191683" cy="2435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400" b="1">
                  <a:solidFill>
                    <a:srgbClr val="000000"/>
                  </a:solidFill>
                  <a:effectLst/>
                  <a:latin typeface="Arial" panose="020B0604020202020204" pitchFamily="34" charset="0"/>
                  <a:ea typeface="Arial" panose="020B0604020202020204" pitchFamily="34" charset="0"/>
                </a:rPr>
                <a:t>service at a time</a:t>
              </a:r>
              <a:endParaRPr lang="en-US" sz="1100">
                <a:solidFill>
                  <a:srgbClr val="000000"/>
                </a:solidFill>
                <a:effectLst/>
                <a:latin typeface="Calibri" panose="020F0502020204030204" pitchFamily="34" charset="0"/>
                <a:ea typeface="Calibri" panose="020F0502020204030204" pitchFamily="34" charset="0"/>
              </a:endParaRPr>
            </a:p>
          </p:txBody>
        </p:sp>
        <p:pic>
          <p:nvPicPr>
            <p:cNvPr id="38" name="Picture 37">
              <a:extLst>
                <a:ext uri="{FF2B5EF4-FFF2-40B4-BE49-F238E27FC236}">
                  <a16:creationId xmlns:a16="http://schemas.microsoft.com/office/drawing/2014/main" id="{8EA19164-9D1F-4894-85C4-96D707FBBEED}"/>
                </a:ext>
              </a:extLst>
            </p:cNvPr>
            <p:cNvPicPr/>
            <p:nvPr/>
          </p:nvPicPr>
          <p:blipFill>
            <a:blip r:embed="rId3"/>
            <a:stretch>
              <a:fillRect/>
            </a:stretch>
          </p:blipFill>
          <p:spPr>
            <a:xfrm>
              <a:off x="5661660" y="2264616"/>
              <a:ext cx="1074420" cy="1098804"/>
            </a:xfrm>
            <a:prstGeom prst="rect">
              <a:avLst/>
            </a:prstGeom>
          </p:spPr>
        </p:pic>
        <p:sp>
          <p:nvSpPr>
            <p:cNvPr id="39" name="Shape 398">
              <a:extLst>
                <a:ext uri="{FF2B5EF4-FFF2-40B4-BE49-F238E27FC236}">
                  <a16:creationId xmlns:a16="http://schemas.microsoft.com/office/drawing/2014/main" id="{63071CCC-1B17-4E17-A5B9-FB8E102AF17A}"/>
                </a:ext>
              </a:extLst>
            </p:cNvPr>
            <p:cNvSpPr/>
            <p:nvPr/>
          </p:nvSpPr>
          <p:spPr>
            <a:xfrm>
              <a:off x="6499860" y="1795224"/>
              <a:ext cx="419100" cy="1524000"/>
            </a:xfrm>
            <a:custGeom>
              <a:avLst/>
              <a:gdLst/>
              <a:ahLst/>
              <a:cxnLst/>
              <a:rect l="0" t="0" r="0" b="0"/>
              <a:pathLst>
                <a:path w="419100" h="1524000">
                  <a:moveTo>
                    <a:pt x="0" y="1524000"/>
                  </a:moveTo>
                  <a:lnTo>
                    <a:pt x="419100" y="1524000"/>
                  </a:lnTo>
                  <a:lnTo>
                    <a:pt x="419100" y="0"/>
                  </a:lnTo>
                  <a:lnTo>
                    <a:pt x="114300" y="190500"/>
                  </a:lnTo>
                </a:path>
              </a:pathLst>
            </a:custGeom>
            <a:ln w="5791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0" name="Shape 399">
              <a:extLst>
                <a:ext uri="{FF2B5EF4-FFF2-40B4-BE49-F238E27FC236}">
                  <a16:creationId xmlns:a16="http://schemas.microsoft.com/office/drawing/2014/main" id="{E84440F7-8395-4B50-AAC6-7EF0486D590F}"/>
                </a:ext>
              </a:extLst>
            </p:cNvPr>
            <p:cNvSpPr/>
            <p:nvPr/>
          </p:nvSpPr>
          <p:spPr>
            <a:xfrm>
              <a:off x="1204722" y="2605230"/>
              <a:ext cx="1147572" cy="489204"/>
            </a:xfrm>
            <a:custGeom>
              <a:avLst/>
              <a:gdLst/>
              <a:ahLst/>
              <a:cxnLst/>
              <a:rect l="0" t="0" r="0" b="0"/>
              <a:pathLst>
                <a:path w="1147572" h="489204">
                  <a:moveTo>
                    <a:pt x="0" y="489204"/>
                  </a:moveTo>
                  <a:lnTo>
                    <a:pt x="1147572" y="489204"/>
                  </a:lnTo>
                  <a:lnTo>
                    <a:pt x="1147572" y="0"/>
                  </a:lnTo>
                  <a:lnTo>
                    <a:pt x="0" y="0"/>
                  </a:lnTo>
                  <a:close/>
                </a:path>
              </a:pathLst>
            </a:custGeom>
            <a:ln w="32004"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41" name="Rectangle 40">
              <a:extLst>
                <a:ext uri="{FF2B5EF4-FFF2-40B4-BE49-F238E27FC236}">
                  <a16:creationId xmlns:a16="http://schemas.microsoft.com/office/drawing/2014/main" id="{9006BE6E-F055-4359-A1E3-615E3D03D607}"/>
                </a:ext>
              </a:extLst>
            </p:cNvPr>
            <p:cNvSpPr/>
            <p:nvPr/>
          </p:nvSpPr>
          <p:spPr>
            <a:xfrm>
              <a:off x="1365504" y="2666698"/>
              <a:ext cx="1096665" cy="33900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rPr>
                <a:t>Process</a:t>
              </a:r>
              <a:endParaRPr lang="en-US" sz="1100">
                <a:solidFill>
                  <a:srgbClr val="000000"/>
                </a:solidFill>
                <a:effectLst/>
                <a:latin typeface="Calibri" panose="020F0502020204030204" pitchFamily="34" charset="0"/>
                <a:ea typeface="Calibri" panose="020F0502020204030204" pitchFamily="34" charset="0"/>
              </a:endParaRPr>
            </a:p>
          </p:txBody>
        </p:sp>
        <p:sp>
          <p:nvSpPr>
            <p:cNvPr id="42" name="Shape 401">
              <a:extLst>
                <a:ext uri="{FF2B5EF4-FFF2-40B4-BE49-F238E27FC236}">
                  <a16:creationId xmlns:a16="http://schemas.microsoft.com/office/drawing/2014/main" id="{B50B926A-161B-475A-A82F-862EA1E27D24}"/>
                </a:ext>
              </a:extLst>
            </p:cNvPr>
            <p:cNvSpPr/>
            <p:nvPr/>
          </p:nvSpPr>
          <p:spPr>
            <a:xfrm>
              <a:off x="2347722" y="2709624"/>
              <a:ext cx="990600" cy="96012"/>
            </a:xfrm>
            <a:custGeom>
              <a:avLst/>
              <a:gdLst/>
              <a:ahLst/>
              <a:cxnLst/>
              <a:rect l="0" t="0" r="0" b="0"/>
              <a:pathLst>
                <a:path w="990600" h="96012">
                  <a:moveTo>
                    <a:pt x="894588" y="0"/>
                  </a:moveTo>
                  <a:lnTo>
                    <a:pt x="990600" y="48006"/>
                  </a:lnTo>
                  <a:lnTo>
                    <a:pt x="894588" y="96012"/>
                  </a:lnTo>
                  <a:lnTo>
                    <a:pt x="894588" y="64008"/>
                  </a:lnTo>
                  <a:lnTo>
                    <a:pt x="0" y="64008"/>
                  </a:lnTo>
                  <a:lnTo>
                    <a:pt x="0" y="32004"/>
                  </a:lnTo>
                  <a:lnTo>
                    <a:pt x="894588" y="32004"/>
                  </a:lnTo>
                  <a:lnTo>
                    <a:pt x="894588"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en-US"/>
            </a:p>
          </p:txBody>
        </p:sp>
        <p:sp>
          <p:nvSpPr>
            <p:cNvPr id="43" name="Rectangle 42">
              <a:extLst>
                <a:ext uri="{FF2B5EF4-FFF2-40B4-BE49-F238E27FC236}">
                  <a16:creationId xmlns:a16="http://schemas.microsoft.com/office/drawing/2014/main" id="{1FA3352E-8E04-49C1-A1AD-4805745F43D9}"/>
                </a:ext>
              </a:extLst>
            </p:cNvPr>
            <p:cNvSpPr/>
            <p:nvPr/>
          </p:nvSpPr>
          <p:spPr>
            <a:xfrm>
              <a:off x="7167118" y="2250646"/>
              <a:ext cx="1213669" cy="3390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rPr>
                <a:t>Request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8C8BE8C0-EB21-42ED-B143-73E3AAB842DD}"/>
                </a:ext>
              </a:extLst>
            </p:cNvPr>
            <p:cNvSpPr/>
            <p:nvPr/>
          </p:nvSpPr>
          <p:spPr>
            <a:xfrm>
              <a:off x="7167118" y="2524966"/>
              <a:ext cx="1180626" cy="3390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rPr>
                <a:t>Serviced</a:t>
              </a:r>
              <a:endParaRPr lang="en-US" sz="1100">
                <a:solidFill>
                  <a:srgbClr val="000000"/>
                </a:solidFill>
                <a:effectLst/>
                <a:latin typeface="Calibri" panose="020F0502020204030204" pitchFamily="34" charset="0"/>
                <a:ea typeface="Calibri" panose="020F0502020204030204" pitchFamily="34" charset="0"/>
              </a:endParaRPr>
            </a:p>
          </p:txBody>
        </p:sp>
        <p:sp>
          <p:nvSpPr>
            <p:cNvPr id="45" name="Shape 404">
              <a:extLst>
                <a:ext uri="{FF2B5EF4-FFF2-40B4-BE49-F238E27FC236}">
                  <a16:creationId xmlns:a16="http://schemas.microsoft.com/office/drawing/2014/main" id="{2EA268E6-862D-44C0-866B-8E1F1FF48DEF}"/>
                </a:ext>
              </a:extLst>
            </p:cNvPr>
            <p:cNvSpPr/>
            <p:nvPr/>
          </p:nvSpPr>
          <p:spPr>
            <a:xfrm>
              <a:off x="7198614" y="1713690"/>
              <a:ext cx="432815" cy="640080"/>
            </a:xfrm>
            <a:custGeom>
              <a:avLst/>
              <a:gdLst/>
              <a:ahLst/>
              <a:cxnLst/>
              <a:rect l="0" t="0" r="0" b="0"/>
              <a:pathLst>
                <a:path w="432815" h="640080">
                  <a:moveTo>
                    <a:pt x="0" y="320040"/>
                  </a:moveTo>
                  <a:cubicBezTo>
                    <a:pt x="0" y="143256"/>
                    <a:pt x="96901" y="0"/>
                    <a:pt x="216408" y="0"/>
                  </a:cubicBezTo>
                  <a:cubicBezTo>
                    <a:pt x="335914" y="0"/>
                    <a:pt x="432815" y="143256"/>
                    <a:pt x="432815" y="320040"/>
                  </a:cubicBezTo>
                  <a:cubicBezTo>
                    <a:pt x="432815" y="496824"/>
                    <a:pt x="335914" y="640080"/>
                    <a:pt x="216408" y="640080"/>
                  </a:cubicBezTo>
                  <a:cubicBezTo>
                    <a:pt x="96901" y="640080"/>
                    <a:pt x="0" y="496824"/>
                    <a:pt x="0" y="320040"/>
                  </a:cubicBezTo>
                  <a:close/>
                </a:path>
              </a:pathLst>
            </a:custGeom>
            <a:ln w="3200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6" name="Rectangle 45">
              <a:extLst>
                <a:ext uri="{FF2B5EF4-FFF2-40B4-BE49-F238E27FC236}">
                  <a16:creationId xmlns:a16="http://schemas.microsoft.com/office/drawing/2014/main" id="{6A7B4F43-AB6C-41D4-8F7A-77033A26AAEA}"/>
                </a:ext>
              </a:extLst>
            </p:cNvPr>
            <p:cNvSpPr/>
            <p:nvPr/>
          </p:nvSpPr>
          <p:spPr>
            <a:xfrm>
              <a:off x="7352665" y="1912064"/>
              <a:ext cx="169091" cy="3390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rPr>
                <a:t>2</a:t>
              </a:r>
              <a:endParaRPr lang="en-US" sz="1100">
                <a:solidFill>
                  <a:srgbClr val="000000"/>
                </a:solidFill>
                <a:effectLst/>
                <a:latin typeface="Calibri" panose="020F0502020204030204" pitchFamily="34" charset="0"/>
                <a:ea typeface="Calibri" panose="020F0502020204030204" pitchFamily="34" charset="0"/>
              </a:endParaRPr>
            </a:p>
          </p:txBody>
        </p:sp>
        <p:sp>
          <p:nvSpPr>
            <p:cNvPr id="47" name="Shape 406">
              <a:extLst>
                <a:ext uri="{FF2B5EF4-FFF2-40B4-BE49-F238E27FC236}">
                  <a16:creationId xmlns:a16="http://schemas.microsoft.com/office/drawing/2014/main" id="{26B4D13B-9B3A-450E-A29F-35035F060F07}"/>
                </a:ext>
              </a:extLst>
            </p:cNvPr>
            <p:cNvSpPr/>
            <p:nvPr/>
          </p:nvSpPr>
          <p:spPr>
            <a:xfrm>
              <a:off x="6130925" y="2986230"/>
              <a:ext cx="271018" cy="1070102"/>
            </a:xfrm>
            <a:custGeom>
              <a:avLst/>
              <a:gdLst/>
              <a:ahLst/>
              <a:cxnLst/>
              <a:rect l="0" t="0" r="0" b="0"/>
              <a:pathLst>
                <a:path w="271018" h="1070102">
                  <a:moveTo>
                    <a:pt x="26797" y="0"/>
                  </a:moveTo>
                  <a:lnTo>
                    <a:pt x="93853" y="83820"/>
                  </a:lnTo>
                  <a:lnTo>
                    <a:pt x="62522" y="90519"/>
                  </a:lnTo>
                  <a:lnTo>
                    <a:pt x="271018" y="1063498"/>
                  </a:lnTo>
                  <a:lnTo>
                    <a:pt x="239776" y="1070102"/>
                  </a:lnTo>
                  <a:lnTo>
                    <a:pt x="31296" y="97195"/>
                  </a:lnTo>
                  <a:lnTo>
                    <a:pt x="0" y="103886"/>
                  </a:lnTo>
                  <a:lnTo>
                    <a:pt x="26797"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8" name="Shape 10267">
              <a:extLst>
                <a:ext uri="{FF2B5EF4-FFF2-40B4-BE49-F238E27FC236}">
                  <a16:creationId xmlns:a16="http://schemas.microsoft.com/office/drawing/2014/main" id="{2BAF3EFA-68C0-404C-ACF8-1593D152FB09}"/>
                </a:ext>
              </a:extLst>
            </p:cNvPr>
            <p:cNvSpPr/>
            <p:nvPr/>
          </p:nvSpPr>
          <p:spPr>
            <a:xfrm>
              <a:off x="5685282" y="3900630"/>
              <a:ext cx="1229868" cy="489204"/>
            </a:xfrm>
            <a:custGeom>
              <a:avLst/>
              <a:gdLst/>
              <a:ahLst/>
              <a:cxnLst/>
              <a:rect l="0" t="0" r="0" b="0"/>
              <a:pathLst>
                <a:path w="1229868" h="489204">
                  <a:moveTo>
                    <a:pt x="0" y="0"/>
                  </a:moveTo>
                  <a:lnTo>
                    <a:pt x="1229868" y="0"/>
                  </a:lnTo>
                  <a:lnTo>
                    <a:pt x="1229868" y="489204"/>
                  </a:lnTo>
                  <a:lnTo>
                    <a:pt x="0" y="48920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49" name="Shape 408">
              <a:extLst>
                <a:ext uri="{FF2B5EF4-FFF2-40B4-BE49-F238E27FC236}">
                  <a16:creationId xmlns:a16="http://schemas.microsoft.com/office/drawing/2014/main" id="{C05AE4CF-387D-4999-80D4-128B9506D85F}"/>
                </a:ext>
              </a:extLst>
            </p:cNvPr>
            <p:cNvSpPr/>
            <p:nvPr/>
          </p:nvSpPr>
          <p:spPr>
            <a:xfrm>
              <a:off x="5685282" y="3900630"/>
              <a:ext cx="1229868" cy="489204"/>
            </a:xfrm>
            <a:custGeom>
              <a:avLst/>
              <a:gdLst/>
              <a:ahLst/>
              <a:cxnLst/>
              <a:rect l="0" t="0" r="0" b="0"/>
              <a:pathLst>
                <a:path w="1229868" h="489204">
                  <a:moveTo>
                    <a:pt x="0" y="489204"/>
                  </a:moveTo>
                  <a:lnTo>
                    <a:pt x="1229868" y="489204"/>
                  </a:lnTo>
                  <a:lnTo>
                    <a:pt x="1229868" y="0"/>
                  </a:lnTo>
                  <a:lnTo>
                    <a:pt x="0" y="0"/>
                  </a:lnTo>
                  <a:close/>
                </a:path>
              </a:pathLst>
            </a:custGeom>
            <a:ln w="32004"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50" name="Rectangle 49">
              <a:extLst>
                <a:ext uri="{FF2B5EF4-FFF2-40B4-BE49-F238E27FC236}">
                  <a16:creationId xmlns:a16="http://schemas.microsoft.com/office/drawing/2014/main" id="{641FE0D2-65DB-42F9-89AD-47CEBDDCD3E6}"/>
                </a:ext>
              </a:extLst>
            </p:cNvPr>
            <p:cNvSpPr/>
            <p:nvPr/>
          </p:nvSpPr>
          <p:spPr>
            <a:xfrm>
              <a:off x="5874385" y="3961822"/>
              <a:ext cx="1129130" cy="33945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rPr>
                <a:t>Connect</a:t>
              </a:r>
              <a:endParaRPr lang="en-US" sz="1100">
                <a:solidFill>
                  <a:srgbClr val="000000"/>
                </a:solidFill>
                <a:effectLst/>
                <a:latin typeface="Calibri" panose="020F0502020204030204" pitchFamily="34" charset="0"/>
                <a:ea typeface="Calibri" panose="020F0502020204030204" pitchFamily="34" charset="0"/>
              </a:endParaRPr>
            </a:p>
          </p:txBody>
        </p:sp>
        <p:sp>
          <p:nvSpPr>
            <p:cNvPr id="51" name="Shape 410">
              <a:extLst>
                <a:ext uri="{FF2B5EF4-FFF2-40B4-BE49-F238E27FC236}">
                  <a16:creationId xmlns:a16="http://schemas.microsoft.com/office/drawing/2014/main" id="{6AF6CA57-CE79-489A-A3B1-C000D339D619}"/>
                </a:ext>
              </a:extLst>
            </p:cNvPr>
            <p:cNvSpPr/>
            <p:nvPr/>
          </p:nvSpPr>
          <p:spPr>
            <a:xfrm>
              <a:off x="2499360" y="2756868"/>
              <a:ext cx="3352800" cy="854964"/>
            </a:xfrm>
            <a:custGeom>
              <a:avLst/>
              <a:gdLst/>
              <a:ahLst/>
              <a:cxnLst/>
              <a:rect l="0" t="0" r="0" b="0"/>
              <a:pathLst>
                <a:path w="3352800" h="854964">
                  <a:moveTo>
                    <a:pt x="0" y="0"/>
                  </a:moveTo>
                  <a:lnTo>
                    <a:pt x="157480" y="113665"/>
                  </a:lnTo>
                  <a:lnTo>
                    <a:pt x="106099" y="140543"/>
                  </a:lnTo>
                  <a:lnTo>
                    <a:pt x="449353" y="797052"/>
                  </a:lnTo>
                  <a:lnTo>
                    <a:pt x="2858786" y="797052"/>
                  </a:lnTo>
                  <a:lnTo>
                    <a:pt x="3205404" y="477700"/>
                  </a:lnTo>
                  <a:lnTo>
                    <a:pt x="3166110" y="435102"/>
                  </a:lnTo>
                  <a:lnTo>
                    <a:pt x="3352800" y="381254"/>
                  </a:lnTo>
                  <a:lnTo>
                    <a:pt x="3283966" y="562864"/>
                  </a:lnTo>
                  <a:lnTo>
                    <a:pt x="3244653" y="520247"/>
                  </a:lnTo>
                  <a:lnTo>
                    <a:pt x="2889758" y="847344"/>
                  </a:lnTo>
                  <a:cubicBezTo>
                    <a:pt x="2884424" y="852170"/>
                    <a:pt x="2877439" y="854964"/>
                    <a:pt x="2870200" y="854964"/>
                  </a:cubicBezTo>
                  <a:lnTo>
                    <a:pt x="431800" y="854964"/>
                  </a:lnTo>
                  <a:cubicBezTo>
                    <a:pt x="421005" y="854964"/>
                    <a:pt x="411099" y="848995"/>
                    <a:pt x="406146" y="839470"/>
                  </a:cubicBezTo>
                  <a:lnTo>
                    <a:pt x="54806" y="167374"/>
                  </a:lnTo>
                  <a:lnTo>
                    <a:pt x="3556" y="194183"/>
                  </a:lnTo>
                  <a:lnTo>
                    <a:pt x="0" y="0"/>
                  </a:lnTo>
                  <a:close/>
                </a:path>
              </a:pathLst>
            </a:custGeom>
            <a:ln w="0" cap="flat">
              <a:miter lim="101600"/>
            </a:ln>
          </p:spPr>
          <p:style>
            <a:lnRef idx="0">
              <a:srgbClr val="000000">
                <a:alpha val="0"/>
              </a:srgbClr>
            </a:lnRef>
            <a:fillRef idx="1">
              <a:srgbClr val="000000"/>
            </a:fillRef>
            <a:effectRef idx="0">
              <a:scrgbClr r="0" g="0" b="0"/>
            </a:effectRef>
            <a:fontRef idx="none"/>
          </p:style>
          <p:txBody>
            <a:bodyPr/>
            <a:lstStyle/>
            <a:p>
              <a:endParaRPr lang="en-US"/>
            </a:p>
          </p:txBody>
        </p:sp>
        <p:sp>
          <p:nvSpPr>
            <p:cNvPr id="52" name="Shape 411">
              <a:extLst>
                <a:ext uri="{FF2B5EF4-FFF2-40B4-BE49-F238E27FC236}">
                  <a16:creationId xmlns:a16="http://schemas.microsoft.com/office/drawing/2014/main" id="{C974EEAD-6813-433E-8A14-143B95616E46}"/>
                </a:ext>
              </a:extLst>
            </p:cNvPr>
            <p:cNvSpPr/>
            <p:nvPr/>
          </p:nvSpPr>
          <p:spPr>
            <a:xfrm>
              <a:off x="3566922" y="3563826"/>
              <a:ext cx="431292" cy="641604"/>
            </a:xfrm>
            <a:custGeom>
              <a:avLst/>
              <a:gdLst/>
              <a:ahLst/>
              <a:cxnLst/>
              <a:rect l="0" t="0" r="0" b="0"/>
              <a:pathLst>
                <a:path w="431292" h="641604">
                  <a:moveTo>
                    <a:pt x="0" y="320802"/>
                  </a:moveTo>
                  <a:cubicBezTo>
                    <a:pt x="0" y="143637"/>
                    <a:pt x="96520" y="0"/>
                    <a:pt x="215646" y="0"/>
                  </a:cubicBezTo>
                  <a:cubicBezTo>
                    <a:pt x="334772" y="0"/>
                    <a:pt x="431292" y="143637"/>
                    <a:pt x="431292" y="320802"/>
                  </a:cubicBezTo>
                  <a:cubicBezTo>
                    <a:pt x="431292" y="497967"/>
                    <a:pt x="334772" y="641604"/>
                    <a:pt x="215646" y="641604"/>
                  </a:cubicBezTo>
                  <a:cubicBezTo>
                    <a:pt x="96520" y="641604"/>
                    <a:pt x="0" y="497967"/>
                    <a:pt x="0" y="320802"/>
                  </a:cubicBezTo>
                  <a:close/>
                </a:path>
              </a:pathLst>
            </a:custGeom>
            <a:ln w="3200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3" name="Rectangle 52">
              <a:extLst>
                <a:ext uri="{FF2B5EF4-FFF2-40B4-BE49-F238E27FC236}">
                  <a16:creationId xmlns:a16="http://schemas.microsoft.com/office/drawing/2014/main" id="{1486E150-8F69-4F6C-8659-E50EB1092299}"/>
                </a:ext>
              </a:extLst>
            </p:cNvPr>
            <p:cNvSpPr/>
            <p:nvPr/>
          </p:nvSpPr>
          <p:spPr>
            <a:xfrm>
              <a:off x="3720084" y="3763343"/>
              <a:ext cx="169091" cy="33900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rPr>
                <a:t>3</a:t>
              </a:r>
              <a:endParaRPr lang="en-US" sz="1100">
                <a:solidFill>
                  <a:srgbClr val="000000"/>
                </a:solidFill>
                <a:effectLst/>
                <a:latin typeface="Calibri" panose="020F0502020204030204" pitchFamily="34" charset="0"/>
                <a:ea typeface="Calibri" panose="020F0502020204030204" pitchFamily="34" charset="0"/>
              </a:endParaRPr>
            </a:p>
          </p:txBody>
        </p:sp>
        <p:sp>
          <p:nvSpPr>
            <p:cNvPr id="54" name="Rectangle 53">
              <a:extLst>
                <a:ext uri="{FF2B5EF4-FFF2-40B4-BE49-F238E27FC236}">
                  <a16:creationId xmlns:a16="http://schemas.microsoft.com/office/drawing/2014/main" id="{DD9DA37A-4A20-4C9F-97C0-8897BB951CF9}"/>
                </a:ext>
              </a:extLst>
            </p:cNvPr>
            <p:cNvSpPr/>
            <p:nvPr/>
          </p:nvSpPr>
          <p:spPr>
            <a:xfrm>
              <a:off x="6696710" y="719796"/>
              <a:ext cx="1575697" cy="25339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a:solidFill>
                    <a:srgbClr val="000000"/>
                  </a:solidFill>
                  <a:effectLst/>
                  <a:latin typeface="Arial" panose="020B0604020202020204" pitchFamily="34" charset="0"/>
                  <a:ea typeface="Arial" panose="020B0604020202020204" pitchFamily="34" charset="0"/>
                </a:rPr>
                <a:t>“Listen” for </a:t>
              </a:r>
              <a:endParaRPr lang="en-US" sz="1100">
                <a:solidFill>
                  <a:srgbClr val="000000"/>
                </a:solidFill>
                <a:effectLst/>
                <a:latin typeface="Calibri" panose="020F0502020204030204" pitchFamily="34" charset="0"/>
                <a:ea typeface="Calibri" panose="020F0502020204030204" pitchFamily="34" charset="0"/>
              </a:endParaRPr>
            </a:p>
          </p:txBody>
        </p:sp>
        <p:sp>
          <p:nvSpPr>
            <p:cNvPr id="55" name="Rectangle 54">
              <a:extLst>
                <a:ext uri="{FF2B5EF4-FFF2-40B4-BE49-F238E27FC236}">
                  <a16:creationId xmlns:a16="http://schemas.microsoft.com/office/drawing/2014/main" id="{1B5072E7-26C9-4AFE-97A7-3DABDC2A92B6}"/>
                </a:ext>
              </a:extLst>
            </p:cNvPr>
            <p:cNvSpPr/>
            <p:nvPr/>
          </p:nvSpPr>
          <p:spPr>
            <a:xfrm>
              <a:off x="6913118" y="927490"/>
              <a:ext cx="999712" cy="30103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b="1">
                  <a:solidFill>
                    <a:srgbClr val="000000"/>
                  </a:solidFill>
                  <a:effectLst/>
                  <a:latin typeface="Arial" panose="020B0604020202020204" pitchFamily="34" charset="0"/>
                  <a:ea typeface="Arial" panose="020B0604020202020204" pitchFamily="34" charset="0"/>
                </a:rPr>
                <a:t>service </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471265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66ECF85-317D-41A4-9CC5-2CB88DD667C5}"/>
              </a:ext>
            </a:extLst>
          </p:cNvPr>
          <p:cNvGrpSpPr/>
          <p:nvPr/>
        </p:nvGrpSpPr>
        <p:grpSpPr>
          <a:xfrm>
            <a:off x="952901" y="1443789"/>
            <a:ext cx="9370194" cy="4920916"/>
            <a:chOff x="0" y="0"/>
            <a:chExt cx="8815814" cy="5271468"/>
          </a:xfrm>
        </p:grpSpPr>
        <p:sp>
          <p:nvSpPr>
            <p:cNvPr id="5" name="Shape 419">
              <a:extLst>
                <a:ext uri="{FF2B5EF4-FFF2-40B4-BE49-F238E27FC236}">
                  <a16:creationId xmlns:a16="http://schemas.microsoft.com/office/drawing/2014/main" id="{B739436B-C78F-490E-8295-D0FA1CF8AD92}"/>
                </a:ext>
              </a:extLst>
            </p:cNvPr>
            <p:cNvSpPr/>
            <p:nvPr/>
          </p:nvSpPr>
          <p:spPr>
            <a:xfrm>
              <a:off x="1082040" y="3748230"/>
              <a:ext cx="914400" cy="457200"/>
            </a:xfrm>
            <a:custGeom>
              <a:avLst/>
              <a:gdLst/>
              <a:ahLst/>
              <a:cxnLst/>
              <a:rect l="0" t="0" r="0" b="0"/>
              <a:pathLst>
                <a:path w="914400" h="457200">
                  <a:moveTo>
                    <a:pt x="0" y="457200"/>
                  </a:moveTo>
                  <a:lnTo>
                    <a:pt x="571500" y="444500"/>
                  </a:lnTo>
                  <a:lnTo>
                    <a:pt x="914400" y="0"/>
                  </a:lnTo>
                </a:path>
              </a:pathLst>
            </a:custGeom>
            <a:ln w="28956"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 name="Rectangle 5">
              <a:extLst>
                <a:ext uri="{FF2B5EF4-FFF2-40B4-BE49-F238E27FC236}">
                  <a16:creationId xmlns:a16="http://schemas.microsoft.com/office/drawing/2014/main" id="{D94FC6A4-86AB-4EE9-AAE3-A1CEB4B843F5}"/>
                </a:ext>
              </a:extLst>
            </p:cNvPr>
            <p:cNvSpPr/>
            <p:nvPr/>
          </p:nvSpPr>
          <p:spPr>
            <a:xfrm>
              <a:off x="105918" y="45041"/>
              <a:ext cx="118473" cy="318166"/>
            </a:xfrm>
            <a:prstGeom prst="rect">
              <a:avLst/>
            </a:prstGeom>
            <a:ln>
              <a:noFill/>
            </a:ln>
          </p:spPr>
          <p:txBody>
            <a:bodyPr vert="horz" lIns="0" tIns="0" rIns="0" bIns="0" rtlCol="0">
              <a:noAutofit/>
            </a:body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279AD2CE-15C0-45C1-9235-1CB3639A8BB2}"/>
                </a:ext>
              </a:extLst>
            </p:cNvPr>
            <p:cNvSpPr/>
            <p:nvPr/>
          </p:nvSpPr>
          <p:spPr>
            <a:xfrm>
              <a:off x="448818" y="0"/>
              <a:ext cx="1869514" cy="3774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b="1" u="sng" dirty="0">
                  <a:solidFill>
                    <a:srgbClr val="000000"/>
                  </a:solidFill>
                  <a:effectLst/>
                  <a:latin typeface="Arial" panose="020B0604020202020204" pitchFamily="34" charset="0"/>
                  <a:ea typeface="Arial" panose="020B0604020202020204" pitchFamily="34" charset="0"/>
                </a:rPr>
                <a:t>2. DATAGRAM</a:t>
              </a:r>
              <a:endParaRPr lang="en-US" sz="1100" b="1" u="sng" dirty="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6D5BAC77-19AF-4891-A11A-21150461BD61}"/>
                </a:ext>
              </a:extLst>
            </p:cNvPr>
            <p:cNvSpPr/>
            <p:nvPr/>
          </p:nvSpPr>
          <p:spPr>
            <a:xfrm>
              <a:off x="563118" y="418100"/>
              <a:ext cx="169248" cy="3079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43BCC5AA-9D70-4440-8320-6D65C9920849}"/>
                </a:ext>
              </a:extLst>
            </p:cNvPr>
            <p:cNvSpPr/>
            <p:nvPr/>
          </p:nvSpPr>
          <p:spPr>
            <a:xfrm>
              <a:off x="849935" y="367799"/>
              <a:ext cx="1485032" cy="3747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a.k.a. UDP</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85C9840E-D6EC-43B6-ACD9-FA48CEB5BB82}"/>
                </a:ext>
              </a:extLst>
            </p:cNvPr>
            <p:cNvSpPr/>
            <p:nvPr/>
          </p:nvSpPr>
          <p:spPr>
            <a:xfrm>
              <a:off x="563118" y="783860"/>
              <a:ext cx="169248" cy="3079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AD00DDD9-F486-454B-8580-E9FDE33B2AD6}"/>
                </a:ext>
              </a:extLst>
            </p:cNvPr>
            <p:cNvSpPr/>
            <p:nvPr/>
          </p:nvSpPr>
          <p:spPr>
            <a:xfrm>
              <a:off x="849935" y="733559"/>
              <a:ext cx="4315820" cy="3747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dirty="0">
                  <a:solidFill>
                    <a:srgbClr val="000000"/>
                  </a:solidFill>
                  <a:effectLst/>
                  <a:latin typeface="Times New Roman" panose="02020603050405020304" pitchFamily="18" charset="0"/>
                  <a:ea typeface="Times New Roman" panose="02020603050405020304" pitchFamily="18" charset="0"/>
                </a:rPr>
                <a:t>unreliable delivery; data can be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ACA3BC75-DB5A-450D-82E4-4CF7ABF72A28}"/>
                </a:ext>
              </a:extLst>
            </p:cNvPr>
            <p:cNvSpPr/>
            <p:nvPr/>
          </p:nvSpPr>
          <p:spPr>
            <a:xfrm>
              <a:off x="849935" y="1038740"/>
              <a:ext cx="3852024" cy="3747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lost, although this is unusual</a:t>
              </a:r>
              <a:endParaRPr lang="en-US" sz="1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0A856B22-E947-4491-88B5-80FD42E9BBA6}"/>
                </a:ext>
              </a:extLst>
            </p:cNvPr>
            <p:cNvSpPr/>
            <p:nvPr/>
          </p:nvSpPr>
          <p:spPr>
            <a:xfrm>
              <a:off x="563118" y="1454801"/>
              <a:ext cx="169248" cy="3079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E8AF28F0-4F37-4518-A588-2D8CC0A6E471}"/>
                </a:ext>
              </a:extLst>
            </p:cNvPr>
            <p:cNvSpPr/>
            <p:nvPr/>
          </p:nvSpPr>
          <p:spPr>
            <a:xfrm>
              <a:off x="849935" y="1404500"/>
              <a:ext cx="2666385" cy="3747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no order guarantees</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3C29EFAF-0D58-4165-A18B-D132B436137C}"/>
                </a:ext>
              </a:extLst>
            </p:cNvPr>
            <p:cNvSpPr/>
            <p:nvPr/>
          </p:nvSpPr>
          <p:spPr>
            <a:xfrm>
              <a:off x="563118" y="1820561"/>
              <a:ext cx="169248" cy="3079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B61490AD-EFD2-44A8-B026-F6DFFA1D42FD}"/>
                </a:ext>
              </a:extLst>
            </p:cNvPr>
            <p:cNvSpPr/>
            <p:nvPr/>
          </p:nvSpPr>
          <p:spPr>
            <a:xfrm>
              <a:off x="849935" y="1820561"/>
              <a:ext cx="3602271" cy="3079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no notion of “connection”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8DECDBDB-F49B-4E30-9464-0817FA3E805D}"/>
                </a:ext>
              </a:extLst>
            </p:cNvPr>
            <p:cNvSpPr/>
            <p:nvPr/>
          </p:nvSpPr>
          <p:spPr>
            <a:xfrm>
              <a:off x="3555365" y="1820561"/>
              <a:ext cx="169248" cy="30791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88B536C1-6F8E-4E16-87F6-9BEEAC8EF79B}"/>
                </a:ext>
              </a:extLst>
            </p:cNvPr>
            <p:cNvSpPr/>
            <p:nvPr/>
          </p:nvSpPr>
          <p:spPr>
            <a:xfrm>
              <a:off x="3745865" y="1770260"/>
              <a:ext cx="574766" cy="3747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app </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D58BB99C-04D7-4DA1-B65F-6B494339E95C}"/>
                </a:ext>
              </a:extLst>
            </p:cNvPr>
            <p:cNvSpPr/>
            <p:nvPr/>
          </p:nvSpPr>
          <p:spPr>
            <a:xfrm>
              <a:off x="849935" y="2075060"/>
              <a:ext cx="1286622" cy="3747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indicates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4E43F575-4ECA-4BBA-B6BF-A397998C084B}"/>
                </a:ext>
              </a:extLst>
            </p:cNvPr>
            <p:cNvSpPr/>
            <p:nvPr/>
          </p:nvSpPr>
          <p:spPr>
            <a:xfrm>
              <a:off x="1813052" y="2075060"/>
              <a:ext cx="545260" cy="3747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dest</a:t>
              </a:r>
              <a:endParaRPr lang="en-US" sz="1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342255BA-04EE-4A82-B710-811FB0AFB748}"/>
                </a:ext>
              </a:extLst>
            </p:cNvPr>
            <p:cNvSpPr/>
            <p:nvPr/>
          </p:nvSpPr>
          <p:spPr>
            <a:xfrm>
              <a:off x="2223008" y="2075060"/>
              <a:ext cx="2231984" cy="3747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 for each packet</a:t>
              </a:r>
              <a:endParaRPr lang="en-US" sz="1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3A4ADF07-9AF4-4BB3-86C5-0A1C7A255757}"/>
                </a:ext>
              </a:extLst>
            </p:cNvPr>
            <p:cNvSpPr/>
            <p:nvPr/>
          </p:nvSpPr>
          <p:spPr>
            <a:xfrm>
              <a:off x="563118" y="2490910"/>
              <a:ext cx="169450" cy="30828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a:t>
              </a:r>
              <a:endParaRPr lang="en-US" sz="1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527D902F-C3A0-4FD9-AA76-3182D71BEE22}"/>
                </a:ext>
              </a:extLst>
            </p:cNvPr>
            <p:cNvSpPr/>
            <p:nvPr/>
          </p:nvSpPr>
          <p:spPr>
            <a:xfrm>
              <a:off x="849935" y="2440549"/>
              <a:ext cx="2597286" cy="37516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000">
                  <a:solidFill>
                    <a:srgbClr val="000000"/>
                  </a:solidFill>
                  <a:effectLst/>
                  <a:latin typeface="Times New Roman" panose="02020603050405020304" pitchFamily="18" charset="0"/>
                  <a:ea typeface="Times New Roman" panose="02020603050405020304" pitchFamily="18" charset="0"/>
                </a:rPr>
                <a:t>can send or receive</a:t>
              </a:r>
              <a:endParaRPr lang="en-US" sz="1100">
                <a:solidFill>
                  <a:srgbClr val="000000"/>
                </a:solidFill>
                <a:effectLst/>
                <a:latin typeface="Calibri" panose="020F0502020204030204" pitchFamily="34" charset="0"/>
                <a:ea typeface="Calibri" panose="020F0502020204030204" pitchFamily="34" charset="0"/>
              </a:endParaRPr>
            </a:p>
          </p:txBody>
        </p:sp>
        <p:pic>
          <p:nvPicPr>
            <p:cNvPr id="24" name="Picture 23">
              <a:extLst>
                <a:ext uri="{FF2B5EF4-FFF2-40B4-BE49-F238E27FC236}">
                  <a16:creationId xmlns:a16="http://schemas.microsoft.com/office/drawing/2014/main" id="{9B72C1B4-3C65-4831-8164-76C4F32D9EB4}"/>
                </a:ext>
              </a:extLst>
            </p:cNvPr>
            <p:cNvPicPr/>
            <p:nvPr/>
          </p:nvPicPr>
          <p:blipFill>
            <a:blip r:embed="rId2"/>
            <a:stretch>
              <a:fillRect/>
            </a:stretch>
          </p:blipFill>
          <p:spPr>
            <a:xfrm>
              <a:off x="1956054" y="2674572"/>
              <a:ext cx="1877568" cy="1522476"/>
            </a:xfrm>
            <a:prstGeom prst="rect">
              <a:avLst/>
            </a:prstGeom>
          </p:spPr>
        </p:pic>
        <p:pic>
          <p:nvPicPr>
            <p:cNvPr id="25" name="Picture 24">
              <a:extLst>
                <a:ext uri="{FF2B5EF4-FFF2-40B4-BE49-F238E27FC236}">
                  <a16:creationId xmlns:a16="http://schemas.microsoft.com/office/drawing/2014/main" id="{91CDC0A4-0413-42B6-8FF4-410046A8C747}"/>
                </a:ext>
              </a:extLst>
            </p:cNvPr>
            <p:cNvPicPr/>
            <p:nvPr/>
          </p:nvPicPr>
          <p:blipFill>
            <a:blip r:embed="rId3"/>
            <a:stretch>
              <a:fillRect/>
            </a:stretch>
          </p:blipFill>
          <p:spPr>
            <a:xfrm>
              <a:off x="2757678" y="4041600"/>
              <a:ext cx="941832" cy="1229868"/>
            </a:xfrm>
            <a:prstGeom prst="rect">
              <a:avLst/>
            </a:prstGeom>
          </p:spPr>
        </p:pic>
        <p:pic>
          <p:nvPicPr>
            <p:cNvPr id="26" name="Picture 25">
              <a:extLst>
                <a:ext uri="{FF2B5EF4-FFF2-40B4-BE49-F238E27FC236}">
                  <a16:creationId xmlns:a16="http://schemas.microsoft.com/office/drawing/2014/main" id="{1C044689-C703-48BB-A799-67FB7031729B}"/>
                </a:ext>
              </a:extLst>
            </p:cNvPr>
            <p:cNvPicPr/>
            <p:nvPr/>
          </p:nvPicPr>
          <p:blipFill>
            <a:blip r:embed="rId4"/>
            <a:stretch>
              <a:fillRect/>
            </a:stretch>
          </p:blipFill>
          <p:spPr>
            <a:xfrm>
              <a:off x="6491478" y="89868"/>
              <a:ext cx="1772412" cy="2229612"/>
            </a:xfrm>
            <a:prstGeom prst="rect">
              <a:avLst/>
            </a:prstGeom>
          </p:spPr>
        </p:pic>
        <p:pic>
          <p:nvPicPr>
            <p:cNvPr id="27" name="Picture 26">
              <a:extLst>
                <a:ext uri="{FF2B5EF4-FFF2-40B4-BE49-F238E27FC236}">
                  <a16:creationId xmlns:a16="http://schemas.microsoft.com/office/drawing/2014/main" id="{AD88AEA6-AEC2-4B49-AF35-39AE08554572}"/>
                </a:ext>
              </a:extLst>
            </p:cNvPr>
            <p:cNvPicPr/>
            <p:nvPr/>
          </p:nvPicPr>
          <p:blipFill>
            <a:blip r:embed="rId5"/>
            <a:stretch>
              <a:fillRect/>
            </a:stretch>
          </p:blipFill>
          <p:spPr>
            <a:xfrm>
              <a:off x="5500878" y="3671268"/>
              <a:ext cx="2590800" cy="1548384"/>
            </a:xfrm>
            <a:prstGeom prst="rect">
              <a:avLst/>
            </a:prstGeom>
          </p:spPr>
        </p:pic>
        <p:sp>
          <p:nvSpPr>
            <p:cNvPr id="28" name="Shape 10269">
              <a:extLst>
                <a:ext uri="{FF2B5EF4-FFF2-40B4-BE49-F238E27FC236}">
                  <a16:creationId xmlns:a16="http://schemas.microsoft.com/office/drawing/2014/main" id="{1036F750-4EBD-40D6-8F08-E5C633DC8FD1}"/>
                </a:ext>
              </a:extLst>
            </p:cNvPr>
            <p:cNvSpPr/>
            <p:nvPr/>
          </p:nvSpPr>
          <p:spPr>
            <a:xfrm>
              <a:off x="0" y="3976830"/>
              <a:ext cx="1147572" cy="489204"/>
            </a:xfrm>
            <a:custGeom>
              <a:avLst/>
              <a:gdLst/>
              <a:ahLst/>
              <a:cxnLst/>
              <a:rect l="0" t="0" r="0" b="0"/>
              <a:pathLst>
                <a:path w="1147572" h="489204">
                  <a:moveTo>
                    <a:pt x="0" y="0"/>
                  </a:moveTo>
                  <a:lnTo>
                    <a:pt x="1147572" y="0"/>
                  </a:lnTo>
                  <a:lnTo>
                    <a:pt x="1147572" y="489204"/>
                  </a:lnTo>
                  <a:lnTo>
                    <a:pt x="0" y="489204"/>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29" name="Shape 448">
              <a:extLst>
                <a:ext uri="{FF2B5EF4-FFF2-40B4-BE49-F238E27FC236}">
                  <a16:creationId xmlns:a16="http://schemas.microsoft.com/office/drawing/2014/main" id="{1F94EC3B-AA49-4A44-8152-93DB105D1B64}"/>
                </a:ext>
              </a:extLst>
            </p:cNvPr>
            <p:cNvSpPr/>
            <p:nvPr/>
          </p:nvSpPr>
          <p:spPr>
            <a:xfrm>
              <a:off x="0" y="3976830"/>
              <a:ext cx="1147572" cy="489204"/>
            </a:xfrm>
            <a:custGeom>
              <a:avLst/>
              <a:gdLst/>
              <a:ahLst/>
              <a:cxnLst/>
              <a:rect l="0" t="0" r="0" b="0"/>
              <a:pathLst>
                <a:path w="1147572" h="489204">
                  <a:moveTo>
                    <a:pt x="0" y="489204"/>
                  </a:moveTo>
                  <a:lnTo>
                    <a:pt x="1147572" y="489204"/>
                  </a:lnTo>
                  <a:lnTo>
                    <a:pt x="1147572" y="0"/>
                  </a:lnTo>
                  <a:lnTo>
                    <a:pt x="0" y="0"/>
                  </a:lnTo>
                  <a:close/>
                </a:path>
              </a:pathLst>
            </a:custGeom>
            <a:ln w="32004"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Rectangle 29">
              <a:extLst>
                <a:ext uri="{FF2B5EF4-FFF2-40B4-BE49-F238E27FC236}">
                  <a16:creationId xmlns:a16="http://schemas.microsoft.com/office/drawing/2014/main" id="{96F5A51B-AE0C-4B98-A7EF-BC871663AA6C}"/>
                </a:ext>
              </a:extLst>
            </p:cNvPr>
            <p:cNvSpPr/>
            <p:nvPr/>
          </p:nvSpPr>
          <p:spPr>
            <a:xfrm>
              <a:off x="159868" y="4038022"/>
              <a:ext cx="1096910" cy="33945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a:solidFill>
                    <a:srgbClr val="000000"/>
                  </a:solidFill>
                  <a:effectLst/>
                  <a:latin typeface="Arial" panose="020B0604020202020204" pitchFamily="34" charset="0"/>
                  <a:ea typeface="Arial" panose="020B0604020202020204" pitchFamily="34" charset="0"/>
                </a:rPr>
                <a:t>Process</a:t>
              </a:r>
              <a:endParaRPr lang="en-US" sz="1100">
                <a:solidFill>
                  <a:srgbClr val="000000"/>
                </a:solidFill>
                <a:effectLst/>
                <a:latin typeface="Calibri" panose="020F0502020204030204" pitchFamily="34" charset="0"/>
                <a:ea typeface="Calibri" panose="020F0502020204030204" pitchFamily="34" charset="0"/>
              </a:endParaRPr>
            </a:p>
          </p:txBody>
        </p:sp>
        <p:sp>
          <p:nvSpPr>
            <p:cNvPr id="31" name="Shape 450">
              <a:extLst>
                <a:ext uri="{FF2B5EF4-FFF2-40B4-BE49-F238E27FC236}">
                  <a16:creationId xmlns:a16="http://schemas.microsoft.com/office/drawing/2014/main" id="{895E1F48-4F7B-4496-98AD-1FB82BF280D6}"/>
                </a:ext>
              </a:extLst>
            </p:cNvPr>
            <p:cNvSpPr/>
            <p:nvPr/>
          </p:nvSpPr>
          <p:spPr>
            <a:xfrm>
              <a:off x="1615440" y="4205430"/>
              <a:ext cx="990600" cy="381000"/>
            </a:xfrm>
            <a:custGeom>
              <a:avLst/>
              <a:gdLst/>
              <a:ahLst/>
              <a:cxnLst/>
              <a:rect l="0" t="0" r="0" b="0"/>
              <a:pathLst>
                <a:path w="990600" h="381000">
                  <a:moveTo>
                    <a:pt x="0" y="0"/>
                  </a:moveTo>
                  <a:lnTo>
                    <a:pt x="990600" y="381000"/>
                  </a:lnTo>
                </a:path>
              </a:pathLst>
            </a:custGeom>
            <a:ln w="28956"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2" name="Shape 451">
              <a:extLst>
                <a:ext uri="{FF2B5EF4-FFF2-40B4-BE49-F238E27FC236}">
                  <a16:creationId xmlns:a16="http://schemas.microsoft.com/office/drawing/2014/main" id="{3324815E-65D3-411F-AF5A-0EB935CAB2AD}"/>
                </a:ext>
              </a:extLst>
            </p:cNvPr>
            <p:cNvSpPr/>
            <p:nvPr/>
          </p:nvSpPr>
          <p:spPr>
            <a:xfrm>
              <a:off x="3742055" y="3200352"/>
              <a:ext cx="1911985" cy="930656"/>
            </a:xfrm>
            <a:custGeom>
              <a:avLst/>
              <a:gdLst/>
              <a:ahLst/>
              <a:cxnLst/>
              <a:rect l="0" t="0" r="0" b="0"/>
              <a:pathLst>
                <a:path w="1911985" h="930656">
                  <a:moveTo>
                    <a:pt x="13970" y="0"/>
                  </a:moveTo>
                  <a:lnTo>
                    <a:pt x="1832359" y="872908"/>
                  </a:lnTo>
                  <a:lnTo>
                    <a:pt x="1846199" y="844042"/>
                  </a:lnTo>
                  <a:lnTo>
                    <a:pt x="1911985" y="928878"/>
                  </a:lnTo>
                  <a:lnTo>
                    <a:pt x="1804670" y="930656"/>
                  </a:lnTo>
                  <a:lnTo>
                    <a:pt x="1818532" y="901746"/>
                  </a:lnTo>
                  <a:lnTo>
                    <a:pt x="0" y="28956"/>
                  </a:lnTo>
                  <a:lnTo>
                    <a:pt x="1397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3" name="Shape 452">
              <a:extLst>
                <a:ext uri="{FF2B5EF4-FFF2-40B4-BE49-F238E27FC236}">
                  <a16:creationId xmlns:a16="http://schemas.microsoft.com/office/drawing/2014/main" id="{F8915567-9394-4E31-AC1B-DF73421275C9}"/>
                </a:ext>
              </a:extLst>
            </p:cNvPr>
            <p:cNvSpPr/>
            <p:nvPr/>
          </p:nvSpPr>
          <p:spPr>
            <a:xfrm>
              <a:off x="3749040" y="4189936"/>
              <a:ext cx="1832737" cy="495973"/>
            </a:xfrm>
            <a:custGeom>
              <a:avLst/>
              <a:gdLst/>
              <a:ahLst/>
              <a:cxnLst/>
              <a:rect l="0" t="0" r="0" b="0"/>
              <a:pathLst>
                <a:path w="1832737" h="495973">
                  <a:moveTo>
                    <a:pt x="1824863" y="0"/>
                  </a:moveTo>
                  <a:lnTo>
                    <a:pt x="1832737" y="30988"/>
                  </a:lnTo>
                  <a:lnTo>
                    <a:pt x="97030" y="464934"/>
                  </a:lnTo>
                  <a:lnTo>
                    <a:pt x="104775" y="495973"/>
                  </a:lnTo>
                  <a:lnTo>
                    <a:pt x="0" y="472694"/>
                  </a:lnTo>
                  <a:lnTo>
                    <a:pt x="81534" y="402831"/>
                  </a:lnTo>
                  <a:lnTo>
                    <a:pt x="89282" y="433882"/>
                  </a:lnTo>
                  <a:lnTo>
                    <a:pt x="1824863"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4" name="Shape 453">
              <a:extLst>
                <a:ext uri="{FF2B5EF4-FFF2-40B4-BE49-F238E27FC236}">
                  <a16:creationId xmlns:a16="http://schemas.microsoft.com/office/drawing/2014/main" id="{40442D13-E209-447E-BC65-06170190C8BA}"/>
                </a:ext>
              </a:extLst>
            </p:cNvPr>
            <p:cNvSpPr/>
            <p:nvPr/>
          </p:nvSpPr>
          <p:spPr>
            <a:xfrm>
              <a:off x="6208269" y="1630632"/>
              <a:ext cx="1023874" cy="2105406"/>
            </a:xfrm>
            <a:custGeom>
              <a:avLst/>
              <a:gdLst/>
              <a:ahLst/>
              <a:cxnLst/>
              <a:rect l="0" t="0" r="0" b="0"/>
              <a:pathLst>
                <a:path w="1023874" h="2105406">
                  <a:moveTo>
                    <a:pt x="226060" y="0"/>
                  </a:moveTo>
                  <a:lnTo>
                    <a:pt x="322072" y="48006"/>
                  </a:lnTo>
                  <a:lnTo>
                    <a:pt x="226060" y="96012"/>
                  </a:lnTo>
                  <a:lnTo>
                    <a:pt x="226060" y="64008"/>
                  </a:lnTo>
                  <a:lnTo>
                    <a:pt x="55880" y="64008"/>
                  </a:lnTo>
                  <a:lnTo>
                    <a:pt x="1019175" y="1027303"/>
                  </a:lnTo>
                  <a:cubicBezTo>
                    <a:pt x="1022223" y="1030351"/>
                    <a:pt x="1023874" y="1034415"/>
                    <a:pt x="1023874" y="1038606"/>
                  </a:cubicBezTo>
                  <a:lnTo>
                    <a:pt x="1023874" y="2105406"/>
                  </a:lnTo>
                  <a:lnTo>
                    <a:pt x="991870" y="2105406"/>
                  </a:lnTo>
                  <a:lnTo>
                    <a:pt x="991870" y="1045210"/>
                  </a:lnTo>
                  <a:lnTo>
                    <a:pt x="5969" y="59309"/>
                  </a:lnTo>
                  <a:cubicBezTo>
                    <a:pt x="1397" y="54737"/>
                    <a:pt x="0" y="47879"/>
                    <a:pt x="2540" y="41910"/>
                  </a:cubicBezTo>
                  <a:cubicBezTo>
                    <a:pt x="4953" y="35941"/>
                    <a:pt x="10795" y="32004"/>
                    <a:pt x="17272" y="32004"/>
                  </a:cubicBezTo>
                  <a:lnTo>
                    <a:pt x="226060" y="32004"/>
                  </a:lnTo>
                  <a:lnTo>
                    <a:pt x="22606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5" name="Shape 454">
              <a:extLst>
                <a:ext uri="{FF2B5EF4-FFF2-40B4-BE49-F238E27FC236}">
                  <a16:creationId xmlns:a16="http://schemas.microsoft.com/office/drawing/2014/main" id="{C36C7B28-2A96-469C-BEA3-BE18B576B41D}"/>
                </a:ext>
              </a:extLst>
            </p:cNvPr>
            <p:cNvSpPr/>
            <p:nvPr/>
          </p:nvSpPr>
          <p:spPr>
            <a:xfrm>
              <a:off x="5789931" y="595709"/>
              <a:ext cx="1348359" cy="3102229"/>
            </a:xfrm>
            <a:custGeom>
              <a:avLst/>
              <a:gdLst/>
              <a:ahLst/>
              <a:cxnLst/>
              <a:rect l="0" t="0" r="0" b="0"/>
              <a:pathLst>
                <a:path w="1348359" h="3102229">
                  <a:moveTo>
                    <a:pt x="16891" y="127"/>
                  </a:moveTo>
                  <a:lnTo>
                    <a:pt x="626491" y="12827"/>
                  </a:lnTo>
                  <a:lnTo>
                    <a:pt x="625729" y="44831"/>
                  </a:lnTo>
                  <a:lnTo>
                    <a:pt x="34974" y="32524"/>
                  </a:lnTo>
                  <a:lnTo>
                    <a:pt x="260109" y="1645994"/>
                  </a:lnTo>
                  <a:lnTo>
                    <a:pt x="1245743" y="2442083"/>
                  </a:lnTo>
                  <a:cubicBezTo>
                    <a:pt x="1249045" y="2444751"/>
                    <a:pt x="1251077" y="2448560"/>
                    <a:pt x="1251585" y="2452624"/>
                  </a:cubicBezTo>
                  <a:lnTo>
                    <a:pt x="1316634" y="3004982"/>
                  </a:lnTo>
                  <a:lnTo>
                    <a:pt x="1348359" y="3001264"/>
                  </a:lnTo>
                  <a:lnTo>
                    <a:pt x="1311910" y="3102229"/>
                  </a:lnTo>
                  <a:lnTo>
                    <a:pt x="1252982" y="3012440"/>
                  </a:lnTo>
                  <a:lnTo>
                    <a:pt x="1284766" y="3008716"/>
                  </a:lnTo>
                  <a:lnTo>
                    <a:pt x="1220591" y="2462868"/>
                  </a:lnTo>
                  <a:lnTo>
                    <a:pt x="235077" y="1666875"/>
                  </a:lnTo>
                  <a:cubicBezTo>
                    <a:pt x="231902" y="1664335"/>
                    <a:pt x="229870" y="1660652"/>
                    <a:pt x="229235" y="1656588"/>
                  </a:cubicBezTo>
                  <a:lnTo>
                    <a:pt x="635" y="18288"/>
                  </a:lnTo>
                  <a:cubicBezTo>
                    <a:pt x="0" y="13716"/>
                    <a:pt x="1397" y="9017"/>
                    <a:pt x="4572" y="5461"/>
                  </a:cubicBezTo>
                  <a:cubicBezTo>
                    <a:pt x="7620" y="2032"/>
                    <a:pt x="12192" y="0"/>
                    <a:pt x="16891" y="127"/>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36" name="Shape 456">
              <a:extLst>
                <a:ext uri="{FF2B5EF4-FFF2-40B4-BE49-F238E27FC236}">
                  <a16:creationId xmlns:a16="http://schemas.microsoft.com/office/drawing/2014/main" id="{2EA6AFBA-33C2-43B7-800B-16CD991CC41F}"/>
                </a:ext>
              </a:extLst>
            </p:cNvPr>
            <p:cNvSpPr/>
            <p:nvPr/>
          </p:nvSpPr>
          <p:spPr>
            <a:xfrm>
              <a:off x="7787640" y="1690830"/>
              <a:ext cx="838200" cy="368808"/>
            </a:xfrm>
            <a:custGeom>
              <a:avLst/>
              <a:gdLst/>
              <a:ahLst/>
              <a:cxnLst/>
              <a:rect l="0" t="0" r="0" b="0"/>
              <a:pathLst>
                <a:path w="838200" h="368808">
                  <a:moveTo>
                    <a:pt x="0" y="368808"/>
                  </a:moveTo>
                  <a:lnTo>
                    <a:pt x="838200" y="368808"/>
                  </a:lnTo>
                  <a:lnTo>
                    <a:pt x="838200" y="0"/>
                  </a:lnTo>
                  <a:lnTo>
                    <a:pt x="0" y="0"/>
                  </a:lnTo>
                  <a:close/>
                </a:path>
              </a:pathLst>
            </a:custGeom>
            <a:ln w="32004"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Rectangle 36">
              <a:extLst>
                <a:ext uri="{FF2B5EF4-FFF2-40B4-BE49-F238E27FC236}">
                  <a16:creationId xmlns:a16="http://schemas.microsoft.com/office/drawing/2014/main" id="{CA132920-FC81-49FC-B438-8F45C84C6A42}"/>
                </a:ext>
              </a:extLst>
            </p:cNvPr>
            <p:cNvSpPr/>
            <p:nvPr/>
          </p:nvSpPr>
          <p:spPr>
            <a:xfrm>
              <a:off x="7840472" y="1751107"/>
              <a:ext cx="975342" cy="300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Process</a:t>
              </a:r>
              <a:endParaRPr lang="en-US" sz="1100">
                <a:solidFill>
                  <a:srgbClr val="000000"/>
                </a:solidFill>
                <a:effectLst/>
                <a:latin typeface="Calibri" panose="020F0502020204030204" pitchFamily="34" charset="0"/>
                <a:ea typeface="Calibri" panose="020F0502020204030204" pitchFamily="34" charset="0"/>
              </a:endParaRPr>
            </a:p>
          </p:txBody>
        </p:sp>
        <p:sp>
          <p:nvSpPr>
            <p:cNvPr id="38" name="Shape 458">
              <a:extLst>
                <a:ext uri="{FF2B5EF4-FFF2-40B4-BE49-F238E27FC236}">
                  <a16:creationId xmlns:a16="http://schemas.microsoft.com/office/drawing/2014/main" id="{6A803A36-8C91-4DE8-8A3B-6E371B09C5E1}"/>
                </a:ext>
              </a:extLst>
            </p:cNvPr>
            <p:cNvSpPr/>
            <p:nvPr/>
          </p:nvSpPr>
          <p:spPr>
            <a:xfrm>
              <a:off x="8092440" y="928830"/>
              <a:ext cx="342900" cy="762000"/>
            </a:xfrm>
            <a:custGeom>
              <a:avLst/>
              <a:gdLst/>
              <a:ahLst/>
              <a:cxnLst/>
              <a:rect l="0" t="0" r="0" b="0"/>
              <a:pathLst>
                <a:path w="342900" h="762000">
                  <a:moveTo>
                    <a:pt x="0" y="762000"/>
                  </a:moveTo>
                  <a:lnTo>
                    <a:pt x="342900" y="25400"/>
                  </a:lnTo>
                  <a:lnTo>
                    <a:pt x="152400" y="0"/>
                  </a:lnTo>
                </a:path>
              </a:pathLst>
            </a:custGeom>
            <a:ln w="3200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Shape 459">
              <a:extLst>
                <a:ext uri="{FF2B5EF4-FFF2-40B4-BE49-F238E27FC236}">
                  <a16:creationId xmlns:a16="http://schemas.microsoft.com/office/drawing/2014/main" id="{FF4640DC-6D31-467B-9D52-1D10DFAAB5C7}"/>
                </a:ext>
              </a:extLst>
            </p:cNvPr>
            <p:cNvSpPr/>
            <p:nvPr/>
          </p:nvSpPr>
          <p:spPr>
            <a:xfrm>
              <a:off x="7482840" y="1386030"/>
              <a:ext cx="762000" cy="381000"/>
            </a:xfrm>
            <a:custGeom>
              <a:avLst/>
              <a:gdLst/>
              <a:ahLst/>
              <a:cxnLst/>
              <a:rect l="0" t="0" r="0" b="0"/>
              <a:pathLst>
                <a:path w="762000" h="381000">
                  <a:moveTo>
                    <a:pt x="762000" y="0"/>
                  </a:moveTo>
                  <a:lnTo>
                    <a:pt x="0" y="381000"/>
                  </a:lnTo>
                </a:path>
              </a:pathLst>
            </a:custGeom>
            <a:ln w="32004"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0" name="Rectangle 39">
              <a:extLst>
                <a:ext uri="{FF2B5EF4-FFF2-40B4-BE49-F238E27FC236}">
                  <a16:creationId xmlns:a16="http://schemas.microsoft.com/office/drawing/2014/main" id="{9EBA650D-1E6B-467D-9F63-4510D54F71B3}"/>
                </a:ext>
              </a:extLst>
            </p:cNvPr>
            <p:cNvSpPr/>
            <p:nvPr/>
          </p:nvSpPr>
          <p:spPr>
            <a:xfrm>
              <a:off x="3998214" y="3122961"/>
              <a:ext cx="2027514" cy="300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Send to recipient</a:t>
              </a:r>
              <a:endParaRPr lang="en-US" sz="1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CCF3C411-0BC9-4162-8830-BE557393B474}"/>
                </a:ext>
              </a:extLst>
            </p:cNvPr>
            <p:cNvSpPr/>
            <p:nvPr/>
          </p:nvSpPr>
          <p:spPr>
            <a:xfrm>
              <a:off x="3746500" y="4691792"/>
              <a:ext cx="2536751" cy="300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600">
                  <a:solidFill>
                    <a:srgbClr val="000000"/>
                  </a:solidFill>
                  <a:effectLst/>
                  <a:latin typeface="Arial" panose="020B0604020202020204" pitchFamily="34" charset="0"/>
                  <a:ea typeface="Arial" panose="020B0604020202020204" pitchFamily="34" charset="0"/>
                </a:rPr>
                <a:t>Receive from Sender</a:t>
              </a:r>
              <a:endParaRPr lang="en-US" sz="1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D5615FCD-05C6-47B9-A337-82C548052724}"/>
                </a:ext>
              </a:extLst>
            </p:cNvPr>
            <p:cNvSpPr/>
            <p:nvPr/>
          </p:nvSpPr>
          <p:spPr>
            <a:xfrm>
              <a:off x="5670932" y="3579939"/>
              <a:ext cx="1837700" cy="3209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700">
                  <a:solidFill>
                    <a:srgbClr val="000000"/>
                  </a:solidFill>
                  <a:effectLst/>
                  <a:latin typeface="Arial" panose="020B0604020202020204" pitchFamily="34" charset="0"/>
                  <a:ea typeface="Arial" panose="020B0604020202020204" pitchFamily="34" charset="0"/>
                </a:rPr>
                <a:t>Indeterminate </a:t>
              </a:r>
              <a:endParaRPr lang="en-US" sz="1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71241660-9656-4C52-A4C9-A79DD7F24E50}"/>
                </a:ext>
              </a:extLst>
            </p:cNvPr>
            <p:cNvSpPr/>
            <p:nvPr/>
          </p:nvSpPr>
          <p:spPr>
            <a:xfrm>
              <a:off x="6120511" y="3839020"/>
              <a:ext cx="560147" cy="32092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700">
                  <a:solidFill>
                    <a:srgbClr val="000000"/>
                  </a:solidFill>
                  <a:effectLst/>
                  <a:latin typeface="Arial" panose="020B0604020202020204" pitchFamily="34" charset="0"/>
                  <a:ea typeface="Arial" panose="020B0604020202020204" pitchFamily="34" charset="0"/>
                </a:rPr>
                <a:t>path</a:t>
              </a:r>
              <a:endParaRPr lang="en-US" sz="1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89615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32D-EB19-45A8-8244-03BA193631FA}"/>
              </a:ext>
            </a:extLst>
          </p:cNvPr>
          <p:cNvSpPr>
            <a:spLocks noGrp="1"/>
          </p:cNvSpPr>
          <p:nvPr>
            <p:ph type="title"/>
          </p:nvPr>
        </p:nvSpPr>
        <p:spPr/>
        <p:txBody>
          <a:bodyPr/>
          <a:lstStyle/>
          <a:p>
            <a:r>
              <a:rPr lang="en-US" dirty="0"/>
              <a:t>Tcp vs udp socket programming</a:t>
            </a:r>
          </a:p>
        </p:txBody>
      </p:sp>
      <p:sp>
        <p:nvSpPr>
          <p:cNvPr id="3" name="Content Placeholder 2">
            <a:extLst>
              <a:ext uri="{FF2B5EF4-FFF2-40B4-BE49-F238E27FC236}">
                <a16:creationId xmlns:a16="http://schemas.microsoft.com/office/drawing/2014/main" id="{CF14FCEE-59B2-473E-BE57-5CB74DF1CDAB}"/>
              </a:ext>
            </a:extLst>
          </p:cNvPr>
          <p:cNvSpPr>
            <a:spLocks noGrp="1"/>
          </p:cNvSpPr>
          <p:nvPr>
            <p:ph idx="1"/>
          </p:nvPr>
        </p:nvSpPr>
        <p:spPr/>
        <p:txBody>
          <a:bodyPr/>
          <a:lstStyle/>
          <a:p>
            <a:pPr lvl="0" fontAlgn="base"/>
            <a:r>
              <a:rPr lang="en-US" dirty="0"/>
              <a:t>Sockets are a protocol independent method of creating a connection between processes. Sockets can be either</a:t>
            </a:r>
          </a:p>
          <a:p>
            <a:pPr lvl="0" fontAlgn="base"/>
            <a:r>
              <a:rPr lang="en-US" b="1" dirty="0"/>
              <a:t>Connection based or Connectionless: </a:t>
            </a:r>
            <a:r>
              <a:rPr lang="en-US" dirty="0"/>
              <a:t>Is a connection established before communication or does each packet describe the destination?</a:t>
            </a:r>
          </a:p>
          <a:p>
            <a:pPr lvl="0" fontAlgn="base"/>
            <a:r>
              <a:rPr lang="en-US" b="1" dirty="0"/>
              <a:t>Packet based or Streams based: </a:t>
            </a:r>
            <a:r>
              <a:rPr lang="en-US" dirty="0"/>
              <a:t>Are there message boundaries or is it one stream?</a:t>
            </a:r>
          </a:p>
          <a:p>
            <a:pPr lvl="0" fontAlgn="base"/>
            <a:r>
              <a:rPr lang="en-US" b="1" dirty="0"/>
              <a:t>Reliable or Unreliable: </a:t>
            </a:r>
            <a:r>
              <a:rPr lang="en-US" dirty="0"/>
              <a:t>Can messages be lost, duplicated, reordered, or corrupted?</a:t>
            </a:r>
          </a:p>
          <a:p>
            <a:endParaRPr lang="en-US" dirty="0"/>
          </a:p>
        </p:txBody>
      </p:sp>
    </p:spTree>
    <p:extLst>
      <p:ext uri="{BB962C8B-B14F-4D97-AF65-F5344CB8AC3E}">
        <p14:creationId xmlns:p14="http://schemas.microsoft.com/office/powerpoint/2010/main" val="240344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32D-EB19-45A8-8244-03BA193631FA}"/>
              </a:ext>
            </a:extLst>
          </p:cNvPr>
          <p:cNvSpPr>
            <a:spLocks noGrp="1"/>
          </p:cNvSpPr>
          <p:nvPr>
            <p:ph type="title"/>
          </p:nvPr>
        </p:nvSpPr>
        <p:spPr/>
        <p:txBody>
          <a:bodyPr/>
          <a:lstStyle/>
          <a:p>
            <a:r>
              <a:rPr lang="en-US" dirty="0"/>
              <a:t>What is tcp?</a:t>
            </a:r>
          </a:p>
        </p:txBody>
      </p:sp>
      <p:sp>
        <p:nvSpPr>
          <p:cNvPr id="3" name="Content Placeholder 2">
            <a:extLst>
              <a:ext uri="{FF2B5EF4-FFF2-40B4-BE49-F238E27FC236}">
                <a16:creationId xmlns:a16="http://schemas.microsoft.com/office/drawing/2014/main" id="{CF14FCEE-59B2-473E-BE57-5CB74DF1CDAB}"/>
              </a:ext>
            </a:extLst>
          </p:cNvPr>
          <p:cNvSpPr>
            <a:spLocks noGrp="1"/>
          </p:cNvSpPr>
          <p:nvPr>
            <p:ph idx="1"/>
          </p:nvPr>
        </p:nvSpPr>
        <p:spPr/>
        <p:txBody>
          <a:bodyPr/>
          <a:lstStyle/>
          <a:p>
            <a:pPr lvl="0" fontAlgn="base"/>
            <a:r>
              <a:rPr lang="en-US" dirty="0"/>
              <a:t>TCP is a connection-oriented protocol. This means that before the client and server can start to send data to each other, they first need to handshake and establish a TCP connection. </a:t>
            </a:r>
          </a:p>
          <a:p>
            <a:pPr lvl="0" fontAlgn="base"/>
            <a:r>
              <a:rPr lang="en-US" dirty="0"/>
              <a:t>When creating the TCP connection, we associate with it the client socket address (IP address and port number) and the server socket address (IP address and port number).</a:t>
            </a:r>
          </a:p>
          <a:p>
            <a:pPr lvl="0" fontAlgn="base"/>
            <a:r>
              <a:rPr lang="en-US" dirty="0"/>
              <a:t>With the TCP connection established, when one side wants to send data to the other side, it just drops the data into the TCP connection via its socket. This is different from UDP, for which the server must attach a destination address to the packet before dropping it into the socket.</a:t>
            </a:r>
          </a:p>
          <a:p>
            <a:endParaRPr lang="en-US" dirty="0"/>
          </a:p>
        </p:txBody>
      </p:sp>
    </p:spTree>
    <p:extLst>
      <p:ext uri="{BB962C8B-B14F-4D97-AF65-F5344CB8AC3E}">
        <p14:creationId xmlns:p14="http://schemas.microsoft.com/office/powerpoint/2010/main" val="360224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124</TotalTime>
  <Words>1183</Words>
  <Application>Microsoft Office PowerPoint</Application>
  <PresentationFormat>Widescreen</PresentationFormat>
  <Paragraphs>200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Rockwell</vt:lpstr>
      <vt:lpstr>Rockwell Condensed</vt:lpstr>
      <vt:lpstr>Times New Roman</vt:lpstr>
      <vt:lpstr>Wingdings</vt:lpstr>
      <vt:lpstr>Wood Type</vt:lpstr>
      <vt:lpstr>Tcp/Socket programming in java</vt:lpstr>
      <vt:lpstr>Group three members:</vt:lpstr>
      <vt:lpstr>What to know first?</vt:lpstr>
      <vt:lpstr>What is a socket?</vt:lpstr>
      <vt:lpstr>PowerPoint Presentation</vt:lpstr>
      <vt:lpstr>Types of socket</vt:lpstr>
      <vt:lpstr>PowerPoint Presentation</vt:lpstr>
      <vt:lpstr>Tcp vs udp socket programming</vt:lpstr>
      <vt:lpstr>What is tcp?</vt:lpstr>
      <vt:lpstr>Socket programming with tcp</vt:lpstr>
      <vt:lpstr>Client/server socket interaction: tcp connection</vt:lpstr>
      <vt:lpstr>The java.net.socket class</vt:lpstr>
      <vt:lpstr>The java.net.serversocket class</vt:lpstr>
      <vt:lpstr>How to set up input and output stream?</vt:lpstr>
      <vt:lpstr>How can you create input stream?</vt:lpstr>
      <vt:lpstr>Some Tcp sockets</vt:lpstr>
      <vt:lpstr>Some Tcp sockets</vt:lpstr>
      <vt:lpstr>PowerPoint Presentation</vt:lpstr>
      <vt:lpstr>PowerPoint Presentation</vt:lpstr>
      <vt:lpstr>How to close a sockets?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Tcp/Socket programming in java</dc:title>
  <dc:creator>jean claude</dc:creator>
  <cp:lastModifiedBy>jean claude</cp:lastModifiedBy>
  <cp:revision>10</cp:revision>
  <dcterms:created xsi:type="dcterms:W3CDTF">2020-05-23T18:11:04Z</dcterms:created>
  <dcterms:modified xsi:type="dcterms:W3CDTF">2020-05-23T20:15:43Z</dcterms:modified>
</cp:coreProperties>
</file>