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85" d="100"/>
          <a:sy n="85" d="100"/>
        </p:scale>
        <p:origin x="9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5/10/2020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5/10/2020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5/10/2020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5/10/2020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5/10/2020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5/10/2020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jboss.org/hibernate/core/3.6/reference/en-US/html/collections.html" TargetMode="External"/><Relationship Id="rId2" Type="http://schemas.openxmlformats.org/officeDocument/2006/relationships/hyperlink" Target="http://www.javawebtutor.com/articles/hibernate/hibernate_collection_mapping.php" TargetMode="External"/><Relationship Id="rId1" Type="http://schemas.openxmlformats.org/officeDocument/2006/relationships/slideLayout" Target="../slideLayouts/slideLayout2.xml"/><Relationship Id="rId4" Type="http://schemas.openxmlformats.org/officeDocument/2006/relationships/hyperlink" Target="https://www.javatpoint.com/collection-mapping"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BE1AD-E89D-459B-A7F4-40AD5E4DDE7F}"/>
              </a:ext>
            </a:extLst>
          </p:cNvPr>
          <p:cNvSpPr>
            <a:spLocks noGrp="1"/>
          </p:cNvSpPr>
          <p:nvPr>
            <p:ph type="ctrTitle"/>
          </p:nvPr>
        </p:nvSpPr>
        <p:spPr/>
        <p:txBody>
          <a:bodyPr/>
          <a:lstStyle/>
          <a:p>
            <a:r>
              <a:rPr lang="en-US" sz="3550" b="1" dirty="0">
                <a:latin typeface="Roboto Condensed"/>
                <a:ea typeface="Roboto Condensed"/>
                <a:cs typeface="Roboto Condensed"/>
                <a:sym typeface="Roboto Condensed"/>
              </a:rPr>
              <a:t>Hibernate - O/R Mappings (Collection Mappings &amp;Association Mappings)</a:t>
            </a:r>
            <a:br>
              <a:rPr lang="en-US" sz="3550" b="1" dirty="0">
                <a:latin typeface="Roboto Condensed"/>
                <a:ea typeface="Roboto Condensed"/>
                <a:cs typeface="Roboto Condensed"/>
                <a:sym typeface="Roboto Condensed"/>
              </a:rPr>
            </a:br>
            <a:endParaRPr lang="en-US" sz="3550" dirty="0"/>
          </a:p>
        </p:txBody>
      </p:sp>
    </p:spTree>
    <p:extLst>
      <p:ext uri="{BB962C8B-B14F-4D97-AF65-F5344CB8AC3E}">
        <p14:creationId xmlns:p14="http://schemas.microsoft.com/office/powerpoint/2010/main" val="3516719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3BBC3E-07CE-4A97-B424-EBCFE9B8CA8B}"/>
              </a:ext>
            </a:extLst>
          </p:cNvPr>
          <p:cNvSpPr>
            <a:spLocks noGrp="1"/>
          </p:cNvSpPr>
          <p:nvPr>
            <p:ph idx="1"/>
          </p:nvPr>
        </p:nvSpPr>
        <p:spPr>
          <a:xfrm>
            <a:off x="1165541" y="579686"/>
            <a:ext cx="10058400" cy="5778583"/>
          </a:xfrm>
        </p:spPr>
        <p:txBody>
          <a:bodyPr>
            <a:normAutofit lnSpcReduction="10000"/>
          </a:bodyPr>
          <a:lstStyle/>
          <a:p>
            <a:r>
              <a:rPr lang="en-US" dirty="0">
                <a:latin typeface="Calibri"/>
                <a:ea typeface="Calibri"/>
                <a:cs typeface="Calibri"/>
                <a:sym typeface="Calibri"/>
              </a:rPr>
              <a:t>Now to tell hibernate the association is managed by Book Class, we will add “mapped By” attribute inside Student Class to make it manageable. and Book Class  is managing the relationship.</a:t>
            </a:r>
          </a:p>
          <a:p>
            <a:endParaRPr lang="en-US" dirty="0">
              <a:latin typeface="Calibri"/>
              <a:cs typeface="Calibri"/>
              <a:sym typeface="Calibri"/>
            </a:endParaRPr>
          </a:p>
          <a:p>
            <a:endParaRPr lang="en-US" dirty="0">
              <a:latin typeface="Calibri"/>
              <a:cs typeface="Calibri"/>
              <a:sym typeface="Calibri"/>
            </a:endParaRPr>
          </a:p>
          <a:p>
            <a:endParaRPr lang="en-US" b="1" dirty="0">
              <a:latin typeface="Calibri"/>
              <a:cs typeface="Calibri"/>
              <a:sym typeface="Calibri"/>
            </a:endParaRPr>
          </a:p>
          <a:p>
            <a:endParaRPr lang="en-US" dirty="0"/>
          </a:p>
          <a:p>
            <a:endParaRPr lang="en-US" dirty="0"/>
          </a:p>
          <a:p>
            <a:endParaRPr lang="en-US" dirty="0"/>
          </a:p>
          <a:p>
            <a:pPr marL="0" indent="0">
              <a:buNone/>
            </a:pPr>
            <a:endParaRPr lang="en-US" dirty="0"/>
          </a:p>
          <a:p>
            <a:endParaRPr lang="en-US" dirty="0"/>
          </a:p>
          <a:p>
            <a:pPr marL="0" lvl="0" indent="0">
              <a:lnSpc>
                <a:spcPct val="100000"/>
              </a:lnSpc>
              <a:spcBef>
                <a:spcPts val="1000"/>
              </a:spcBef>
              <a:buClr>
                <a:schemeClr val="lt1"/>
              </a:buClr>
              <a:buSzPts val="1850"/>
              <a:buNone/>
            </a:pPr>
            <a:r>
              <a:rPr lang="en-US" dirty="0"/>
              <a:t>Notice: </a:t>
            </a:r>
          </a:p>
          <a:p>
            <a:pPr marL="0" lvl="0" indent="0">
              <a:lnSpc>
                <a:spcPct val="100000"/>
              </a:lnSpc>
              <a:spcBef>
                <a:spcPts val="1000"/>
              </a:spcBef>
              <a:buClr>
                <a:schemeClr val="lt1"/>
              </a:buClr>
              <a:buSzPts val="1850"/>
              <a:buNone/>
            </a:pPr>
            <a:r>
              <a:rPr lang="en-US" b="1" dirty="0">
                <a:latin typeface="Calibri"/>
                <a:ea typeface="Calibri"/>
                <a:cs typeface="Calibri"/>
                <a:sym typeface="Calibri"/>
              </a:rPr>
              <a:t>In hibernate mapping associations, one (and only one) of the participating classes is referred to as “managing the relationship” and other one is called “managed by” using ‘</a:t>
            </a:r>
            <a:r>
              <a:rPr lang="en-US" b="1" dirty="0" err="1">
                <a:latin typeface="Calibri"/>
                <a:ea typeface="Calibri"/>
                <a:cs typeface="Calibri"/>
                <a:sym typeface="Calibri"/>
              </a:rPr>
              <a:t>mappedBy</a:t>
            </a:r>
            <a:r>
              <a:rPr lang="en-US" b="1" dirty="0">
                <a:latin typeface="Calibri"/>
                <a:ea typeface="Calibri"/>
                <a:cs typeface="Calibri"/>
                <a:sym typeface="Calibri"/>
              </a:rPr>
              <a:t>’ property. We should not make both ends of association “managing the relationship”.</a:t>
            </a:r>
            <a:endParaRPr lang="en-US" dirty="0">
              <a:latin typeface="Calibri"/>
              <a:ea typeface="Calibri"/>
              <a:cs typeface="Calibri"/>
              <a:sym typeface="Calibri"/>
            </a:endParaRPr>
          </a:p>
          <a:p>
            <a:endParaRPr lang="en-US" dirty="0"/>
          </a:p>
        </p:txBody>
      </p:sp>
      <p:pic>
        <p:nvPicPr>
          <p:cNvPr id="4" name="Google Shape;196;p28">
            <a:extLst>
              <a:ext uri="{FF2B5EF4-FFF2-40B4-BE49-F238E27FC236}">
                <a16:creationId xmlns:a16="http://schemas.microsoft.com/office/drawing/2014/main" id="{9C73D277-3C64-4448-8271-2313DF255022}"/>
              </a:ext>
            </a:extLst>
          </p:cNvPr>
          <p:cNvPicPr preferRelativeResize="0"/>
          <p:nvPr/>
        </p:nvPicPr>
        <p:blipFill rotWithShape="1">
          <a:blip r:embed="rId2">
            <a:alphaModFix/>
          </a:blip>
          <a:srcRect/>
          <a:stretch/>
        </p:blipFill>
        <p:spPr>
          <a:xfrm>
            <a:off x="1026439" y="1558045"/>
            <a:ext cx="3895725" cy="3124200"/>
          </a:xfrm>
          <a:prstGeom prst="rect">
            <a:avLst/>
          </a:prstGeom>
          <a:noFill/>
          <a:ln>
            <a:noFill/>
          </a:ln>
        </p:spPr>
      </p:pic>
      <p:pic>
        <p:nvPicPr>
          <p:cNvPr id="5" name="Google Shape;197;p28">
            <a:extLst>
              <a:ext uri="{FF2B5EF4-FFF2-40B4-BE49-F238E27FC236}">
                <a16:creationId xmlns:a16="http://schemas.microsoft.com/office/drawing/2014/main" id="{D55318B3-BDC3-4732-AAA1-82F34F9B02AF}"/>
              </a:ext>
            </a:extLst>
          </p:cNvPr>
          <p:cNvPicPr preferRelativeResize="0"/>
          <p:nvPr/>
        </p:nvPicPr>
        <p:blipFill rotWithShape="1">
          <a:blip r:embed="rId3">
            <a:alphaModFix/>
          </a:blip>
          <a:srcRect/>
          <a:stretch/>
        </p:blipFill>
        <p:spPr>
          <a:xfrm>
            <a:off x="5019679" y="1509184"/>
            <a:ext cx="3905250" cy="3371850"/>
          </a:xfrm>
          <a:prstGeom prst="rect">
            <a:avLst/>
          </a:prstGeom>
          <a:noFill/>
          <a:ln>
            <a:noFill/>
          </a:ln>
        </p:spPr>
      </p:pic>
      <p:pic>
        <p:nvPicPr>
          <p:cNvPr id="6" name="Google Shape;198;p28">
            <a:extLst>
              <a:ext uri="{FF2B5EF4-FFF2-40B4-BE49-F238E27FC236}">
                <a16:creationId xmlns:a16="http://schemas.microsoft.com/office/drawing/2014/main" id="{B2D8134F-9825-4414-802C-0EDC4B45031A}"/>
              </a:ext>
            </a:extLst>
          </p:cNvPr>
          <p:cNvPicPr preferRelativeResize="0"/>
          <p:nvPr/>
        </p:nvPicPr>
        <p:blipFill rotWithShape="1">
          <a:blip r:embed="rId4">
            <a:alphaModFix/>
          </a:blip>
          <a:srcRect/>
          <a:stretch/>
        </p:blipFill>
        <p:spPr>
          <a:xfrm>
            <a:off x="8987271" y="1575859"/>
            <a:ext cx="3124200" cy="1619250"/>
          </a:xfrm>
          <a:prstGeom prst="rect">
            <a:avLst/>
          </a:prstGeom>
          <a:noFill/>
          <a:ln>
            <a:noFill/>
          </a:ln>
        </p:spPr>
      </p:pic>
    </p:spTree>
    <p:extLst>
      <p:ext uri="{BB962C8B-B14F-4D97-AF65-F5344CB8AC3E}">
        <p14:creationId xmlns:p14="http://schemas.microsoft.com/office/powerpoint/2010/main" val="633131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6655F-4436-4D97-B6AC-305CC4221F59}"/>
              </a:ext>
            </a:extLst>
          </p:cNvPr>
          <p:cNvSpPr>
            <a:spLocks noGrp="1"/>
          </p:cNvSpPr>
          <p:nvPr>
            <p:ph type="title"/>
          </p:nvPr>
        </p:nvSpPr>
        <p:spPr/>
        <p:txBody>
          <a:bodyPr/>
          <a:lstStyle/>
          <a:p>
            <a:r>
              <a:rPr lang="en-US" dirty="0"/>
              <a:t>COMPONENT MAPPINGS</a:t>
            </a:r>
          </a:p>
        </p:txBody>
      </p:sp>
      <p:sp>
        <p:nvSpPr>
          <p:cNvPr id="3" name="Content Placeholder 2">
            <a:extLst>
              <a:ext uri="{FF2B5EF4-FFF2-40B4-BE49-F238E27FC236}">
                <a16:creationId xmlns:a16="http://schemas.microsoft.com/office/drawing/2014/main" id="{7012D4CF-88B9-4D77-AD73-72C888A9ABAD}"/>
              </a:ext>
            </a:extLst>
          </p:cNvPr>
          <p:cNvSpPr>
            <a:spLocks noGrp="1"/>
          </p:cNvSpPr>
          <p:nvPr>
            <p:ph idx="1"/>
          </p:nvPr>
        </p:nvSpPr>
        <p:spPr/>
        <p:txBody>
          <a:bodyPr/>
          <a:lstStyle/>
          <a:p>
            <a:pPr marL="228600" lvl="0" indent="-228600">
              <a:lnSpc>
                <a:spcPct val="120000"/>
              </a:lnSpc>
              <a:spcBef>
                <a:spcPts val="0"/>
              </a:spcBef>
              <a:buClr>
                <a:schemeClr val="lt1"/>
              </a:buClr>
              <a:buSzPts val="2000"/>
              <a:buChar char="•"/>
            </a:pPr>
            <a:r>
              <a:rPr lang="en-US" dirty="0"/>
              <a:t>It is very much possible that an Entity class can have a reference to another class as a member variable. If the referred class does not have its own life cycle and completely depends on the life cycle of the owning entity class, then the referred class hence therefore is called as the </a:t>
            </a:r>
            <a:r>
              <a:rPr lang="en-US" b="1" dirty="0"/>
              <a:t>Component class</a:t>
            </a:r>
            <a:r>
              <a:rPr lang="en-US" dirty="0"/>
              <a:t>.</a:t>
            </a:r>
          </a:p>
          <a:p>
            <a:pPr marL="228600" lvl="0" indent="-228600">
              <a:lnSpc>
                <a:spcPct val="120000"/>
              </a:lnSpc>
              <a:spcBef>
                <a:spcPts val="1000"/>
              </a:spcBef>
              <a:buClr>
                <a:schemeClr val="lt1"/>
              </a:buClr>
              <a:buSzPts val="2000"/>
              <a:buChar char="•"/>
            </a:pPr>
            <a:r>
              <a:rPr lang="en-US" dirty="0"/>
              <a:t>The mapping of Collection of Components is also possible in a similar way just as the mapping of regular Collections with minor configuration differences. We will see these two mappings in detail with examples.</a:t>
            </a:r>
          </a:p>
          <a:p>
            <a:pPr marL="228600" lvl="0" indent="-228600">
              <a:lnSpc>
                <a:spcPct val="120000"/>
              </a:lnSpc>
              <a:spcBef>
                <a:spcPts val="1000"/>
              </a:spcBef>
              <a:buClr>
                <a:schemeClr val="lt1"/>
              </a:buClr>
              <a:buSzPts val="2000"/>
              <a:buChar char="•"/>
            </a:pPr>
            <a:r>
              <a:rPr lang="en-US" dirty="0"/>
              <a:t>“Mapping for a class having a reference to another class as a member variable”.</a:t>
            </a:r>
          </a:p>
          <a:p>
            <a:endParaRPr lang="en-US" dirty="0"/>
          </a:p>
        </p:txBody>
      </p:sp>
    </p:spTree>
    <p:extLst>
      <p:ext uri="{BB962C8B-B14F-4D97-AF65-F5344CB8AC3E}">
        <p14:creationId xmlns:p14="http://schemas.microsoft.com/office/powerpoint/2010/main" val="1063014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156764-D45E-4C25-80E1-A76874EFE555}"/>
              </a:ext>
            </a:extLst>
          </p:cNvPr>
          <p:cNvSpPr>
            <a:spLocks noGrp="1"/>
          </p:cNvSpPr>
          <p:nvPr>
            <p:ph idx="1"/>
          </p:nvPr>
        </p:nvSpPr>
        <p:spPr/>
        <p:txBody>
          <a:bodyPr/>
          <a:lstStyle/>
          <a:p>
            <a:endParaRPr lang="en-US" dirty="0"/>
          </a:p>
          <a:p>
            <a:endParaRPr lang="en-US" dirty="0"/>
          </a:p>
          <a:p>
            <a:endParaRPr lang="en-US" dirty="0"/>
          </a:p>
          <a:p>
            <a:r>
              <a:rPr lang="en-US" dirty="0"/>
              <a:t>                                                  </a:t>
            </a:r>
            <a:r>
              <a:rPr lang="en-US" sz="4000" dirty="0"/>
              <a:t> Thank you!</a:t>
            </a:r>
          </a:p>
        </p:txBody>
      </p:sp>
    </p:spTree>
    <p:extLst>
      <p:ext uri="{BB962C8B-B14F-4D97-AF65-F5344CB8AC3E}">
        <p14:creationId xmlns:p14="http://schemas.microsoft.com/office/powerpoint/2010/main" val="396320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01E78-EE5B-4386-BE39-C6D7F4403B6E}"/>
              </a:ext>
            </a:extLst>
          </p:cNvPr>
          <p:cNvSpPr>
            <a:spLocks noGrp="1"/>
          </p:cNvSpPr>
          <p:nvPr>
            <p:ph type="title"/>
          </p:nvPr>
        </p:nvSpPr>
        <p:spPr/>
        <p:txBody>
          <a:bodyPr/>
          <a:lstStyle/>
          <a:p>
            <a:r>
              <a:rPr lang="en-US" dirty="0"/>
              <a:t>Group three members:</a:t>
            </a:r>
          </a:p>
        </p:txBody>
      </p:sp>
      <p:pic>
        <p:nvPicPr>
          <p:cNvPr id="7" name="Content Placeholder 6">
            <a:extLst>
              <a:ext uri="{FF2B5EF4-FFF2-40B4-BE49-F238E27FC236}">
                <a16:creationId xmlns:a16="http://schemas.microsoft.com/office/drawing/2014/main" id="{2D531680-72BD-4EF2-A43D-BD5547613052}"/>
              </a:ext>
            </a:extLst>
          </p:cNvPr>
          <p:cNvPicPr>
            <a:picLocks noGrp="1" noChangeAspect="1"/>
          </p:cNvPicPr>
          <p:nvPr>
            <p:ph idx="1"/>
          </p:nvPr>
        </p:nvPicPr>
        <p:blipFill>
          <a:blip r:embed="rId2"/>
          <a:stretch>
            <a:fillRect/>
          </a:stretch>
        </p:blipFill>
        <p:spPr>
          <a:xfrm>
            <a:off x="2912533" y="1711974"/>
            <a:ext cx="5610577" cy="4286448"/>
          </a:xfrm>
          <a:prstGeom prst="rect">
            <a:avLst/>
          </a:prstGeom>
        </p:spPr>
      </p:pic>
    </p:spTree>
    <p:extLst>
      <p:ext uri="{BB962C8B-B14F-4D97-AF65-F5344CB8AC3E}">
        <p14:creationId xmlns:p14="http://schemas.microsoft.com/office/powerpoint/2010/main" val="3788370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A8A98-2EE6-4758-9A98-438C827F4C2B}"/>
              </a:ext>
            </a:extLst>
          </p:cNvPr>
          <p:cNvSpPr>
            <a:spLocks noGrp="1"/>
          </p:cNvSpPr>
          <p:nvPr>
            <p:ph type="title"/>
          </p:nvPr>
        </p:nvSpPr>
        <p:spPr/>
        <p:txBody>
          <a:bodyPr/>
          <a:lstStyle/>
          <a:p>
            <a:r>
              <a:rPr lang="en-US" dirty="0"/>
              <a:t>Why o/r mapping needed?</a:t>
            </a:r>
          </a:p>
        </p:txBody>
      </p:sp>
      <p:sp>
        <p:nvSpPr>
          <p:cNvPr id="3" name="Content Placeholder 2">
            <a:extLst>
              <a:ext uri="{FF2B5EF4-FFF2-40B4-BE49-F238E27FC236}">
                <a16:creationId xmlns:a16="http://schemas.microsoft.com/office/drawing/2014/main" id="{BD12374E-95D1-4843-8FF8-EBEC5FB473D5}"/>
              </a:ext>
            </a:extLst>
          </p:cNvPr>
          <p:cNvSpPr>
            <a:spLocks noGrp="1"/>
          </p:cNvSpPr>
          <p:nvPr>
            <p:ph idx="1"/>
          </p:nvPr>
        </p:nvSpPr>
        <p:spPr/>
        <p:txBody>
          <a:bodyPr/>
          <a:lstStyle/>
          <a:p>
            <a:pPr marL="0" indent="0">
              <a:buNone/>
            </a:pPr>
            <a:r>
              <a:rPr lang="en-US" dirty="0"/>
              <a:t>O/R mapping using hibernate has three most important mapping topics.</a:t>
            </a:r>
          </a:p>
          <a:p>
            <a:pPr marL="0" indent="0">
              <a:buNone/>
            </a:pPr>
            <a:r>
              <a:rPr lang="en-US" dirty="0"/>
              <a:t>These are:</a:t>
            </a:r>
          </a:p>
          <a:p>
            <a:pPr lvl="1"/>
            <a:r>
              <a:rPr lang="en-US" dirty="0"/>
              <a:t>Mapping of collections,</a:t>
            </a:r>
          </a:p>
          <a:p>
            <a:pPr lvl="1"/>
            <a:r>
              <a:rPr lang="en-US" dirty="0"/>
              <a:t>Mapping of associations between entity classes, and</a:t>
            </a:r>
          </a:p>
          <a:p>
            <a:pPr lvl="1"/>
            <a:r>
              <a:rPr lang="en-US" dirty="0"/>
              <a:t>Component Mappings.</a:t>
            </a:r>
          </a:p>
        </p:txBody>
      </p:sp>
    </p:spTree>
    <p:extLst>
      <p:ext uri="{BB962C8B-B14F-4D97-AF65-F5344CB8AC3E}">
        <p14:creationId xmlns:p14="http://schemas.microsoft.com/office/powerpoint/2010/main" val="494730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534F1-8496-437D-B3AB-1E2EF1A1F7FF}"/>
              </a:ext>
            </a:extLst>
          </p:cNvPr>
          <p:cNvSpPr>
            <a:spLocks noGrp="1"/>
          </p:cNvSpPr>
          <p:nvPr>
            <p:ph type="title"/>
          </p:nvPr>
        </p:nvSpPr>
        <p:spPr/>
        <p:txBody>
          <a:bodyPr/>
          <a:lstStyle/>
          <a:p>
            <a:r>
              <a:rPr lang="en-US" dirty="0"/>
              <a:t>Collection mappings</a:t>
            </a:r>
          </a:p>
        </p:txBody>
      </p:sp>
      <p:sp>
        <p:nvSpPr>
          <p:cNvPr id="5" name="Rectangle 2">
            <a:extLst>
              <a:ext uri="{FF2B5EF4-FFF2-40B4-BE49-F238E27FC236}">
                <a16:creationId xmlns:a16="http://schemas.microsoft.com/office/drawing/2014/main" id="{2AC2F4DF-FADE-473B-9321-6E6A609C48C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Content Placeholder 6">
            <a:extLst>
              <a:ext uri="{FF2B5EF4-FFF2-40B4-BE49-F238E27FC236}">
                <a16:creationId xmlns:a16="http://schemas.microsoft.com/office/drawing/2014/main" id="{C0F4BD23-7022-4AAE-84F5-1450A0448DFF}"/>
              </a:ext>
            </a:extLst>
          </p:cNvPr>
          <p:cNvSpPr>
            <a:spLocks noGrp="1"/>
          </p:cNvSpPr>
          <p:nvPr>
            <p:ph idx="1"/>
          </p:nvPr>
        </p:nvSpPr>
        <p:spPr/>
        <p:txBody>
          <a:bodyPr>
            <a:normAutofit fontScale="77500" lnSpcReduction="20000"/>
          </a:bodyPr>
          <a:lstStyle/>
          <a:p>
            <a:pPr marL="228600" lvl="0" indent="-254000">
              <a:lnSpc>
                <a:spcPct val="100000"/>
              </a:lnSpc>
              <a:spcBef>
                <a:spcPts val="0"/>
              </a:spcBef>
              <a:buClr>
                <a:schemeClr val="lt1"/>
              </a:buClr>
              <a:buSzPts val="1800"/>
              <a:buChar char="•"/>
            </a:pPr>
            <a:r>
              <a:rPr lang="en-US" sz="2800" dirty="0"/>
              <a:t>If an entity or class has collection of values for a particular variable, then we can map those values using any one of the collection interfaces available in java. Hibernate can persist instances of:</a:t>
            </a:r>
            <a:endParaRPr lang="en-US" sz="3600" dirty="0"/>
          </a:p>
          <a:p>
            <a:pPr marL="228600" lvl="0" indent="-228600">
              <a:lnSpc>
                <a:spcPct val="100000"/>
              </a:lnSpc>
              <a:spcBef>
                <a:spcPts val="1000"/>
              </a:spcBef>
              <a:buClr>
                <a:schemeClr val="lt1"/>
              </a:buClr>
              <a:buSzPts val="1400"/>
              <a:buFont typeface="Noto Sans Symbols"/>
              <a:buChar char="✔"/>
            </a:pPr>
            <a:r>
              <a:rPr lang="en-US" b="1" dirty="0" err="1"/>
              <a:t>java.util.Map</a:t>
            </a:r>
            <a:r>
              <a:rPr lang="en-US" b="1" dirty="0"/>
              <a:t> </a:t>
            </a:r>
            <a:endParaRPr lang="en-US" dirty="0"/>
          </a:p>
          <a:p>
            <a:pPr marL="228600" lvl="0" indent="-228600">
              <a:lnSpc>
                <a:spcPct val="100000"/>
              </a:lnSpc>
              <a:spcBef>
                <a:spcPts val="1000"/>
              </a:spcBef>
              <a:buClr>
                <a:schemeClr val="lt1"/>
              </a:buClr>
              <a:buSzPts val="1400"/>
              <a:buFont typeface="Noto Sans Symbols"/>
              <a:buChar char="✔"/>
            </a:pPr>
            <a:r>
              <a:rPr lang="en-US" b="1" dirty="0" err="1"/>
              <a:t>java.util.Set</a:t>
            </a:r>
            <a:endParaRPr lang="en-US" dirty="0"/>
          </a:p>
          <a:p>
            <a:pPr marL="228600" lvl="0" indent="-228600">
              <a:lnSpc>
                <a:spcPct val="100000"/>
              </a:lnSpc>
              <a:spcBef>
                <a:spcPts val="1000"/>
              </a:spcBef>
              <a:buClr>
                <a:schemeClr val="lt1"/>
              </a:buClr>
              <a:buSzPts val="1400"/>
              <a:buFont typeface="Noto Sans Symbols"/>
              <a:buChar char="✔"/>
            </a:pPr>
            <a:r>
              <a:rPr lang="en-US" b="1" dirty="0" err="1"/>
              <a:t>java.util.SortedMap</a:t>
            </a:r>
            <a:r>
              <a:rPr lang="en-US" b="1" dirty="0"/>
              <a:t> </a:t>
            </a:r>
            <a:endParaRPr lang="en-US" dirty="0"/>
          </a:p>
          <a:p>
            <a:pPr marL="228600" lvl="0" indent="-228600">
              <a:lnSpc>
                <a:spcPct val="100000"/>
              </a:lnSpc>
              <a:spcBef>
                <a:spcPts val="1000"/>
              </a:spcBef>
              <a:buClr>
                <a:schemeClr val="lt1"/>
              </a:buClr>
              <a:buSzPts val="1400"/>
              <a:buFont typeface="Noto Sans Symbols"/>
              <a:buChar char="✔"/>
            </a:pPr>
            <a:r>
              <a:rPr lang="en-US" b="1" dirty="0" err="1"/>
              <a:t>java.util.SortedSet</a:t>
            </a:r>
            <a:endParaRPr lang="en-US" b="1" dirty="0"/>
          </a:p>
          <a:p>
            <a:pPr marL="228600" lvl="0" indent="-228600">
              <a:lnSpc>
                <a:spcPct val="100000"/>
              </a:lnSpc>
              <a:spcBef>
                <a:spcPts val="1000"/>
              </a:spcBef>
              <a:buClr>
                <a:schemeClr val="lt1"/>
              </a:buClr>
              <a:buSzPts val="1400"/>
              <a:buFont typeface="Noto Sans Symbols"/>
              <a:buChar char="✔"/>
            </a:pPr>
            <a:r>
              <a:rPr lang="en-US" b="1" dirty="0" err="1"/>
              <a:t>java.util.List</a:t>
            </a:r>
            <a:endParaRPr lang="en-US" b="1" dirty="0"/>
          </a:p>
          <a:p>
            <a:pPr marL="228600" lvl="0" indent="-228600">
              <a:lnSpc>
                <a:spcPct val="100000"/>
              </a:lnSpc>
              <a:spcBef>
                <a:spcPts val="1000"/>
              </a:spcBef>
              <a:buClr>
                <a:schemeClr val="lt1"/>
              </a:buClr>
              <a:buSzPts val="1400"/>
              <a:buFont typeface="Noto Sans Symbols"/>
              <a:buChar char="✔"/>
            </a:pPr>
            <a:r>
              <a:rPr lang="en-US" dirty="0" err="1"/>
              <a:t>Java.util.collection</a:t>
            </a:r>
            <a:r>
              <a:rPr lang="en-US" dirty="0"/>
              <a:t> and any </a:t>
            </a:r>
            <a:r>
              <a:rPr lang="en-US" b="1" dirty="0"/>
              <a:t>array</a:t>
            </a:r>
            <a:r>
              <a:rPr lang="en-US" dirty="0"/>
              <a:t> of persistent entities or values.</a:t>
            </a:r>
          </a:p>
          <a:p>
            <a:pPr marL="0" lvl="0" indent="0">
              <a:lnSpc>
                <a:spcPct val="100000"/>
              </a:lnSpc>
              <a:spcBef>
                <a:spcPts val="1000"/>
              </a:spcBef>
              <a:buClr>
                <a:schemeClr val="lt1"/>
              </a:buClr>
              <a:buSzPts val="1400"/>
              <a:buNone/>
            </a:pPr>
            <a:endParaRPr lang="en-US" dirty="0"/>
          </a:p>
          <a:p>
            <a:pPr lvl="0">
              <a:lnSpc>
                <a:spcPct val="100000"/>
              </a:lnSpc>
              <a:spcBef>
                <a:spcPts val="1000"/>
              </a:spcBef>
              <a:buClr>
                <a:schemeClr val="lt1"/>
              </a:buClr>
              <a:buSzPts val="1400"/>
              <a:buFont typeface="Wingdings" panose="05000000000000000000" pitchFamily="2" charset="2"/>
              <a:buChar char="Ø"/>
            </a:pPr>
            <a:r>
              <a:rPr lang="en-US" dirty="0"/>
              <a:t>A link that can help learning More on Collection Mappings:</a:t>
            </a:r>
            <a:r>
              <a:rPr lang="en-US" u="sng" dirty="0">
                <a:solidFill>
                  <a:schemeClr val="hlink"/>
                </a:solidFill>
                <a:hlinkClick r:id="rId2"/>
              </a:rPr>
              <a:t> </a:t>
            </a:r>
            <a:r>
              <a:rPr lang="en-US" u="sng" dirty="0">
                <a:solidFill>
                  <a:schemeClr val="hlink"/>
                </a:solidFill>
              </a:rPr>
              <a:t>      </a:t>
            </a:r>
            <a:r>
              <a:rPr lang="en-US" u="sng" dirty="0">
                <a:solidFill>
                  <a:srgbClr val="0070C0"/>
                </a:solidFill>
                <a:hlinkClick r:id="rId3">
                  <a:extLst>
                    <a:ext uri="{A12FA001-AC4F-418D-AE19-62706E023703}">
                      <ahyp:hlinkClr xmlns:ahyp="http://schemas.microsoft.com/office/drawing/2018/hyperlinkcolor" val="tx"/>
                    </a:ext>
                  </a:extLst>
                </a:hlinkClick>
              </a:rPr>
              <a:t>https://docs.jboss.org/hibernate/core/3.6/reference/en-US/html/collections.html</a:t>
            </a:r>
            <a:r>
              <a:rPr lang="en-US" dirty="0">
                <a:solidFill>
                  <a:srgbClr val="0070C0"/>
                </a:solidFill>
              </a:rPr>
              <a:t>                    </a:t>
            </a:r>
            <a:r>
              <a:rPr lang="en-US" u="sng" dirty="0">
                <a:solidFill>
                  <a:srgbClr val="0070C0"/>
                </a:solidFill>
                <a:hlinkClick r:id="rId4">
                  <a:extLst>
                    <a:ext uri="{A12FA001-AC4F-418D-AE19-62706E023703}">
                      <ahyp:hlinkClr xmlns:ahyp="http://schemas.microsoft.com/office/drawing/2018/hyperlinkcolor" val="tx"/>
                    </a:ext>
                  </a:extLst>
                </a:hlinkClick>
              </a:rPr>
              <a:t>https://www.javatpoint.com/collection-mapping</a:t>
            </a:r>
            <a:endParaRPr lang="en-US" dirty="0">
              <a:solidFill>
                <a:srgbClr val="0070C0"/>
              </a:solidFill>
            </a:endParaRPr>
          </a:p>
          <a:p>
            <a:endParaRPr lang="en-US" dirty="0"/>
          </a:p>
        </p:txBody>
      </p:sp>
    </p:spTree>
    <p:extLst>
      <p:ext uri="{BB962C8B-B14F-4D97-AF65-F5344CB8AC3E}">
        <p14:creationId xmlns:p14="http://schemas.microsoft.com/office/powerpoint/2010/main" val="4236372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690DE-DC8C-40C3-99C5-08CC2033CAE0}"/>
              </a:ext>
            </a:extLst>
          </p:cNvPr>
          <p:cNvSpPr>
            <a:spLocks noGrp="1"/>
          </p:cNvSpPr>
          <p:nvPr>
            <p:ph type="title"/>
          </p:nvPr>
        </p:nvSpPr>
        <p:spPr/>
        <p:txBody>
          <a:bodyPr/>
          <a:lstStyle/>
          <a:p>
            <a:r>
              <a:rPr lang="en-US" dirty="0"/>
              <a:t>Mapping set</a:t>
            </a:r>
          </a:p>
        </p:txBody>
      </p:sp>
      <p:sp>
        <p:nvSpPr>
          <p:cNvPr id="3" name="Content Placeholder 2">
            <a:extLst>
              <a:ext uri="{FF2B5EF4-FFF2-40B4-BE49-F238E27FC236}">
                <a16:creationId xmlns:a16="http://schemas.microsoft.com/office/drawing/2014/main" id="{21B149B3-844E-4289-B67E-24E19A040E1F}"/>
              </a:ext>
            </a:extLst>
          </p:cNvPr>
          <p:cNvSpPr>
            <a:spLocks noGrp="1"/>
          </p:cNvSpPr>
          <p:nvPr>
            <p:ph idx="1"/>
          </p:nvPr>
        </p:nvSpPr>
        <p:spPr/>
        <p:txBody>
          <a:bodyPr/>
          <a:lstStyle/>
          <a:p>
            <a:r>
              <a:rPr lang="en-US" dirty="0"/>
              <a:t>To start with, we will create a class Employee with properties </a:t>
            </a:r>
            <a:r>
              <a:rPr lang="en-US" dirty="0" err="1"/>
              <a:t>employeeId</a:t>
            </a:r>
            <a:r>
              <a:rPr lang="en-US" dirty="0"/>
              <a:t> , </a:t>
            </a:r>
            <a:r>
              <a:rPr lang="en-US" dirty="0" err="1"/>
              <a:t>employeeName</a:t>
            </a:r>
            <a:r>
              <a:rPr lang="en-US" dirty="0"/>
              <a:t> and </a:t>
            </a:r>
            <a:r>
              <a:rPr lang="en-US" dirty="0" err="1"/>
              <a:t>phoneNumbers</a:t>
            </a:r>
            <a:r>
              <a:rPr lang="en-US" dirty="0"/>
              <a:t> .Here we want to store Phones for a Student. There are more than one Phone for a Student so </a:t>
            </a:r>
            <a:r>
              <a:rPr lang="en-US" dirty="0" err="1"/>
              <a:t>phoneNumbers</a:t>
            </a:r>
            <a:r>
              <a:rPr lang="en-US" dirty="0"/>
              <a:t> should be declared as collection type</a:t>
            </a:r>
          </a:p>
        </p:txBody>
      </p:sp>
      <p:pic>
        <p:nvPicPr>
          <p:cNvPr id="4" name="Google Shape;163;p23">
            <a:extLst>
              <a:ext uri="{FF2B5EF4-FFF2-40B4-BE49-F238E27FC236}">
                <a16:creationId xmlns:a16="http://schemas.microsoft.com/office/drawing/2014/main" id="{9556C6B4-9DA5-4C91-B926-10C1477A826E}"/>
              </a:ext>
            </a:extLst>
          </p:cNvPr>
          <p:cNvPicPr preferRelativeResize="0"/>
          <p:nvPr/>
        </p:nvPicPr>
        <p:blipFill rotWithShape="1">
          <a:blip r:embed="rId2">
            <a:alphaModFix/>
          </a:blip>
          <a:srcRect l="12906" t="10530" r="46456"/>
          <a:stretch/>
        </p:blipFill>
        <p:spPr>
          <a:xfrm>
            <a:off x="5246950" y="3000375"/>
            <a:ext cx="5107375" cy="3788664"/>
          </a:xfrm>
          <a:prstGeom prst="rect">
            <a:avLst/>
          </a:prstGeom>
          <a:pattFill prst="pct90">
            <a:fgClr>
              <a:schemeClr val="accent1"/>
            </a:fgClr>
            <a:bgClr>
              <a:schemeClr val="bg1"/>
            </a:bgClr>
          </a:pattFill>
          <a:ln>
            <a:noFill/>
          </a:ln>
          <a:effectLst/>
        </p:spPr>
      </p:pic>
    </p:spTree>
    <p:extLst>
      <p:ext uri="{BB962C8B-B14F-4D97-AF65-F5344CB8AC3E}">
        <p14:creationId xmlns:p14="http://schemas.microsoft.com/office/powerpoint/2010/main" val="1997616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22E9F-576B-445B-A4EF-50CAE5F5B7DA}"/>
              </a:ext>
            </a:extLst>
          </p:cNvPr>
          <p:cNvSpPr>
            <a:spLocks noGrp="1"/>
          </p:cNvSpPr>
          <p:nvPr>
            <p:ph type="title"/>
          </p:nvPr>
        </p:nvSpPr>
        <p:spPr/>
        <p:txBody>
          <a:bodyPr/>
          <a:lstStyle/>
          <a:p>
            <a:r>
              <a:rPr lang="en-US" dirty="0"/>
              <a:t>Mapping file</a:t>
            </a:r>
          </a:p>
        </p:txBody>
      </p:sp>
      <p:sp>
        <p:nvSpPr>
          <p:cNvPr id="3" name="Content Placeholder 2">
            <a:extLst>
              <a:ext uri="{FF2B5EF4-FFF2-40B4-BE49-F238E27FC236}">
                <a16:creationId xmlns:a16="http://schemas.microsoft.com/office/drawing/2014/main" id="{010EE9AE-1546-4FC8-982A-624FBF9D4291}"/>
              </a:ext>
            </a:extLst>
          </p:cNvPr>
          <p:cNvSpPr>
            <a:spLocks noGrp="1"/>
          </p:cNvSpPr>
          <p:nvPr>
            <p:ph idx="1"/>
          </p:nvPr>
        </p:nvSpPr>
        <p:spPr>
          <a:xfrm>
            <a:off x="1069848" y="2121408"/>
            <a:ext cx="4140105" cy="4050792"/>
          </a:xfrm>
        </p:spPr>
        <p:txBody>
          <a:bodyPr/>
          <a:lstStyle/>
          <a:p>
            <a:r>
              <a:rPr lang="en-US" dirty="0"/>
              <a:t>Create the mapping file for Persistent class</a:t>
            </a:r>
          </a:p>
          <a:p>
            <a:r>
              <a:rPr lang="en-US" dirty="0"/>
              <a:t>This will lead to the creation of another  table which will have the phone id as a foreign key from the table Employee</a:t>
            </a:r>
          </a:p>
          <a:p>
            <a:endParaRPr lang="en-US" dirty="0"/>
          </a:p>
        </p:txBody>
      </p:sp>
      <p:pic>
        <p:nvPicPr>
          <p:cNvPr id="5" name="Google Shape;170;p24">
            <a:extLst>
              <a:ext uri="{FF2B5EF4-FFF2-40B4-BE49-F238E27FC236}">
                <a16:creationId xmlns:a16="http://schemas.microsoft.com/office/drawing/2014/main" id="{3F4EBE99-EF83-4248-A622-9F4B0E9714C1}"/>
              </a:ext>
            </a:extLst>
          </p:cNvPr>
          <p:cNvPicPr preferRelativeResize="0"/>
          <p:nvPr/>
        </p:nvPicPr>
        <p:blipFill rotWithShape="1">
          <a:blip r:embed="rId2">
            <a:alphaModFix/>
          </a:blip>
          <a:srcRect l="12522" t="25923" r="34079" b="6880"/>
          <a:stretch/>
        </p:blipFill>
        <p:spPr>
          <a:xfrm>
            <a:off x="5326911" y="1055947"/>
            <a:ext cx="6151276" cy="5621299"/>
          </a:xfrm>
          <a:prstGeom prst="rect">
            <a:avLst/>
          </a:prstGeom>
          <a:noFill/>
          <a:ln>
            <a:noFill/>
          </a:ln>
        </p:spPr>
      </p:pic>
    </p:spTree>
    <p:extLst>
      <p:ext uri="{BB962C8B-B14F-4D97-AF65-F5344CB8AC3E}">
        <p14:creationId xmlns:p14="http://schemas.microsoft.com/office/powerpoint/2010/main" val="2977601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A65CA-8684-4743-ABE5-FD2E25BA8D63}"/>
              </a:ext>
            </a:extLst>
          </p:cNvPr>
          <p:cNvSpPr>
            <a:spLocks noGrp="1"/>
          </p:cNvSpPr>
          <p:nvPr>
            <p:ph type="title"/>
          </p:nvPr>
        </p:nvSpPr>
        <p:spPr/>
        <p:txBody>
          <a:bodyPr/>
          <a:lstStyle/>
          <a:p>
            <a:r>
              <a:rPr lang="en-US" dirty="0"/>
              <a:t>Main class and output</a:t>
            </a:r>
          </a:p>
        </p:txBody>
      </p:sp>
      <p:pic>
        <p:nvPicPr>
          <p:cNvPr id="4" name="Google Shape;178;p25">
            <a:extLst>
              <a:ext uri="{FF2B5EF4-FFF2-40B4-BE49-F238E27FC236}">
                <a16:creationId xmlns:a16="http://schemas.microsoft.com/office/drawing/2014/main" id="{465DEA99-012D-4D02-AE6A-0C4F7F7DAFA7}"/>
              </a:ext>
            </a:extLst>
          </p:cNvPr>
          <p:cNvPicPr preferRelativeResize="0">
            <a:picLocks noGrp="1"/>
          </p:cNvPicPr>
          <p:nvPr>
            <p:ph idx="1"/>
          </p:nvPr>
        </p:nvPicPr>
        <p:blipFill rotWithShape="1">
          <a:blip r:embed="rId2">
            <a:alphaModFix/>
          </a:blip>
          <a:srcRect l="14050" t="14121" r="32116" b="3917"/>
          <a:stretch/>
        </p:blipFill>
        <p:spPr>
          <a:xfrm>
            <a:off x="1255335" y="2029543"/>
            <a:ext cx="4732907" cy="4051300"/>
          </a:xfrm>
          <a:prstGeom prst="rect">
            <a:avLst/>
          </a:prstGeom>
          <a:noFill/>
          <a:ln>
            <a:noFill/>
          </a:ln>
        </p:spPr>
      </p:pic>
      <p:pic>
        <p:nvPicPr>
          <p:cNvPr id="5" name="Google Shape;177;p25">
            <a:extLst>
              <a:ext uri="{FF2B5EF4-FFF2-40B4-BE49-F238E27FC236}">
                <a16:creationId xmlns:a16="http://schemas.microsoft.com/office/drawing/2014/main" id="{45F0858B-2CC8-44E6-913F-7C0F15D6C512}"/>
              </a:ext>
            </a:extLst>
          </p:cNvPr>
          <p:cNvPicPr preferRelativeResize="0"/>
          <p:nvPr/>
        </p:nvPicPr>
        <p:blipFill rotWithShape="1">
          <a:blip r:embed="rId3">
            <a:alphaModFix/>
          </a:blip>
          <a:srcRect l="12830" t="14096" r="36395"/>
          <a:stretch/>
        </p:blipFill>
        <p:spPr>
          <a:xfrm>
            <a:off x="6087075" y="1830950"/>
            <a:ext cx="6104924" cy="5027050"/>
          </a:xfrm>
          <a:prstGeom prst="rect">
            <a:avLst/>
          </a:prstGeom>
          <a:noFill/>
          <a:ln>
            <a:noFill/>
          </a:ln>
        </p:spPr>
      </p:pic>
    </p:spTree>
    <p:extLst>
      <p:ext uri="{BB962C8B-B14F-4D97-AF65-F5344CB8AC3E}">
        <p14:creationId xmlns:p14="http://schemas.microsoft.com/office/powerpoint/2010/main" val="2522143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CD8E7-6B57-49F7-BAC3-9FAD9D47E967}"/>
              </a:ext>
            </a:extLst>
          </p:cNvPr>
          <p:cNvSpPr>
            <a:spLocks noGrp="1"/>
          </p:cNvSpPr>
          <p:nvPr>
            <p:ph type="title"/>
          </p:nvPr>
        </p:nvSpPr>
        <p:spPr/>
        <p:txBody>
          <a:bodyPr/>
          <a:lstStyle/>
          <a:p>
            <a:r>
              <a:rPr lang="en-US" dirty="0"/>
              <a:t>ASSOCIATION MAPPINGS</a:t>
            </a:r>
          </a:p>
        </p:txBody>
      </p:sp>
      <p:sp>
        <p:nvSpPr>
          <p:cNvPr id="3" name="Content Placeholder 2">
            <a:extLst>
              <a:ext uri="{FF2B5EF4-FFF2-40B4-BE49-F238E27FC236}">
                <a16:creationId xmlns:a16="http://schemas.microsoft.com/office/drawing/2014/main" id="{8CBFFE30-6089-48C1-B893-79C26DB3F801}"/>
              </a:ext>
            </a:extLst>
          </p:cNvPr>
          <p:cNvSpPr>
            <a:spLocks noGrp="1"/>
          </p:cNvSpPr>
          <p:nvPr>
            <p:ph idx="1"/>
          </p:nvPr>
        </p:nvSpPr>
        <p:spPr/>
        <p:txBody>
          <a:bodyPr/>
          <a:lstStyle/>
          <a:p>
            <a:r>
              <a:rPr lang="en-US" dirty="0"/>
              <a:t>The mapping of associations between entity classes and the relationships between tables is the soul of ORM. Following are the four ways in which the cardinality of the relationship between the objects can be expressed. An association mapping can be unidirectional as well as bidirectional.</a:t>
            </a:r>
          </a:p>
          <a:p>
            <a:r>
              <a:rPr lang="en-US" dirty="0"/>
              <a:t>A class must be created with an @Entity annotation. The @Entity annotation is a marker annotation, which is used to discover persistent entities. </a:t>
            </a:r>
          </a:p>
          <a:p>
            <a:r>
              <a:rPr lang="en-US" dirty="0"/>
              <a:t>One-to-One</a:t>
            </a:r>
          </a:p>
          <a:p>
            <a:r>
              <a:rPr lang="en-US" dirty="0"/>
              <a:t>One-to-Many</a:t>
            </a:r>
          </a:p>
          <a:p>
            <a:r>
              <a:rPr lang="en-US" dirty="0"/>
              <a:t>Many-to-One</a:t>
            </a:r>
          </a:p>
          <a:p>
            <a:r>
              <a:rPr lang="en-US" dirty="0"/>
              <a:t>Many-to-Many</a:t>
            </a:r>
          </a:p>
          <a:p>
            <a:endParaRPr lang="en-US" dirty="0"/>
          </a:p>
        </p:txBody>
      </p:sp>
    </p:spTree>
    <p:extLst>
      <p:ext uri="{BB962C8B-B14F-4D97-AF65-F5344CB8AC3E}">
        <p14:creationId xmlns:p14="http://schemas.microsoft.com/office/powerpoint/2010/main" val="276813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0EF68-2B6F-4B12-850C-AAB89B99247E}"/>
              </a:ext>
            </a:extLst>
          </p:cNvPr>
          <p:cNvSpPr>
            <a:spLocks noGrp="1"/>
          </p:cNvSpPr>
          <p:nvPr>
            <p:ph type="title"/>
          </p:nvPr>
        </p:nvSpPr>
        <p:spPr/>
        <p:txBody>
          <a:bodyPr/>
          <a:lstStyle/>
          <a:p>
            <a:r>
              <a:rPr lang="en-US" dirty="0"/>
              <a:t>TYPE OF ASSOCIATION AND ITS USAGES:</a:t>
            </a:r>
            <a:br>
              <a:rPr lang="en-US" dirty="0"/>
            </a:br>
            <a:endParaRPr lang="en-US" dirty="0"/>
          </a:p>
        </p:txBody>
      </p:sp>
      <p:sp>
        <p:nvSpPr>
          <p:cNvPr id="3" name="Content Placeholder 2">
            <a:extLst>
              <a:ext uri="{FF2B5EF4-FFF2-40B4-BE49-F238E27FC236}">
                <a16:creationId xmlns:a16="http://schemas.microsoft.com/office/drawing/2014/main" id="{457E4A72-3D69-46BB-A363-7819A89A7EEF}"/>
              </a:ext>
            </a:extLst>
          </p:cNvPr>
          <p:cNvSpPr>
            <a:spLocks noGrp="1"/>
          </p:cNvSpPr>
          <p:nvPr>
            <p:ph idx="1"/>
          </p:nvPr>
        </p:nvSpPr>
        <p:spPr/>
        <p:txBody>
          <a:bodyPr/>
          <a:lstStyle/>
          <a:p>
            <a:r>
              <a:rPr lang="en-US" dirty="0"/>
              <a:t>Before We must know also that association ownership is concerned exclusively with   the management of the foreign keys in the database and that’s it.</a:t>
            </a:r>
          </a:p>
          <a:p>
            <a:r>
              <a:rPr lang="en-US" dirty="0"/>
              <a:t>One-to-one: either end can be made the owner, but one (and only one) of them should be; if you don’t specify this, you will end up with a circular dependency.</a:t>
            </a:r>
          </a:p>
          <a:p>
            <a:r>
              <a:rPr lang="en-US" dirty="0"/>
              <a:t>One-to-many: the many end must be made the owner of the association.</a:t>
            </a:r>
          </a:p>
          <a:p>
            <a:r>
              <a:rPr lang="en-US" dirty="0"/>
              <a:t>Many-to-one	: This is the same as the one-to-many relationship viewed from the opposite perspective, so the same rule applies: the many end must be made the owner of the association.</a:t>
            </a:r>
          </a:p>
          <a:p>
            <a:r>
              <a:rPr lang="en-US" dirty="0"/>
              <a:t>Many-to-many: Either end of the association can be made the owner.</a:t>
            </a:r>
          </a:p>
          <a:p>
            <a:pPr marL="0" indent="0">
              <a:buNone/>
            </a:pPr>
            <a:endParaRPr lang="en-US" dirty="0"/>
          </a:p>
        </p:txBody>
      </p:sp>
    </p:spTree>
    <p:extLst>
      <p:ext uri="{BB962C8B-B14F-4D97-AF65-F5344CB8AC3E}">
        <p14:creationId xmlns:p14="http://schemas.microsoft.com/office/powerpoint/2010/main" val="29004213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190</TotalTime>
  <Words>681</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Noto Sans Symbols</vt:lpstr>
      <vt:lpstr>Roboto Condensed</vt:lpstr>
      <vt:lpstr>Rockwell</vt:lpstr>
      <vt:lpstr>Rockwell Condensed</vt:lpstr>
      <vt:lpstr>Wingdings</vt:lpstr>
      <vt:lpstr>Wood Type</vt:lpstr>
      <vt:lpstr>Hibernate - O/R Mappings (Collection Mappings &amp;Association Mappings) </vt:lpstr>
      <vt:lpstr>Group three members:</vt:lpstr>
      <vt:lpstr>Why o/r mapping needed?</vt:lpstr>
      <vt:lpstr>Collection mappings</vt:lpstr>
      <vt:lpstr>Mapping set</vt:lpstr>
      <vt:lpstr>Mapping file</vt:lpstr>
      <vt:lpstr>Main class and output</vt:lpstr>
      <vt:lpstr>ASSOCIATION MAPPINGS</vt:lpstr>
      <vt:lpstr>TYPE OF ASSOCIATION AND ITS USAGES: </vt:lpstr>
      <vt:lpstr>PowerPoint Presentation</vt:lpstr>
      <vt:lpstr>COMPONENT MAPPINGS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Hibernate - O/R Mappings (Collection Mappings &amp;Association Mappings)</dc:title>
  <dc:creator>jean claude</dc:creator>
  <cp:lastModifiedBy>jean claude</cp:lastModifiedBy>
  <cp:revision>11</cp:revision>
  <dcterms:created xsi:type="dcterms:W3CDTF">2020-05-04T09:25:56Z</dcterms:created>
  <dcterms:modified xsi:type="dcterms:W3CDTF">2020-05-10T11:53:21Z</dcterms:modified>
</cp:coreProperties>
</file>