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0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f788420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778f788420_2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78f788420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778f788420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78f788420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778f788420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8f788420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778f788420_2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8f788420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778f788420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latin typeface="Lato"/>
                <a:ea typeface="Lato"/>
                <a:cs typeface="Lato"/>
                <a:sym typeface="Lato"/>
              </a:rPr>
              <a:t>Hibernate</a:t>
            </a:r>
            <a:endParaRPr>
              <a:latin typeface="Lato"/>
              <a:ea typeface="Lato"/>
              <a:cs typeface="Lato"/>
              <a:sym typeface="Lato"/>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latin typeface="Lato"/>
                <a:ea typeface="Lato"/>
                <a:cs typeface="Lato"/>
                <a:sym typeface="Lato"/>
              </a:rPr>
              <a:t>Inheritance Mapping</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1319900"/>
            <a:ext cx="8520600" cy="324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50">
                <a:solidFill>
                  <a:srgbClr val="333333"/>
                </a:solidFill>
                <a:highlight>
                  <a:srgbClr val="FFFFFF"/>
                </a:highlight>
              </a:rPr>
              <a:t>Subclass</a:t>
            </a:r>
            <a:endParaRPr sz="1750">
              <a:solidFill>
                <a:srgbClr val="333333"/>
              </a:solidFill>
              <a:highlight>
                <a:srgbClr val="FFFFFF"/>
              </a:highlight>
            </a:endParaRPr>
          </a:p>
          <a:p>
            <a:pPr marL="139700" marR="139700" lvl="0" indent="0" algn="l" rtl="0">
              <a:spcBef>
                <a:spcPts val="1600"/>
              </a:spcBef>
              <a:spcAft>
                <a:spcPts val="0"/>
              </a:spcAft>
              <a:buSzPts val="1100"/>
              <a:buNone/>
            </a:pPr>
            <a:r>
              <a:rPr lang="en" sz="1050">
                <a:solidFill>
                  <a:srgbClr val="333333"/>
                </a:solidFill>
                <a:highlight>
                  <a:srgbClr val="FFFFFF"/>
                </a:highlight>
                <a:latin typeface="Courier New"/>
                <a:ea typeface="Courier New"/>
                <a:cs typeface="Courier New"/>
                <a:sym typeface="Courier New"/>
              </a:rPr>
              <a:t>@Entity</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@PrimaryKeyJoinColumn(name = "petId")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public class Pet extends Animal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private String name;</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 constructor, getters, setters</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050">
                <a:solidFill>
                  <a:srgbClr val="333333"/>
                </a:solidFill>
                <a:highlight>
                  <a:srgbClr val="FFFFFF"/>
                </a:highlight>
                <a:latin typeface="Courier New"/>
                <a:ea typeface="Courier New"/>
                <a:cs typeface="Courier New"/>
                <a:sym typeface="Courier New"/>
              </a:rPr>
              <a:t>}</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endParaRPr sz="105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1600"/>
              </a:spcAft>
              <a:buSzPts val="1800"/>
              <a:buNone/>
            </a:pPr>
            <a:r>
              <a:rPr lang="en" sz="1650">
                <a:solidFill>
                  <a:srgbClr val="333333"/>
                </a:solidFill>
                <a:highlight>
                  <a:srgbClr val="FFFFFF"/>
                </a:highlight>
                <a:latin typeface="Lato"/>
                <a:ea typeface="Lato"/>
                <a:cs typeface="Lato"/>
                <a:sym typeface="Lato"/>
              </a:rPr>
              <a:t>Both tables will have an </a:t>
            </a:r>
            <a:r>
              <a:rPr lang="en" sz="1650" i="1">
                <a:solidFill>
                  <a:srgbClr val="333333"/>
                </a:solidFill>
                <a:highlight>
                  <a:srgbClr val="FFFFFF"/>
                </a:highlight>
                <a:latin typeface="Lato"/>
                <a:ea typeface="Lato"/>
                <a:cs typeface="Lato"/>
                <a:sym typeface="Lato"/>
              </a:rPr>
              <a:t>animalId</a:t>
            </a:r>
            <a:r>
              <a:rPr lang="en" sz="1650">
                <a:solidFill>
                  <a:srgbClr val="333333"/>
                </a:solidFill>
                <a:highlight>
                  <a:srgbClr val="FFFFFF"/>
                </a:highlight>
                <a:latin typeface="Lato"/>
                <a:ea typeface="Lato"/>
                <a:cs typeface="Lato"/>
                <a:sym typeface="Lato"/>
              </a:rPr>
              <a:t> identifier column. The primary key of the </a:t>
            </a:r>
            <a:r>
              <a:rPr lang="en" sz="1650" i="1">
                <a:solidFill>
                  <a:srgbClr val="333333"/>
                </a:solidFill>
                <a:highlight>
                  <a:srgbClr val="FFFFFF"/>
                </a:highlight>
                <a:latin typeface="Lato"/>
                <a:ea typeface="Lato"/>
                <a:cs typeface="Lato"/>
                <a:sym typeface="Lato"/>
              </a:rPr>
              <a:t>Pet</a:t>
            </a:r>
            <a:r>
              <a:rPr lang="en" sz="1650">
                <a:solidFill>
                  <a:srgbClr val="333333"/>
                </a:solidFill>
                <a:highlight>
                  <a:srgbClr val="FFFFFF"/>
                </a:highlight>
                <a:latin typeface="Lato"/>
                <a:ea typeface="Lato"/>
                <a:cs typeface="Lato"/>
                <a:sym typeface="Lato"/>
              </a:rPr>
              <a:t> entity also has a foreign key constraint to the primary key of its parent entity. To customize this column, we can add the </a:t>
            </a:r>
            <a:r>
              <a:rPr lang="en" sz="1650" i="1">
                <a:solidFill>
                  <a:srgbClr val="333333"/>
                </a:solidFill>
                <a:highlight>
                  <a:srgbClr val="FFFFFF"/>
                </a:highlight>
                <a:latin typeface="Lato"/>
                <a:ea typeface="Lato"/>
                <a:cs typeface="Lato"/>
                <a:sym typeface="Lato"/>
              </a:rPr>
              <a:t>@PrimaryKeyJoinColumn</a:t>
            </a:r>
            <a:r>
              <a:rPr lang="en" sz="1650">
                <a:solidFill>
                  <a:srgbClr val="333333"/>
                </a:solidFill>
                <a:highlight>
                  <a:srgbClr val="FFFFFF"/>
                </a:highlight>
                <a:latin typeface="Lato"/>
                <a:ea typeface="Lato"/>
                <a:cs typeface="Lato"/>
                <a:sym typeface="Lato"/>
              </a:rPr>
              <a:t> annotation.</a:t>
            </a:r>
            <a:endParaRPr sz="2050">
              <a:solidFill>
                <a:srgbClr val="333333"/>
              </a:solidFill>
              <a:highlight>
                <a:srgbClr val="FFFFFF"/>
              </a:highlight>
              <a:latin typeface="Lato"/>
              <a:ea typeface="Lato"/>
              <a:cs typeface="Lato"/>
              <a:sym typeface="Lato"/>
            </a:endParaRPr>
          </a:p>
        </p:txBody>
      </p:sp>
      <p:sp>
        <p:nvSpPr>
          <p:cNvPr id="106" name="Google Shape;106;p21"/>
          <p:cNvSpPr txBox="1"/>
          <p:nvPr/>
        </p:nvSpPr>
        <p:spPr>
          <a:xfrm>
            <a:off x="2939150" y="585100"/>
            <a:ext cx="56607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Joined table</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2190750" y="212400"/>
            <a:ext cx="3537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Table per class</a:t>
            </a:r>
            <a:endParaRPr/>
          </a:p>
        </p:txBody>
      </p:sp>
      <p:sp>
        <p:nvSpPr>
          <p:cNvPr id="112" name="Google Shape;112;p22"/>
          <p:cNvSpPr txBox="1">
            <a:spLocks noGrp="1"/>
          </p:cNvSpPr>
          <p:nvPr>
            <p:ph type="body" idx="1"/>
          </p:nvPr>
        </p:nvSpPr>
        <p:spPr>
          <a:xfrm>
            <a:off x="434175" y="1088575"/>
            <a:ext cx="4505100" cy="37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33333"/>
                </a:solidFill>
                <a:highlight>
                  <a:srgbClr val="FFFFFF"/>
                </a:highlight>
                <a:latin typeface="Lato"/>
                <a:ea typeface="Lato"/>
                <a:cs typeface="Lato"/>
                <a:sym typeface="Lato"/>
              </a:rPr>
              <a:t>The Table Per Class strategy maps each entity to its table which contains all the properties of the entity, including the ones inherited.</a:t>
            </a:r>
            <a:endParaRPr sz="1350">
              <a:solidFill>
                <a:srgbClr val="333333"/>
              </a:solidFill>
              <a:highlight>
                <a:srgbClr val="FFFFFF"/>
              </a:highlight>
              <a:latin typeface="Lato"/>
              <a:ea typeface="Lato"/>
              <a:cs typeface="Lato"/>
              <a:sym typeface="Lato"/>
            </a:endParaRPr>
          </a:p>
          <a:p>
            <a:pPr marL="0" lvl="0" indent="0" algn="l" rtl="0">
              <a:spcBef>
                <a:spcPts val="0"/>
              </a:spcBef>
              <a:spcAft>
                <a:spcPts val="0"/>
              </a:spcAft>
              <a:buNone/>
            </a:pPr>
            <a:endParaRPr sz="1350" b="1">
              <a:solidFill>
                <a:srgbClr val="333333"/>
              </a:solidFill>
              <a:highlight>
                <a:srgbClr val="FFFFFF"/>
              </a:highlight>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@Entity</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@Inheritance(strategy = InheritanceType.TABLE_PER_CLASS)</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public class Vehicle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@Id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private long vehicleId;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private String manufacturer;</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 standard constructor, getters, setters</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a:t>
            </a:r>
            <a:endParaRPr sz="105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50" b="1">
              <a:solidFill>
                <a:srgbClr val="333333"/>
              </a:solidFill>
              <a:highlight>
                <a:srgbClr val="FFFFFF"/>
              </a:highlight>
            </a:endParaRPr>
          </a:p>
        </p:txBody>
      </p:sp>
      <p:sp>
        <p:nvSpPr>
          <p:cNvPr id="113" name="Google Shape;113;p22"/>
          <p:cNvSpPr txBox="1"/>
          <p:nvPr/>
        </p:nvSpPr>
        <p:spPr>
          <a:xfrm>
            <a:off x="4993825" y="1088575"/>
            <a:ext cx="3905100" cy="348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rgbClr val="333333"/>
                </a:solidFill>
                <a:highlight>
                  <a:srgbClr val="FFFFFF"/>
                </a:highlight>
                <a:latin typeface="Lato"/>
                <a:ea typeface="Lato"/>
                <a:cs typeface="Lato"/>
                <a:sym typeface="Lato"/>
              </a:rPr>
              <a:t>This is not very different from merely mapping each entity without inheritance. The distinction is apparent when querying the base class, which will return all the sub-class records as well by using a </a:t>
            </a:r>
            <a:r>
              <a:rPr lang="en" sz="1550" i="1">
                <a:solidFill>
                  <a:srgbClr val="333333"/>
                </a:solidFill>
                <a:highlight>
                  <a:srgbClr val="FFFFFF"/>
                </a:highlight>
                <a:latin typeface="Lato"/>
                <a:ea typeface="Lato"/>
                <a:cs typeface="Lato"/>
                <a:sym typeface="Lato"/>
              </a:rPr>
              <a:t>UNION</a:t>
            </a:r>
            <a:r>
              <a:rPr lang="en" sz="1550">
                <a:solidFill>
                  <a:srgbClr val="333333"/>
                </a:solidFill>
                <a:highlight>
                  <a:srgbClr val="FFFFFF"/>
                </a:highlight>
                <a:latin typeface="Lato"/>
                <a:ea typeface="Lato"/>
                <a:cs typeface="Lato"/>
                <a:sym typeface="Lato"/>
              </a:rPr>
              <a:t> statement in the background</a:t>
            </a:r>
            <a:endParaRPr sz="1750">
              <a:solidFill>
                <a:srgbClr val="333333"/>
              </a:solidFill>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Conclusion</a:t>
            </a:r>
            <a:endParaRPr/>
          </a:p>
        </p:txBody>
      </p:sp>
      <p:sp>
        <p:nvSpPr>
          <p:cNvPr id="119" name="Google Shape;11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latin typeface="Lato"/>
                <a:ea typeface="Lato"/>
                <a:cs typeface="Lato"/>
                <a:sym typeface="Lato"/>
              </a:rPr>
              <a:t>This was a small demonstration of different ways of mapping parent classes and their children.</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311700" y="1959425"/>
            <a:ext cx="8520600" cy="10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2800"/>
              <a:t>Thank you</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3D19-F1B6-4A77-963B-F265649DAED3}"/>
              </a:ext>
            </a:extLst>
          </p:cNvPr>
          <p:cNvSpPr>
            <a:spLocks noGrp="1"/>
          </p:cNvSpPr>
          <p:nvPr>
            <p:ph type="title"/>
          </p:nvPr>
        </p:nvSpPr>
        <p:spPr/>
        <p:txBody>
          <a:bodyPr/>
          <a:lstStyle/>
          <a:p>
            <a:r>
              <a:rPr lang="en-US" dirty="0"/>
              <a:t>              Group Three Members:</a:t>
            </a:r>
          </a:p>
        </p:txBody>
      </p:sp>
      <p:graphicFrame>
        <p:nvGraphicFramePr>
          <p:cNvPr id="8" name="Table 7">
            <a:extLst>
              <a:ext uri="{FF2B5EF4-FFF2-40B4-BE49-F238E27FC236}">
                <a16:creationId xmlns:a16="http://schemas.microsoft.com/office/drawing/2014/main" id="{0E2C341B-5C0A-423C-BD5C-6553543A05BE}"/>
              </a:ext>
            </a:extLst>
          </p:cNvPr>
          <p:cNvGraphicFramePr>
            <a:graphicFrameLocks noGrp="1"/>
          </p:cNvGraphicFramePr>
          <p:nvPr>
            <p:extLst>
              <p:ext uri="{D42A27DB-BD31-4B8C-83A1-F6EECF244321}">
                <p14:modId xmlns:p14="http://schemas.microsoft.com/office/powerpoint/2010/main" val="1465850992"/>
              </p:ext>
            </p:extLst>
          </p:nvPr>
        </p:nvGraphicFramePr>
        <p:xfrm>
          <a:off x="1953087" y="1340527"/>
          <a:ext cx="4003830" cy="3036161"/>
        </p:xfrm>
        <a:graphic>
          <a:graphicData uri="http://schemas.openxmlformats.org/drawingml/2006/table">
            <a:tbl>
              <a:tblPr>
                <a:tableStyleId>{5C22544A-7EE6-4342-B048-85BDC9FD1C3A}</a:tableStyleId>
              </a:tblPr>
              <a:tblGrid>
                <a:gridCol w="800766">
                  <a:extLst>
                    <a:ext uri="{9D8B030D-6E8A-4147-A177-3AD203B41FA5}">
                      <a16:colId xmlns:a16="http://schemas.microsoft.com/office/drawing/2014/main" val="3134111921"/>
                    </a:ext>
                  </a:extLst>
                </a:gridCol>
                <a:gridCol w="800766">
                  <a:extLst>
                    <a:ext uri="{9D8B030D-6E8A-4147-A177-3AD203B41FA5}">
                      <a16:colId xmlns:a16="http://schemas.microsoft.com/office/drawing/2014/main" val="793174573"/>
                    </a:ext>
                  </a:extLst>
                </a:gridCol>
                <a:gridCol w="800766">
                  <a:extLst>
                    <a:ext uri="{9D8B030D-6E8A-4147-A177-3AD203B41FA5}">
                      <a16:colId xmlns:a16="http://schemas.microsoft.com/office/drawing/2014/main" val="1003246604"/>
                    </a:ext>
                  </a:extLst>
                </a:gridCol>
                <a:gridCol w="800766">
                  <a:extLst>
                    <a:ext uri="{9D8B030D-6E8A-4147-A177-3AD203B41FA5}">
                      <a16:colId xmlns:a16="http://schemas.microsoft.com/office/drawing/2014/main" val="429029289"/>
                    </a:ext>
                  </a:extLst>
                </a:gridCol>
                <a:gridCol w="800766">
                  <a:extLst>
                    <a:ext uri="{9D8B030D-6E8A-4147-A177-3AD203B41FA5}">
                      <a16:colId xmlns:a16="http://schemas.microsoft.com/office/drawing/2014/main" val="3272256143"/>
                    </a:ext>
                  </a:extLst>
                </a:gridCol>
              </a:tblGrid>
              <a:tr h="188493">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Names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846824"/>
                  </a:ext>
                </a:extLst>
              </a:tr>
              <a:tr h="202681">
                <a:tc>
                  <a:txBody>
                    <a:bodyPr/>
                    <a:lstStyle/>
                    <a:p>
                      <a:pPr algn="r" fontAlgn="b"/>
                      <a:r>
                        <a:rPr lang="en-US" sz="1100" u="none" strike="noStrike">
                          <a:effectLst/>
                        </a:rPr>
                        <a:t>21756</a:t>
                      </a:r>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a:effectLst/>
                        </a:rPr>
                        <a:t>   Gahema Emmanuel</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67967"/>
                  </a:ext>
                </a:extLst>
              </a:tr>
              <a:tr h="202681">
                <a:tc>
                  <a:txBody>
                    <a:bodyPr/>
                    <a:lstStyle/>
                    <a:p>
                      <a:pPr algn="r" fontAlgn="b"/>
                      <a:r>
                        <a:rPr lang="en-US" sz="1100" u="none" strike="noStrike">
                          <a:effectLst/>
                        </a:rPr>
                        <a:t>21754</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   Manzi Samuel</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3556197"/>
                  </a:ext>
                </a:extLst>
              </a:tr>
              <a:tr h="202681">
                <a:tc>
                  <a:txBody>
                    <a:bodyPr/>
                    <a:lstStyle/>
                    <a:p>
                      <a:pPr algn="r" fontAlgn="b"/>
                      <a:r>
                        <a:rPr lang="en-US" sz="1100" u="none" strike="noStrike">
                          <a:effectLst/>
                        </a:rPr>
                        <a:t>21815</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   Kabera Prince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1750669"/>
                  </a:ext>
                </a:extLst>
              </a:tr>
              <a:tr h="202681">
                <a:tc>
                  <a:txBody>
                    <a:bodyPr/>
                    <a:lstStyle/>
                    <a:p>
                      <a:pPr algn="r" fontAlgn="b"/>
                      <a:r>
                        <a:rPr lang="en-US" sz="1100" u="none" strike="noStrike">
                          <a:effectLst/>
                        </a:rPr>
                        <a:t>21866</a:t>
                      </a:r>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   Misigaro Jean Claude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3921439"/>
                  </a:ext>
                </a:extLst>
              </a:tr>
              <a:tr h="202681">
                <a:tc>
                  <a:txBody>
                    <a:bodyPr/>
                    <a:lstStyle/>
                    <a:p>
                      <a:pPr algn="r" fontAlgn="b"/>
                      <a:r>
                        <a:rPr lang="en-US" sz="1100" u="none" strike="noStrike">
                          <a:effectLst/>
                        </a:rPr>
                        <a:t>21696</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   Rangira Esther</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869599"/>
                  </a:ext>
                </a:extLst>
              </a:tr>
              <a:tr h="202681">
                <a:tc>
                  <a:txBody>
                    <a:bodyPr/>
                    <a:lstStyle/>
                    <a:p>
                      <a:pPr algn="r" fontAlgn="b"/>
                      <a:r>
                        <a:rPr lang="en-US" sz="1100" u="none" strike="noStrike">
                          <a:effectLst/>
                        </a:rPr>
                        <a:t>21703</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   Ndayizeye Aime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067866"/>
                  </a:ext>
                </a:extLst>
              </a:tr>
              <a:tr h="202681">
                <a:tc>
                  <a:txBody>
                    <a:bodyPr/>
                    <a:lstStyle/>
                    <a:p>
                      <a:pPr algn="r" fontAlgn="b"/>
                      <a:r>
                        <a:rPr lang="en-US" sz="1100" u="none" strike="noStrike">
                          <a:effectLst/>
                        </a:rPr>
                        <a:t>21014</a:t>
                      </a:r>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a:effectLst/>
                        </a:rPr>
                        <a:t>   Nyiringango Pacifique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2244008"/>
                  </a:ext>
                </a:extLst>
              </a:tr>
              <a:tr h="202681">
                <a:tc>
                  <a:txBody>
                    <a:bodyPr/>
                    <a:lstStyle/>
                    <a:p>
                      <a:pPr algn="r" fontAlgn="b"/>
                      <a:r>
                        <a:rPr lang="en-US" sz="1100" u="none" strike="noStrike">
                          <a:effectLst/>
                        </a:rPr>
                        <a:t>21870</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   Sezerano William</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942297"/>
                  </a:ext>
                </a:extLst>
              </a:tr>
              <a:tr h="202681">
                <a:tc>
                  <a:txBody>
                    <a:bodyPr/>
                    <a:lstStyle/>
                    <a:p>
                      <a:pPr algn="r" fontAlgn="b"/>
                      <a:r>
                        <a:rPr lang="en-US" sz="1100" u="none" strike="noStrike">
                          <a:effectLst/>
                        </a:rPr>
                        <a:t>21817</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   Manzi Asifiwe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9113144"/>
                  </a:ext>
                </a:extLst>
              </a:tr>
              <a:tr h="202681">
                <a:tc>
                  <a:txBody>
                    <a:bodyPr/>
                    <a:lstStyle/>
                    <a:p>
                      <a:pPr algn="r" fontAlgn="b"/>
                      <a:r>
                        <a:rPr lang="en-US" sz="1100" u="none" strike="noStrike">
                          <a:effectLst/>
                        </a:rPr>
                        <a:t>20935</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   Buregeya Boniface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0789247"/>
                  </a:ext>
                </a:extLst>
              </a:tr>
              <a:tr h="202681">
                <a:tc>
                  <a:txBody>
                    <a:bodyPr/>
                    <a:lstStyle/>
                    <a:p>
                      <a:pPr algn="r" fontAlgn="b"/>
                      <a:r>
                        <a:rPr lang="en-US" sz="1100" u="none" strike="noStrike">
                          <a:effectLst/>
                        </a:rPr>
                        <a:t>21892</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   Mahoro Ange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9011781"/>
                  </a:ext>
                </a:extLst>
              </a:tr>
              <a:tr h="202681">
                <a:tc>
                  <a:txBody>
                    <a:bodyPr/>
                    <a:lstStyle/>
                    <a:p>
                      <a:pPr algn="r" fontAlgn="b"/>
                      <a:r>
                        <a:rPr lang="en-US" sz="1100" u="none" strike="noStrike">
                          <a:effectLst/>
                        </a:rPr>
                        <a:t>21917</a:t>
                      </a:r>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   Isimbi Mukama Joyeuse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6492041"/>
                  </a:ext>
                </a:extLst>
              </a:tr>
              <a:tr h="212815">
                <a:tc>
                  <a:txBody>
                    <a:bodyPr/>
                    <a:lstStyle/>
                    <a:p>
                      <a:pPr algn="r" fontAlgn="b"/>
                      <a:r>
                        <a:rPr lang="en-US" sz="1100" u="none" strike="noStrike">
                          <a:effectLst/>
                        </a:rPr>
                        <a:t>20863</a:t>
                      </a:r>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   Rugwiro Mutabazi Patrick</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024950"/>
                  </a:ext>
                </a:extLst>
              </a:tr>
              <a:tr h="20268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3395075"/>
                  </a:ext>
                </a:extLst>
              </a:tr>
            </a:tbl>
          </a:graphicData>
        </a:graphic>
      </p:graphicFrame>
    </p:spTree>
    <p:extLst>
      <p:ext uri="{BB962C8B-B14F-4D97-AF65-F5344CB8AC3E}">
        <p14:creationId xmlns:p14="http://schemas.microsoft.com/office/powerpoint/2010/main" val="210244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Strategies</a:t>
            </a:r>
            <a:endParaRPr/>
          </a:p>
        </p:txBody>
      </p:sp>
      <p:sp>
        <p:nvSpPr>
          <p:cNvPr id="61" name="Google Shape;61;p14"/>
          <p:cNvSpPr txBox="1">
            <a:spLocks noGrp="1"/>
          </p:cNvSpPr>
          <p:nvPr>
            <p:ph type="body" idx="1"/>
          </p:nvPr>
        </p:nvSpPr>
        <p:spPr>
          <a:xfrm>
            <a:off x="311700" y="1152475"/>
            <a:ext cx="8520600" cy="29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000000"/>
                </a:solidFill>
                <a:latin typeface="Lato"/>
                <a:ea typeface="Lato"/>
                <a:cs typeface="Lato"/>
                <a:sym typeface="Lato"/>
              </a:rPr>
              <a:t>There is Three Strategies that we can use to map hierarchy classes and those are:</a:t>
            </a:r>
            <a:endParaRPr>
              <a:solidFill>
                <a:srgbClr val="000000"/>
              </a:solidFill>
              <a:latin typeface="Lato"/>
              <a:ea typeface="Lato"/>
              <a:cs typeface="Lato"/>
              <a:sym typeface="Lato"/>
            </a:endParaRPr>
          </a:p>
          <a:p>
            <a:pPr marL="457200" lvl="0" indent="-342900" algn="l" rtl="0">
              <a:lnSpc>
                <a:spcPct val="115000"/>
              </a:lnSpc>
              <a:spcBef>
                <a:spcPts val="1600"/>
              </a:spcBef>
              <a:spcAft>
                <a:spcPts val="0"/>
              </a:spcAft>
              <a:buClr>
                <a:srgbClr val="000000"/>
              </a:buClr>
              <a:buSzPts val="1800"/>
              <a:buFont typeface="Lato"/>
              <a:buAutoNum type="arabicPeriod"/>
            </a:pPr>
            <a:r>
              <a:rPr lang="en">
                <a:solidFill>
                  <a:srgbClr val="000000"/>
                </a:solidFill>
                <a:latin typeface="Lato"/>
                <a:ea typeface="Lato"/>
                <a:cs typeface="Lato"/>
                <a:sym typeface="Lato"/>
              </a:rPr>
              <a:t>Table per class</a:t>
            </a:r>
            <a:endParaRPr>
              <a:solidFill>
                <a:srgbClr val="000000"/>
              </a:solidFill>
              <a:latin typeface="Lato"/>
              <a:ea typeface="Lato"/>
              <a:cs typeface="Lato"/>
              <a:sym typeface="Lato"/>
            </a:endParaRPr>
          </a:p>
          <a:p>
            <a:pPr marL="457200" lvl="0" indent="-342900" algn="l" rtl="0">
              <a:lnSpc>
                <a:spcPct val="115000"/>
              </a:lnSpc>
              <a:spcBef>
                <a:spcPts val="0"/>
              </a:spcBef>
              <a:spcAft>
                <a:spcPts val="0"/>
              </a:spcAft>
              <a:buSzPts val="1800"/>
              <a:buFont typeface="Lato"/>
              <a:buAutoNum type="arabicPeriod"/>
            </a:pPr>
            <a:r>
              <a:rPr lang="en">
                <a:solidFill>
                  <a:schemeClr val="dk1"/>
                </a:solidFill>
                <a:highlight>
                  <a:srgbClr val="FFFFFF"/>
                </a:highlight>
                <a:latin typeface="Lato"/>
                <a:ea typeface="Lato"/>
                <a:cs typeface="Lato"/>
                <a:sym typeface="Lato"/>
              </a:rPr>
              <a:t>Joined table</a:t>
            </a:r>
            <a:endParaRPr>
              <a:solidFill>
                <a:schemeClr val="dk1"/>
              </a:solidFill>
              <a:highlight>
                <a:srgbClr val="FFFFFF"/>
              </a:highlight>
              <a:latin typeface="Lato"/>
              <a:ea typeface="Lato"/>
              <a:cs typeface="Lato"/>
              <a:sym typeface="Lato"/>
            </a:endParaRPr>
          </a:p>
          <a:p>
            <a:pPr marL="457200" marR="25400" lvl="0" indent="-342900" algn="l" rtl="0">
              <a:lnSpc>
                <a:spcPct val="115000"/>
              </a:lnSpc>
              <a:spcBef>
                <a:spcPts val="0"/>
              </a:spcBef>
              <a:spcAft>
                <a:spcPts val="0"/>
              </a:spcAft>
              <a:buClr>
                <a:schemeClr val="dk1"/>
              </a:buClr>
              <a:buSzPts val="1800"/>
              <a:buFont typeface="Lato"/>
              <a:buAutoNum type="arabicPeriod"/>
            </a:pPr>
            <a:r>
              <a:rPr lang="en">
                <a:solidFill>
                  <a:schemeClr val="dk1"/>
                </a:solidFill>
                <a:highlight>
                  <a:srgbClr val="FFFFFF"/>
                </a:highlight>
                <a:latin typeface="Lato"/>
                <a:ea typeface="Lato"/>
                <a:cs typeface="Lato"/>
                <a:sym typeface="Lato"/>
              </a:rPr>
              <a:t>Single tab</a:t>
            </a:r>
            <a:endParaRPr>
              <a:solidFill>
                <a:schemeClr val="dk1"/>
              </a:solidFill>
              <a:highlight>
                <a:srgbClr val="FFFFFF"/>
              </a:highlight>
              <a:latin typeface="Lato"/>
              <a:ea typeface="Lato"/>
              <a:cs typeface="Lato"/>
              <a:sym typeface="Lato"/>
            </a:endParaRPr>
          </a:p>
          <a:p>
            <a:pPr marL="457200" marR="25400" lvl="0" indent="-342900" algn="l" rtl="0">
              <a:lnSpc>
                <a:spcPct val="115000"/>
              </a:lnSpc>
              <a:spcBef>
                <a:spcPts val="0"/>
              </a:spcBef>
              <a:spcAft>
                <a:spcPts val="0"/>
              </a:spcAft>
              <a:buClr>
                <a:schemeClr val="dk1"/>
              </a:buClr>
              <a:buSzPts val="1800"/>
              <a:buFont typeface="Lato"/>
              <a:buAutoNum type="arabicPeriod"/>
            </a:pPr>
            <a:r>
              <a:rPr lang="en">
                <a:solidFill>
                  <a:schemeClr val="dk1"/>
                </a:solidFill>
                <a:highlight>
                  <a:srgbClr val="FFFFFF"/>
                </a:highlight>
                <a:latin typeface="Lato"/>
                <a:ea typeface="Lato"/>
                <a:cs typeface="Lato"/>
                <a:sym typeface="Lato"/>
              </a:rPr>
              <a:t>Mapped superclass</a:t>
            </a:r>
            <a:endParaRPr>
              <a:solidFill>
                <a:schemeClr val="dk1"/>
              </a:solidFill>
              <a:highlight>
                <a:srgbClr val="FFFFFF"/>
              </a:highlight>
              <a:latin typeface="Lato"/>
              <a:ea typeface="Lato"/>
              <a:cs typeface="Lato"/>
              <a:sym typeface="Lato"/>
            </a:endParaRPr>
          </a:p>
          <a:p>
            <a:pPr marL="0" lvl="0" indent="0" algn="l" rtl="0">
              <a:lnSpc>
                <a:spcPct val="115000"/>
              </a:lnSpc>
              <a:spcBef>
                <a:spcPts val="1000"/>
              </a:spcBef>
              <a:spcAft>
                <a:spcPts val="16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Implementation</a:t>
            </a:r>
            <a:endParaRPr/>
          </a:p>
        </p:txBody>
      </p:sp>
      <p:sp>
        <p:nvSpPr>
          <p:cNvPr id="67" name="Google Shape;67;p15"/>
          <p:cNvSpPr txBox="1">
            <a:spLocks noGrp="1"/>
          </p:cNvSpPr>
          <p:nvPr>
            <p:ph type="body" idx="1"/>
          </p:nvPr>
        </p:nvSpPr>
        <p:spPr>
          <a:xfrm>
            <a:off x="311700" y="1152475"/>
            <a:ext cx="7811700" cy="335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chemeClr val="dk1"/>
                </a:solidFill>
                <a:latin typeface="Lato"/>
                <a:ea typeface="Lato"/>
                <a:cs typeface="Lato"/>
                <a:sym typeface="Lato"/>
              </a:rPr>
              <a:t>They can be implemented using hibernate annotations or xml files.</a:t>
            </a:r>
            <a:endParaRPr>
              <a:solidFill>
                <a:schemeClr val="dk1"/>
              </a:solidFill>
              <a:latin typeface="Lato"/>
              <a:ea typeface="Lato"/>
              <a:cs typeface="Lato"/>
              <a:sym typeface="Lato"/>
            </a:endParaRPr>
          </a:p>
          <a:p>
            <a:pPr marL="0" lvl="0" indent="0" algn="l" rtl="0">
              <a:lnSpc>
                <a:spcPct val="115000"/>
              </a:lnSpc>
              <a:spcBef>
                <a:spcPts val="1600"/>
              </a:spcBef>
              <a:spcAft>
                <a:spcPts val="0"/>
              </a:spcAft>
              <a:buSzPts val="1800"/>
              <a:buNone/>
            </a:pPr>
            <a:r>
              <a:rPr lang="en">
                <a:solidFill>
                  <a:schemeClr val="dk1"/>
                </a:solidFill>
                <a:latin typeface="Lato"/>
                <a:ea typeface="Lato"/>
                <a:cs typeface="Lato"/>
                <a:sym typeface="Lato"/>
              </a:rPr>
              <a:t>But,we are going to use annotations in this presentation.</a:t>
            </a:r>
            <a:endParaRPr>
              <a:solidFill>
                <a:schemeClr val="dk1"/>
              </a:solidFill>
              <a:latin typeface="Lato"/>
              <a:ea typeface="Lato"/>
              <a:cs typeface="Lato"/>
              <a:sym typeface="Lato"/>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77775" y="445025"/>
            <a:ext cx="6954600" cy="79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Lato"/>
                <a:ea typeface="Lato"/>
                <a:cs typeface="Lato"/>
                <a:sym typeface="Lato"/>
              </a:rPr>
              <a:t>Mapped super class</a:t>
            </a:r>
            <a:endParaRPr>
              <a:latin typeface="Lato"/>
              <a:ea typeface="Lato"/>
              <a:cs typeface="Lato"/>
              <a:sym typeface="Lato"/>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850">
                <a:solidFill>
                  <a:srgbClr val="333333"/>
                </a:solidFill>
                <a:highlight>
                  <a:srgbClr val="FFFFFF"/>
                </a:highlight>
                <a:latin typeface="Lato"/>
                <a:ea typeface="Lato"/>
                <a:cs typeface="Lato"/>
                <a:sym typeface="Lato"/>
              </a:rPr>
              <a:t>Using the </a:t>
            </a:r>
            <a:r>
              <a:rPr lang="en" sz="1850" i="1">
                <a:solidFill>
                  <a:srgbClr val="333333"/>
                </a:solidFill>
                <a:highlight>
                  <a:srgbClr val="FFFFFF"/>
                </a:highlight>
                <a:latin typeface="Lato"/>
                <a:ea typeface="Lato"/>
                <a:cs typeface="Lato"/>
                <a:sym typeface="Lato"/>
              </a:rPr>
              <a:t>MappedSuperclass</a:t>
            </a:r>
            <a:r>
              <a:rPr lang="en" sz="1850">
                <a:solidFill>
                  <a:srgbClr val="333333"/>
                </a:solidFill>
                <a:highlight>
                  <a:srgbClr val="FFFFFF"/>
                </a:highlight>
                <a:latin typeface="Lato"/>
                <a:ea typeface="Lato"/>
                <a:cs typeface="Lato"/>
                <a:sym typeface="Lato"/>
              </a:rPr>
              <a:t> strategy, inheritance is only evident in the class, but not the entity model</a:t>
            </a:r>
            <a:endParaRPr sz="1850">
              <a:solidFill>
                <a:srgbClr val="333333"/>
              </a:solidFill>
              <a:highlight>
                <a:srgbClr val="FFFFFF"/>
              </a:highlight>
              <a:latin typeface="Lato"/>
              <a:ea typeface="Lato"/>
              <a:cs typeface="Lato"/>
              <a:sym typeface="Lato"/>
            </a:endParaRPr>
          </a:p>
          <a:p>
            <a:pPr marL="139700" marR="139700" lvl="0" indent="0" algn="l" rtl="0">
              <a:spcBef>
                <a:spcPts val="160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@MappedSuperclass</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public class Person {</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@Id</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private long personId;</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private String name;</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    // constructor, getters, setters</a:t>
            </a:r>
            <a:endParaRPr sz="13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350">
                <a:solidFill>
                  <a:srgbClr val="333333"/>
                </a:solidFill>
                <a:highlight>
                  <a:srgbClr val="FFFFFF"/>
                </a:highlight>
                <a:latin typeface="Courier New"/>
                <a:ea typeface="Courier New"/>
                <a:cs typeface="Courier New"/>
                <a:sym typeface="Courier New"/>
              </a:rPr>
              <a:t>}</a:t>
            </a:r>
            <a:endParaRPr sz="135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1600"/>
              </a:spcAft>
              <a:buSzPts val="1800"/>
              <a:buNone/>
            </a:pPr>
            <a:r>
              <a:rPr lang="en" sz="1350">
                <a:solidFill>
                  <a:srgbClr val="333333"/>
                </a:solidFill>
                <a:highlight>
                  <a:srgbClr val="FFFFFF"/>
                </a:highlight>
                <a:latin typeface="Lato"/>
                <a:ea typeface="Lato"/>
                <a:cs typeface="Lato"/>
                <a:sym typeface="Lato"/>
              </a:rPr>
              <a:t>Notice that this class no longer has an </a:t>
            </a:r>
            <a:r>
              <a:rPr lang="en" sz="1350" i="1">
                <a:solidFill>
                  <a:srgbClr val="333333"/>
                </a:solidFill>
                <a:highlight>
                  <a:srgbClr val="FFFFFF"/>
                </a:highlight>
                <a:latin typeface="Lato"/>
                <a:ea typeface="Lato"/>
                <a:cs typeface="Lato"/>
                <a:sym typeface="Lato"/>
              </a:rPr>
              <a:t>@Entity</a:t>
            </a:r>
            <a:r>
              <a:rPr lang="en" sz="1350">
                <a:solidFill>
                  <a:srgbClr val="333333"/>
                </a:solidFill>
                <a:highlight>
                  <a:srgbClr val="FFFFFF"/>
                </a:highlight>
                <a:latin typeface="Lato"/>
                <a:ea typeface="Lato"/>
                <a:cs typeface="Lato"/>
                <a:sym typeface="Lato"/>
              </a:rPr>
              <a:t> annotation, as it won't be persisted in the database by itself.</a:t>
            </a:r>
            <a:endParaRPr sz="1850">
              <a:solidFill>
                <a:srgbClr val="333333"/>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2190750" y="212400"/>
            <a:ext cx="3537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latin typeface="Lato"/>
                <a:ea typeface="Lato"/>
                <a:cs typeface="Lato"/>
                <a:sym typeface="Lato"/>
              </a:rPr>
              <a:t>Single Table</a:t>
            </a:r>
            <a:endParaRPr>
              <a:latin typeface="Lato"/>
              <a:ea typeface="Lato"/>
              <a:cs typeface="Lato"/>
              <a:sym typeface="Lato"/>
            </a:endParaRPr>
          </a:p>
        </p:txBody>
      </p:sp>
      <p:sp>
        <p:nvSpPr>
          <p:cNvPr id="79" name="Google Shape;79;p17"/>
          <p:cNvSpPr txBox="1">
            <a:spLocks noGrp="1"/>
          </p:cNvSpPr>
          <p:nvPr>
            <p:ph type="body" idx="1"/>
          </p:nvPr>
        </p:nvSpPr>
        <p:spPr>
          <a:xfrm>
            <a:off x="434175" y="1088575"/>
            <a:ext cx="8111100" cy="378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50">
                <a:solidFill>
                  <a:srgbClr val="333333"/>
                </a:solidFill>
                <a:highlight>
                  <a:srgbClr val="FFFFFF"/>
                </a:highlight>
                <a:latin typeface="Lato"/>
                <a:ea typeface="Lato"/>
                <a:cs typeface="Lato"/>
                <a:sym typeface="Lato"/>
              </a:rPr>
              <a:t>The Single Table strategy creates one table for each class hierarchy. This is also the default strategy chosen by JPA if we don't specify one explicitly.</a:t>
            </a:r>
            <a:endParaRPr sz="1750">
              <a:solidFill>
                <a:srgbClr val="333333"/>
              </a:solidFill>
              <a:highlight>
                <a:srgbClr val="FFFFFF"/>
              </a:highlight>
              <a:latin typeface="Lato"/>
              <a:ea typeface="Lato"/>
              <a:cs typeface="Lato"/>
              <a:sym typeface="Lato"/>
            </a:endParaRPr>
          </a:p>
          <a:p>
            <a:pPr marL="0" lvl="0" indent="0" algn="l" rtl="0">
              <a:lnSpc>
                <a:spcPct val="115000"/>
              </a:lnSpc>
              <a:spcBef>
                <a:spcPts val="0"/>
              </a:spcBef>
              <a:spcAft>
                <a:spcPts val="0"/>
              </a:spcAft>
              <a:buSzPts val="1800"/>
              <a:buNone/>
            </a:pPr>
            <a:endParaRPr sz="1750">
              <a:solidFill>
                <a:srgbClr val="333333"/>
              </a:solidFill>
              <a:highlight>
                <a:srgbClr val="FFFFFF"/>
              </a:highlight>
              <a:latin typeface="Lato"/>
              <a:ea typeface="Lato"/>
              <a:cs typeface="Lato"/>
              <a:sym typeface="Lato"/>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@Entity</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@Inheritance(strategy = InheritanceType.SINGLE_TABLE)</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public class MyProduct {</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    @Id</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    private long productId;</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    private String name;</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 </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    // constructor, getters, setters</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150">
                <a:solidFill>
                  <a:srgbClr val="333333"/>
                </a:solidFill>
                <a:highlight>
                  <a:srgbClr val="FFFFFF"/>
                </a:highlight>
                <a:latin typeface="Courier New"/>
                <a:ea typeface="Courier New"/>
                <a:cs typeface="Courier New"/>
                <a:sym typeface="Courier New"/>
              </a:rPr>
              <a:t>}</a:t>
            </a:r>
            <a:endParaRPr sz="11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a:t>
            </a:r>
            <a:endParaRPr sz="105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190750" y="212400"/>
            <a:ext cx="3537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Single Table</a:t>
            </a:r>
            <a:endParaRPr/>
          </a:p>
        </p:txBody>
      </p:sp>
      <p:sp>
        <p:nvSpPr>
          <p:cNvPr id="85" name="Google Shape;85;p18"/>
          <p:cNvSpPr txBox="1">
            <a:spLocks noGrp="1"/>
          </p:cNvSpPr>
          <p:nvPr>
            <p:ph type="body" idx="1"/>
          </p:nvPr>
        </p:nvSpPr>
        <p:spPr>
          <a:xfrm>
            <a:off x="434175" y="1088575"/>
            <a:ext cx="4505100" cy="3782700"/>
          </a:xfrm>
          <a:prstGeom prst="rect">
            <a:avLst/>
          </a:prstGeom>
          <a:noFill/>
          <a:ln>
            <a:noFill/>
          </a:ln>
        </p:spPr>
        <p:txBody>
          <a:bodyPr spcFirstLastPara="1" wrap="square" lIns="91425" tIns="91425" rIns="91425" bIns="91425" anchor="t" anchorCtr="0">
            <a:noAutofit/>
          </a:bodyPr>
          <a:lstStyle/>
          <a:p>
            <a:pPr marL="139700" marR="139700" lvl="0" indent="0" algn="l" rtl="0">
              <a:spcBef>
                <a:spcPts val="0"/>
              </a:spcBef>
              <a:spcAft>
                <a:spcPts val="0"/>
              </a:spcAft>
              <a:buSzPts val="1100"/>
              <a:buNone/>
            </a:pPr>
            <a:r>
              <a:rPr lang="en" sz="1750">
                <a:solidFill>
                  <a:srgbClr val="333333"/>
                </a:solidFill>
                <a:highlight>
                  <a:srgbClr val="FFFFFF"/>
                </a:highlight>
                <a:latin typeface="Lato"/>
                <a:ea typeface="Lato"/>
                <a:cs typeface="Lato"/>
                <a:sym typeface="Lato"/>
              </a:rPr>
              <a:t>Subclasses</a:t>
            </a:r>
            <a:endParaRPr sz="1750">
              <a:solidFill>
                <a:srgbClr val="333333"/>
              </a:solidFill>
              <a:highlight>
                <a:srgbClr val="FFFFFF"/>
              </a:highlight>
              <a:latin typeface="Lato"/>
              <a:ea typeface="Lato"/>
              <a:cs typeface="Lato"/>
              <a:sym typeface="Lato"/>
            </a:endParaRPr>
          </a:p>
          <a:p>
            <a:pPr marL="139700" marR="139700" lvl="0" indent="0" algn="l" rtl="0">
              <a:spcBef>
                <a:spcPts val="0"/>
              </a:spcBef>
              <a:spcAft>
                <a:spcPts val="0"/>
              </a:spcAft>
              <a:buSzPts val="1100"/>
              <a:buNone/>
            </a:pP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550">
                <a:solidFill>
                  <a:srgbClr val="333333"/>
                </a:solidFill>
                <a:highlight>
                  <a:srgbClr val="FFFFFF"/>
                </a:highlight>
                <a:latin typeface="Courier New"/>
                <a:ea typeface="Courier New"/>
                <a:cs typeface="Courier New"/>
                <a:sym typeface="Courier New"/>
              </a:rPr>
              <a:t>@Entity</a:t>
            </a:r>
            <a:endParaRPr sz="1550">
              <a:solidFill>
                <a:srgbClr val="333333"/>
              </a:solidFill>
              <a:highlight>
                <a:srgbClr val="FFFFFF"/>
              </a:highlight>
              <a:latin typeface="Courier New"/>
              <a:ea typeface="Courier New"/>
              <a:cs typeface="Courier New"/>
              <a:sym typeface="Courier New"/>
            </a:endParaRPr>
          </a:p>
          <a:p>
            <a:pPr marL="177800" marR="177800" lvl="0" indent="0" algn="l" rtl="0">
              <a:spcBef>
                <a:spcPts val="0"/>
              </a:spcBef>
              <a:spcAft>
                <a:spcPts val="0"/>
              </a:spcAft>
              <a:buNone/>
            </a:pPr>
            <a:r>
              <a:rPr lang="en" sz="1550">
                <a:solidFill>
                  <a:srgbClr val="333333"/>
                </a:solidFill>
                <a:highlight>
                  <a:srgbClr val="FFFFFF"/>
                </a:highlight>
                <a:latin typeface="Courier New"/>
                <a:ea typeface="Courier New"/>
                <a:cs typeface="Courier New"/>
                <a:sym typeface="Courier New"/>
              </a:rPr>
              <a:t>public class Book extends MyProduct {</a:t>
            </a:r>
            <a:endParaRPr sz="1550">
              <a:solidFill>
                <a:srgbClr val="333333"/>
              </a:solidFill>
              <a:highlight>
                <a:srgbClr val="FFFFFF"/>
              </a:highlight>
              <a:latin typeface="Courier New"/>
              <a:ea typeface="Courier New"/>
              <a:cs typeface="Courier New"/>
              <a:sym typeface="Courier New"/>
            </a:endParaRPr>
          </a:p>
          <a:p>
            <a:pPr marL="177800" marR="177800" lvl="0" indent="0" algn="l" rtl="0">
              <a:spcBef>
                <a:spcPts val="0"/>
              </a:spcBef>
              <a:spcAft>
                <a:spcPts val="0"/>
              </a:spcAft>
              <a:buNone/>
            </a:pPr>
            <a:r>
              <a:rPr lang="en" sz="1550">
                <a:solidFill>
                  <a:srgbClr val="333333"/>
                </a:solidFill>
                <a:highlight>
                  <a:srgbClr val="FFFFFF"/>
                </a:highlight>
                <a:latin typeface="Courier New"/>
                <a:ea typeface="Courier New"/>
                <a:cs typeface="Courier New"/>
                <a:sym typeface="Courier New"/>
              </a:rPr>
              <a:t>    private String author;</a:t>
            </a:r>
            <a:endParaRPr sz="1550">
              <a:solidFill>
                <a:srgbClr val="333333"/>
              </a:solidFill>
              <a:highlight>
                <a:srgbClr val="FFFFFF"/>
              </a:highlight>
              <a:latin typeface="Courier New"/>
              <a:ea typeface="Courier New"/>
              <a:cs typeface="Courier New"/>
              <a:sym typeface="Courier New"/>
            </a:endParaRPr>
          </a:p>
          <a:p>
            <a:pPr marL="177800" marR="177800" lvl="0" indent="0" algn="l" rtl="0">
              <a:spcBef>
                <a:spcPts val="0"/>
              </a:spcBef>
              <a:spcAft>
                <a:spcPts val="0"/>
              </a:spcAft>
              <a:buNone/>
            </a:pPr>
            <a:r>
              <a:rPr lang="en" sz="1550">
                <a:solidFill>
                  <a:srgbClr val="333333"/>
                </a:solidFill>
                <a:highlight>
                  <a:srgbClr val="FFFFFF"/>
                </a:highlight>
                <a:latin typeface="Courier New"/>
                <a:ea typeface="Courier New"/>
                <a:cs typeface="Courier New"/>
                <a:sym typeface="Courier New"/>
              </a:rPr>
              <a:t>}</a:t>
            </a:r>
            <a:endParaRPr sz="15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endParaRPr sz="12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250">
                <a:solidFill>
                  <a:srgbClr val="333333"/>
                </a:solidFill>
                <a:highlight>
                  <a:srgbClr val="FFFFFF"/>
                </a:highlight>
                <a:latin typeface="Courier New"/>
                <a:ea typeface="Courier New"/>
                <a:cs typeface="Courier New"/>
                <a:sym typeface="Courier New"/>
              </a:rPr>
              <a:t>@Entity</a:t>
            </a:r>
            <a:endParaRPr sz="12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250">
                <a:solidFill>
                  <a:srgbClr val="333333"/>
                </a:solidFill>
                <a:highlight>
                  <a:srgbClr val="FFFFFF"/>
                </a:highlight>
                <a:latin typeface="Courier New"/>
                <a:ea typeface="Courier New"/>
                <a:cs typeface="Courier New"/>
                <a:sym typeface="Courier New"/>
              </a:rPr>
              <a:t>public class Pen extends MyProduct {</a:t>
            </a:r>
            <a:endParaRPr sz="12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250">
                <a:solidFill>
                  <a:srgbClr val="333333"/>
                </a:solidFill>
                <a:highlight>
                  <a:srgbClr val="FFFFFF"/>
                </a:highlight>
                <a:latin typeface="Courier New"/>
                <a:ea typeface="Courier New"/>
                <a:cs typeface="Courier New"/>
                <a:sym typeface="Courier New"/>
              </a:rPr>
              <a:t>    private String color;</a:t>
            </a:r>
            <a:endParaRPr sz="12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r>
              <a:rPr lang="en" sz="1250">
                <a:solidFill>
                  <a:srgbClr val="333333"/>
                </a:solidFill>
                <a:highlight>
                  <a:srgbClr val="FFFFFF"/>
                </a:highlight>
                <a:latin typeface="Courier New"/>
                <a:ea typeface="Courier New"/>
                <a:cs typeface="Courier New"/>
                <a:sym typeface="Courier New"/>
              </a:rPr>
              <a:t>}</a:t>
            </a:r>
            <a:endParaRPr sz="12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SzPts val="1100"/>
              <a:buNone/>
            </a:pPr>
            <a:endParaRPr sz="105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a:p>
        </p:txBody>
      </p:sp>
      <p:sp>
        <p:nvSpPr>
          <p:cNvPr id="86" name="Google Shape;86;p18"/>
          <p:cNvSpPr txBox="1"/>
          <p:nvPr/>
        </p:nvSpPr>
        <p:spPr>
          <a:xfrm>
            <a:off x="4993825" y="789450"/>
            <a:ext cx="3905100" cy="3782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2700"/>
              </a:spcBef>
              <a:spcAft>
                <a:spcPts val="0"/>
              </a:spcAft>
              <a:buClr>
                <a:schemeClr val="dk1"/>
              </a:buClr>
              <a:buSzPts val="1100"/>
              <a:buFont typeface="Arial"/>
              <a:buNone/>
            </a:pPr>
            <a:r>
              <a:rPr lang="en" sz="1700">
                <a:solidFill>
                  <a:srgbClr val="333333"/>
                </a:solidFill>
                <a:highlight>
                  <a:srgbClr val="FFFFFF"/>
                </a:highlight>
                <a:latin typeface="Lato"/>
                <a:ea typeface="Lato"/>
                <a:cs typeface="Lato"/>
                <a:sym typeface="Lato"/>
              </a:rPr>
              <a:t>Discriminator Values</a:t>
            </a:r>
            <a:endParaRPr sz="1700">
              <a:solidFill>
                <a:srgbClr val="333333"/>
              </a:solidFill>
              <a:highlight>
                <a:srgbClr val="FFFFFF"/>
              </a:highlight>
              <a:latin typeface="Lato"/>
              <a:ea typeface="Lato"/>
              <a:cs typeface="Lato"/>
              <a:sym typeface="Lato"/>
            </a:endParaRPr>
          </a:p>
          <a:p>
            <a:pPr marL="0" lvl="0" indent="0" algn="l" rtl="0">
              <a:spcBef>
                <a:spcPts val="1700"/>
              </a:spcBef>
              <a:spcAft>
                <a:spcPts val="0"/>
              </a:spcAft>
              <a:buNone/>
            </a:pPr>
            <a:r>
              <a:rPr lang="en" sz="1500">
                <a:solidFill>
                  <a:srgbClr val="333333"/>
                </a:solidFill>
                <a:highlight>
                  <a:srgbClr val="FFFFFF"/>
                </a:highlight>
                <a:latin typeface="Lato"/>
                <a:ea typeface="Lato"/>
                <a:cs typeface="Lato"/>
                <a:sym typeface="Lato"/>
              </a:rPr>
              <a:t>To differenciate them there is a discriminator column called </a:t>
            </a:r>
            <a:r>
              <a:rPr lang="en" sz="1500" i="1">
                <a:solidFill>
                  <a:srgbClr val="333333"/>
                </a:solidFill>
                <a:highlight>
                  <a:srgbClr val="FFFFFF"/>
                </a:highlight>
                <a:latin typeface="Lato"/>
                <a:ea typeface="Lato"/>
                <a:cs typeface="Lato"/>
                <a:sym typeface="Lato"/>
              </a:rPr>
              <a:t>DTYPE</a:t>
            </a:r>
            <a:r>
              <a:rPr lang="en" sz="1500">
                <a:solidFill>
                  <a:srgbClr val="333333"/>
                </a:solidFill>
                <a:highlight>
                  <a:srgbClr val="FFFFFF"/>
                </a:highlight>
                <a:latin typeface="Lato"/>
                <a:ea typeface="Lato"/>
                <a:cs typeface="Lato"/>
                <a:sym typeface="Lato"/>
              </a:rPr>
              <a:t> which has the name of the entity as a value.</a:t>
            </a:r>
            <a:endParaRPr sz="1500">
              <a:solidFill>
                <a:srgbClr val="333333"/>
              </a:solidFill>
              <a:highlight>
                <a:srgbClr val="FFFFFF"/>
              </a:highlight>
              <a:latin typeface="Lato"/>
              <a:ea typeface="Lato"/>
              <a:cs typeface="Lato"/>
              <a:sym typeface="Lato"/>
            </a:endParaRPr>
          </a:p>
          <a:p>
            <a:pPr marL="0" lvl="0" indent="0" algn="l" rtl="0">
              <a:spcBef>
                <a:spcPts val="0"/>
              </a:spcBef>
              <a:spcAft>
                <a:spcPts val="0"/>
              </a:spcAft>
              <a:buNone/>
            </a:pPr>
            <a:endParaRPr sz="1500">
              <a:solidFill>
                <a:srgbClr val="333333"/>
              </a:solidFill>
              <a:highlight>
                <a:srgbClr val="FFFFFF"/>
              </a:highlight>
              <a:latin typeface="Lato"/>
              <a:ea typeface="Lato"/>
              <a:cs typeface="Lato"/>
              <a:sym typeface="Lato"/>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@Entity(name="products")</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@Inheritance(strategy = InheritanceType.SINGLE_TABLE)</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@DiscriminatorColumn(name="product_type",</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  discriminatorType = DiscriminatorType.INTEGER)</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public class MyProduct {</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    // ...</a:t>
            </a:r>
            <a:endParaRPr sz="1250">
              <a:solidFill>
                <a:srgbClr val="333333"/>
              </a:solidFill>
              <a:highlight>
                <a:srgbClr val="FFFFFF"/>
              </a:highlight>
              <a:latin typeface="Courier New"/>
              <a:ea typeface="Courier New"/>
              <a:cs typeface="Courier New"/>
              <a:sym typeface="Courier New"/>
            </a:endParaRPr>
          </a:p>
          <a:p>
            <a:pPr marL="139700" marR="139700" lvl="0" indent="0" algn="l" rtl="0">
              <a:lnSpc>
                <a:spcPct val="115000"/>
              </a:lnSpc>
              <a:spcBef>
                <a:spcPts val="0"/>
              </a:spcBef>
              <a:spcAft>
                <a:spcPts val="0"/>
              </a:spcAft>
              <a:buClr>
                <a:schemeClr val="dk1"/>
              </a:buClr>
              <a:buSzPts val="1100"/>
              <a:buFont typeface="Arial"/>
              <a:buNone/>
            </a:pPr>
            <a:r>
              <a:rPr lang="en" sz="1250">
                <a:solidFill>
                  <a:srgbClr val="333333"/>
                </a:solidFill>
                <a:highlight>
                  <a:srgbClr val="FFFFFF"/>
                </a:highlight>
                <a:latin typeface="Courier New"/>
                <a:ea typeface="Courier New"/>
                <a:cs typeface="Courier New"/>
                <a:sym typeface="Courier New"/>
              </a:rPr>
              <a:t>}</a:t>
            </a:r>
            <a:endParaRPr sz="125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55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190750" y="212400"/>
            <a:ext cx="3537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Single Table</a:t>
            </a:r>
            <a:endParaRPr/>
          </a:p>
        </p:txBody>
      </p:sp>
      <p:sp>
        <p:nvSpPr>
          <p:cNvPr id="92" name="Google Shape;92;p19"/>
          <p:cNvSpPr txBox="1">
            <a:spLocks noGrp="1"/>
          </p:cNvSpPr>
          <p:nvPr>
            <p:ph type="body" idx="1"/>
          </p:nvPr>
        </p:nvSpPr>
        <p:spPr>
          <a:xfrm>
            <a:off x="434175" y="1088575"/>
            <a:ext cx="4505100" cy="37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50">
                <a:solidFill>
                  <a:srgbClr val="333333"/>
                </a:solidFill>
                <a:highlight>
                  <a:srgbClr val="FFFFFF"/>
                </a:highlight>
                <a:latin typeface="Lato"/>
                <a:ea typeface="Lato"/>
                <a:cs typeface="Lato"/>
                <a:sym typeface="Lato"/>
              </a:rPr>
              <a:t>This strategy has the advantage of polymorphic query performance since only one table needs to be accessed when querying parent entities. On the other hand, this also means that we can no longer use </a:t>
            </a:r>
            <a:r>
              <a:rPr lang="en" sz="1750" i="1">
                <a:solidFill>
                  <a:srgbClr val="333333"/>
                </a:solidFill>
                <a:highlight>
                  <a:srgbClr val="FFFFFF"/>
                </a:highlight>
                <a:latin typeface="Lato"/>
                <a:ea typeface="Lato"/>
                <a:cs typeface="Lato"/>
                <a:sym typeface="Lato"/>
              </a:rPr>
              <a:t>NOT NULL</a:t>
            </a:r>
            <a:r>
              <a:rPr lang="en" sz="1750">
                <a:solidFill>
                  <a:srgbClr val="333333"/>
                </a:solidFill>
                <a:highlight>
                  <a:srgbClr val="FFFFFF"/>
                </a:highlight>
                <a:latin typeface="Lato"/>
                <a:ea typeface="Lato"/>
                <a:cs typeface="Lato"/>
                <a:sym typeface="Lato"/>
              </a:rPr>
              <a:t> constraints on sub-class entity properties.</a:t>
            </a:r>
            <a:endParaRPr sz="2200">
              <a:latin typeface="Lato"/>
              <a:ea typeface="Lato"/>
              <a:cs typeface="Lato"/>
              <a:sym typeface="Lato"/>
            </a:endParaRPr>
          </a:p>
        </p:txBody>
      </p:sp>
      <p:sp>
        <p:nvSpPr>
          <p:cNvPr id="93" name="Google Shape;93;p19"/>
          <p:cNvSpPr txBox="1"/>
          <p:nvPr/>
        </p:nvSpPr>
        <p:spPr>
          <a:xfrm>
            <a:off x="4993825" y="789450"/>
            <a:ext cx="3905100" cy="37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50">
              <a:solidFill>
                <a:srgbClr val="333333"/>
              </a:solidFill>
              <a:highlight>
                <a:srgbClr val="FFFFFF"/>
              </a:highlight>
            </a:endParaRPr>
          </a:p>
        </p:txBody>
      </p:sp>
      <p:pic>
        <p:nvPicPr>
          <p:cNvPr id="94" name="Google Shape;94;p19"/>
          <p:cNvPicPr preferRelativeResize="0"/>
          <p:nvPr/>
        </p:nvPicPr>
        <p:blipFill>
          <a:blip r:embed="rId3">
            <a:alphaModFix/>
          </a:blip>
          <a:stretch>
            <a:fillRect/>
          </a:stretch>
        </p:blipFill>
        <p:spPr>
          <a:xfrm>
            <a:off x="5470075" y="290525"/>
            <a:ext cx="3607026" cy="48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700" y="1319900"/>
            <a:ext cx="8520600" cy="324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50">
                <a:solidFill>
                  <a:srgbClr val="333333"/>
                </a:solidFill>
                <a:highlight>
                  <a:srgbClr val="FFFFFF"/>
                </a:highlight>
                <a:latin typeface="Lato"/>
                <a:ea typeface="Lato"/>
                <a:cs typeface="Lato"/>
                <a:sym typeface="Lato"/>
              </a:rPr>
              <a:t>Using this strategy, each class in the hierarchy is mapped to its table. The only column which repeatedly appears in all the tables is the identifier, which will be used for joining them when needed.</a:t>
            </a:r>
            <a:endParaRPr sz="1750">
              <a:solidFill>
                <a:srgbClr val="333333"/>
              </a:solidFill>
              <a:highlight>
                <a:srgbClr val="FFFFFF"/>
              </a:highlight>
              <a:latin typeface="Lato"/>
              <a:ea typeface="Lato"/>
              <a:cs typeface="Lato"/>
              <a:sym typeface="Lato"/>
            </a:endParaRPr>
          </a:p>
          <a:p>
            <a:pPr marL="139700" marR="139700" lvl="0" indent="0" algn="l" rtl="0">
              <a:spcBef>
                <a:spcPts val="160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@Entity</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@Inheritance(strategy = InheritanceType.JOINED)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public class Animal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@Id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private long animalId;</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private String species;</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    // constructor, getters, setters</a:t>
            </a:r>
            <a:endParaRPr sz="1050">
              <a:solidFill>
                <a:srgbClr val="333333"/>
              </a:solidFill>
              <a:highlight>
                <a:srgbClr val="FFFFFF"/>
              </a:highlight>
              <a:latin typeface="Courier New"/>
              <a:ea typeface="Courier New"/>
              <a:cs typeface="Courier New"/>
              <a:sym typeface="Courier New"/>
            </a:endParaRPr>
          </a:p>
          <a:p>
            <a:pPr marL="139700" marR="139700" lvl="0" indent="0" algn="l" rtl="0">
              <a:spcBef>
                <a:spcPts val="0"/>
              </a:spcBef>
              <a:spcAft>
                <a:spcPts val="0"/>
              </a:spcAft>
              <a:buClr>
                <a:schemeClr val="dk1"/>
              </a:buClr>
              <a:buSzPts val="1100"/>
              <a:buFont typeface="Arial"/>
              <a:buNone/>
            </a:pPr>
            <a:r>
              <a:rPr lang="en" sz="1050">
                <a:solidFill>
                  <a:srgbClr val="333333"/>
                </a:solidFill>
                <a:highlight>
                  <a:srgbClr val="FFFFFF"/>
                </a:highlight>
                <a:latin typeface="Courier New"/>
                <a:ea typeface="Courier New"/>
                <a:cs typeface="Courier New"/>
                <a:sym typeface="Courier New"/>
              </a:rPr>
              <a:t>}</a:t>
            </a:r>
            <a:endParaRPr sz="1050">
              <a:solidFill>
                <a:srgbClr val="333333"/>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1600"/>
              </a:spcAft>
              <a:buSzPts val="1800"/>
              <a:buNone/>
            </a:pPr>
            <a:endParaRPr sz="1750">
              <a:solidFill>
                <a:srgbClr val="333333"/>
              </a:solidFill>
              <a:highlight>
                <a:srgbClr val="FFFFFF"/>
              </a:highlight>
            </a:endParaRPr>
          </a:p>
        </p:txBody>
      </p:sp>
      <p:sp>
        <p:nvSpPr>
          <p:cNvPr id="100" name="Google Shape;100;p20"/>
          <p:cNvSpPr txBox="1"/>
          <p:nvPr/>
        </p:nvSpPr>
        <p:spPr>
          <a:xfrm>
            <a:off x="2939150" y="585100"/>
            <a:ext cx="56607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Lato"/>
                <a:ea typeface="Lato"/>
                <a:cs typeface="Lato"/>
                <a:sym typeface="Lato"/>
              </a:rPr>
              <a:t>Joined table</a:t>
            </a:r>
            <a:endParaRPr sz="23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689</Words>
  <Application>Microsoft Office PowerPoint</Application>
  <PresentationFormat>On-screen Show (16:9)</PresentationFormat>
  <Paragraphs>130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Courier New</vt:lpstr>
      <vt:lpstr>Lato</vt:lpstr>
      <vt:lpstr>Simple Light</vt:lpstr>
      <vt:lpstr>Hibernate</vt:lpstr>
      <vt:lpstr>              Group Three Members:</vt:lpstr>
      <vt:lpstr>Strategies</vt:lpstr>
      <vt:lpstr>Implementation</vt:lpstr>
      <vt:lpstr>Mapped super class</vt:lpstr>
      <vt:lpstr>Single Table</vt:lpstr>
      <vt:lpstr>Single Table</vt:lpstr>
      <vt:lpstr>Single Table</vt:lpstr>
      <vt:lpstr>PowerPoint Presentation</vt:lpstr>
      <vt:lpstr>PowerPoint Presentation</vt:lpstr>
      <vt:lpstr>Table per class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cp:lastModifiedBy>jean claude</cp:lastModifiedBy>
  <cp:revision>10</cp:revision>
  <dcterms:modified xsi:type="dcterms:W3CDTF">2020-05-10T11:48:21Z</dcterms:modified>
</cp:coreProperties>
</file>