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35" r:id="rId5"/>
    <p:sldId id="336" r:id="rId6"/>
    <p:sldId id="337" r:id="rId7"/>
    <p:sldId id="338" r:id="rId8"/>
    <p:sldId id="340" r:id="rId9"/>
    <p:sldId id="341" r:id="rId10"/>
    <p:sldId id="342" r:id="rId11"/>
    <p:sldId id="350" r:id="rId12"/>
    <p:sldId id="348" r:id="rId13"/>
    <p:sldId id="349" r:id="rId14"/>
    <p:sldId id="351" r:id="rId15"/>
    <p:sldId id="352" r:id="rId16"/>
    <p:sldId id="353" r:id="rId17"/>
    <p:sldId id="356" r:id="rId18"/>
    <p:sldId id="354" r:id="rId19"/>
    <p:sldId id="355" r:id="rId20"/>
    <p:sldId id="347" r:id="rId2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F4636F07-0AC9-4F79-B905-B52056AAEFCC}" type="datetime1">
              <a:rPr lang="es-ES" smtClean="0"/>
              <a:t>09/09/2024</a:t>
            </a:fld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9E9D563E-BCB2-465B-8A3C-AC86CE64F69C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80B6BFF3-16C2-4E56-BBD0-DD214C59E8A5}" type="datetime1">
              <a:rPr lang="es-ES" smtClean="0"/>
              <a:t>09/09/2024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8B990660-4B7D-4C11-96DB-B19FFA8CA9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1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58978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10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8893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17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845341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2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19333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3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254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4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09127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5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89252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6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7479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7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590959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8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0799240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8B990660-4B7D-4C11-96DB-B19FFA8CA93C}" type="slidenum">
              <a:rPr lang="es-ES" noProof="0" smtClean="0"/>
              <a:t>9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45611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rtlCol="0" anchor="b">
            <a:normAutofit/>
          </a:bodyPr>
          <a:lstStyle>
            <a:lvl1pPr algn="l">
              <a:defRPr lang="es-ES" sz="4000" b="1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cias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 noProof="0" dirty="0"/>
              <a:t>Haga clic para agregar un título</a:t>
            </a:r>
          </a:p>
        </p:txBody>
      </p:sp>
      <p:grpSp>
        <p:nvGrpSpPr>
          <p:cNvPr id="815" name="Grupo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 rtlCol="0"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s-ES"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 </a:t>
            </a:r>
          </a:p>
          <a:p>
            <a:pPr lvl="3" rtl="0"/>
            <a:r>
              <a:rPr lang="es-ES"/>
              <a:t>Cuarto nivel </a:t>
            </a:r>
          </a:p>
          <a:p>
            <a:pPr lvl="4" rtl="0"/>
            <a:r>
              <a:rPr lang="es-ES"/>
              <a:t>Quinto nivel </a:t>
            </a:r>
          </a:p>
          <a:p>
            <a:pPr lvl="0" rtl="0"/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rtlCol="0" anchor="b">
            <a:normAutofit/>
          </a:bodyPr>
          <a:lstStyle>
            <a:lvl1pPr>
              <a:defRPr lang="es-ES" sz="40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 rtlCol="0">
            <a:normAutofit/>
          </a:bodyPr>
          <a:lstStyle>
            <a:lvl1pPr marL="0" indent="0">
              <a:buNone/>
              <a:defRPr lang="es-ES" sz="2800"/>
            </a:lvl1pPr>
            <a:lvl2pPr marL="457200" indent="0">
              <a:buNone/>
              <a:defRPr lang="es-ES" sz="2400"/>
            </a:lvl2pPr>
            <a:lvl3pPr marL="914400" indent="0">
              <a:buNone/>
              <a:defRPr lang="es-ES" sz="2000"/>
            </a:lvl3pPr>
            <a:lvl4pPr marL="1371600" indent="0">
              <a:buNone/>
              <a:defRPr lang="es-ES" sz="1800"/>
            </a:lvl4pPr>
            <a:lvl5pPr marL="1828800" indent="0">
              <a:buNone/>
              <a:defRPr lang="es-ES" sz="18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la sección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rtlCol="0" anchor="b">
            <a:normAutofit/>
          </a:bodyPr>
          <a:lstStyle>
            <a:lvl1pPr>
              <a:defRPr lang="es-ES" sz="40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75" name="Marcador de texto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 rtlCol="0">
            <a:normAutofit/>
          </a:bodyPr>
          <a:lstStyle>
            <a:lvl1pPr marL="0" indent="0">
              <a:lnSpc>
                <a:spcPts val="2400"/>
              </a:lnSpc>
              <a:buNone/>
              <a:defRPr lang="es-ES" sz="2800"/>
            </a:lvl1pPr>
            <a:lvl2pPr marL="457200" indent="0">
              <a:lnSpc>
                <a:spcPts val="2400"/>
              </a:lnSpc>
              <a:buNone/>
              <a:defRPr lang="es-ES" sz="2000"/>
            </a:lvl2pPr>
            <a:lvl3pPr marL="914400" indent="0">
              <a:lnSpc>
                <a:spcPts val="2400"/>
              </a:lnSpc>
              <a:buNone/>
              <a:defRPr lang="es-ES" sz="2000"/>
            </a:lvl3pPr>
            <a:lvl4pPr marL="1371600" indent="0">
              <a:lnSpc>
                <a:spcPts val="2400"/>
              </a:lnSpc>
              <a:buNone/>
              <a:defRPr lang="es-ES" sz="2000"/>
            </a:lvl4pPr>
            <a:lvl5pPr marL="1828800" indent="0">
              <a:lnSpc>
                <a:spcPts val="2400"/>
              </a:lnSpc>
              <a:buNone/>
              <a:defRPr lang="es-ES" sz="2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  <a:lvl6pPr marL="1600200">
              <a:defRPr lang="es-ES"/>
            </a:lvl6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4" rtl="0"/>
            <a:r>
              <a:rPr lang="es-ES"/>
              <a:t>Cuarto nivel</a:t>
            </a:r>
          </a:p>
          <a:p>
            <a:pPr lvl="5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es-ES"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lang="es-ES"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lang="es-ES"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lang="es-ES"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1" name="Marcador de contenido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 rtlCol="0"/>
          <a:lstStyle>
            <a:lvl1pPr algn="r">
              <a:defRPr lang="es-ES"/>
            </a:lvl1pPr>
          </a:lstStyle>
          <a:p>
            <a:pPr rtl="0"/>
            <a:r>
              <a:rPr lang="es-ES"/>
              <a:t>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e imag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  <p:sp>
        <p:nvSpPr>
          <p:cNvPr id="10" name="Marcador de posición de imagen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lvl1pPr>
              <a:defRPr lang="es-ES" sz="2800" baseline="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es-ES" sz="1400"/>
            </a:lvl5pPr>
          </a:lstStyle>
          <a:p>
            <a:pPr lvl="0" rtl="0"/>
            <a:r>
              <a:rPr lang="es-ES"/>
              <a:t>Haga clic para agregar texto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s-ES"/>
            </a:lvl1pPr>
            <a:lvl2pPr>
              <a:spcBef>
                <a:spcPts val="0"/>
              </a:spcBef>
              <a:spcAft>
                <a:spcPts val="600"/>
              </a:spcAft>
              <a:defRPr lang="es-ES"/>
            </a:lvl2pPr>
            <a:lvl3pPr>
              <a:spcBef>
                <a:spcPts val="0"/>
              </a:spcBef>
              <a:spcAft>
                <a:spcPts val="600"/>
              </a:spcAft>
              <a:defRPr lang="es-ES"/>
            </a:lvl3pPr>
            <a:lvl4pPr>
              <a:spcBef>
                <a:spcPts val="0"/>
              </a:spcBef>
              <a:spcAft>
                <a:spcPts val="600"/>
              </a:spcAft>
              <a:defRPr lang="es-ES" sz="2000"/>
            </a:lvl4pPr>
            <a:lvl5pPr>
              <a:spcBef>
                <a:spcPts val="0"/>
              </a:spcBef>
              <a:spcAft>
                <a:spcPts val="600"/>
              </a:spcAft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lvl1pPr>
              <a:defRPr lang="es-ES" sz="1400">
                <a:latin typeface="+mj-lt"/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s-ES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Título de la presentación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000" b="1">
                <a:solidFill>
                  <a:schemeClr val="tx1"/>
                </a:solidFill>
              </a:defRPr>
            </a:lvl1pPr>
          </a:lstStyle>
          <a:p>
            <a:pPr rtl="0"/>
            <a:fld id="{B5CEABB6-07DC-46E8-9B57-56EC44A396E5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ES"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 rtlCol="0">
            <a:normAutofit fontScale="9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Modulo 3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Procesamiento de datos con Python</a:t>
            </a:r>
            <a:br>
              <a:rPr lang="es-ES" dirty="0"/>
            </a:br>
            <a:r>
              <a:rPr lang="es-ES" dirty="0"/>
              <a:t> </a:t>
            </a:r>
            <a:br>
              <a:rPr lang="es-ES" dirty="0"/>
            </a:br>
            <a:endParaRPr lang="es-ES" dirty="0"/>
          </a:p>
        </p:txBody>
      </p:sp>
      <p:pic>
        <p:nvPicPr>
          <p:cNvPr id="4" name="Imagen 3" descr="Forma&#10;&#10;Descripción generada automáticamente con confianza baja">
            <a:extLst>
              <a:ext uri="{FF2B5EF4-FFF2-40B4-BE49-F238E27FC236}">
                <a16:creationId xmlns:a16="http://schemas.microsoft.com/office/drawing/2014/main" id="{6F5EA447-C8FC-C411-549D-CB23B2740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04" y="2104465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Grupo 4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59" y="2087879"/>
            <a:ext cx="10535113" cy="3667461"/>
          </a:xfrm>
        </p:spPr>
        <p:txBody>
          <a:bodyPr rtlCol="0">
            <a:normAutofit fontScale="85000"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Análisis:</a:t>
            </a:r>
          </a:p>
          <a:p>
            <a:pPr rtl="0"/>
            <a:r>
              <a:rPr lang="es-ES" dirty="0"/>
              <a:t>Grupo de mediana edad con ingresos altos.</a:t>
            </a:r>
          </a:p>
          <a:p>
            <a:pPr rtl="0"/>
            <a:r>
              <a:rPr lang="es-ES" dirty="0"/>
              <a:t>Muy alta puntuación de gasto.</a:t>
            </a:r>
          </a:p>
          <a:p>
            <a:pPr rtl="0"/>
            <a:r>
              <a:rPr lang="es-ES" dirty="0"/>
              <a:t>Han sido miembros por un tiempo más corto.</a:t>
            </a:r>
          </a:p>
          <a:p>
            <a:pPr rtl="0"/>
            <a:r>
              <a:rPr lang="es-ES" dirty="0"/>
              <a:t>Frecuencia de compra más baja comparada con otros segmentos.</a:t>
            </a:r>
          </a:p>
          <a:p>
            <a:pPr rtl="0"/>
            <a:r>
              <a:rPr lang="es-ES" dirty="0" err="1"/>
              <a:t>Estrategias:Incentivos</a:t>
            </a:r>
            <a:r>
              <a:rPr lang="es-ES" dirty="0"/>
              <a:t> de Membresía: Incentivar la renovación y extensión de membresías con beneficios adicionales.</a:t>
            </a:r>
          </a:p>
          <a:p>
            <a:pPr rtl="0"/>
            <a:r>
              <a:rPr lang="es-ES" dirty="0"/>
              <a:t>Ofertas Exclusivas: Ofrecer productos exclusivos y ediciones limitadas para atraer a estos clientes a gastar más.</a:t>
            </a:r>
          </a:p>
          <a:p>
            <a:pPr rtl="0"/>
            <a:r>
              <a:rPr lang="es-ES" dirty="0"/>
              <a:t>Eventos Especiales: Organizar eventos especiales y ventas privadas para aumentar la lealtad y el gasto.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878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FD18025F-F063-41E5-BE15-ECAC7280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Mapa de </a:t>
            </a:r>
            <a:r>
              <a:rPr lang="en-US" dirty="0" err="1"/>
              <a:t>correlación</a:t>
            </a:r>
            <a:r>
              <a:rPr lang="en-US" dirty="0"/>
              <a:t> </a:t>
            </a:r>
          </a:p>
        </p:txBody>
      </p:sp>
      <p:pic>
        <p:nvPicPr>
          <p:cNvPr id="7" name="Marcador de posición de imagen 6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8323C774-61C5-6D0A-C660-7F253A7DC1E5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rcRect t="3085"/>
          <a:stretch/>
        </p:blipFill>
        <p:spPr>
          <a:xfrm>
            <a:off x="2265480" y="1945341"/>
            <a:ext cx="7086600" cy="4118125"/>
          </a:xfr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503445-81F0-E008-CC4D-6CE99C281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270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1926462C-5D81-7FC5-D81C-29D4ED1B1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n-US" dirty="0" err="1"/>
              <a:t>Conclusiones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analisis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F7C01-F7A8-52B5-C988-FCA555DC60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1800225"/>
            <a:ext cx="4887594" cy="396081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 Factores como la antigüedad en la membresía y las categorías preferidas tienen un efecto leve en la frecuencia de compra, pero no de manera significativa.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 El gasto en la última compra tiende a ser mayor en categorías como Home &amp; Garden y </a:t>
            </a:r>
            <a:r>
              <a:rPr lang="es-ES" sz="1700" dirty="0" err="1"/>
              <a:t>Electronics</a:t>
            </a:r>
            <a:r>
              <a:rPr lang="es-ES" sz="1700" dirty="0"/>
              <a:t>, lo que refleja la naturaleza de los productos de estas categorías.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700" dirty="0"/>
              <a:t> El género y la edad influyen tanto en la frecuencia de compra como en los montos gastados, con hombres y personas mayores tendiendo a gastar más en general.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s-ES" sz="1700" dirty="0"/>
          </a:p>
          <a:p>
            <a:pPr>
              <a:lnSpc>
                <a:spcPct val="90000"/>
              </a:lnSpc>
            </a:pPr>
            <a:endParaRPr lang="es-ES" sz="17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5E69D3-CF77-8F1A-3102-A0C77E365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644" y="2365345"/>
            <a:ext cx="4887594" cy="3103622"/>
          </a:xfrm>
          <a:prstGeom prst="rect">
            <a:avLst/>
          </a:prstGeom>
          <a:noFill/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E74F3-58E5-32F5-65AF-76A1FBEC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849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13BA7A-70AD-5CE9-6AC0-BCE9DEE55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s-ES" dirty="0"/>
              <a:t>Estrategias de Venta basadas en los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F071DD-10B8-9F2A-DF61-74D78F02DE3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Segmentación por Género</a:t>
            </a:r>
            <a:r>
              <a:rPr lang="es-ES" dirty="0"/>
              <a:t>: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Hombres tienden a realizar más compras que las Mujeres y Otros géneros, pero gastan menos en promedio en cada compra.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Para los hombres, se podrían ofrecer descuentos por volumen o promociones que incentiven la compra de varios productos a la vez.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1028" name="Picture 4" descr="Género (humano) | LGBTQIA+ Wiki | Fandom">
            <a:extLst>
              <a:ext uri="{FF2B5EF4-FFF2-40B4-BE49-F238E27FC236}">
                <a16:creationId xmlns:a16="http://schemas.microsoft.com/office/drawing/2014/main" id="{146422FE-2FB3-58D1-F5E7-0CB23B6E88A6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95483" y="2401174"/>
            <a:ext cx="3002755" cy="300275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8EE23C-586F-2E66-1619-0AC73912A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989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AAB2C86-5E13-164F-7641-0CE39DFE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s-ES" dirty="0"/>
              <a:t>Estrategias de Venta basadas en los resultados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6A859-2457-BC90-04F6-C830A820811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Segmentación por Edad</a:t>
            </a:r>
          </a:p>
          <a:p>
            <a:pPr>
              <a:lnSpc>
                <a:spcPct val="90000"/>
              </a:lnSpc>
            </a:pPr>
            <a:r>
              <a:rPr lang="es-ES"/>
              <a:t>Clientes mayores (61-70) gastan más en sus últimas compras que los más jóvenes. Sin embargo, los clientes jóvenes (18-30) tienden a realizar compras más frecuentemente.</a:t>
            </a:r>
          </a:p>
          <a:p>
            <a:pPr>
              <a:lnSpc>
                <a:spcPct val="90000"/>
              </a:lnSpc>
            </a:pPr>
            <a:r>
              <a:rPr lang="es-ES"/>
              <a:t>Se podrían crear campañas dirigidas a los clientes jóvenes, incentivando compras frecuentes a través de programas de fidelización o recompensas por la lealtad.</a:t>
            </a:r>
          </a:p>
          <a:p>
            <a:pPr>
              <a:lnSpc>
                <a:spcPct val="90000"/>
              </a:lnSpc>
            </a:pPr>
            <a:endParaRPr lang="es-ES"/>
          </a:p>
        </p:txBody>
      </p:sp>
      <p:pic>
        <p:nvPicPr>
          <p:cNvPr id="2050" name="Picture 2" descr="El IOP publica boletín sobre las edades de la vida, según los peruanos -  PuntoEdu PUCP">
            <a:extLst>
              <a:ext uri="{FF2B5EF4-FFF2-40B4-BE49-F238E27FC236}">
                <a16:creationId xmlns:a16="http://schemas.microsoft.com/office/drawing/2014/main" id="{00E85150-0B08-99DC-1AFF-1E27D850EA2E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65" r="5783" b="1"/>
          <a:stretch/>
        </p:blipFill>
        <p:spPr bwMode="auto">
          <a:xfrm>
            <a:off x="6410644" y="2073275"/>
            <a:ext cx="4887594" cy="368776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72EF29-C9F3-B435-54D2-F02F0C8F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6569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B08C7-95A2-529A-7074-6DAD5327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s-ES" dirty="0"/>
              <a:t>Estrategias de Venta basadas en los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EC4460-F7E3-DEAC-9131-BCA39C69C00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dirty="0"/>
              <a:t>Preferencias de Categoría</a:t>
            </a:r>
            <a:endParaRPr lang="es-ES"/>
          </a:p>
          <a:p>
            <a:pPr>
              <a:lnSpc>
                <a:spcPct val="90000"/>
              </a:lnSpc>
            </a:pPr>
            <a:r>
              <a:rPr lang="es-ES" dirty="0"/>
              <a:t>Los clientes que prefieren Home &amp; Garden y </a:t>
            </a:r>
            <a:r>
              <a:rPr lang="es-ES" dirty="0" err="1"/>
              <a:t>Electronics</a:t>
            </a:r>
            <a:r>
              <a:rPr lang="es-ES" dirty="0"/>
              <a:t> tienden a realizar compras de mayor valor, mientras que los que prefieren </a:t>
            </a:r>
            <a:r>
              <a:rPr lang="es-ES" dirty="0" err="1"/>
              <a:t>Groceries</a:t>
            </a:r>
            <a:r>
              <a:rPr lang="es-ES" dirty="0"/>
              <a:t> y </a:t>
            </a:r>
            <a:r>
              <a:rPr lang="es-ES" dirty="0" err="1"/>
              <a:t>Sports</a:t>
            </a:r>
            <a:r>
              <a:rPr lang="es-ES" dirty="0"/>
              <a:t> tienden a comprar más frecuentemente.</a:t>
            </a:r>
            <a:endParaRPr lang="es-ES"/>
          </a:p>
          <a:p>
            <a:pPr>
              <a:lnSpc>
                <a:spcPct val="90000"/>
              </a:lnSpc>
            </a:pPr>
            <a:r>
              <a:rPr lang="es-ES" dirty="0"/>
              <a:t>Para las categorías de </a:t>
            </a:r>
            <a:r>
              <a:rPr lang="es-ES" dirty="0" err="1"/>
              <a:t>Groceries</a:t>
            </a:r>
            <a:r>
              <a:rPr lang="es-ES" dirty="0"/>
              <a:t> y </a:t>
            </a:r>
            <a:r>
              <a:rPr lang="es-ES" dirty="0" err="1"/>
              <a:t>Sports</a:t>
            </a:r>
            <a:r>
              <a:rPr lang="es-ES" dirty="0"/>
              <a:t>, se pueden ofrecer incentivos para compras recurrentes, como descuentos por suscripciones o recompensas por la repetición de compras.</a:t>
            </a:r>
            <a:endParaRPr lang="es-ES"/>
          </a:p>
          <a:p>
            <a:pPr>
              <a:lnSpc>
                <a:spcPct val="90000"/>
              </a:lnSpc>
            </a:pPr>
            <a:endParaRPr lang="es-ES"/>
          </a:p>
        </p:txBody>
      </p:sp>
      <p:pic>
        <p:nvPicPr>
          <p:cNvPr id="4098" name="Picture 2" descr="Dropshipping: Ventajas y Desventajas - Punto Commerce">
            <a:extLst>
              <a:ext uri="{FF2B5EF4-FFF2-40B4-BE49-F238E27FC236}">
                <a16:creationId xmlns:a16="http://schemas.microsoft.com/office/drawing/2014/main" id="{00240C12-8DA9-59AF-B428-87E3E2D28421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644" y="1800225"/>
            <a:ext cx="4887594" cy="3583209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D8675A6-E983-635C-17B1-D9FA36771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43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1ECE1-685C-3D14-B30A-92201A721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/>
          <a:p>
            <a:r>
              <a:rPr lang="es-ES" dirty="0"/>
              <a:t>Estrategias de Venta basadas en los 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66A585-8785-6AEB-4B44-2E7C346B4B9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/>
          <a:p>
            <a:r>
              <a:rPr lang="es-ES" b="1" dirty="0"/>
              <a:t>Optimización de Promociones</a:t>
            </a:r>
            <a:endParaRPr lang="es-ES" dirty="0"/>
          </a:p>
          <a:p>
            <a:r>
              <a:rPr lang="es-ES" dirty="0"/>
              <a:t>Dado que la predicción de la frecuencia de compra aún tiene margen de mejora, sería valioso explorar cómo las promociones y descuentos específicos afectan el comportamiento de compra.</a:t>
            </a:r>
          </a:p>
          <a:p>
            <a:r>
              <a:rPr lang="es-ES" dirty="0"/>
              <a:t>Implementar y analizar campañas de marketing que segmenten a los clientes en función de su historial de compras y preferencias de categoría.</a:t>
            </a:r>
          </a:p>
          <a:p>
            <a:endParaRPr lang="es-ES" dirty="0"/>
          </a:p>
        </p:txBody>
      </p:sp>
      <p:pic>
        <p:nvPicPr>
          <p:cNvPr id="3074" name="Picture 2" descr="5 claves para implementar promociones rentables - Fijaciondeprecios.com |  Ariel Baños">
            <a:extLst>
              <a:ext uri="{FF2B5EF4-FFF2-40B4-BE49-F238E27FC236}">
                <a16:creationId xmlns:a16="http://schemas.microsoft.com/office/drawing/2014/main" id="{FC4DE561-ABE7-3767-87E9-09D013D04E1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34275" y="2058669"/>
            <a:ext cx="3763963" cy="289484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76A28AF-5F32-69FF-41C5-217460E7A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148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Descripción del proyecto </a:t>
            </a:r>
            <a:endParaRPr lang="es-ES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1567329"/>
            <a:ext cx="4887594" cy="4193709"/>
          </a:xfrm>
        </p:spPr>
        <p:txBody>
          <a:bodyPr rtlCol="0">
            <a:normAutofit fontScale="92500" lnSpcReduction="20000"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sz="2600" dirty="0"/>
              <a:t>Aplicaremos un análisis de datos con ayuda de la biblioteca pandas.  El conjunto de datos analizado contiene clientes simulados que se utilizaran para el análisis de </a:t>
            </a:r>
            <a:r>
              <a:rPr lang="es-ES" sz="2600" dirty="0" err="1"/>
              <a:t>segmentación,comportamiento</a:t>
            </a:r>
            <a:r>
              <a:rPr lang="es-ES" sz="2600" dirty="0"/>
              <a:t> de los clientes para planificar mejores estrategias de marketing y  mejorar la satisfacción del cliente además de aumentar las ventas.</a:t>
            </a:r>
          </a:p>
          <a:p>
            <a:pPr marL="0" indent="0" rtl="0">
              <a:buNone/>
            </a:pPr>
            <a:endParaRPr lang="es-ES" dirty="0"/>
          </a:p>
        </p:txBody>
      </p:sp>
      <p:pic>
        <p:nvPicPr>
          <p:cNvPr id="1026" name="Picture 2" descr="Tipos de clientes: Cómo reconocerlos y cautivarlos">
            <a:extLst>
              <a:ext uri="{FF2B5EF4-FFF2-40B4-BE49-F238E27FC236}">
                <a16:creationId xmlns:a16="http://schemas.microsoft.com/office/drawing/2014/main" id="{7A8B7E96-0E34-0E92-9C37-2B90D596B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0643" y="1399032"/>
            <a:ext cx="4887594" cy="398106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 anchor="ctr">
            <a:normAutofit/>
          </a:bodyPr>
          <a:lstStyle>
            <a:defPPr>
              <a:defRPr lang="es-ES"/>
            </a:defPPr>
          </a:lstStyle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</a:lstStyle>
          <a:p>
            <a:r>
              <a:rPr lang="es-ES" b="1" kern="1200" cap="all" baseline="0">
                <a:latin typeface="+mj-lt"/>
                <a:ea typeface="+mj-ea"/>
                <a:cs typeface="+mj-cs"/>
              </a:rPr>
              <a:t>COLUMNAS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56CB089-6FA4-D967-C9E4-189ADA333B77}"/>
              </a:ext>
            </a:extLst>
          </p:cNvPr>
          <p:cNvSpPr txBox="1"/>
          <p:nvPr/>
        </p:nvSpPr>
        <p:spPr>
          <a:xfrm>
            <a:off x="899160" y="1676400"/>
            <a:ext cx="5292090" cy="4570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sz="1400" b="1" dirty="0"/>
              <a:t>id</a:t>
            </a:r>
            <a:r>
              <a:rPr lang="es-ES" sz="1400" dirty="0"/>
              <a:t>: Identificador único para cada cliente.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sz="1400" b="1" dirty="0" err="1"/>
              <a:t>age</a:t>
            </a:r>
            <a:r>
              <a:rPr lang="es-ES" sz="1400" b="1" dirty="0"/>
              <a:t>:</a:t>
            </a:r>
            <a:r>
              <a:rPr lang="es-ES" sz="1400" dirty="0"/>
              <a:t> Edad del cliente.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sz="1400" b="1" dirty="0" err="1"/>
              <a:t>gender</a:t>
            </a:r>
            <a:r>
              <a:rPr lang="es-ES" sz="1400" dirty="0"/>
              <a:t>: Género del cliente (Hombre, Mujer, Otro).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sz="1400" b="1" dirty="0" err="1"/>
              <a:t>income</a:t>
            </a:r>
            <a:r>
              <a:rPr lang="es-ES" sz="1400" dirty="0"/>
              <a:t>: Ingreso anual del cliente (en USD).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sz="1400" b="1" dirty="0" err="1"/>
              <a:t>spending_score</a:t>
            </a:r>
            <a:r>
              <a:rPr lang="es-ES" sz="1400" dirty="0"/>
              <a:t>: Puntuación de gasto, indica el comportamiento de gasto y la lealtad del cliente.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sz="1400" b="1" dirty="0" err="1"/>
              <a:t>membership_years</a:t>
            </a:r>
            <a:r>
              <a:rPr lang="es-ES" sz="1400" dirty="0"/>
              <a:t>: Número de años que el cliente ha sido miembro.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sz="1400" b="1" dirty="0" err="1"/>
              <a:t>purchase_frequency</a:t>
            </a:r>
            <a:r>
              <a:rPr lang="es-ES" sz="1400" dirty="0"/>
              <a:t>: Número de compras realizadas por el cliente en el último año.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sz="1400" b="1" dirty="0" err="1"/>
              <a:t>preferred_category</a:t>
            </a:r>
            <a:r>
              <a:rPr lang="es-ES" sz="1400" dirty="0"/>
              <a:t>: Categoría de compras preferidas (Electrónica, Ropa, Comestibles, Hogar y Jardín, Deportes).</a:t>
            </a:r>
          </a:p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es-ES" sz="1400" b="1" dirty="0" err="1"/>
              <a:t>last_purchase_amount</a:t>
            </a:r>
            <a:r>
              <a:rPr lang="es-ES" sz="1400" dirty="0"/>
              <a:t>: Importe gastado por el cliente en su última compra (en USD).</a:t>
            </a:r>
          </a:p>
        </p:txBody>
      </p:sp>
      <p:pic>
        <p:nvPicPr>
          <p:cNvPr id="2052" name="Picture 4" descr="Tipos de Clientes - Viventura">
            <a:extLst>
              <a:ext uri="{FF2B5EF4-FFF2-40B4-BE49-F238E27FC236}">
                <a16:creationId xmlns:a16="http://schemas.microsoft.com/office/drawing/2014/main" id="{EB2AB0B5-4762-E92B-F67D-26D91E259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7740" y="1312228"/>
            <a:ext cx="4744610" cy="425227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7" name="Slide Number Placeholder 4">
            <a:extLst>
              <a:ext uri="{FF2B5EF4-FFF2-40B4-BE49-F238E27FC236}">
                <a16:creationId xmlns:a16="http://schemas.microsoft.com/office/drawing/2014/main" id="{037BDBA1-65C1-F9BB-DF4E-596172376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rtlCol="0" anchor="b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Objetivos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4049358" cy="3901758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pPr marL="457200" indent="-4572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Identificar segmentos de clientes en función de sus características y comportamiento.</a:t>
            </a:r>
          </a:p>
          <a:p>
            <a:pPr marL="457200" indent="-4572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Desarrollar estrategias de marketing dirigidas para diferentes segmentos de clientes.</a:t>
            </a:r>
          </a:p>
          <a:p>
            <a:pPr marL="457200" indent="-457200" rtl="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s-ES" sz="1800" dirty="0"/>
              <a:t>Diseñar programas de fidelización basados en el comportamiento de gasto y las preferencias de los clientes.</a:t>
            </a:r>
          </a:p>
        </p:txBody>
      </p:sp>
      <p:pic>
        <p:nvPicPr>
          <p:cNvPr id="3074" name="Picture 2" descr="Cómo hacer una segmentación de mercado - 5 pasos">
            <a:extLst>
              <a:ext uri="{FF2B5EF4-FFF2-40B4-BE49-F238E27FC236}">
                <a16:creationId xmlns:a16="http://schemas.microsoft.com/office/drawing/2014/main" id="{91A6D9A2-CAFC-B964-0EE0-86A8D8419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3" r="-1" b="8762"/>
          <a:stretch/>
        </p:blipFill>
        <p:spPr bwMode="auto">
          <a:xfrm>
            <a:off x="4525963" y="2026603"/>
            <a:ext cx="6766877" cy="39020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079" name="Slide Number Placeholder 4">
            <a:extLst>
              <a:ext uri="{FF2B5EF4-FFF2-40B4-BE49-F238E27FC236}">
                <a16:creationId xmlns:a16="http://schemas.microsoft.com/office/drawing/2014/main" id="{FD05CFDE-766A-E0F3-B7A8-7824C070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B5CEABB6-07DC-46E8-9B57-56EC44A396E5}" type="slidenum">
              <a:rPr lang="es-ES" smtClean="0"/>
              <a:pPr rtl="0">
                <a:spcAft>
                  <a:spcPts val="600"/>
                </a:spcAft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100" y="0"/>
            <a:ext cx="6919155" cy="177736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Primeros resultados del análisis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24425" y="2219325"/>
            <a:ext cx="6765855" cy="4046657"/>
          </a:xfrm>
        </p:spPr>
        <p:txBody>
          <a:bodyPr rtlCol="0"/>
          <a:lstStyle>
            <a:defPPr>
              <a:defRPr lang="es-ES"/>
            </a:defPPr>
          </a:lstStyle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dirty="0"/>
              <a:t>Las personas en el rango de edad de 18</a:t>
            </a:r>
            <a:r>
              <a:rPr lang="en-US" dirty="0"/>
              <a:t>-25 y de 56-65 son las personas que mas dinero </a:t>
            </a:r>
            <a:r>
              <a:rPr lang="en-US" dirty="0" err="1"/>
              <a:t>persiven</a:t>
            </a:r>
            <a:r>
              <a:rPr lang="en-US" dirty="0"/>
              <a:t> al a</a:t>
            </a:r>
            <a:r>
              <a:rPr lang="es-ES" dirty="0" err="1"/>
              <a:t>ño</a:t>
            </a:r>
            <a:r>
              <a:rPr lang="es-ES" dirty="0"/>
              <a:t>.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dirty="0"/>
              <a:t>Las personas con edad entre 36-45 son las que mejor puntaje tienen seguidos de los +66 y 26-35</a:t>
            </a:r>
          </a:p>
          <a:p>
            <a:pPr marL="457200" indent="-457200" rtl="0">
              <a:buFont typeface="Arial" panose="020B0604020202020204" pitchFamily="34" charset="0"/>
              <a:buChar char="•"/>
            </a:pPr>
            <a:endParaRPr lang="es-ES" dirty="0"/>
          </a:p>
          <a:p>
            <a:pPr marL="457200" indent="-457200" rtl="0">
              <a:buFont typeface="Arial" panose="020B0604020202020204" pitchFamily="34" charset="0"/>
              <a:buChar char="•"/>
            </a:pPr>
            <a:r>
              <a:rPr lang="es-ES" dirty="0"/>
              <a:t>La categoría mas vendida es electrónica y deportes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Resultados con K-MEANS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10634849" cy="3687763"/>
          </a:xfrm>
        </p:spPr>
        <p:txBody>
          <a:bodyPr rtlCol="0">
            <a:normAutofit fontScale="70000" lnSpcReduction="2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Se encontraron cuatro grupos para analizar con comportamientos similares:</a:t>
            </a:r>
            <a:br>
              <a:rPr lang="es-ES" dirty="0"/>
            </a:br>
            <a:r>
              <a:rPr lang="en-US" dirty="0"/>
              <a:t> 	       age              income        </a:t>
            </a:r>
            <a:r>
              <a:rPr lang="en-US" dirty="0" err="1"/>
              <a:t>spending_score</a:t>
            </a:r>
            <a:r>
              <a:rPr lang="en-US" dirty="0"/>
              <a:t>    membership_years    </a:t>
            </a:r>
            <a:r>
              <a:rPr lang="en-US" dirty="0" err="1"/>
              <a:t>Frecuency</a:t>
            </a:r>
            <a:r>
              <a:rPr lang="en-US" dirty="0"/>
              <a:t>                                                         </a:t>
            </a:r>
          </a:p>
          <a:p>
            <a:pPr rtl="0"/>
            <a:r>
              <a:rPr lang="en-US" dirty="0"/>
              <a:t>G1        56.384892  89828.870504       26.503597          5.359712   	       24.352518</a:t>
            </a:r>
          </a:p>
          <a:p>
            <a:pPr rtl="0"/>
            <a:r>
              <a:rPr lang="en-US" dirty="0"/>
              <a:t>G2        27.493506  92973.961039       28.839827          5.086580   	       28.160173</a:t>
            </a:r>
          </a:p>
          <a:p>
            <a:pPr rtl="0"/>
            <a:r>
              <a:rPr lang="en-US" dirty="0"/>
              <a:t>G3        44.469880  81269.489960       72.433735          8.232932   	       32.899598</a:t>
            </a:r>
          </a:p>
          <a:p>
            <a:pPr rtl="0"/>
            <a:r>
              <a:rPr lang="en-US" dirty="0"/>
              <a:t>G4        44.148760  90145.809917       76.938017          3.115702 	       21.194215</a:t>
            </a:r>
            <a:endParaRPr lang="es-ES" dirty="0"/>
          </a:p>
          <a:p>
            <a:pPr rtl="0"/>
            <a:r>
              <a:rPr lang="es-ES" dirty="0"/>
              <a:t>Categorías favoritas:</a:t>
            </a:r>
          </a:p>
          <a:p>
            <a:pPr rtl="0"/>
            <a:r>
              <a:rPr lang="es-ES" dirty="0"/>
              <a:t>G1: </a:t>
            </a:r>
            <a:r>
              <a:rPr lang="es-ES" dirty="0" err="1"/>
              <a:t>Electronica</a:t>
            </a:r>
            <a:endParaRPr lang="es-ES" dirty="0"/>
          </a:p>
          <a:p>
            <a:pPr rtl="0"/>
            <a:r>
              <a:rPr lang="es-ES" dirty="0"/>
              <a:t>G2: Comestible</a:t>
            </a:r>
          </a:p>
          <a:p>
            <a:pPr rtl="0"/>
            <a:r>
              <a:rPr lang="es-ES" dirty="0"/>
              <a:t>G3: Comestible</a:t>
            </a:r>
          </a:p>
          <a:p>
            <a:pPr rtl="0"/>
            <a:r>
              <a:rPr lang="es-ES" dirty="0"/>
              <a:t>G4: </a:t>
            </a:r>
            <a:r>
              <a:rPr lang="es-ES" dirty="0" err="1"/>
              <a:t>Electronica</a:t>
            </a:r>
            <a:endParaRPr lang="es-ES" dirty="0"/>
          </a:p>
          <a:p>
            <a:pPr rtl="0"/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Grupo 1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97CD95-A6D1-C7C3-F7D9-C0AB6438B2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1694329"/>
            <a:ext cx="9890778" cy="4634753"/>
          </a:xfrm>
        </p:spPr>
        <p:txBody>
          <a:bodyPr rtlCol="0">
            <a:normAutofit fontScale="92500" lnSpcReduction="10000"/>
          </a:bodyPr>
          <a:lstStyle>
            <a:defPPr>
              <a:defRPr lang="es-ES"/>
            </a:defPPr>
          </a:lstStyle>
          <a:p>
            <a:pPr marL="0" indent="0" rtl="0">
              <a:buNone/>
            </a:pPr>
            <a:r>
              <a:rPr lang="es-ES" dirty="0"/>
              <a:t>Análisis:</a:t>
            </a:r>
          </a:p>
          <a:p>
            <a:pPr marL="0" indent="0" rtl="0">
              <a:buNone/>
            </a:pPr>
            <a:r>
              <a:rPr lang="es-ES" dirty="0"/>
              <a:t>Este grupo es mayor y tiene un ingreso alto.</a:t>
            </a:r>
          </a:p>
          <a:p>
            <a:pPr marL="0" indent="0" rtl="0">
              <a:buNone/>
            </a:pPr>
            <a:r>
              <a:rPr lang="es-ES" dirty="0"/>
              <a:t>La puntuación de gasto es baja, lo que indica una baja propensión al gasto.</a:t>
            </a:r>
          </a:p>
          <a:p>
            <a:pPr marL="0" indent="0" rtl="0">
              <a:buNone/>
            </a:pPr>
            <a:r>
              <a:rPr lang="es-ES" dirty="0"/>
              <a:t>Han sido miembros por un tiempo moderado.</a:t>
            </a:r>
          </a:p>
          <a:p>
            <a:pPr marL="0" indent="0" rtl="0">
              <a:buNone/>
            </a:pPr>
            <a:r>
              <a:rPr lang="es-ES" dirty="0"/>
              <a:t>La frecuencia de compra es relativamente alta.</a:t>
            </a:r>
          </a:p>
          <a:p>
            <a:pPr marL="0" indent="0" rtl="0">
              <a:buNone/>
            </a:pPr>
            <a:r>
              <a:rPr lang="es-ES" dirty="0"/>
              <a:t>Estrategias grupo 1:</a:t>
            </a:r>
          </a:p>
          <a:p>
            <a:pPr marL="0" indent="0" rtl="0">
              <a:buNone/>
            </a:pPr>
            <a:r>
              <a:rPr lang="es-ES" dirty="0"/>
              <a:t>Marketing Relacional: Enfocar en programas de fidelización que ofrezcan recompensas por compras recurrentes.</a:t>
            </a:r>
          </a:p>
          <a:p>
            <a:pPr marL="0" indent="0" rtl="0">
              <a:buNone/>
            </a:pPr>
            <a:r>
              <a:rPr lang="es-ES" dirty="0"/>
              <a:t>Descuentos Personalizados: Ofrecer descuentos exclusivos y personalizados para incentivar el gasto.</a:t>
            </a:r>
          </a:p>
          <a:p>
            <a:pPr marL="0" indent="0" rtl="0">
              <a:buNone/>
            </a:pPr>
            <a:r>
              <a:rPr lang="es-ES" dirty="0"/>
              <a:t>Marketing de Valor: Enfatizar la calidad y el valor de los productos para atraer a clientes que prefieren invertir en productos duraderos y de alta calidad.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Grupo 2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59" y="1703295"/>
            <a:ext cx="10535113" cy="4150658"/>
          </a:xfrm>
        </p:spPr>
        <p:txBody>
          <a:bodyPr rtlCol="0">
            <a:normAutofit fontScale="92500" lnSpcReduction="20000"/>
          </a:bodyPr>
          <a:lstStyle>
            <a:defPPr>
              <a:defRPr lang="es-ES"/>
            </a:defPPr>
          </a:lstStyle>
          <a:p>
            <a:r>
              <a:rPr lang="es-ES" dirty="0"/>
              <a:t>Análisis:</a:t>
            </a:r>
          </a:p>
          <a:p>
            <a:r>
              <a:rPr lang="es-ES" dirty="0"/>
              <a:t>Este grupo es joven con ingresos altos.</a:t>
            </a:r>
          </a:p>
          <a:p>
            <a:r>
              <a:rPr lang="es-ES" dirty="0"/>
              <a:t>La puntuación de gasto es baja.</a:t>
            </a:r>
          </a:p>
          <a:p>
            <a:r>
              <a:rPr lang="es-ES" dirty="0"/>
              <a:t>Han sido miembros por un tiempo moderado.</a:t>
            </a:r>
          </a:p>
          <a:p>
            <a:r>
              <a:rPr lang="es-ES" dirty="0"/>
              <a:t>Tienen una alta frecuencia de compra.</a:t>
            </a:r>
          </a:p>
          <a:p>
            <a:r>
              <a:rPr lang="es-ES" dirty="0"/>
              <a:t>Estrategias:</a:t>
            </a:r>
          </a:p>
          <a:p>
            <a:r>
              <a:rPr lang="es-ES" dirty="0"/>
              <a:t>Marketing Digital: Utilizar plataformas digitales y redes sociales para atraer a este segmento joven.</a:t>
            </a:r>
          </a:p>
          <a:p>
            <a:r>
              <a:rPr lang="es-ES" dirty="0"/>
              <a:t>Promociones Flash: Implementar promociones de tiempo limitado para incentivar compras impulsivas.</a:t>
            </a:r>
          </a:p>
          <a:p>
            <a:r>
              <a:rPr lang="es-ES" dirty="0"/>
              <a:t>Experiencias Personalizadas: Ofrecer experiencias de compra personalizadas y servicios adicionales como membresías premium.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663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Grupo 3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59" y="1703295"/>
            <a:ext cx="10535113" cy="4150658"/>
          </a:xfrm>
        </p:spPr>
        <p:txBody>
          <a:bodyPr rtlCol="0">
            <a:normAutofit fontScale="92500" lnSpcReduction="10000"/>
          </a:bodyPr>
          <a:lstStyle>
            <a:defPPr>
              <a:defRPr lang="es-ES"/>
            </a:defPPr>
          </a:lstStyle>
          <a:p>
            <a:pPr rtl="0"/>
            <a:r>
              <a:rPr lang="es-ES" dirty="0"/>
              <a:t>Análisis:</a:t>
            </a:r>
          </a:p>
          <a:p>
            <a:pPr rtl="0"/>
            <a:r>
              <a:rPr lang="es-ES" dirty="0"/>
              <a:t>Grupo de mediana edad con ingresos moderados.</a:t>
            </a:r>
          </a:p>
          <a:p>
            <a:pPr rtl="0"/>
            <a:r>
              <a:rPr lang="es-ES" dirty="0"/>
              <a:t>Alta puntuación de gasto, indicando una alta propensión al gasto.</a:t>
            </a:r>
          </a:p>
          <a:p>
            <a:pPr rtl="0"/>
            <a:r>
              <a:rPr lang="es-ES" dirty="0"/>
              <a:t>Han sido miembros por mucho tiempo.</a:t>
            </a:r>
          </a:p>
          <a:p>
            <a:pPr rtl="0"/>
            <a:r>
              <a:rPr lang="es-ES" dirty="0"/>
              <a:t>Alta frecuencia de compra.</a:t>
            </a:r>
          </a:p>
          <a:p>
            <a:pPr rtl="0"/>
            <a:r>
              <a:rPr lang="es-ES" dirty="0"/>
              <a:t>Estrategias:</a:t>
            </a:r>
          </a:p>
          <a:p>
            <a:pPr rtl="0"/>
            <a:r>
              <a:rPr lang="es-ES" dirty="0"/>
              <a:t>Programas VIP: Crear programas de fidelización VIP con beneficios exclusivos.</a:t>
            </a:r>
          </a:p>
          <a:p>
            <a:pPr rtl="0"/>
            <a:r>
              <a:rPr lang="es-ES" dirty="0"/>
              <a:t>Ofertas Premium: Promocionar productos y servicios premium que puedan interesar a este </a:t>
            </a:r>
            <a:r>
              <a:rPr lang="es-ES" dirty="0" err="1"/>
              <a:t>segmento.Cross-Selling</a:t>
            </a:r>
            <a:r>
              <a:rPr lang="es-ES" dirty="0"/>
              <a:t> y </a:t>
            </a:r>
            <a:r>
              <a:rPr lang="es-ES" dirty="0" err="1"/>
              <a:t>Upselling</a:t>
            </a:r>
            <a:r>
              <a:rPr lang="es-ES" dirty="0"/>
              <a:t>:</a:t>
            </a:r>
          </a:p>
          <a:p>
            <a:pPr rtl="0"/>
            <a:r>
              <a:rPr lang="es-ES" dirty="0"/>
              <a:t> Utilizar técnicas de ventas cruzadas y ventas adicionales para maximizar el gasto por compra.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1466612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42542_TF16411248_Win32" id="{907FDA46-549C-456B-8420-E867E62B2FE6}" vid="{41853330-4B42-4EFA-9F1D-FE1C2158CEF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{5AB36E53-8B71-4214-907C-649A76781B66}tf16411248_win32</Template>
  <TotalTime>381</TotalTime>
  <Words>1100</Words>
  <Application>Microsoft Office PowerPoint</Application>
  <PresentationFormat>Panorámica</PresentationFormat>
  <Paragraphs>122</Paragraphs>
  <Slides>17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Avenir Next LT Pro Light</vt:lpstr>
      <vt:lpstr>Calibri</vt:lpstr>
      <vt:lpstr>Posterama</vt:lpstr>
      <vt:lpstr>Personalizar</vt:lpstr>
      <vt:lpstr>Modulo 3  Procesamiento de datos con Python   </vt:lpstr>
      <vt:lpstr>Descripción del proyecto </vt:lpstr>
      <vt:lpstr>COLUMNAS</vt:lpstr>
      <vt:lpstr>Objetivos</vt:lpstr>
      <vt:lpstr>Primeros resultados del análisis</vt:lpstr>
      <vt:lpstr>Resultados con K-MEANS</vt:lpstr>
      <vt:lpstr>Grupo 1</vt:lpstr>
      <vt:lpstr>Grupo 2</vt:lpstr>
      <vt:lpstr>Grupo 3</vt:lpstr>
      <vt:lpstr>Grupo 4</vt:lpstr>
      <vt:lpstr>Mapa de correlación </vt:lpstr>
      <vt:lpstr>Conclusiones de los analisis</vt:lpstr>
      <vt:lpstr>Estrategias de Venta basadas en los resultados</vt:lpstr>
      <vt:lpstr>Estrategias de Venta basadas en los resultados</vt:lpstr>
      <vt:lpstr>Estrategias de Venta basadas en los resultados</vt:lpstr>
      <vt:lpstr>Estrategias de Venta basadas en los resultados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DAVID GARCIA JAIME</dc:creator>
  <cp:lastModifiedBy>JEAN DAVID GARCIA JAIME</cp:lastModifiedBy>
  <cp:revision>3</cp:revision>
  <dcterms:created xsi:type="dcterms:W3CDTF">2024-08-05T23:35:08Z</dcterms:created>
  <dcterms:modified xsi:type="dcterms:W3CDTF">2024-09-10T01:11:48Z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