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6" r:id="rId4"/>
    <p:sldId id="258" r:id="rId5"/>
    <p:sldId id="267" r:id="rId6"/>
    <p:sldId id="259" r:id="rId7"/>
    <p:sldId id="268" r:id="rId8"/>
    <p:sldId id="261" r:id="rId9"/>
    <p:sldId id="263" r:id="rId10"/>
    <p:sldId id="264" r:id="rId11"/>
    <p:sldId id="265" r:id="rId12"/>
    <p:sldId id="269" r:id="rId13"/>
    <p:sldId id="262" r:id="rId14"/>
    <p:sldId id="257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8B15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3C596-E6D1-49EE-BBAF-C3703944F194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1F95D-8776-4EE9-93E5-35A0275B36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71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44ABC-1E8F-38F6-6E5F-1C38E003E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20A787-6D1D-AD1F-A4CA-C80CFA3C6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718F05-E941-BD80-4D83-0AFAF8CC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88B943-B32F-7444-979E-496D5B75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D7F304-5A72-2D86-0E55-F3B99C14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7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B86C2F-62BE-D4DD-1D0A-1E8438DF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27FB3E-B36F-0FE0-34BB-F89CED57A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B075C1-71AD-B880-DB15-250C5588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62246A-A8E8-DD79-7003-5F2E0497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FB5246-92A1-1C9B-2B86-34A0AE45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91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88F56D-3D3E-42C4-BF98-836A30369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C28F03-6C7C-D82D-A138-2ECF26884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08D71-3709-EE2A-882E-35F96AE9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FB39A6-ED93-2199-B693-952527E5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19B9BD-2CE4-EC20-935C-BA7C9A49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29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5C9AF2-19BC-D290-501A-73B75FC0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EBB4FB-51CC-DF67-706E-1695410F5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50D0BB-6765-5129-CF81-1596DCCB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39B93F-BCAC-69DC-381B-2662B850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9D0BFA-62B1-03A5-05F8-08D709DD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95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47674-C092-CC5D-FB94-B085EF06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71289D-B736-31BD-A80A-5F550C1D4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8980AC-3A08-471F-5F2C-BC99D561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BF30D9-BCAA-C2FA-6203-25795D16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E1B622-8DE1-305D-078E-507AFDA8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15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FC84A-D094-E33F-4AB4-29637D65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F8F4EC-747A-2A7D-761E-3B01C20C1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C6BF5F-C81E-B52B-9D9D-0A87BE5EE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38E801-BDA5-6236-1091-00EB6042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603AC5-8C15-D8BD-9A27-B46D9ED3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6809B6-67DB-ACFC-A29C-D5B9C17D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38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11A95-97BC-E582-B549-E07A3B60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C83277-F1EA-8F71-EDE4-C9C43DE38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A58E2D-F6BB-A7E9-B773-6CE1DFD29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2452F2-46FF-8B94-2096-7730629CF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0F1D57-1EFE-D221-8A72-02F103BDA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A25652-D259-B3AB-0676-2A3A1D7A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A2F371-C203-54DC-82F6-355E22B4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35E8274-20C2-49D9-1276-E61FBB65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31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BDC03-BB64-1912-AE87-3591E965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30CAED-9FB3-B835-2C3A-B5050AD8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F053D4-DC57-FEE7-0761-BAAD8CA55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F29E3F-7225-76A0-97DF-219A4805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17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D9286F-6895-B12F-3D11-58224A25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54D903-0A27-4427-40C3-28616F6E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EB9E0C-5D0A-6DF4-10BC-16D1030C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39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6170FF-AEE6-0DC2-C0EA-AF1C2C39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ED6F75-E1DB-D649-48C3-3C6F8A2B3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3E3E7B-1E30-B5BA-CEBF-4F0C2394F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08D0CB-2085-CDBD-D802-81793AAF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64E8EE-BAAD-901D-751B-263C4AC5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254C9E-C9C2-B7B6-24AE-3CCF7E35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60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AE1C9-2628-EA0B-62F2-7567D4E63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7ABCCB-72DC-E51C-4C71-2DD0989BF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75C16A-E5C0-7C5E-5340-58042FB6A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147A71-2D39-CE4D-3681-3EF55AF3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635B92-7F6F-961E-1476-E6946E5E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C6D02A-6024-E052-589A-ED9974BF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A82806B-F41F-1162-ADF7-543A08B0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53752-D825-B044-34CE-703D206BA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34EBE-2BD4-2BEB-E51D-8B6A3997D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941901-AD35-C3EF-0470-1DA1147A6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9C99A1-457F-86A7-98E2-31E905F65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03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csb.org/structure/1bif" TargetMode="External"/><Relationship Id="rId2" Type="http://schemas.openxmlformats.org/officeDocument/2006/relationships/hyperlink" Target="https://scholar.google.fr/citations?user=fadCsRsAAAAJ&amp;hl=fr&amp;oi=sr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hyperlink" Target="https://www.rcsb.org/structure/2ak3" TargetMode="External"/><Relationship Id="rId4" Type="http://schemas.openxmlformats.org/officeDocument/2006/relationships/hyperlink" Target="https://www.rcsb.org/structure/1azp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943E8-3841-9810-F9DA-01AF7999F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z="4400" b="1" dirty="0"/>
              <a:t>Design of an embedding alignment program by dynamic programming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3365D0-532D-7C00-FED2-7E64F454F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58154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Jean Delhomme, Tatiana </a:t>
            </a:r>
            <a:r>
              <a:rPr lang="en-US" dirty="0" err="1"/>
              <a:t>Galochkina</a:t>
            </a:r>
            <a:r>
              <a:rPr lang="en-US" dirty="0"/>
              <a:t>, Jean-Christophe </a:t>
            </a:r>
            <a:r>
              <a:rPr lang="en-US" dirty="0" err="1"/>
              <a:t>Gelly</a:t>
            </a:r>
            <a:endParaRPr lang="en-US" dirty="0"/>
          </a:p>
          <a:p>
            <a:pPr algn="l"/>
            <a:r>
              <a:rPr lang="en-US" dirty="0"/>
              <a:t>16/09/2022</a:t>
            </a:r>
          </a:p>
        </p:txBody>
      </p:sp>
      <p:pic>
        <p:nvPicPr>
          <p:cNvPr id="2050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2E43CAB6-D089-819F-1E1D-09240FA53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324" y="4038840"/>
            <a:ext cx="4065972" cy="155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588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2. Results : worst case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520"/>
            <a:ext cx="4114800" cy="365125"/>
          </a:xfrm>
        </p:spPr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10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C025CB1A-BB3E-09CA-837E-9E07BAEAA6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816" y="1214161"/>
            <a:ext cx="8097137" cy="432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B2419B7-D96C-3D4D-63DC-AE9A4AE2CF0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0" b="-275"/>
          <a:stretch/>
        </p:blipFill>
        <p:spPr bwMode="auto">
          <a:xfrm rot="10800000" flipV="1">
            <a:off x="585788" y="1126052"/>
            <a:ext cx="2926397" cy="24884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A7990A9-B23F-CE5D-5393-11C7A6687E6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1" b="8750"/>
          <a:stretch/>
        </p:blipFill>
        <p:spPr bwMode="auto">
          <a:xfrm>
            <a:off x="754418" y="3488243"/>
            <a:ext cx="2462122" cy="20477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3CFB9CB-1E03-CD2F-67E0-04964D391C0A}"/>
              </a:ext>
            </a:extLst>
          </p:cNvPr>
          <p:cNvSpPr txBox="1">
            <a:spLocks/>
          </p:cNvSpPr>
          <p:nvPr/>
        </p:nvSpPr>
        <p:spPr>
          <a:xfrm>
            <a:off x="1600291" y="3151744"/>
            <a:ext cx="897387" cy="365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6PF2K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546BAA1B-3337-7DBC-88D4-E99D12E6EC74}"/>
              </a:ext>
            </a:extLst>
          </p:cNvPr>
          <p:cNvSpPr txBox="1">
            <a:spLocks/>
          </p:cNvSpPr>
          <p:nvPr/>
        </p:nvSpPr>
        <p:spPr>
          <a:xfrm>
            <a:off x="918236" y="5447852"/>
            <a:ext cx="2261495" cy="365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7kD_DNA_binding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F573BDD0-A0C1-E8F7-A48D-E11718730DA0}"/>
              </a:ext>
            </a:extLst>
          </p:cNvPr>
          <p:cNvSpPr txBox="1">
            <a:spLocks/>
          </p:cNvSpPr>
          <p:nvPr/>
        </p:nvSpPr>
        <p:spPr>
          <a:xfrm>
            <a:off x="281864" y="6012955"/>
            <a:ext cx="11910136" cy="365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u="sng" dirty="0"/>
              <a:t>Figure 3 : alignment of 6PF2K against 7kD_DNA_binding.</a:t>
            </a:r>
            <a:r>
              <a:rPr lang="en-US" sz="2000" dirty="0"/>
              <a:t> </a:t>
            </a:r>
            <a:r>
              <a:rPr lang="en-US" sz="2000" baseline="30000" dirty="0"/>
              <a:t>(6)(7)</a:t>
            </a:r>
            <a:endParaRPr lang="en-US" sz="2000" u="sng" dirty="0"/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1CA17E1E-F333-BCA5-F559-872089C4E838}"/>
              </a:ext>
            </a:extLst>
          </p:cNvPr>
          <p:cNvSpPr txBox="1">
            <a:spLocks/>
          </p:cNvSpPr>
          <p:nvPr/>
        </p:nvSpPr>
        <p:spPr>
          <a:xfrm>
            <a:off x="10005133" y="1187527"/>
            <a:ext cx="1704512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dirty="0">
                <a:solidFill>
                  <a:srgbClr val="FF0000"/>
                </a:solidFill>
              </a:rPr>
              <a:t>TM score : 0,16</a:t>
            </a:r>
          </a:p>
        </p:txBody>
      </p:sp>
    </p:spTree>
    <p:extLst>
      <p:ext uri="{BB962C8B-B14F-4D97-AF65-F5344CB8AC3E}">
        <p14:creationId xmlns:p14="http://schemas.microsoft.com/office/powerpoint/2010/main" val="1088782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2. Results : in between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520"/>
            <a:ext cx="4114800" cy="365125"/>
          </a:xfrm>
        </p:spPr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11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9DEBC0BB-B851-8E17-A87B-C1D96DE956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715" y="1442667"/>
            <a:ext cx="8795990" cy="4084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B6A237D-907B-844E-1761-9FF62D5CC6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0" b="-275"/>
          <a:stretch/>
        </p:blipFill>
        <p:spPr bwMode="auto">
          <a:xfrm rot="10800000" flipV="1">
            <a:off x="585788" y="1126052"/>
            <a:ext cx="2926397" cy="24884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E75CC49A-80D5-76CB-7542-A3292B3A8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65" y="3285400"/>
            <a:ext cx="2162452" cy="216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0E19555D-AC14-ED4B-08F0-2041408B2D8F}"/>
              </a:ext>
            </a:extLst>
          </p:cNvPr>
          <p:cNvSpPr txBox="1">
            <a:spLocks/>
          </p:cNvSpPr>
          <p:nvPr/>
        </p:nvSpPr>
        <p:spPr>
          <a:xfrm>
            <a:off x="1600291" y="3151744"/>
            <a:ext cx="897387" cy="365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6PF2K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44FFD091-34AC-5511-2CC0-9F2FBED89010}"/>
              </a:ext>
            </a:extLst>
          </p:cNvPr>
          <p:cNvSpPr txBox="1">
            <a:spLocks/>
          </p:cNvSpPr>
          <p:nvPr/>
        </p:nvSpPr>
        <p:spPr>
          <a:xfrm>
            <a:off x="1600291" y="5433472"/>
            <a:ext cx="897387" cy="365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err="1"/>
              <a:t>adk</a:t>
            </a:r>
            <a:endParaRPr lang="en-US" sz="2000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335343ED-9DDE-66E0-96E2-3E072D8F588C}"/>
              </a:ext>
            </a:extLst>
          </p:cNvPr>
          <p:cNvSpPr txBox="1">
            <a:spLocks/>
          </p:cNvSpPr>
          <p:nvPr/>
        </p:nvSpPr>
        <p:spPr>
          <a:xfrm>
            <a:off x="281864" y="6012955"/>
            <a:ext cx="11910136" cy="365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u="sng" dirty="0"/>
              <a:t>Figure 4 : alignment of 6PF2K against </a:t>
            </a:r>
            <a:r>
              <a:rPr lang="en-US" sz="2000" u="sng" dirty="0" err="1"/>
              <a:t>adk</a:t>
            </a:r>
            <a:r>
              <a:rPr lang="en-US" sz="2000" u="sng" dirty="0"/>
              <a:t>.</a:t>
            </a:r>
            <a:r>
              <a:rPr lang="en-US" sz="2000" dirty="0"/>
              <a:t> </a:t>
            </a:r>
            <a:r>
              <a:rPr lang="en-US" sz="2000" baseline="30000" dirty="0"/>
              <a:t>(6)(8)</a:t>
            </a:r>
            <a:endParaRPr lang="en-US" sz="2000" u="sng" dirty="0"/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D25F369B-B5C3-EDD5-B8B5-118B94939049}"/>
              </a:ext>
            </a:extLst>
          </p:cNvPr>
          <p:cNvSpPr txBox="1">
            <a:spLocks/>
          </p:cNvSpPr>
          <p:nvPr/>
        </p:nvSpPr>
        <p:spPr>
          <a:xfrm>
            <a:off x="10005133" y="1427226"/>
            <a:ext cx="1704512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dirty="0">
                <a:solidFill>
                  <a:srgbClr val="FF0000"/>
                </a:solidFill>
              </a:rPr>
              <a:t>TM score : 0,62</a:t>
            </a:r>
          </a:p>
        </p:txBody>
      </p:sp>
    </p:spTree>
    <p:extLst>
      <p:ext uri="{BB962C8B-B14F-4D97-AF65-F5344CB8AC3E}">
        <p14:creationId xmlns:p14="http://schemas.microsoft.com/office/powerpoint/2010/main" val="4174304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106" y="964491"/>
            <a:ext cx="9380000" cy="5498453"/>
          </a:xfrm>
        </p:spPr>
        <p:txBody>
          <a:bodyPr/>
          <a:lstStyle/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sz="1600" dirty="0"/>
          </a:p>
          <a:p>
            <a:pPr marL="514350" indent="-514350">
              <a:buAutoNum type="arabicPeriod"/>
            </a:pPr>
            <a:r>
              <a:rPr lang="en-US" dirty="0"/>
              <a:t>The algorithm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Results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Discussion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520"/>
            <a:ext cx="4114800" cy="365125"/>
          </a:xfrm>
        </p:spPr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12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442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3. Discussion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03" y="1075267"/>
            <a:ext cx="1586317" cy="5080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Protein 1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520"/>
            <a:ext cx="4114800" cy="365125"/>
          </a:xfrm>
        </p:spPr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13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F9048BA0-906D-FA05-88C7-B751015FF3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0" b="-275"/>
          <a:stretch/>
        </p:blipFill>
        <p:spPr bwMode="auto">
          <a:xfrm rot="10800000" flipV="1">
            <a:off x="518605" y="1764473"/>
            <a:ext cx="1447201" cy="12306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6D9192E-4644-B714-932F-7FFD70521E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0" b="-275"/>
          <a:stretch/>
        </p:blipFill>
        <p:spPr bwMode="auto">
          <a:xfrm rot="10800000" flipV="1">
            <a:off x="2418570" y="1764472"/>
            <a:ext cx="1447201" cy="12306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84FC3B1-8B20-1D9A-C394-B1A28897F1F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1" b="8750"/>
          <a:stretch/>
        </p:blipFill>
        <p:spPr bwMode="auto">
          <a:xfrm>
            <a:off x="2479518" y="3241793"/>
            <a:ext cx="1325303" cy="11022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D831F9F-4475-7CE5-B83A-7FAB7BBB24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0" b="-275"/>
          <a:stretch/>
        </p:blipFill>
        <p:spPr bwMode="auto">
          <a:xfrm rot="10800000" flipV="1">
            <a:off x="518604" y="3177605"/>
            <a:ext cx="1447201" cy="12306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8FC2409-1473-8BCA-D049-FFE12632F6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0" b="-275"/>
          <a:stretch/>
        </p:blipFill>
        <p:spPr bwMode="auto">
          <a:xfrm rot="10800000" flipV="1">
            <a:off x="518603" y="4649857"/>
            <a:ext cx="1447201" cy="12306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8F0E1EE-6913-1ABA-92B5-C9C762FB2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518" y="4546514"/>
            <a:ext cx="1235051" cy="123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CABCEAFA-E08C-7702-C357-A939839BD76D}"/>
              </a:ext>
            </a:extLst>
          </p:cNvPr>
          <p:cNvSpPr txBox="1">
            <a:spLocks/>
          </p:cNvSpPr>
          <p:nvPr/>
        </p:nvSpPr>
        <p:spPr>
          <a:xfrm>
            <a:off x="281864" y="6012955"/>
            <a:ext cx="11910136" cy="365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u="sng" dirty="0"/>
              <a:t>Table 1 : result summary.</a:t>
            </a:r>
            <a:r>
              <a:rPr lang="en-US" sz="2000" dirty="0"/>
              <a:t> </a:t>
            </a:r>
            <a:r>
              <a:rPr lang="en-US" sz="2000" baseline="30000" dirty="0"/>
              <a:t>(6)(7)(8)</a:t>
            </a:r>
            <a:endParaRPr lang="en-US" sz="2000" u="sng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4E94B34A-7B12-1D57-5F08-EF81637BF4A0}"/>
              </a:ext>
            </a:extLst>
          </p:cNvPr>
          <p:cNvSpPr txBox="1">
            <a:spLocks/>
          </p:cNvSpPr>
          <p:nvPr/>
        </p:nvSpPr>
        <p:spPr>
          <a:xfrm>
            <a:off x="2418569" y="1075266"/>
            <a:ext cx="1586317" cy="50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Protein 2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6E574EDE-9218-4141-1127-2C90E63EFF65}"/>
              </a:ext>
            </a:extLst>
          </p:cNvPr>
          <p:cNvSpPr txBox="1">
            <a:spLocks/>
          </p:cNvSpPr>
          <p:nvPr/>
        </p:nvSpPr>
        <p:spPr>
          <a:xfrm>
            <a:off x="4888040" y="1075266"/>
            <a:ext cx="2800024" cy="50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Alignment score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FF263115-1A7B-DD98-79D7-D384ECE7173E}"/>
              </a:ext>
            </a:extLst>
          </p:cNvPr>
          <p:cNvSpPr txBox="1">
            <a:spLocks/>
          </p:cNvSpPr>
          <p:nvPr/>
        </p:nvSpPr>
        <p:spPr>
          <a:xfrm>
            <a:off x="8396197" y="1075266"/>
            <a:ext cx="2800024" cy="50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TM score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B98EB1E3-B8E4-20BA-AFD0-E4830D44ACC2}"/>
              </a:ext>
            </a:extLst>
          </p:cNvPr>
          <p:cNvSpPr txBox="1">
            <a:spLocks/>
          </p:cNvSpPr>
          <p:nvPr/>
        </p:nvSpPr>
        <p:spPr>
          <a:xfrm>
            <a:off x="8396197" y="2053373"/>
            <a:ext cx="2800024" cy="50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1,00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EACCDE7C-C63B-B9DA-5AE1-DC02157C92EE}"/>
              </a:ext>
            </a:extLst>
          </p:cNvPr>
          <p:cNvSpPr txBox="1">
            <a:spLocks/>
          </p:cNvSpPr>
          <p:nvPr/>
        </p:nvSpPr>
        <p:spPr>
          <a:xfrm>
            <a:off x="8387181" y="3538888"/>
            <a:ext cx="2800024" cy="50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0,16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6DE04034-A579-B722-903C-8CD2D6C52241}"/>
              </a:ext>
            </a:extLst>
          </p:cNvPr>
          <p:cNvSpPr txBox="1">
            <a:spLocks/>
          </p:cNvSpPr>
          <p:nvPr/>
        </p:nvSpPr>
        <p:spPr>
          <a:xfrm>
            <a:off x="8396197" y="5097155"/>
            <a:ext cx="2800024" cy="50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0,62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E4CA75A7-AB6E-4C64-99AC-B2E3CB66FD17}"/>
              </a:ext>
            </a:extLst>
          </p:cNvPr>
          <p:cNvSpPr txBox="1">
            <a:spLocks/>
          </p:cNvSpPr>
          <p:nvPr/>
        </p:nvSpPr>
        <p:spPr>
          <a:xfrm>
            <a:off x="4888040" y="2053373"/>
            <a:ext cx="2800024" cy="50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6595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3F486385-186F-9837-C56B-58745D514D78}"/>
              </a:ext>
            </a:extLst>
          </p:cNvPr>
          <p:cNvSpPr txBox="1">
            <a:spLocks/>
          </p:cNvSpPr>
          <p:nvPr/>
        </p:nvSpPr>
        <p:spPr>
          <a:xfrm>
            <a:off x="4888040" y="3538888"/>
            <a:ext cx="2800024" cy="50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229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D20A56EB-E430-5433-06E2-AE026FD4170F}"/>
              </a:ext>
            </a:extLst>
          </p:cNvPr>
          <p:cNvSpPr txBox="1">
            <a:spLocks/>
          </p:cNvSpPr>
          <p:nvPr/>
        </p:nvSpPr>
        <p:spPr>
          <a:xfrm>
            <a:off x="4888040" y="5097155"/>
            <a:ext cx="2800024" cy="50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2326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8C6D847-AF85-8214-F089-90E6CE799E60}"/>
              </a:ext>
            </a:extLst>
          </p:cNvPr>
          <p:cNvCxnSpPr/>
          <p:nvPr/>
        </p:nvCxnSpPr>
        <p:spPr>
          <a:xfrm>
            <a:off x="4456590" y="1154097"/>
            <a:ext cx="0" cy="45631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2292D1C-85FF-8C62-BDC1-C8A6094E004A}"/>
              </a:ext>
            </a:extLst>
          </p:cNvPr>
          <p:cNvCxnSpPr/>
          <p:nvPr/>
        </p:nvCxnSpPr>
        <p:spPr>
          <a:xfrm>
            <a:off x="8284346" y="1154097"/>
            <a:ext cx="0" cy="45631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779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520"/>
            <a:ext cx="4114800" cy="365125"/>
          </a:xfrm>
        </p:spPr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14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que 9" descr="Homme ouvrier du bâtiment contour">
            <a:extLst>
              <a:ext uri="{FF2B5EF4-FFF2-40B4-BE49-F238E27FC236}">
                <a16:creationId xmlns:a16="http://schemas.microsoft.com/office/drawing/2014/main" id="{D94E2FBB-8FCE-CD33-8289-8DB4169C8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4211" y="1322300"/>
            <a:ext cx="2443577" cy="2443577"/>
          </a:xfrm>
          <a:prstGeom prst="rect">
            <a:avLst/>
          </a:prstGeom>
        </p:spPr>
      </p:pic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8912B352-3D54-1101-5EB2-E5890DE1ED26}"/>
              </a:ext>
            </a:extLst>
          </p:cNvPr>
          <p:cNvSpPr/>
          <p:nvPr/>
        </p:nvSpPr>
        <p:spPr>
          <a:xfrm>
            <a:off x="9301693" y="1701053"/>
            <a:ext cx="789025" cy="1646232"/>
          </a:xfrm>
          <a:custGeom>
            <a:avLst/>
            <a:gdLst>
              <a:gd name="connsiteX0" fmla="*/ 157768 w 789025"/>
              <a:gd name="connsiteY0" fmla="*/ 1283158 h 1646232"/>
              <a:gd name="connsiteX1" fmla="*/ 157768 w 789025"/>
              <a:gd name="connsiteY1" fmla="*/ 1283158 h 1646232"/>
              <a:gd name="connsiteX2" fmla="*/ 402393 w 789025"/>
              <a:gd name="connsiteY2" fmla="*/ 1533528 h 1646232"/>
              <a:gd name="connsiteX3" fmla="*/ 458532 w 789025"/>
              <a:gd name="connsiteY3" fmla="*/ 1527745 h 1646232"/>
              <a:gd name="connsiteX4" fmla="*/ 619859 w 789025"/>
              <a:gd name="connsiteY4" fmla="*/ 1646233 h 1646232"/>
              <a:gd name="connsiteX5" fmla="*/ 619859 w 789025"/>
              <a:gd name="connsiteY5" fmla="*/ 1646233 h 1646232"/>
              <a:gd name="connsiteX6" fmla="*/ 789026 w 789025"/>
              <a:gd name="connsiteY6" fmla="*/ 1477117 h 1646232"/>
              <a:gd name="connsiteX7" fmla="*/ 789026 w 789025"/>
              <a:gd name="connsiteY7" fmla="*/ 1477092 h 1646232"/>
              <a:gd name="connsiteX8" fmla="*/ 789026 w 789025"/>
              <a:gd name="connsiteY8" fmla="*/ 225522 h 1646232"/>
              <a:gd name="connsiteX9" fmla="*/ 578445 w 789025"/>
              <a:gd name="connsiteY9" fmla="*/ 509 h 1646232"/>
              <a:gd name="connsiteX10" fmla="*/ 563478 w 789025"/>
              <a:gd name="connsiteY10" fmla="*/ 0 h 1646232"/>
              <a:gd name="connsiteX11" fmla="*/ 338847 w 789025"/>
              <a:gd name="connsiteY11" fmla="*/ 210631 h 1646232"/>
              <a:gd name="connsiteX12" fmla="*/ 333044 w 789025"/>
              <a:gd name="connsiteY12" fmla="*/ 212286 h 1646232"/>
              <a:gd name="connsiteX13" fmla="*/ 189209 w 789025"/>
              <a:gd name="connsiteY13" fmla="*/ 478261 h 1646232"/>
              <a:gd name="connsiteX14" fmla="*/ 189229 w 789025"/>
              <a:gd name="connsiteY14" fmla="*/ 478330 h 1646232"/>
              <a:gd name="connsiteX15" fmla="*/ 170164 w 789025"/>
              <a:gd name="connsiteY15" fmla="*/ 488741 h 1646232"/>
              <a:gd name="connsiteX16" fmla="*/ 82017 w 789025"/>
              <a:gd name="connsiteY16" fmla="*/ 843492 h 1646232"/>
              <a:gd name="connsiteX17" fmla="*/ 76346 w 789025"/>
              <a:gd name="connsiteY17" fmla="*/ 1225670 h 1646232"/>
              <a:gd name="connsiteX18" fmla="*/ 157768 w 789025"/>
              <a:gd name="connsiteY18" fmla="*/ 1283158 h 1646232"/>
              <a:gd name="connsiteX19" fmla="*/ 125620 w 789025"/>
              <a:gd name="connsiteY19" fmla="*/ 817122 h 1646232"/>
              <a:gd name="connsiteX20" fmla="*/ 196433 w 789025"/>
              <a:gd name="connsiteY20" fmla="*/ 532242 h 1646232"/>
              <a:gd name="connsiteX21" fmla="*/ 211705 w 789025"/>
              <a:gd name="connsiteY21" fmla="*/ 523893 h 1646232"/>
              <a:gd name="connsiteX22" fmla="*/ 250268 w 789025"/>
              <a:gd name="connsiteY22" fmla="*/ 504879 h 1646232"/>
              <a:gd name="connsiteX23" fmla="*/ 238024 w 789025"/>
              <a:gd name="connsiteY23" fmla="*/ 463771 h 1646232"/>
              <a:gd name="connsiteX24" fmla="*/ 347604 w 789025"/>
              <a:gd name="connsiteY24" fmla="*/ 261055 h 1646232"/>
              <a:gd name="connsiteX25" fmla="*/ 352007 w 789025"/>
              <a:gd name="connsiteY25" fmla="*/ 259808 h 1646232"/>
              <a:gd name="connsiteX26" fmla="*/ 387261 w 789025"/>
              <a:gd name="connsiteY26" fmla="*/ 250365 h 1646232"/>
              <a:gd name="connsiteX27" fmla="*/ 389654 w 789025"/>
              <a:gd name="connsiteY27" fmla="*/ 213940 h 1646232"/>
              <a:gd name="connsiteX28" fmla="*/ 563504 w 789025"/>
              <a:gd name="connsiteY28" fmla="*/ 50882 h 1646232"/>
              <a:gd name="connsiteX29" fmla="*/ 575111 w 789025"/>
              <a:gd name="connsiteY29" fmla="*/ 51264 h 1646232"/>
              <a:gd name="connsiteX30" fmla="*/ 738118 w 789025"/>
              <a:gd name="connsiteY30" fmla="*/ 225522 h 1646232"/>
              <a:gd name="connsiteX31" fmla="*/ 738118 w 789025"/>
              <a:gd name="connsiteY31" fmla="*/ 1477092 h 1646232"/>
              <a:gd name="connsiteX32" fmla="*/ 619553 w 789025"/>
              <a:gd name="connsiteY32" fmla="*/ 1595300 h 1646232"/>
              <a:gd name="connsiteX33" fmla="*/ 614234 w 789025"/>
              <a:gd name="connsiteY33" fmla="*/ 1595172 h 1646232"/>
              <a:gd name="connsiteX34" fmla="*/ 505902 w 789025"/>
              <a:gd name="connsiteY34" fmla="*/ 1508629 h 1646232"/>
              <a:gd name="connsiteX35" fmla="*/ 493175 w 789025"/>
              <a:gd name="connsiteY35" fmla="*/ 1467903 h 1646232"/>
              <a:gd name="connsiteX36" fmla="*/ 447663 w 789025"/>
              <a:gd name="connsiteY36" fmla="*/ 1477881 h 1646232"/>
              <a:gd name="connsiteX37" fmla="*/ 213248 w 789025"/>
              <a:gd name="connsiteY37" fmla="*/ 1327819 h 1646232"/>
              <a:gd name="connsiteX38" fmla="*/ 208676 w 789025"/>
              <a:gd name="connsiteY38" fmla="*/ 1285398 h 1646232"/>
              <a:gd name="connsiteX39" fmla="*/ 208676 w 789025"/>
              <a:gd name="connsiteY39" fmla="*/ 1250475 h 1646232"/>
              <a:gd name="connsiteX40" fmla="*/ 178946 w 789025"/>
              <a:gd name="connsiteY40" fmla="*/ 1236883 h 1646232"/>
              <a:gd name="connsiteX41" fmla="*/ 70708 w 789025"/>
              <a:gd name="connsiteY41" fmla="*/ 946115 h 1646232"/>
              <a:gd name="connsiteX42" fmla="*/ 117424 w 789025"/>
              <a:gd name="connsiteY42" fmla="*/ 879942 h 1646232"/>
              <a:gd name="connsiteX43" fmla="*/ 146492 w 789025"/>
              <a:gd name="connsiteY43" fmla="*/ 851790 h 164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89025" h="1646232">
                <a:moveTo>
                  <a:pt x="157768" y="1283158"/>
                </a:moveTo>
                <a:lnTo>
                  <a:pt x="157768" y="1283158"/>
                </a:lnTo>
                <a:cubicBezTo>
                  <a:pt x="156182" y="1419848"/>
                  <a:pt x="265703" y="1531942"/>
                  <a:pt x="402393" y="1533528"/>
                </a:cubicBezTo>
                <a:cubicBezTo>
                  <a:pt x="421265" y="1533747"/>
                  <a:pt x="440101" y="1531807"/>
                  <a:pt x="458532" y="1527745"/>
                </a:cubicBezTo>
                <a:cubicBezTo>
                  <a:pt x="480664" y="1598232"/>
                  <a:pt x="545979" y="1646202"/>
                  <a:pt x="619859" y="1646233"/>
                </a:cubicBezTo>
                <a:lnTo>
                  <a:pt x="619859" y="1646233"/>
                </a:lnTo>
                <a:cubicBezTo>
                  <a:pt x="713272" y="1646245"/>
                  <a:pt x="789010" y="1570530"/>
                  <a:pt x="789026" y="1477117"/>
                </a:cubicBezTo>
                <a:cubicBezTo>
                  <a:pt x="789026" y="1477109"/>
                  <a:pt x="789026" y="1477099"/>
                  <a:pt x="789026" y="1477092"/>
                </a:cubicBezTo>
                <a:lnTo>
                  <a:pt x="789026" y="225522"/>
                </a:lnTo>
                <a:cubicBezTo>
                  <a:pt x="789107" y="106741"/>
                  <a:pt x="696972" y="8290"/>
                  <a:pt x="578445" y="509"/>
                </a:cubicBezTo>
                <a:cubicBezTo>
                  <a:pt x="573355" y="171"/>
                  <a:pt x="568366" y="0"/>
                  <a:pt x="563478" y="0"/>
                </a:cubicBezTo>
                <a:cubicBezTo>
                  <a:pt x="444835" y="148"/>
                  <a:pt x="346619" y="92243"/>
                  <a:pt x="338847" y="210631"/>
                </a:cubicBezTo>
                <a:cubicBezTo>
                  <a:pt x="336913" y="211166"/>
                  <a:pt x="334978" y="211700"/>
                  <a:pt x="333044" y="212286"/>
                </a:cubicBezTo>
                <a:cubicBezTo>
                  <a:pt x="219878" y="246015"/>
                  <a:pt x="155480" y="365096"/>
                  <a:pt x="189209" y="478261"/>
                </a:cubicBezTo>
                <a:cubicBezTo>
                  <a:pt x="189217" y="478284"/>
                  <a:pt x="189222" y="478307"/>
                  <a:pt x="189229" y="478330"/>
                </a:cubicBezTo>
                <a:cubicBezTo>
                  <a:pt x="182739" y="481537"/>
                  <a:pt x="176502" y="485025"/>
                  <a:pt x="170164" y="488741"/>
                </a:cubicBezTo>
                <a:cubicBezTo>
                  <a:pt x="47879" y="562374"/>
                  <a:pt x="8417" y="721186"/>
                  <a:pt x="82017" y="843492"/>
                </a:cubicBezTo>
                <a:cubicBezTo>
                  <a:pt x="-25085" y="947461"/>
                  <a:pt x="-27623" y="1118568"/>
                  <a:pt x="76346" y="1225670"/>
                </a:cubicBezTo>
                <a:cubicBezTo>
                  <a:pt x="99687" y="1249714"/>
                  <a:pt x="127297" y="1269209"/>
                  <a:pt x="157768" y="1283158"/>
                </a:cubicBezTo>
                <a:close/>
                <a:moveTo>
                  <a:pt x="125620" y="817122"/>
                </a:moveTo>
                <a:cubicBezTo>
                  <a:pt x="66661" y="718877"/>
                  <a:pt x="98336" y="591448"/>
                  <a:pt x="196433" y="532242"/>
                </a:cubicBezTo>
                <a:cubicBezTo>
                  <a:pt x="201371" y="529264"/>
                  <a:pt x="206614" y="526438"/>
                  <a:pt x="211705" y="523893"/>
                </a:cubicBezTo>
                <a:lnTo>
                  <a:pt x="250268" y="504879"/>
                </a:lnTo>
                <a:lnTo>
                  <a:pt x="238024" y="463771"/>
                </a:lnTo>
                <a:cubicBezTo>
                  <a:pt x="212418" y="377545"/>
                  <a:pt x="261437" y="286863"/>
                  <a:pt x="347604" y="261055"/>
                </a:cubicBezTo>
                <a:cubicBezTo>
                  <a:pt x="349055" y="260597"/>
                  <a:pt x="350531" y="260190"/>
                  <a:pt x="352007" y="259808"/>
                </a:cubicBezTo>
                <a:lnTo>
                  <a:pt x="387261" y="250365"/>
                </a:lnTo>
                <a:lnTo>
                  <a:pt x="389654" y="213940"/>
                </a:lnTo>
                <a:cubicBezTo>
                  <a:pt x="395801" y="122372"/>
                  <a:pt x="471730" y="51157"/>
                  <a:pt x="563504" y="50882"/>
                </a:cubicBezTo>
                <a:cubicBezTo>
                  <a:pt x="567340" y="50882"/>
                  <a:pt x="571209" y="51010"/>
                  <a:pt x="575111" y="51264"/>
                </a:cubicBezTo>
                <a:cubicBezTo>
                  <a:pt x="666798" y="57485"/>
                  <a:pt x="738021" y="133623"/>
                  <a:pt x="738118" y="225522"/>
                </a:cubicBezTo>
                <a:lnTo>
                  <a:pt x="738118" y="1477092"/>
                </a:lnTo>
                <a:cubicBezTo>
                  <a:pt x="738019" y="1542475"/>
                  <a:pt x="684937" y="1595399"/>
                  <a:pt x="619553" y="1595300"/>
                </a:cubicBezTo>
                <a:cubicBezTo>
                  <a:pt x="617779" y="1595297"/>
                  <a:pt x="616005" y="1595254"/>
                  <a:pt x="614234" y="1595172"/>
                </a:cubicBezTo>
                <a:cubicBezTo>
                  <a:pt x="564619" y="1589236"/>
                  <a:pt x="522648" y="1555708"/>
                  <a:pt x="505902" y="1508629"/>
                </a:cubicBezTo>
                <a:lnTo>
                  <a:pt x="493175" y="1467903"/>
                </a:lnTo>
                <a:lnTo>
                  <a:pt x="447663" y="1477881"/>
                </a:lnTo>
                <a:cubicBezTo>
                  <a:pt x="341492" y="1501173"/>
                  <a:pt x="236543" y="1433990"/>
                  <a:pt x="213248" y="1327819"/>
                </a:cubicBezTo>
                <a:cubicBezTo>
                  <a:pt x="210191" y="1313888"/>
                  <a:pt x="208658" y="1299662"/>
                  <a:pt x="208676" y="1285398"/>
                </a:cubicBezTo>
                <a:lnTo>
                  <a:pt x="208676" y="1250475"/>
                </a:lnTo>
                <a:lnTo>
                  <a:pt x="178946" y="1236883"/>
                </a:lnTo>
                <a:cubicBezTo>
                  <a:pt x="68763" y="1186479"/>
                  <a:pt x="20304" y="1056297"/>
                  <a:pt x="70708" y="946115"/>
                </a:cubicBezTo>
                <a:cubicBezTo>
                  <a:pt x="82038" y="921348"/>
                  <a:pt x="97880" y="898908"/>
                  <a:pt x="117424" y="879942"/>
                </a:cubicBezTo>
                <a:lnTo>
                  <a:pt x="146492" y="851790"/>
                </a:lnTo>
                <a:close/>
              </a:path>
            </a:pathLst>
          </a:custGeom>
          <a:solidFill>
            <a:srgbClr val="FF99CC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20F3B646-15D5-E1D2-7088-944D1283C7F0}"/>
              </a:ext>
            </a:extLst>
          </p:cNvPr>
          <p:cNvSpPr/>
          <p:nvPr/>
        </p:nvSpPr>
        <p:spPr>
          <a:xfrm>
            <a:off x="10192534" y="1701002"/>
            <a:ext cx="789289" cy="1646027"/>
          </a:xfrm>
          <a:custGeom>
            <a:avLst/>
            <a:gdLst>
              <a:gd name="connsiteX0" fmla="*/ 118132 w 789289"/>
              <a:gd name="connsiteY0" fmla="*/ 1638062 h 1646027"/>
              <a:gd name="connsiteX1" fmla="*/ 330211 w 789289"/>
              <a:gd name="connsiteY1" fmla="*/ 1528208 h 1646027"/>
              <a:gd name="connsiteX2" fmla="*/ 330341 w 789289"/>
              <a:gd name="connsiteY2" fmla="*/ 1527796 h 1646027"/>
              <a:gd name="connsiteX3" fmla="*/ 383387 w 789289"/>
              <a:gd name="connsiteY3" fmla="*/ 1533548 h 1646027"/>
              <a:gd name="connsiteX4" fmla="*/ 383667 w 789289"/>
              <a:gd name="connsiteY4" fmla="*/ 1533548 h 1646027"/>
              <a:gd name="connsiteX5" fmla="*/ 631258 w 789289"/>
              <a:gd name="connsiteY5" fmla="*/ 1285983 h 1646027"/>
              <a:gd name="connsiteX6" fmla="*/ 631258 w 789289"/>
              <a:gd name="connsiteY6" fmla="*/ 1283183 h 1646027"/>
              <a:gd name="connsiteX7" fmla="*/ 764814 w 789289"/>
              <a:gd name="connsiteY7" fmla="*/ 925171 h 1646027"/>
              <a:gd name="connsiteX8" fmla="*/ 707085 w 789289"/>
              <a:gd name="connsiteY8" fmla="*/ 843390 h 1646027"/>
              <a:gd name="connsiteX9" fmla="*/ 717546 w 789289"/>
              <a:gd name="connsiteY9" fmla="*/ 824249 h 1646027"/>
              <a:gd name="connsiteX10" fmla="*/ 599898 w 789289"/>
              <a:gd name="connsiteY10" fmla="*/ 478228 h 1646027"/>
              <a:gd name="connsiteX11" fmla="*/ 601553 w 789289"/>
              <a:gd name="connsiteY11" fmla="*/ 472399 h 1646027"/>
              <a:gd name="connsiteX12" fmla="*/ 450364 w 789289"/>
              <a:gd name="connsiteY12" fmla="*/ 210532 h 1646027"/>
              <a:gd name="connsiteX13" fmla="*/ 450255 w 789289"/>
              <a:gd name="connsiteY13" fmla="*/ 210504 h 1646027"/>
              <a:gd name="connsiteX14" fmla="*/ 225547 w 789289"/>
              <a:gd name="connsiteY14" fmla="*/ 0 h 1646027"/>
              <a:gd name="connsiteX15" fmla="*/ 225547 w 789289"/>
              <a:gd name="connsiteY15" fmla="*/ 0 h 1646027"/>
              <a:gd name="connsiteX16" fmla="*/ 0 w 789289"/>
              <a:gd name="connsiteY16" fmla="*/ 225445 h 1646027"/>
              <a:gd name="connsiteX17" fmla="*/ 0 w 789289"/>
              <a:gd name="connsiteY17" fmla="*/ 225573 h 1646027"/>
              <a:gd name="connsiteX18" fmla="*/ 0 w 789289"/>
              <a:gd name="connsiteY18" fmla="*/ 1477142 h 1646027"/>
              <a:gd name="connsiteX19" fmla="*/ 118132 w 789289"/>
              <a:gd name="connsiteY19" fmla="*/ 1638062 h 1646027"/>
              <a:gd name="connsiteX20" fmla="*/ 50908 w 789289"/>
              <a:gd name="connsiteY20" fmla="*/ 225547 h 1646027"/>
              <a:gd name="connsiteX21" fmla="*/ 225193 w 789289"/>
              <a:gd name="connsiteY21" fmla="*/ 51012 h 1646027"/>
              <a:gd name="connsiteX22" fmla="*/ 399347 w 789289"/>
              <a:gd name="connsiteY22" fmla="*/ 213889 h 1646027"/>
              <a:gd name="connsiteX23" fmla="*/ 401739 w 789289"/>
              <a:gd name="connsiteY23" fmla="*/ 250288 h 1646027"/>
              <a:gd name="connsiteX24" fmla="*/ 436993 w 789289"/>
              <a:gd name="connsiteY24" fmla="*/ 259706 h 1646027"/>
              <a:gd name="connsiteX25" fmla="*/ 552350 w 789289"/>
              <a:gd name="connsiteY25" fmla="*/ 459291 h 1646027"/>
              <a:gd name="connsiteX26" fmla="*/ 551078 w 789289"/>
              <a:gd name="connsiteY26" fmla="*/ 463720 h 1646027"/>
              <a:gd name="connsiteX27" fmla="*/ 538809 w 789289"/>
              <a:gd name="connsiteY27" fmla="*/ 504930 h 1646027"/>
              <a:gd name="connsiteX28" fmla="*/ 577371 w 789289"/>
              <a:gd name="connsiteY28" fmla="*/ 523944 h 1646027"/>
              <a:gd name="connsiteX29" fmla="*/ 671856 w 789289"/>
              <a:gd name="connsiteY29" fmla="*/ 801773 h 1646027"/>
              <a:gd name="connsiteX30" fmla="*/ 663457 w 789289"/>
              <a:gd name="connsiteY30" fmla="*/ 817046 h 1646027"/>
              <a:gd name="connsiteX31" fmla="*/ 642610 w 789289"/>
              <a:gd name="connsiteY31" fmla="*/ 851688 h 1646027"/>
              <a:gd name="connsiteX32" fmla="*/ 667580 w 789289"/>
              <a:gd name="connsiteY32" fmla="*/ 875921 h 1646027"/>
              <a:gd name="connsiteX33" fmla="*/ 681096 w 789289"/>
              <a:gd name="connsiteY33" fmla="*/ 1184982 h 1646027"/>
              <a:gd name="connsiteX34" fmla="*/ 610105 w 789289"/>
              <a:gd name="connsiteY34" fmla="*/ 1236781 h 1646027"/>
              <a:gd name="connsiteX35" fmla="*/ 580324 w 789289"/>
              <a:gd name="connsiteY35" fmla="*/ 1250373 h 1646027"/>
              <a:gd name="connsiteX36" fmla="*/ 580324 w 789289"/>
              <a:gd name="connsiteY36" fmla="*/ 1285372 h 1646027"/>
              <a:gd name="connsiteX37" fmla="*/ 383873 w 789289"/>
              <a:gd name="connsiteY37" fmla="*/ 1482490 h 1646027"/>
              <a:gd name="connsiteX38" fmla="*/ 341312 w 789289"/>
              <a:gd name="connsiteY38" fmla="*/ 1477906 h 1646027"/>
              <a:gd name="connsiteX39" fmla="*/ 295876 w 789289"/>
              <a:gd name="connsiteY39" fmla="*/ 1467954 h 1646027"/>
              <a:gd name="connsiteX40" fmla="*/ 283150 w 789289"/>
              <a:gd name="connsiteY40" fmla="*/ 1508171 h 1646027"/>
              <a:gd name="connsiteX41" fmla="*/ 217707 w 789289"/>
              <a:gd name="connsiteY41" fmla="*/ 1584532 h 1646027"/>
              <a:gd name="connsiteX42" fmla="*/ 61400 w 789289"/>
              <a:gd name="connsiteY42" fmla="*/ 1525561 h 1646027"/>
              <a:gd name="connsiteX43" fmla="*/ 50908 w 789289"/>
              <a:gd name="connsiteY43" fmla="*/ 1477142 h 164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89289" h="1646027">
                <a:moveTo>
                  <a:pt x="118132" y="1638062"/>
                </a:moveTo>
                <a:cubicBezTo>
                  <a:pt x="207032" y="1666291"/>
                  <a:pt x="301983" y="1617108"/>
                  <a:pt x="330211" y="1528208"/>
                </a:cubicBezTo>
                <a:cubicBezTo>
                  <a:pt x="330255" y="1528071"/>
                  <a:pt x="330298" y="1527933"/>
                  <a:pt x="330341" y="1527796"/>
                </a:cubicBezTo>
                <a:cubicBezTo>
                  <a:pt x="347764" y="1531619"/>
                  <a:pt x="365549" y="1533546"/>
                  <a:pt x="383387" y="1533548"/>
                </a:cubicBezTo>
                <a:lnTo>
                  <a:pt x="383667" y="1533548"/>
                </a:lnTo>
                <a:cubicBezTo>
                  <a:pt x="520253" y="1533199"/>
                  <a:pt x="630893" y="1422569"/>
                  <a:pt x="631258" y="1285983"/>
                </a:cubicBezTo>
                <a:lnTo>
                  <a:pt x="631258" y="1283183"/>
                </a:lnTo>
                <a:cubicBezTo>
                  <a:pt x="767001" y="1221201"/>
                  <a:pt x="826795" y="1060915"/>
                  <a:pt x="764814" y="925171"/>
                </a:cubicBezTo>
                <a:cubicBezTo>
                  <a:pt x="750832" y="894553"/>
                  <a:pt x="731253" y="866818"/>
                  <a:pt x="707085" y="843390"/>
                </a:cubicBezTo>
                <a:cubicBezTo>
                  <a:pt x="710852" y="837180"/>
                  <a:pt x="714339" y="830798"/>
                  <a:pt x="717546" y="824249"/>
                </a:cubicBezTo>
                <a:cubicBezTo>
                  <a:pt x="780578" y="696208"/>
                  <a:pt x="727911" y="541313"/>
                  <a:pt x="599898" y="478228"/>
                </a:cubicBezTo>
                <a:cubicBezTo>
                  <a:pt x="600484" y="476294"/>
                  <a:pt x="601044" y="474359"/>
                  <a:pt x="601553" y="472399"/>
                </a:cubicBezTo>
                <a:cubicBezTo>
                  <a:pt x="632115" y="358338"/>
                  <a:pt x="564426" y="241097"/>
                  <a:pt x="450364" y="210532"/>
                </a:cubicBezTo>
                <a:cubicBezTo>
                  <a:pt x="450328" y="210524"/>
                  <a:pt x="450290" y="210514"/>
                  <a:pt x="450255" y="210504"/>
                </a:cubicBezTo>
                <a:cubicBezTo>
                  <a:pt x="442455" y="92120"/>
                  <a:pt x="344188" y="66"/>
                  <a:pt x="225547" y="0"/>
                </a:cubicBezTo>
                <a:lnTo>
                  <a:pt x="225547" y="0"/>
                </a:lnTo>
                <a:cubicBezTo>
                  <a:pt x="101009" y="-28"/>
                  <a:pt x="28" y="100907"/>
                  <a:pt x="0" y="225445"/>
                </a:cubicBezTo>
                <a:cubicBezTo>
                  <a:pt x="0" y="225489"/>
                  <a:pt x="0" y="225529"/>
                  <a:pt x="0" y="225573"/>
                </a:cubicBezTo>
                <a:lnTo>
                  <a:pt x="0" y="1477142"/>
                </a:lnTo>
                <a:cubicBezTo>
                  <a:pt x="150" y="1550778"/>
                  <a:pt x="47925" y="1615856"/>
                  <a:pt x="118132" y="1638062"/>
                </a:cubicBezTo>
                <a:close/>
                <a:moveTo>
                  <a:pt x="50908" y="225547"/>
                </a:moveTo>
                <a:cubicBezTo>
                  <a:pt x="50839" y="129222"/>
                  <a:pt x="128871" y="51081"/>
                  <a:pt x="225193" y="51012"/>
                </a:cubicBezTo>
                <a:cubicBezTo>
                  <a:pt x="317090" y="50946"/>
                  <a:pt x="393271" y="122197"/>
                  <a:pt x="399347" y="213889"/>
                </a:cubicBezTo>
                <a:lnTo>
                  <a:pt x="401739" y="250288"/>
                </a:lnTo>
                <a:lnTo>
                  <a:pt x="436993" y="259706"/>
                </a:lnTo>
                <a:cubicBezTo>
                  <a:pt x="523888" y="283063"/>
                  <a:pt x="575488" y="372338"/>
                  <a:pt x="552350" y="459291"/>
                </a:cubicBezTo>
                <a:cubicBezTo>
                  <a:pt x="551943" y="460767"/>
                  <a:pt x="551536" y="462243"/>
                  <a:pt x="551078" y="463720"/>
                </a:cubicBezTo>
                <a:lnTo>
                  <a:pt x="538809" y="504930"/>
                </a:lnTo>
                <a:lnTo>
                  <a:pt x="577371" y="523944"/>
                </a:lnTo>
                <a:cubicBezTo>
                  <a:pt x="680070" y="574671"/>
                  <a:pt x="722337" y="698952"/>
                  <a:pt x="671856" y="801773"/>
                </a:cubicBezTo>
                <a:cubicBezTo>
                  <a:pt x="669311" y="806864"/>
                  <a:pt x="666460" y="812184"/>
                  <a:pt x="663457" y="817046"/>
                </a:cubicBezTo>
                <a:lnTo>
                  <a:pt x="642610" y="851688"/>
                </a:lnTo>
                <a:lnTo>
                  <a:pt x="667580" y="875921"/>
                </a:lnTo>
                <a:cubicBezTo>
                  <a:pt x="752797" y="959295"/>
                  <a:pt x="758710" y="1094486"/>
                  <a:pt x="681096" y="1184982"/>
                </a:cubicBezTo>
                <a:cubicBezTo>
                  <a:pt x="661184" y="1206878"/>
                  <a:pt x="637033" y="1224499"/>
                  <a:pt x="610105" y="1236781"/>
                </a:cubicBezTo>
                <a:lnTo>
                  <a:pt x="580324" y="1250373"/>
                </a:lnTo>
                <a:lnTo>
                  <a:pt x="580324" y="1285372"/>
                </a:lnTo>
                <a:cubicBezTo>
                  <a:pt x="580507" y="1394053"/>
                  <a:pt x="492554" y="1482307"/>
                  <a:pt x="383873" y="1482490"/>
                </a:cubicBezTo>
                <a:cubicBezTo>
                  <a:pt x="369563" y="1482513"/>
                  <a:pt x="355291" y="1480978"/>
                  <a:pt x="341312" y="1477906"/>
                </a:cubicBezTo>
                <a:lnTo>
                  <a:pt x="295876" y="1467954"/>
                </a:lnTo>
                <a:lnTo>
                  <a:pt x="283150" y="1508171"/>
                </a:lnTo>
                <a:cubicBezTo>
                  <a:pt x="271410" y="1540772"/>
                  <a:pt x="248127" y="1567939"/>
                  <a:pt x="217707" y="1584532"/>
                </a:cubicBezTo>
                <a:cubicBezTo>
                  <a:pt x="158260" y="1611412"/>
                  <a:pt x="88277" y="1585008"/>
                  <a:pt x="61400" y="1525561"/>
                </a:cubicBezTo>
                <a:cubicBezTo>
                  <a:pt x="54520" y="1510344"/>
                  <a:pt x="50943" y="1493843"/>
                  <a:pt x="50908" y="1477142"/>
                </a:cubicBezTo>
                <a:close/>
              </a:path>
            </a:pathLst>
          </a:custGeom>
          <a:solidFill>
            <a:srgbClr val="FF99CC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33396D31-44DF-8D75-EC04-652FAF435690}"/>
              </a:ext>
            </a:extLst>
          </p:cNvPr>
          <p:cNvSpPr/>
          <p:nvPr/>
        </p:nvSpPr>
        <p:spPr>
          <a:xfrm>
            <a:off x="10851829" y="1702893"/>
            <a:ext cx="170295" cy="170813"/>
          </a:xfrm>
          <a:custGeom>
            <a:avLst/>
            <a:gdLst>
              <a:gd name="connsiteX0" fmla="*/ 24729 w 170295"/>
              <a:gd name="connsiteY0" fmla="*/ 170814 h 170813"/>
              <a:gd name="connsiteX1" fmla="*/ 42546 w 170295"/>
              <a:gd name="connsiteY1" fmla="*/ 163432 h 170813"/>
              <a:gd name="connsiteX2" fmla="*/ 162358 w 170295"/>
              <a:gd name="connsiteY2" fmla="*/ 44562 h 170813"/>
              <a:gd name="connsiteX3" fmla="*/ 165260 w 170295"/>
              <a:gd name="connsiteY3" fmla="*/ 9436 h 170813"/>
              <a:gd name="connsiteX4" fmla="*/ 129459 w 170295"/>
              <a:gd name="connsiteY4" fmla="*/ 5674 h 170813"/>
              <a:gd name="connsiteX5" fmla="*/ 127562 w 170295"/>
              <a:gd name="connsiteY5" fmla="*/ 7374 h 170813"/>
              <a:gd name="connsiteX6" fmla="*/ 7929 w 170295"/>
              <a:gd name="connsiteY6" fmla="*/ 126117 h 170813"/>
              <a:gd name="connsiteX7" fmla="*/ 5384 w 170295"/>
              <a:gd name="connsiteY7" fmla="*/ 161752 h 170813"/>
              <a:gd name="connsiteX8" fmla="*/ 24729 w 170295"/>
              <a:gd name="connsiteY8" fmla="*/ 170814 h 17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295" h="170813">
                <a:moveTo>
                  <a:pt x="24729" y="170814"/>
                </a:moveTo>
                <a:cubicBezTo>
                  <a:pt x="31405" y="170786"/>
                  <a:pt x="37804" y="168134"/>
                  <a:pt x="42546" y="163432"/>
                </a:cubicBezTo>
                <a:lnTo>
                  <a:pt x="162358" y="44562"/>
                </a:lnTo>
                <a:cubicBezTo>
                  <a:pt x="171723" y="35109"/>
                  <a:pt x="172944" y="20297"/>
                  <a:pt x="165260" y="9436"/>
                </a:cubicBezTo>
                <a:cubicBezTo>
                  <a:pt x="156412" y="-1489"/>
                  <a:pt x="140384" y="-3174"/>
                  <a:pt x="129459" y="5674"/>
                </a:cubicBezTo>
                <a:cubicBezTo>
                  <a:pt x="128799" y="6208"/>
                  <a:pt x="128166" y="6776"/>
                  <a:pt x="127562" y="7374"/>
                </a:cubicBezTo>
                <a:lnTo>
                  <a:pt x="7929" y="126117"/>
                </a:lnTo>
                <a:cubicBezTo>
                  <a:pt x="-1586" y="135746"/>
                  <a:pt x="-2665" y="150868"/>
                  <a:pt x="5384" y="161752"/>
                </a:cubicBezTo>
                <a:cubicBezTo>
                  <a:pt x="10192" y="167464"/>
                  <a:pt x="17263" y="170776"/>
                  <a:pt x="24729" y="170814"/>
                </a:cubicBezTo>
                <a:close/>
              </a:path>
            </a:pathLst>
          </a:custGeom>
          <a:solidFill>
            <a:srgbClr val="FF99CC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59036A0A-C42B-8488-0FB2-28CFEE8DFF50}"/>
              </a:ext>
            </a:extLst>
          </p:cNvPr>
          <p:cNvSpPr/>
          <p:nvPr/>
        </p:nvSpPr>
        <p:spPr>
          <a:xfrm>
            <a:off x="11016041" y="2074637"/>
            <a:ext cx="223865" cy="124709"/>
          </a:xfrm>
          <a:custGeom>
            <a:avLst/>
            <a:gdLst>
              <a:gd name="connsiteX0" fmla="*/ 258 w 223865"/>
              <a:gd name="connsiteY0" fmla="*/ 104211 h 124709"/>
              <a:gd name="connsiteX1" fmla="*/ 30184 w 223865"/>
              <a:gd name="connsiteY1" fmla="*/ 124216 h 124709"/>
              <a:gd name="connsiteX2" fmla="*/ 35206 w 223865"/>
              <a:gd name="connsiteY2" fmla="*/ 122665 h 124709"/>
              <a:gd name="connsiteX3" fmla="*/ 207377 w 223865"/>
              <a:gd name="connsiteY3" fmla="*/ 49460 h 124709"/>
              <a:gd name="connsiteX4" fmla="*/ 223107 w 223865"/>
              <a:gd name="connsiteY4" fmla="*/ 17948 h 124709"/>
              <a:gd name="connsiteX5" fmla="*/ 191274 w 223865"/>
              <a:gd name="connsiteY5" fmla="*/ 1141 h 124709"/>
              <a:gd name="connsiteX6" fmla="*/ 188821 w 223865"/>
              <a:gd name="connsiteY6" fmla="*/ 2039 h 124709"/>
              <a:gd name="connsiteX7" fmla="*/ 16268 w 223865"/>
              <a:gd name="connsiteY7" fmla="*/ 75296 h 124709"/>
              <a:gd name="connsiteX8" fmla="*/ 258 w 223865"/>
              <a:gd name="connsiteY8" fmla="*/ 104211 h 124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865" h="124709">
                <a:moveTo>
                  <a:pt x="258" y="104211"/>
                </a:moveTo>
                <a:cubicBezTo>
                  <a:pt x="2997" y="118000"/>
                  <a:pt x="16396" y="126957"/>
                  <a:pt x="30184" y="124216"/>
                </a:cubicBezTo>
                <a:cubicBezTo>
                  <a:pt x="31907" y="123874"/>
                  <a:pt x="33590" y="123355"/>
                  <a:pt x="35206" y="122665"/>
                </a:cubicBezTo>
                <a:lnTo>
                  <a:pt x="207377" y="49460"/>
                </a:lnTo>
                <a:cubicBezTo>
                  <a:pt x="219574" y="44168"/>
                  <a:pt x="226207" y="30879"/>
                  <a:pt x="223107" y="17948"/>
                </a:cubicBezTo>
                <a:cubicBezTo>
                  <a:pt x="218958" y="4516"/>
                  <a:pt x="204707" y="-3008"/>
                  <a:pt x="191274" y="1141"/>
                </a:cubicBezTo>
                <a:cubicBezTo>
                  <a:pt x="190442" y="1398"/>
                  <a:pt x="189622" y="1698"/>
                  <a:pt x="188821" y="2039"/>
                </a:cubicBezTo>
                <a:lnTo>
                  <a:pt x="16268" y="75296"/>
                </a:lnTo>
                <a:cubicBezTo>
                  <a:pt x="5109" y="80318"/>
                  <a:pt x="-1407" y="92090"/>
                  <a:pt x="258" y="104211"/>
                </a:cubicBezTo>
                <a:close/>
              </a:path>
            </a:pathLst>
          </a:custGeom>
          <a:solidFill>
            <a:srgbClr val="FF99CC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E62F82C2-76B4-7B5F-A3E7-85F916010E8D}"/>
              </a:ext>
            </a:extLst>
          </p:cNvPr>
          <p:cNvSpPr/>
          <p:nvPr/>
        </p:nvSpPr>
        <p:spPr>
          <a:xfrm>
            <a:off x="11095128" y="2507077"/>
            <a:ext cx="231533" cy="50907"/>
          </a:xfrm>
          <a:custGeom>
            <a:avLst/>
            <a:gdLst>
              <a:gd name="connsiteX0" fmla="*/ 205975 w 231533"/>
              <a:gd name="connsiteY0" fmla="*/ 0 h 50907"/>
              <a:gd name="connsiteX1" fmla="*/ 26882 w 231533"/>
              <a:gd name="connsiteY1" fmla="*/ 0 h 50907"/>
              <a:gd name="connsiteX2" fmla="*/ 129 w 231533"/>
              <a:gd name="connsiteY2" fmla="*/ 22909 h 50907"/>
              <a:gd name="connsiteX3" fmla="*/ 22911 w 231533"/>
              <a:gd name="connsiteY3" fmla="*/ 50781 h 50907"/>
              <a:gd name="connsiteX4" fmla="*/ 25456 w 231533"/>
              <a:gd name="connsiteY4" fmla="*/ 50908 h 50907"/>
              <a:gd name="connsiteX5" fmla="*/ 204652 w 231533"/>
              <a:gd name="connsiteY5" fmla="*/ 50908 h 50907"/>
              <a:gd name="connsiteX6" fmla="*/ 231404 w 231533"/>
              <a:gd name="connsiteY6" fmla="*/ 27999 h 50907"/>
              <a:gd name="connsiteX7" fmla="*/ 208623 w 231533"/>
              <a:gd name="connsiteY7" fmla="*/ 127 h 50907"/>
              <a:gd name="connsiteX8" fmla="*/ 205975 w 231533"/>
              <a:gd name="connsiteY8" fmla="*/ 0 h 50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533" h="50907">
                <a:moveTo>
                  <a:pt x="205975" y="0"/>
                </a:moveTo>
                <a:lnTo>
                  <a:pt x="26882" y="0"/>
                </a:lnTo>
                <a:cubicBezTo>
                  <a:pt x="13584" y="130"/>
                  <a:pt x="2303" y="9792"/>
                  <a:pt x="129" y="22909"/>
                </a:cubicBezTo>
                <a:cubicBezTo>
                  <a:pt x="-1276" y="36896"/>
                  <a:pt x="8924" y="49376"/>
                  <a:pt x="22911" y="50781"/>
                </a:cubicBezTo>
                <a:cubicBezTo>
                  <a:pt x="23756" y="50865"/>
                  <a:pt x="24606" y="50908"/>
                  <a:pt x="25456" y="50908"/>
                </a:cubicBezTo>
                <a:lnTo>
                  <a:pt x="204652" y="50908"/>
                </a:lnTo>
                <a:cubicBezTo>
                  <a:pt x="217951" y="50788"/>
                  <a:pt x="229240" y="41123"/>
                  <a:pt x="231404" y="27999"/>
                </a:cubicBezTo>
                <a:cubicBezTo>
                  <a:pt x="232809" y="14012"/>
                  <a:pt x="222609" y="1532"/>
                  <a:pt x="208623" y="127"/>
                </a:cubicBezTo>
                <a:cubicBezTo>
                  <a:pt x="207744" y="38"/>
                  <a:pt x="206859" y="-3"/>
                  <a:pt x="205975" y="0"/>
                </a:cubicBezTo>
                <a:close/>
              </a:path>
            </a:pathLst>
          </a:custGeom>
          <a:solidFill>
            <a:srgbClr val="FF99CC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24" name="Forme libre : forme 1023">
            <a:extLst>
              <a:ext uri="{FF2B5EF4-FFF2-40B4-BE49-F238E27FC236}">
                <a16:creationId xmlns:a16="http://schemas.microsoft.com/office/drawing/2014/main" id="{6E2E44AD-6B34-2481-4182-E7B407139454}"/>
              </a:ext>
            </a:extLst>
          </p:cNvPr>
          <p:cNvSpPr/>
          <p:nvPr/>
        </p:nvSpPr>
        <p:spPr>
          <a:xfrm>
            <a:off x="11080360" y="2886403"/>
            <a:ext cx="198272" cy="117516"/>
          </a:xfrm>
          <a:custGeom>
            <a:avLst/>
            <a:gdLst>
              <a:gd name="connsiteX0" fmla="*/ 182537 w 198272"/>
              <a:gd name="connsiteY0" fmla="*/ 68434 h 117516"/>
              <a:gd name="connsiteX1" fmla="*/ 35515 w 198272"/>
              <a:gd name="connsiteY1" fmla="*/ 2253 h 117516"/>
              <a:gd name="connsiteX2" fmla="*/ 1853 w 198272"/>
              <a:gd name="connsiteY2" fmla="*/ 15003 h 117516"/>
              <a:gd name="connsiteX3" fmla="*/ 873 w 198272"/>
              <a:gd name="connsiteY3" fmla="*/ 17526 h 117516"/>
              <a:gd name="connsiteX4" fmla="*/ 15890 w 198272"/>
              <a:gd name="connsiteY4" fmla="*/ 49190 h 117516"/>
              <a:gd name="connsiteX5" fmla="*/ 162581 w 198272"/>
              <a:gd name="connsiteY5" fmla="*/ 115243 h 117516"/>
              <a:gd name="connsiteX6" fmla="*/ 196270 w 198272"/>
              <a:gd name="connsiteY6" fmla="*/ 102555 h 117516"/>
              <a:gd name="connsiteX7" fmla="*/ 197962 w 198272"/>
              <a:gd name="connsiteY7" fmla="*/ 97426 h 117516"/>
              <a:gd name="connsiteX8" fmla="*/ 182537 w 198272"/>
              <a:gd name="connsiteY8" fmla="*/ 68434 h 1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272" h="117516">
                <a:moveTo>
                  <a:pt x="182537" y="68434"/>
                </a:moveTo>
                <a:lnTo>
                  <a:pt x="35515" y="2253"/>
                </a:lnTo>
                <a:cubicBezTo>
                  <a:pt x="22699" y="-3522"/>
                  <a:pt x="7628" y="2187"/>
                  <a:pt x="1853" y="15003"/>
                </a:cubicBezTo>
                <a:cubicBezTo>
                  <a:pt x="1481" y="15826"/>
                  <a:pt x="1155" y="16668"/>
                  <a:pt x="873" y="17526"/>
                </a:cubicBezTo>
                <a:cubicBezTo>
                  <a:pt x="-2434" y="30324"/>
                  <a:pt x="3889" y="43654"/>
                  <a:pt x="15890" y="49190"/>
                </a:cubicBezTo>
                <a:lnTo>
                  <a:pt x="162581" y="115243"/>
                </a:lnTo>
                <a:cubicBezTo>
                  <a:pt x="175387" y="121042"/>
                  <a:pt x="190469" y="115363"/>
                  <a:pt x="196270" y="102555"/>
                </a:cubicBezTo>
                <a:cubicBezTo>
                  <a:pt x="197013" y="100910"/>
                  <a:pt x="197581" y="99192"/>
                  <a:pt x="197962" y="97426"/>
                </a:cubicBezTo>
                <a:cubicBezTo>
                  <a:pt x="199775" y="85419"/>
                  <a:pt x="193508" y="73639"/>
                  <a:pt x="182537" y="68434"/>
                </a:cubicBezTo>
                <a:close/>
              </a:path>
            </a:pathLst>
          </a:custGeom>
          <a:solidFill>
            <a:srgbClr val="FF99CC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25" name="Forme libre : forme 1024">
            <a:extLst>
              <a:ext uri="{FF2B5EF4-FFF2-40B4-BE49-F238E27FC236}">
                <a16:creationId xmlns:a16="http://schemas.microsoft.com/office/drawing/2014/main" id="{ED3B4856-B2C1-958C-BC07-BFA31C74CF1C}"/>
              </a:ext>
            </a:extLst>
          </p:cNvPr>
          <p:cNvSpPr/>
          <p:nvPr/>
        </p:nvSpPr>
        <p:spPr>
          <a:xfrm>
            <a:off x="10867474" y="3209855"/>
            <a:ext cx="163420" cy="159531"/>
          </a:xfrm>
          <a:custGeom>
            <a:avLst/>
            <a:gdLst>
              <a:gd name="connsiteX0" fmla="*/ 4679 w 163420"/>
              <a:gd name="connsiteY0" fmla="*/ 9881 h 159531"/>
              <a:gd name="connsiteX1" fmla="*/ 8345 w 163420"/>
              <a:gd name="connsiteY1" fmla="*/ 44931 h 159531"/>
              <a:gd name="connsiteX2" fmla="*/ 121055 w 163420"/>
              <a:gd name="connsiteY2" fmla="*/ 152499 h 159531"/>
              <a:gd name="connsiteX3" fmla="*/ 157042 w 163420"/>
              <a:gd name="connsiteY3" fmla="*/ 151641 h 159531"/>
              <a:gd name="connsiteX4" fmla="*/ 158141 w 163420"/>
              <a:gd name="connsiteY4" fmla="*/ 150412 h 159531"/>
              <a:gd name="connsiteX5" fmla="*/ 154985 w 163420"/>
              <a:gd name="connsiteY5" fmla="*/ 114497 h 159531"/>
              <a:gd name="connsiteX6" fmla="*/ 42377 w 163420"/>
              <a:gd name="connsiteY6" fmla="*/ 7030 h 159531"/>
              <a:gd name="connsiteX7" fmla="*/ 6390 w 163420"/>
              <a:gd name="connsiteY7" fmla="*/ 7890 h 159531"/>
              <a:gd name="connsiteX8" fmla="*/ 4679 w 163420"/>
              <a:gd name="connsiteY8" fmla="*/ 9881 h 15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0" h="159531">
                <a:moveTo>
                  <a:pt x="4679" y="9881"/>
                </a:moveTo>
                <a:cubicBezTo>
                  <a:pt x="-2743" y="20910"/>
                  <a:pt x="-1200" y="35676"/>
                  <a:pt x="8345" y="44931"/>
                </a:cubicBezTo>
                <a:lnTo>
                  <a:pt x="121055" y="152499"/>
                </a:lnTo>
                <a:cubicBezTo>
                  <a:pt x="131229" y="162200"/>
                  <a:pt x="147341" y="161818"/>
                  <a:pt x="157042" y="151641"/>
                </a:cubicBezTo>
                <a:cubicBezTo>
                  <a:pt x="157421" y="151244"/>
                  <a:pt x="157788" y="150834"/>
                  <a:pt x="158141" y="150412"/>
                </a:cubicBezTo>
                <a:cubicBezTo>
                  <a:pt x="166241" y="139342"/>
                  <a:pt x="164892" y="123986"/>
                  <a:pt x="154985" y="114497"/>
                </a:cubicBezTo>
                <a:lnTo>
                  <a:pt x="42377" y="7030"/>
                </a:lnTo>
                <a:cubicBezTo>
                  <a:pt x="32203" y="-2670"/>
                  <a:pt x="16091" y="-2284"/>
                  <a:pt x="6390" y="7890"/>
                </a:cubicBezTo>
                <a:cubicBezTo>
                  <a:pt x="5787" y="8524"/>
                  <a:pt x="5214" y="9189"/>
                  <a:pt x="4679" y="9881"/>
                </a:cubicBezTo>
                <a:close/>
              </a:path>
            </a:pathLst>
          </a:custGeom>
          <a:solidFill>
            <a:srgbClr val="FF99CC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22" name="Graphique 13" descr="Badge coche contour">
            <a:extLst>
              <a:ext uri="{FF2B5EF4-FFF2-40B4-BE49-F238E27FC236}">
                <a16:creationId xmlns:a16="http://schemas.microsoft.com/office/drawing/2014/main" id="{EA964633-0401-E8F1-88C3-80BA2153A91C}"/>
              </a:ext>
            </a:extLst>
          </p:cNvPr>
          <p:cNvGrpSpPr/>
          <p:nvPr/>
        </p:nvGrpSpPr>
        <p:grpSpPr>
          <a:xfrm>
            <a:off x="1414024" y="1907738"/>
            <a:ext cx="1272696" cy="1272696"/>
            <a:chOff x="1414024" y="1907738"/>
            <a:chExt cx="1272696" cy="1272696"/>
          </a:xfrm>
          <a:solidFill>
            <a:srgbClr val="00B050"/>
          </a:solidFill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4DB0B3E1-C086-CF83-6A35-7D1BE24690B2}"/>
                </a:ext>
              </a:extLst>
            </p:cNvPr>
            <p:cNvSpPr/>
            <p:nvPr/>
          </p:nvSpPr>
          <p:spPr>
            <a:xfrm>
              <a:off x="1414024" y="1907738"/>
              <a:ext cx="1272696" cy="1272696"/>
            </a:xfrm>
            <a:custGeom>
              <a:avLst/>
              <a:gdLst>
                <a:gd name="connsiteX0" fmla="*/ 636348 w 1272696"/>
                <a:gd name="connsiteY0" fmla="*/ 0 h 1272696"/>
                <a:gd name="connsiteX1" fmla="*/ 0 w 1272696"/>
                <a:gd name="connsiteY1" fmla="*/ 636348 h 1272696"/>
                <a:gd name="connsiteX2" fmla="*/ 636348 w 1272696"/>
                <a:gd name="connsiteY2" fmla="*/ 1272696 h 1272696"/>
                <a:gd name="connsiteX3" fmla="*/ 1272696 w 1272696"/>
                <a:gd name="connsiteY3" fmla="*/ 636348 h 1272696"/>
                <a:gd name="connsiteX4" fmla="*/ 636348 w 1272696"/>
                <a:gd name="connsiteY4" fmla="*/ 0 h 1272696"/>
                <a:gd name="connsiteX5" fmla="*/ 636348 w 1272696"/>
                <a:gd name="connsiteY5" fmla="*/ 1221789 h 1272696"/>
                <a:gd name="connsiteX6" fmla="*/ 50908 w 1272696"/>
                <a:gd name="connsiteY6" fmla="*/ 636348 h 1272696"/>
                <a:gd name="connsiteX7" fmla="*/ 636348 w 1272696"/>
                <a:gd name="connsiteY7" fmla="*/ 50908 h 1272696"/>
                <a:gd name="connsiteX8" fmla="*/ 1221789 w 1272696"/>
                <a:gd name="connsiteY8" fmla="*/ 636348 h 1272696"/>
                <a:gd name="connsiteX9" fmla="*/ 1221789 w 1272696"/>
                <a:gd name="connsiteY9" fmla="*/ 636348 h 1272696"/>
                <a:gd name="connsiteX10" fmla="*/ 636348 w 1272696"/>
                <a:gd name="connsiteY10" fmla="*/ 1221789 h 127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2696" h="1272696">
                  <a:moveTo>
                    <a:pt x="636348" y="0"/>
                  </a:moveTo>
                  <a:cubicBezTo>
                    <a:pt x="285084" y="0"/>
                    <a:pt x="0" y="285084"/>
                    <a:pt x="0" y="636348"/>
                  </a:cubicBezTo>
                  <a:cubicBezTo>
                    <a:pt x="0" y="987612"/>
                    <a:pt x="285084" y="1272696"/>
                    <a:pt x="636348" y="1272696"/>
                  </a:cubicBezTo>
                  <a:cubicBezTo>
                    <a:pt x="987612" y="1272696"/>
                    <a:pt x="1272696" y="987612"/>
                    <a:pt x="1272696" y="636348"/>
                  </a:cubicBezTo>
                  <a:cubicBezTo>
                    <a:pt x="1272696" y="285084"/>
                    <a:pt x="987612" y="0"/>
                    <a:pt x="636348" y="0"/>
                  </a:cubicBezTo>
                  <a:close/>
                  <a:moveTo>
                    <a:pt x="636348" y="1221789"/>
                  </a:moveTo>
                  <a:cubicBezTo>
                    <a:pt x="313083" y="1221789"/>
                    <a:pt x="50908" y="959613"/>
                    <a:pt x="50908" y="636348"/>
                  </a:cubicBezTo>
                  <a:cubicBezTo>
                    <a:pt x="50908" y="313083"/>
                    <a:pt x="313083" y="50908"/>
                    <a:pt x="636348" y="50908"/>
                  </a:cubicBezTo>
                  <a:cubicBezTo>
                    <a:pt x="959613" y="50908"/>
                    <a:pt x="1221789" y="313083"/>
                    <a:pt x="1221789" y="636348"/>
                  </a:cubicBezTo>
                  <a:lnTo>
                    <a:pt x="1221789" y="636348"/>
                  </a:lnTo>
                  <a:cubicBezTo>
                    <a:pt x="1221789" y="959613"/>
                    <a:pt x="959613" y="1221789"/>
                    <a:pt x="636348" y="1221789"/>
                  </a:cubicBez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F8867F86-3AFE-7084-B4E2-2CBDC098EA4C}"/>
                </a:ext>
              </a:extLst>
            </p:cNvPr>
            <p:cNvSpPr/>
            <p:nvPr/>
          </p:nvSpPr>
          <p:spPr>
            <a:xfrm>
              <a:off x="1727107" y="2297183"/>
              <a:ext cx="671983" cy="460716"/>
            </a:xfrm>
            <a:custGeom>
              <a:avLst/>
              <a:gdLst>
                <a:gd name="connsiteX0" fmla="*/ 246903 w 671983"/>
                <a:gd name="connsiteY0" fmla="*/ 389445 h 460716"/>
                <a:gd name="connsiteX1" fmla="*/ 35636 w 671983"/>
                <a:gd name="connsiteY1" fmla="*/ 178177 h 460716"/>
                <a:gd name="connsiteX2" fmla="*/ 0 w 671983"/>
                <a:gd name="connsiteY2" fmla="*/ 213813 h 460716"/>
                <a:gd name="connsiteX3" fmla="*/ 246903 w 671983"/>
                <a:gd name="connsiteY3" fmla="*/ 460716 h 460716"/>
                <a:gd name="connsiteX4" fmla="*/ 671984 w 671983"/>
                <a:gd name="connsiteY4" fmla="*/ 35636 h 460716"/>
                <a:gd name="connsiteX5" fmla="*/ 636348 w 671983"/>
                <a:gd name="connsiteY5" fmla="*/ 0 h 46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1983" h="460716">
                  <a:moveTo>
                    <a:pt x="246903" y="389445"/>
                  </a:moveTo>
                  <a:lnTo>
                    <a:pt x="35636" y="178177"/>
                  </a:lnTo>
                  <a:lnTo>
                    <a:pt x="0" y="213813"/>
                  </a:lnTo>
                  <a:lnTo>
                    <a:pt x="246903" y="460716"/>
                  </a:lnTo>
                  <a:lnTo>
                    <a:pt x="671984" y="35636"/>
                  </a:lnTo>
                  <a:lnTo>
                    <a:pt x="63634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1028" name="Espace réservé du contenu 2">
            <a:extLst>
              <a:ext uri="{FF2B5EF4-FFF2-40B4-BE49-F238E27FC236}">
                <a16:creationId xmlns:a16="http://schemas.microsoft.com/office/drawing/2014/main" id="{8B6553AC-2EAB-4F0C-BDF5-490005E04E89}"/>
              </a:ext>
            </a:extLst>
          </p:cNvPr>
          <p:cNvSpPr txBox="1">
            <a:spLocks/>
          </p:cNvSpPr>
          <p:nvPr/>
        </p:nvSpPr>
        <p:spPr>
          <a:xfrm>
            <a:off x="828583" y="4014919"/>
            <a:ext cx="2443577" cy="1080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Functioning program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Embedding is a plus</a:t>
            </a:r>
          </a:p>
        </p:txBody>
      </p:sp>
      <p:sp>
        <p:nvSpPr>
          <p:cNvPr id="1029" name="Espace réservé du contenu 2">
            <a:extLst>
              <a:ext uri="{FF2B5EF4-FFF2-40B4-BE49-F238E27FC236}">
                <a16:creationId xmlns:a16="http://schemas.microsoft.com/office/drawing/2014/main" id="{E3372FB9-0106-D438-5480-AFF5BF93D387}"/>
              </a:ext>
            </a:extLst>
          </p:cNvPr>
          <p:cNvSpPr txBox="1">
            <a:spLocks/>
          </p:cNvSpPr>
          <p:nvPr/>
        </p:nvSpPr>
        <p:spPr>
          <a:xfrm>
            <a:off x="4874210" y="4014919"/>
            <a:ext cx="2443577" cy="10808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Affine gap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2000" dirty="0" err="1"/>
              <a:t>argparse</a:t>
            </a:r>
            <a:endParaRPr lang="fr-FR" sz="20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2000" dirty="0"/>
              <a:t>OOP</a:t>
            </a:r>
            <a:endParaRPr lang="en-US" sz="2000" dirty="0"/>
          </a:p>
        </p:txBody>
      </p:sp>
      <p:sp>
        <p:nvSpPr>
          <p:cNvPr id="1030" name="Espace réservé du contenu 2">
            <a:extLst>
              <a:ext uri="{FF2B5EF4-FFF2-40B4-BE49-F238E27FC236}">
                <a16:creationId xmlns:a16="http://schemas.microsoft.com/office/drawing/2014/main" id="{149627FB-0006-6B35-CBED-0AADD2CF9FCC}"/>
              </a:ext>
            </a:extLst>
          </p:cNvPr>
          <p:cNvSpPr txBox="1">
            <a:spLocks/>
          </p:cNvSpPr>
          <p:nvPr/>
        </p:nvSpPr>
        <p:spPr>
          <a:xfrm>
            <a:off x="8583562" y="4054746"/>
            <a:ext cx="3217943" cy="21091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000" dirty="0"/>
              <a:t>Python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2000" dirty="0" err="1"/>
              <a:t>Github</a:t>
            </a:r>
            <a:endParaRPr lang="fr-FR" sz="20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2000" dirty="0" err="1"/>
              <a:t>sys.argv</a:t>
            </a:r>
            <a:endParaRPr lang="fr-FR" sz="20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2000" dirty="0" err="1"/>
              <a:t>numpy</a:t>
            </a:r>
            <a:endParaRPr lang="fr-FR" sz="20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2000" dirty="0" err="1"/>
              <a:t>markdown</a:t>
            </a:r>
            <a:endParaRPr lang="fr-FR" sz="20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2000" dirty="0" err="1"/>
              <a:t>programming</a:t>
            </a:r>
            <a:r>
              <a:rPr lang="fr-FR" sz="2000" dirty="0"/>
              <a:t> practices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3177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40" y="964491"/>
            <a:ext cx="11910136" cy="5498453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Altschul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 (2017)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Handbook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Discrete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Combinatorial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2nd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edition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Chapter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20.1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Bepler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 (2021) Learning the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protein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Evolution, structure, and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Needleman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Saul B. &amp;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Wunsch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Christian D. (1970) A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general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applicable to the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similarities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the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amino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acid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proteins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Smith, Temple F. &amp; Waterman, Michael S. (1981) Identification of Common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Molecular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Subsequences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A </a:t>
            </a:r>
            <a:r>
              <a:rPr lang="fr-FR" sz="180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Elnaggar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 (2020)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ProtTrans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Towards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Cracking the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Life's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Through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Self-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Supervised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Learning and High Performance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Computing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 pdb de la 6-phosphofructo-2-kinase/fructose-2,6-bisphosphatase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bifunctional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enzyme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complexed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atp-g-s and phosphate : </a:t>
            </a:r>
            <a:r>
              <a:rPr lang="fr-FR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https://www.rcsb.org/structure/1bif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 pdb de la hyperthermophile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chromosomal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protein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sac7d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bound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kinked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dna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duplex : </a:t>
            </a:r>
            <a:r>
              <a:rPr lang="fr-FR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https://www.rcsb.org/structure/1azp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 pdb de 2AK3 : </a:t>
            </a:r>
            <a:r>
              <a:rPr lang="fr-FR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https://www.rcsb.org/structure/2ak3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520"/>
            <a:ext cx="4114800" cy="365125"/>
          </a:xfrm>
        </p:spPr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15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11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Thank you for your listening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40" y="954605"/>
            <a:ext cx="11910136" cy="549845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QUESTIONS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520"/>
            <a:ext cx="4114800" cy="365125"/>
          </a:xfrm>
        </p:spPr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16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141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Alignment methods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520"/>
            <a:ext cx="4114800" cy="365125"/>
          </a:xfrm>
        </p:spPr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17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C69A39E6-D750-A6BA-6B2A-6B57824C22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98" y="1037661"/>
            <a:ext cx="11282649" cy="54518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3953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 structure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520"/>
            <a:ext cx="4114800" cy="365125"/>
          </a:xfrm>
        </p:spPr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18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F768F13C-8897-4696-BD95-11E33A9C8F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3"/>
          <a:stretch/>
        </p:blipFill>
        <p:spPr bwMode="auto">
          <a:xfrm>
            <a:off x="266012" y="1014318"/>
            <a:ext cx="11659976" cy="58403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2221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0B76822F-D19E-6AC1-1B0E-4F0C20524D93}"/>
              </a:ext>
            </a:extLst>
          </p:cNvPr>
          <p:cNvSpPr txBox="1">
            <a:spLocks/>
          </p:cNvSpPr>
          <p:nvPr/>
        </p:nvSpPr>
        <p:spPr>
          <a:xfrm>
            <a:off x="231320" y="4899446"/>
            <a:ext cx="11824556" cy="134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CPTLIVMVGLPARGKTYISKKLTRYLNFIGVPTREFNVGQYRRDMVKTYKSFEFFLPDNEEGLKIR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TNTTRERRAMIFNFGEQNGYKTFFVESICVDPEVIAANIVQVKLGSPDYVNRDSDEATEDESYKLN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 </a:t>
            </a:r>
            <a:r>
              <a:rPr lang="en-US" b="1" baseline="30000" dirty="0"/>
              <a:t>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40" y="4018493"/>
            <a:ext cx="11824556" cy="534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Traditional methods are looking for sequence homology, residue per residue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520"/>
            <a:ext cx="4114800" cy="365125"/>
          </a:xfrm>
        </p:spPr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2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que 9" descr="Loupe avec un remplissage uni">
            <a:extLst>
              <a:ext uri="{FF2B5EF4-FFF2-40B4-BE49-F238E27FC236}">
                <a16:creationId xmlns:a16="http://schemas.microsoft.com/office/drawing/2014/main" id="{96C1FDC8-D7F6-297A-D1EC-21C8EA741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2437" y="4835295"/>
            <a:ext cx="649632" cy="649632"/>
          </a:xfrm>
          <a:prstGeom prst="rect">
            <a:avLst/>
          </a:prstGeom>
        </p:spPr>
      </p:pic>
      <p:pic>
        <p:nvPicPr>
          <p:cNvPr id="12" name="Graphique 11" descr="Corail avec un remplissage uni">
            <a:extLst>
              <a:ext uri="{FF2B5EF4-FFF2-40B4-BE49-F238E27FC236}">
                <a16:creationId xmlns:a16="http://schemas.microsoft.com/office/drawing/2014/main" id="{6C3D3728-1E49-4FBE-B99D-87184D5B89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2900766" y="1905303"/>
            <a:ext cx="914400" cy="914400"/>
          </a:xfrm>
          <a:prstGeom prst="rect">
            <a:avLst/>
          </a:prstGeom>
        </p:spPr>
      </p:pic>
      <p:pic>
        <p:nvPicPr>
          <p:cNvPr id="16" name="Graphique 15" descr="Engrenages avec un remplissage uni">
            <a:extLst>
              <a:ext uri="{FF2B5EF4-FFF2-40B4-BE49-F238E27FC236}">
                <a16:creationId xmlns:a16="http://schemas.microsoft.com/office/drawing/2014/main" id="{0995C7F0-5F67-6AD0-F4CE-3E36186515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48064" y="1943613"/>
            <a:ext cx="914400" cy="914400"/>
          </a:xfrm>
          <a:prstGeom prst="rect">
            <a:avLst/>
          </a:prstGeom>
        </p:spPr>
      </p:pic>
      <p:pic>
        <p:nvPicPr>
          <p:cNvPr id="20" name="Graphique 19" descr="Forme pyramidale avec un remplissage uni">
            <a:extLst>
              <a:ext uri="{FF2B5EF4-FFF2-40B4-BE49-F238E27FC236}">
                <a16:creationId xmlns:a16="http://schemas.microsoft.com/office/drawing/2014/main" id="{E2C9B735-F717-599E-190D-172D4351EA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46598" y="2116923"/>
            <a:ext cx="767742" cy="767742"/>
          </a:xfrm>
          <a:prstGeom prst="rect">
            <a:avLst/>
          </a:prstGeom>
        </p:spPr>
      </p:pic>
      <p:pic>
        <p:nvPicPr>
          <p:cNvPr id="22" name="Graphique 21" descr="Prisme rectangulaire avec un remplissage uni">
            <a:extLst>
              <a:ext uri="{FF2B5EF4-FFF2-40B4-BE49-F238E27FC236}">
                <a16:creationId xmlns:a16="http://schemas.microsoft.com/office/drawing/2014/main" id="{817EC17B-D199-A8BB-CD4A-A0194913AC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89398" y="1906441"/>
            <a:ext cx="767742" cy="767742"/>
          </a:xfrm>
          <a:prstGeom prst="rect">
            <a:avLst/>
          </a:prstGeom>
        </p:spPr>
      </p:pic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8769"/>
            <a:ext cx="11824556" cy="534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Sequence alignment is used for :</a:t>
            </a:r>
          </a:p>
        </p:txBody>
      </p:sp>
      <p:pic>
        <p:nvPicPr>
          <p:cNvPr id="27" name="Graphique 26" descr="Loupe avec un remplissage uni">
            <a:extLst>
              <a:ext uri="{FF2B5EF4-FFF2-40B4-BE49-F238E27FC236}">
                <a16:creationId xmlns:a16="http://schemas.microsoft.com/office/drawing/2014/main" id="{93FB6C2F-1CC3-F35F-645C-BF12E8465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0871" y="5609126"/>
            <a:ext cx="649632" cy="649632"/>
          </a:xfrm>
          <a:prstGeom prst="rect">
            <a:avLst/>
          </a:prstGeom>
        </p:spPr>
      </p:pic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59563AE1-C2AE-2FFE-F225-84BD0245073D}"/>
              </a:ext>
            </a:extLst>
          </p:cNvPr>
          <p:cNvSpPr txBox="1">
            <a:spLocks/>
          </p:cNvSpPr>
          <p:nvPr/>
        </p:nvSpPr>
        <p:spPr>
          <a:xfrm>
            <a:off x="2448720" y="2895455"/>
            <a:ext cx="1915318" cy="778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/>
              <a:t>Evolutionary links identification</a:t>
            </a:r>
          </a:p>
        </p:txBody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59D393AB-9F32-4F88-0F69-A6991854C3CC}"/>
              </a:ext>
            </a:extLst>
          </p:cNvPr>
          <p:cNvSpPr txBox="1">
            <a:spLocks/>
          </p:cNvSpPr>
          <p:nvPr/>
        </p:nvSpPr>
        <p:spPr>
          <a:xfrm>
            <a:off x="4972187" y="3017917"/>
            <a:ext cx="2319998" cy="365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Structure prediction</a:t>
            </a:r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C158EE76-6D98-DF1E-8755-D2D252594198}"/>
              </a:ext>
            </a:extLst>
          </p:cNvPr>
          <p:cNvSpPr txBox="1">
            <a:spLocks/>
          </p:cNvSpPr>
          <p:nvPr/>
        </p:nvSpPr>
        <p:spPr>
          <a:xfrm>
            <a:off x="7645265" y="3004601"/>
            <a:ext cx="2319998" cy="365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function prediction</a:t>
            </a:r>
          </a:p>
        </p:txBody>
      </p:sp>
    </p:spTree>
    <p:extLst>
      <p:ext uri="{BB962C8B-B14F-4D97-AF65-F5344CB8AC3E}">
        <p14:creationId xmlns:p14="http://schemas.microsoft.com/office/powerpoint/2010/main" val="327019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  <a:endParaRPr lang="en-US" b="1" baseline="30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520"/>
            <a:ext cx="4114800" cy="365125"/>
          </a:xfrm>
        </p:spPr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3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E7BD665D-CBA9-9192-CB46-EBCDC1F3F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02" y="1899360"/>
            <a:ext cx="10702513" cy="3559946"/>
          </a:xfrm>
          <a:prstGeom prst="rect">
            <a:avLst/>
          </a:prstGeom>
        </p:spPr>
      </p:pic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F2A90ACC-0655-6877-FDD2-8FB6FE7EC18C}"/>
              </a:ext>
            </a:extLst>
          </p:cNvPr>
          <p:cNvSpPr txBox="1">
            <a:spLocks/>
          </p:cNvSpPr>
          <p:nvPr/>
        </p:nvSpPr>
        <p:spPr>
          <a:xfrm>
            <a:off x="145739" y="1019760"/>
            <a:ext cx="11910136" cy="622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New approach : deep learning and vector embeddings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0E648A68-D36B-572D-31F2-E4A63DAAE721}"/>
              </a:ext>
            </a:extLst>
          </p:cNvPr>
          <p:cNvSpPr txBox="1">
            <a:spLocks/>
          </p:cNvSpPr>
          <p:nvPr/>
        </p:nvSpPr>
        <p:spPr>
          <a:xfrm>
            <a:off x="281864" y="5716297"/>
            <a:ext cx="11910136" cy="365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u="sng" dirty="0"/>
              <a:t>Figure 1 : the use of embeddings for sequence alignment.</a:t>
            </a:r>
            <a:r>
              <a:rPr lang="en-US" sz="2000" baseline="30000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177637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106" y="964491"/>
            <a:ext cx="9380000" cy="5498453"/>
          </a:xfrm>
        </p:spPr>
        <p:txBody>
          <a:bodyPr/>
          <a:lstStyle/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sz="1600" dirty="0"/>
          </a:p>
          <a:p>
            <a:pPr marL="514350" indent="-514350">
              <a:buAutoNum type="arabicPeriod"/>
            </a:pPr>
            <a:r>
              <a:rPr lang="en-US" dirty="0"/>
              <a:t>The algorithm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Results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Discussion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520"/>
            <a:ext cx="4114800" cy="365125"/>
          </a:xfrm>
        </p:spPr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4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67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106" y="964491"/>
            <a:ext cx="9380000" cy="5498453"/>
          </a:xfrm>
        </p:spPr>
        <p:txBody>
          <a:bodyPr/>
          <a:lstStyle/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sz="1600" dirty="0"/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The algorithm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Results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Discussion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520"/>
            <a:ext cx="4114800" cy="365125"/>
          </a:xfrm>
        </p:spPr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5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26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1. The algorithm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40" y="964491"/>
            <a:ext cx="11910136" cy="54984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Environment : 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python 3.10.4 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1.23.1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Functionalities :</a:t>
            </a:r>
          </a:p>
          <a:p>
            <a:r>
              <a:rPr lang="en-US" dirty="0"/>
              <a:t>Vector embeddings</a:t>
            </a:r>
          </a:p>
          <a:p>
            <a:r>
              <a:rPr lang="en-US" dirty="0"/>
              <a:t>Dynamic programming</a:t>
            </a:r>
          </a:p>
          <a:p>
            <a:r>
              <a:rPr lang="en-US" dirty="0"/>
              <a:t>3 alignment methods : Global </a:t>
            </a:r>
            <a:r>
              <a:rPr lang="en-US" baseline="30000" dirty="0"/>
              <a:t>(3)</a:t>
            </a:r>
            <a:r>
              <a:rPr lang="en-US" dirty="0"/>
              <a:t>, local </a:t>
            </a:r>
            <a:r>
              <a:rPr lang="en-US" baseline="30000" dirty="0"/>
              <a:t>(4)</a:t>
            </a:r>
            <a:r>
              <a:rPr lang="en-US" dirty="0"/>
              <a:t> and semi-global </a:t>
            </a:r>
            <a:r>
              <a:rPr lang="en-US" baseline="30000" dirty="0"/>
              <a:t>(5)</a:t>
            </a:r>
            <a:endParaRPr lang="en-US" dirty="0"/>
          </a:p>
          <a:p>
            <a:r>
              <a:rPr lang="en-US" dirty="0"/>
              <a:t>Linear </a:t>
            </a:r>
            <a:r>
              <a:rPr lang="en-US" strike="sngStrike" dirty="0"/>
              <a:t>and affine</a:t>
            </a:r>
            <a:r>
              <a:rPr lang="en-US" dirty="0"/>
              <a:t> gaps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 : 1 </a:t>
            </a:r>
            <a:r>
              <a:rPr lang="en-US" dirty="0" err="1"/>
              <a:t>fasta</a:t>
            </a:r>
            <a:r>
              <a:rPr lang="en-US" dirty="0"/>
              <a:t> file and 1 embedding file (T5 </a:t>
            </a:r>
            <a:r>
              <a:rPr lang="en-US" dirty="0" err="1"/>
              <a:t>ProtTrans</a:t>
            </a:r>
            <a:r>
              <a:rPr lang="en-US" dirty="0"/>
              <a:t>) for each protein.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 : aligned sequence in a separate txt file.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520"/>
            <a:ext cx="4114800" cy="365125"/>
          </a:xfrm>
        </p:spPr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6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70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106" y="964491"/>
            <a:ext cx="9380000" cy="5498453"/>
          </a:xfrm>
        </p:spPr>
        <p:txBody>
          <a:bodyPr/>
          <a:lstStyle/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sz="1600" dirty="0"/>
          </a:p>
          <a:p>
            <a:pPr marL="514350" indent="-514350">
              <a:buAutoNum type="arabicPeriod"/>
            </a:pPr>
            <a:r>
              <a:rPr lang="en-US" dirty="0"/>
              <a:t>The algorithm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Results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Discussion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520"/>
            <a:ext cx="4114800" cy="365125"/>
          </a:xfrm>
        </p:spPr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7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21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2. Results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40" y="964491"/>
            <a:ext cx="11910136" cy="54984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Objectives 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algorithm must work</a:t>
            </a:r>
          </a:p>
          <a:p>
            <a:r>
              <a:rPr lang="en-US" dirty="0"/>
              <a:t>The results must be coherent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 tests 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Best case : one protein on itself</a:t>
            </a:r>
          </a:p>
          <a:p>
            <a:r>
              <a:rPr lang="en-US" dirty="0"/>
              <a:t>Worst case : two very different proteins</a:t>
            </a:r>
          </a:p>
          <a:p>
            <a:r>
              <a:rPr lang="en-US" dirty="0"/>
              <a:t>In between : two not so different proteins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520"/>
            <a:ext cx="4114800" cy="365125"/>
          </a:xfrm>
        </p:spPr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8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07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D5FF574F-6075-95D9-B988-F0E17747F0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0" b="-275"/>
          <a:stretch/>
        </p:blipFill>
        <p:spPr bwMode="auto">
          <a:xfrm rot="10800000" flipV="1">
            <a:off x="585786" y="1134930"/>
            <a:ext cx="2926397" cy="24884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8B7E678-2968-95C7-E59B-41407B79B3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0" b="-275"/>
          <a:stretch/>
        </p:blipFill>
        <p:spPr bwMode="auto">
          <a:xfrm rot="10800000" flipV="1">
            <a:off x="585785" y="3295830"/>
            <a:ext cx="2926397" cy="24884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2. Results : best case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520"/>
            <a:ext cx="4114800" cy="365125"/>
          </a:xfrm>
        </p:spPr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9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2F35CE9E-2B38-D510-2715-E0F5FE40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27227"/>
          <a:stretch/>
        </p:blipFill>
        <p:spPr bwMode="auto">
          <a:xfrm>
            <a:off x="3680815" y="1223039"/>
            <a:ext cx="8100257" cy="43876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C612EAD-DB27-7F93-284B-98696DB3A6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0" b="-275"/>
          <a:stretch/>
        </p:blipFill>
        <p:spPr bwMode="auto">
          <a:xfrm rot="10800000" flipV="1">
            <a:off x="585788" y="1134930"/>
            <a:ext cx="2926397" cy="24884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09B80F6-633F-2BFD-09DD-E4B3947A21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0" b="-275"/>
          <a:stretch/>
        </p:blipFill>
        <p:spPr bwMode="auto">
          <a:xfrm rot="10800000" flipV="1">
            <a:off x="585787" y="3295830"/>
            <a:ext cx="2926397" cy="24884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B9C9A7B-FB25-22F2-268E-044224B8016C}"/>
              </a:ext>
            </a:extLst>
          </p:cNvPr>
          <p:cNvSpPr txBox="1">
            <a:spLocks/>
          </p:cNvSpPr>
          <p:nvPr/>
        </p:nvSpPr>
        <p:spPr>
          <a:xfrm>
            <a:off x="281864" y="6012955"/>
            <a:ext cx="11910136" cy="365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u="sng" dirty="0"/>
              <a:t>Figure 2 : alignment of 6PF2K against itself.</a:t>
            </a:r>
            <a:r>
              <a:rPr lang="en-US" sz="2000" dirty="0"/>
              <a:t> </a:t>
            </a:r>
            <a:r>
              <a:rPr lang="en-US" sz="2000" baseline="30000" dirty="0"/>
              <a:t>(6)</a:t>
            </a:r>
            <a:endParaRPr lang="en-US" sz="2000" u="sng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23ABBCD1-2CF9-3127-C3D8-6F8C813D7EE2}"/>
              </a:ext>
            </a:extLst>
          </p:cNvPr>
          <p:cNvSpPr txBox="1">
            <a:spLocks/>
          </p:cNvSpPr>
          <p:nvPr/>
        </p:nvSpPr>
        <p:spPr>
          <a:xfrm>
            <a:off x="1600291" y="3160622"/>
            <a:ext cx="897387" cy="365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6PF2K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56F59D2A-DFAF-A645-B685-EFA070C5AAF1}"/>
              </a:ext>
            </a:extLst>
          </p:cNvPr>
          <p:cNvSpPr txBox="1">
            <a:spLocks/>
          </p:cNvSpPr>
          <p:nvPr/>
        </p:nvSpPr>
        <p:spPr>
          <a:xfrm>
            <a:off x="1600291" y="5442350"/>
            <a:ext cx="897387" cy="365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6PF2K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30B3211-00A2-1B0F-C0E6-28A7FDA76E1E}"/>
              </a:ext>
            </a:extLst>
          </p:cNvPr>
          <p:cNvSpPr txBox="1">
            <a:spLocks/>
          </p:cNvSpPr>
          <p:nvPr/>
        </p:nvSpPr>
        <p:spPr>
          <a:xfrm>
            <a:off x="10005133" y="1223039"/>
            <a:ext cx="1704512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dirty="0">
                <a:solidFill>
                  <a:srgbClr val="FF0000"/>
                </a:solidFill>
              </a:rPr>
              <a:t>TM score : 1,00</a:t>
            </a:r>
          </a:p>
        </p:txBody>
      </p:sp>
    </p:spTree>
    <p:extLst>
      <p:ext uri="{BB962C8B-B14F-4D97-AF65-F5344CB8AC3E}">
        <p14:creationId xmlns:p14="http://schemas.microsoft.com/office/powerpoint/2010/main" val="19062983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604</Words>
  <Application>Microsoft Office PowerPoint</Application>
  <PresentationFormat>Grand écran</PresentationFormat>
  <Paragraphs>177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Times New Roman</vt:lpstr>
      <vt:lpstr>Thème Office</vt:lpstr>
      <vt:lpstr>Design of an embedding alignment program by dynamic programming</vt:lpstr>
      <vt:lpstr>Introduction (1)</vt:lpstr>
      <vt:lpstr>Introduction</vt:lpstr>
      <vt:lpstr>Table of contents</vt:lpstr>
      <vt:lpstr>Table of contents</vt:lpstr>
      <vt:lpstr>1. The algorithm</vt:lpstr>
      <vt:lpstr>Table of contents</vt:lpstr>
      <vt:lpstr>2. Results</vt:lpstr>
      <vt:lpstr>2. Results : best case</vt:lpstr>
      <vt:lpstr>2. Results : worst case</vt:lpstr>
      <vt:lpstr>2. Results : in between</vt:lpstr>
      <vt:lpstr>Table of contents</vt:lpstr>
      <vt:lpstr>3. Discussion</vt:lpstr>
      <vt:lpstr>Conclusion</vt:lpstr>
      <vt:lpstr>References</vt:lpstr>
      <vt:lpstr>Thank you for your listening</vt:lpstr>
      <vt:lpstr>Alignment methods</vt:lpstr>
      <vt:lpstr>Program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 for embedding alignment algorithm</dc:title>
  <dc:creator>Jean DELHOMME</dc:creator>
  <cp:lastModifiedBy>Jean DELHOMME</cp:lastModifiedBy>
  <cp:revision>11</cp:revision>
  <dcterms:created xsi:type="dcterms:W3CDTF">2022-09-15T16:18:09Z</dcterms:created>
  <dcterms:modified xsi:type="dcterms:W3CDTF">2022-09-15T19:57:30Z</dcterms:modified>
</cp:coreProperties>
</file>