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70" r:id="rId5"/>
    <p:sldId id="264" r:id="rId6"/>
    <p:sldId id="266" r:id="rId7"/>
    <p:sldId id="259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/>
    <p:restoredTop sz="96301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87D15A-EC60-FFE2-3FB9-DB936C37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62851"/>
            <a:ext cx="5730240" cy="5095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Final Result: 98.76% accuracy</a:t>
            </a:r>
          </a:p>
          <a:p>
            <a:pPr marL="231775" indent="0">
              <a:buNone/>
            </a:pPr>
            <a:r>
              <a:rPr lang="en-US" dirty="0"/>
              <a:t>Production-ready fake news detection</a:t>
            </a:r>
          </a:p>
          <a:p>
            <a:pPr marL="0" indent="0">
              <a:buNone/>
            </a:pPr>
            <a:r>
              <a:rPr lang="en-US" b="1" dirty="0"/>
              <a:t>Model Performance:</a:t>
            </a:r>
            <a:endParaRPr lang="en-US" dirty="0"/>
          </a:p>
          <a:p>
            <a:pPr marL="465138" indent="-219075"/>
            <a:r>
              <a:rPr lang="en-US" dirty="0"/>
              <a:t>Traditional ML: 95.4% (TF-IDF + 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marL="465138" indent="-219075"/>
            <a:r>
              <a:rPr lang="en-US" dirty="0"/>
              <a:t>Simple BERT: 95.9% (frozen features)</a:t>
            </a:r>
          </a:p>
          <a:p>
            <a:pPr marL="465138" indent="-219075"/>
            <a:r>
              <a:rPr lang="en-US" b="1" dirty="0"/>
              <a:t>Full BERT Fine-tuned: 98.8%</a:t>
            </a:r>
            <a:r>
              <a:rPr lang="en-US" dirty="0"/>
              <a:t> (end-to-end training)</a:t>
            </a:r>
          </a:p>
          <a:p>
            <a:pPr marL="0" indent="0">
              <a:buNone/>
            </a:pPr>
            <a:r>
              <a:rPr lang="en-US" b="1" dirty="0"/>
              <a:t>Key Breakthrough:</a:t>
            </a:r>
            <a:r>
              <a:rPr lang="en-US" dirty="0"/>
              <a:t> Fine-tuning vs. feature extraction</a:t>
            </a:r>
          </a:p>
          <a:p>
            <a:pPr marL="465138" indent="-219075"/>
            <a:r>
              <a:rPr lang="en-US" dirty="0" err="1"/>
              <a:t>Unfrozing</a:t>
            </a:r>
            <a:r>
              <a:rPr lang="en-US" dirty="0"/>
              <a:t> all 109M BERT parameters for task-specific learning</a:t>
            </a:r>
          </a:p>
          <a:p>
            <a:pPr marL="465138" indent="-219075"/>
            <a:r>
              <a:rPr lang="en-US" dirty="0"/>
              <a:t>+2.9% accuracy gain through end-to-end optimization</a:t>
            </a:r>
          </a:p>
          <a:p>
            <a:pPr marL="0" indent="0">
              <a:buNone/>
            </a:pPr>
            <a:r>
              <a:rPr lang="en-US" b="1" dirty="0"/>
              <a:t>Bottom Line:</a:t>
            </a:r>
            <a:r>
              <a:rPr lang="en-US" dirty="0"/>
              <a:t> BERT fine-tuning delivers state-of-the-art performance - the extra training investment pays off for production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F8E5B-F0F2-D2C3-ACDB-9933F358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76" y="1547445"/>
            <a:ext cx="5862323" cy="35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Classical Models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91"/>
            <a:ext cx="10515600" cy="990251"/>
          </a:xfrm>
        </p:spPr>
        <p:txBody>
          <a:bodyPr/>
          <a:lstStyle/>
          <a:p>
            <a:r>
              <a:rPr lang="en-US" dirty="0"/>
              <a:t>Baseline: Logistic Regression with Stemming +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  <a:r>
              <a:rPr lang="en-US" dirty="0"/>
              <a:t> : </a:t>
            </a:r>
            <a:r>
              <a:rPr lang="en-US" dirty="0" err="1"/>
              <a:t>GridSearchCV</a:t>
            </a:r>
            <a:r>
              <a:rPr lang="en-US" dirty="0"/>
              <a:t> + TF- IDF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A2230A-7D9F-271E-E78A-F1055BAF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" y="2839453"/>
            <a:ext cx="6739580" cy="4018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884D41-B265-97B7-9F3C-BE5A36E0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271" y="2454442"/>
            <a:ext cx="4914227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F1F6B-CEE0-AD53-8057-49913EE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1" y="332682"/>
            <a:ext cx="10515600" cy="1325563"/>
          </a:xfrm>
        </p:spPr>
        <p:txBody>
          <a:bodyPr/>
          <a:lstStyle/>
          <a:p>
            <a:r>
              <a:rPr lang="fr-FR" dirty="0" err="1"/>
              <a:t>GridSearchCV</a:t>
            </a:r>
            <a:r>
              <a:rPr lang="fr-FR" dirty="0"/>
              <a:t> </a:t>
            </a:r>
            <a:r>
              <a:rPr lang="fr-FR" dirty="0" err="1"/>
              <a:t>parameters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D631D4-5C03-5657-DCED-989C8BC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90" y="365125"/>
            <a:ext cx="5393010" cy="6492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2D0169-5C53-3AA4-8D3C-68BE1DFC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6" y="2960203"/>
            <a:ext cx="4412779" cy="20794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C8B651-F0B8-ABC1-56C0-24D7F0983DEA}"/>
              </a:ext>
            </a:extLst>
          </p:cNvPr>
          <p:cNvSpPr txBox="1"/>
          <p:nvPr/>
        </p:nvSpPr>
        <p:spPr>
          <a:xfrm>
            <a:off x="1017824" y="2393287"/>
            <a:ext cx="404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Best </a:t>
            </a:r>
            <a:r>
              <a:rPr lang="fr-FR" sz="2000" dirty="0" err="1"/>
              <a:t>Logistic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ACE93-CFCA-4FED-02D8-40FFEAF3B3EC}"/>
              </a:ext>
            </a:extLst>
          </p:cNvPr>
          <p:cNvSpPr/>
          <p:nvPr/>
        </p:nvSpPr>
        <p:spPr>
          <a:xfrm>
            <a:off x="7315200" y="1239253"/>
            <a:ext cx="4559968" cy="9388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5221289-FD06-330E-31A2-16A7BFCF396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060435" y="1708680"/>
            <a:ext cx="2254765" cy="229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7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Tuning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8D5B2E-01A5-F259-356A-41274CB399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7324"/>
          <a:ext cx="10979939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9044">
                  <a:extLst>
                    <a:ext uri="{9D8B030D-6E8A-4147-A177-3AD203B41FA5}">
                      <a16:colId xmlns:a16="http://schemas.microsoft.com/office/drawing/2014/main" val="1285521251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3399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Structure </a:t>
                      </a:r>
                      <a:r>
                        <a:rPr lang="fr-FR" dirty="0" err="1"/>
                        <a:t>Analyzation</a:t>
                      </a:r>
                      <a:r>
                        <a:rPr lang="fr-FR" dirty="0"/>
                        <a:t> (Shape,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, Duplicates…)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Normalization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Tokenize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Stopwords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Stemmetize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Lemmatize</a:t>
                      </a:r>
                      <a:r>
                        <a:rPr lang="fr-FR" dirty="0"/>
                        <a:t>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Data Augmentation (</a:t>
                      </a: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Synonyms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Hyperparameters</a:t>
                      </a:r>
                      <a:r>
                        <a:rPr lang="fr-FR" dirty="0"/>
                        <a:t> (N-Gram range…)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Bag-of-Words (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TF-IDF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GloVe</a:t>
                      </a:r>
                      <a:r>
                        <a:rPr lang="en-US" dirty="0"/>
                        <a:t> - word Embedding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0620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6D2201B-53A4-E791-8E31-7BCBFD1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3" y="3429000"/>
            <a:ext cx="5974647" cy="2647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1D3478-856F-BA1D-DB3B-3D19711A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22139" cy="3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0"/>
            <a:ext cx="10515600" cy="1325563"/>
          </a:xfrm>
        </p:spPr>
        <p:txBody>
          <a:bodyPr/>
          <a:lstStyle/>
          <a:p>
            <a:r>
              <a:rPr lang="fr-FR" dirty="0"/>
              <a:t>Embedded </a:t>
            </a:r>
            <a:r>
              <a:rPr lang="fr-FR" dirty="0" err="1"/>
              <a:t>Models</a:t>
            </a:r>
            <a:r>
              <a:rPr lang="fr-FR" dirty="0"/>
              <a:t>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403533"/>
            <a:ext cx="5093368" cy="4166101"/>
          </a:xfrm>
        </p:spPr>
        <p:txBody>
          <a:bodyPr>
            <a:normAutofit/>
          </a:bodyPr>
          <a:lstStyle/>
          <a:p>
            <a:r>
              <a:rPr lang="en-US" dirty="0"/>
              <a:t>Model 6a : </a:t>
            </a:r>
            <a:r>
              <a:rPr lang="fr-FR" dirty="0"/>
              <a:t>Universal Sentence Encoder for sentence-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semantics</a:t>
            </a:r>
            <a:r>
              <a:rPr lang="en-US" dirty="0"/>
              <a:t>.</a:t>
            </a:r>
          </a:p>
          <a:p>
            <a:r>
              <a:rPr lang="en-US" dirty="0"/>
              <a:t>Model 6b : </a:t>
            </a:r>
            <a:r>
              <a:rPr lang="en-US" dirty="0" err="1"/>
              <a:t>GloVe</a:t>
            </a:r>
            <a:r>
              <a:rPr lang="en-US" dirty="0"/>
              <a:t> embeddings with mean pooling.</a:t>
            </a:r>
          </a:p>
          <a:p>
            <a:r>
              <a:rPr lang="en-US" dirty="0"/>
              <a:t>Simple BERT : Contextual embeddings with minimal preprocessing.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37D34-A8F8-5327-2C34-7A955BE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7" y="1403532"/>
            <a:ext cx="7171234" cy="4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25546"/>
            <a:ext cx="11313459" cy="1325563"/>
          </a:xfrm>
        </p:spPr>
        <p:txBody>
          <a:bodyPr/>
          <a:lstStyle/>
          <a:p>
            <a:r>
              <a:rPr lang="en-US" dirty="0"/>
              <a:t>Deep Learning Breakthrough - Full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4863"/>
            <a:ext cx="10515600" cy="231865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Results &amp; Why It Was Effective:</a:t>
            </a:r>
            <a:endParaRPr lang="en-US" sz="2000" dirty="0"/>
          </a:p>
          <a:p>
            <a:r>
              <a:rPr lang="en-US" sz="2000" dirty="0"/>
              <a:t>98.76% accuracy</a:t>
            </a:r>
          </a:p>
          <a:p>
            <a:r>
              <a:rPr lang="en-US" sz="2000" dirty="0"/>
              <a:t>Fine-tuning breakthrough</a:t>
            </a:r>
          </a:p>
          <a:p>
            <a:r>
              <a:rPr lang="en-US" sz="2000" dirty="0"/>
              <a:t>End-to-end learning</a:t>
            </a:r>
          </a:p>
          <a:p>
            <a:r>
              <a:rPr lang="en-US" sz="2000" dirty="0"/>
              <a:t>Contextual understanding</a:t>
            </a:r>
          </a:p>
          <a:p>
            <a:pPr marL="0" indent="0">
              <a:buNone/>
            </a:pPr>
            <a:r>
              <a:rPr lang="en-US" sz="2000" b="1" dirty="0" err="1"/>
              <a:t>Whate</a:t>
            </a:r>
            <a:r>
              <a:rPr lang="en-US" sz="2000" b="1" dirty="0"/>
              <a:t> Made the Big Jump from Simple BERT:</a:t>
            </a:r>
            <a:endParaRPr lang="en-US" sz="2000" dirty="0"/>
          </a:p>
          <a:p>
            <a:r>
              <a:rPr lang="en-US" sz="2000" dirty="0"/>
              <a:t>Unfroze BERT parameters</a:t>
            </a:r>
          </a:p>
          <a:p>
            <a:r>
              <a:rPr lang="en-US" sz="2000" dirty="0"/>
              <a:t>Task-specific adaptation</a:t>
            </a:r>
          </a:p>
          <a:p>
            <a:r>
              <a:rPr lang="en-US" sz="2000" dirty="0"/>
              <a:t>Gradient flow optimization</a:t>
            </a:r>
          </a:p>
          <a:p>
            <a:r>
              <a:rPr lang="en-US" sz="2000" dirty="0"/>
              <a:t>Training time investment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9ECDFDD-83D8-BECD-667D-3CCD6273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30"/>
          <a:stretch>
            <a:fillRect/>
          </a:stretch>
        </p:blipFill>
        <p:spPr>
          <a:xfrm>
            <a:off x="618566" y="3083859"/>
            <a:ext cx="10515599" cy="32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Architecture &amp;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EF94C-312C-1A5D-37AC-A5624933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4" y="1528057"/>
            <a:ext cx="10515600" cy="964467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Bidirectional context</a:t>
            </a:r>
          </a:p>
          <a:p>
            <a:r>
              <a:rPr lang="en-US" dirty="0"/>
              <a:t>Attention mechanism</a:t>
            </a:r>
          </a:p>
          <a:p>
            <a:r>
              <a:rPr lang="en-US" dirty="0"/>
              <a:t>109M parameters</a:t>
            </a:r>
          </a:p>
          <a:p>
            <a:r>
              <a:rPr lang="en-US" dirty="0"/>
              <a:t>Fine-tuning approach</a:t>
            </a: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2042FA3-16CB-A805-D545-C8B9DB9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874"/>
            <a:ext cx="4938741" cy="42850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BAB566-9058-56BE-1755-6C38F9AC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90" y="2492524"/>
            <a:ext cx="4938741" cy="4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models can still perform well with proper tuning</a:t>
            </a:r>
          </a:p>
          <a:p>
            <a:r>
              <a:rPr lang="en-US" dirty="0"/>
              <a:t>Embeddings (BERT) bring performance at the cost of training time</a:t>
            </a:r>
          </a:p>
          <a:p>
            <a:r>
              <a:rPr lang="en-US" dirty="0"/>
              <a:t>Data cleaning was crucial: garbage in, garbage out</a:t>
            </a:r>
          </a:p>
          <a:p>
            <a:r>
              <a:rPr lang="en-US" dirty="0"/>
              <a:t>Learned to balance model performance, interpretability, and compute cost</a:t>
            </a:r>
          </a:p>
          <a:p>
            <a:r>
              <a:rPr lang="en-US" dirty="0"/>
              <a:t>Improve collaboration skills, version code with git and </a:t>
            </a:r>
            <a:r>
              <a:rPr lang="en-US" dirty="0" err="1"/>
              <a:t>github</a:t>
            </a:r>
            <a:r>
              <a:rPr lang="en-US" dirty="0"/>
              <a:t>, and structure an ML workflow (reusable functions)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540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Grand écran</PresentationFormat>
  <Paragraphs>61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Classical Models Exploration</vt:lpstr>
      <vt:lpstr>GridSearchCV parameters</vt:lpstr>
      <vt:lpstr>Preprocessing and Tuning</vt:lpstr>
      <vt:lpstr>Embedded Models Exploration</vt:lpstr>
      <vt:lpstr>Deep Learning Breakthrough - Full BERT Model</vt:lpstr>
      <vt:lpstr>BERT Model Architecture &amp; Learning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Jean-Denis Drané</cp:lastModifiedBy>
  <cp:revision>10</cp:revision>
  <dcterms:created xsi:type="dcterms:W3CDTF">2024-10-03T09:08:22Z</dcterms:created>
  <dcterms:modified xsi:type="dcterms:W3CDTF">2025-05-30T13:53:40Z</dcterms:modified>
</cp:coreProperties>
</file>