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66" r:id="rId6"/>
    <p:sldId id="259" r:id="rId7"/>
    <p:sldId id="260" r:id="rId8"/>
    <p:sldId id="269" r:id="rId9"/>
    <p:sldId id="268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/>
    <p:restoredTop sz="72534"/>
  </p:normalViewPr>
  <p:slideViewPr>
    <p:cSldViewPr snapToGrid="0">
      <p:cViewPr varScale="1">
        <p:scale>
          <a:sx n="80" d="100"/>
          <a:sy n="8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Preprocessing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F6-8B4F-B359-7E3DEF79D9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Preprocessing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F6-8B4F-B359-7E3DEF79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B34C-AD6C-BBEA29DE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5340B-A185-9840-A330-97877DFCEF3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632A9-F944-274E-8DDC-519AD0441DB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 2 or 3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slide on the classical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for the embedded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32A9-F944-274E-8DDC-519AD0441D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 2 or 3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slide on the classical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for the embedded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32A9-F944-274E-8DDC-519AD0441D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30/05/2025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 and members</a:t>
            </a:r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models can still perform well with proper tuning</a:t>
            </a:r>
          </a:p>
          <a:p>
            <a:r>
              <a:rPr lang="en-US" dirty="0"/>
              <a:t>Embeddings (BERT) bring performance at the cost of training time</a:t>
            </a:r>
          </a:p>
          <a:p>
            <a:r>
              <a:rPr lang="en-US" dirty="0"/>
              <a:t>Data cleaning was crucial: garbage in, garbage out</a:t>
            </a:r>
          </a:p>
          <a:p>
            <a:r>
              <a:rPr lang="en-US" dirty="0"/>
              <a:t>Learned to balance model performance, interpretability, and compute cost</a:t>
            </a:r>
          </a:p>
          <a:p>
            <a:r>
              <a:rPr lang="en-US" dirty="0"/>
              <a:t>Improve collaboration skills, version code with git and </a:t>
            </a:r>
            <a:r>
              <a:rPr lang="en-US" dirty="0" err="1"/>
              <a:t>github</a:t>
            </a:r>
            <a:r>
              <a:rPr lang="en-US" dirty="0"/>
              <a:t>, and structure an ML workflow (reusable functions)</a:t>
            </a:r>
          </a:p>
        </p:txBody>
      </p:sp>
    </p:spTree>
    <p:extLst>
      <p:ext uri="{BB962C8B-B14F-4D97-AF65-F5344CB8AC3E}">
        <p14:creationId xmlns:p14="http://schemas.microsoft.com/office/powerpoint/2010/main" val="354079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</a:t>
            </a:r>
            <a:r>
              <a:rPr lang="en-US"/>
              <a:t>for presentation (HARD limit) + 3 minutes for questions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/>
              <a:t>Submit</a:t>
            </a:r>
            <a:r>
              <a:rPr lang="en-US"/>
              <a:t>: code + ppt + predictions csv on a github repo</a:t>
            </a:r>
          </a:p>
          <a:p>
            <a:pPr>
              <a:lnSpc>
                <a:spcPct val="120000"/>
              </a:lnSpc>
            </a:pPr>
            <a:r>
              <a:rPr lang="en-US" b="1"/>
              <a:t>Deadline</a:t>
            </a:r>
            <a:r>
              <a:rPr lang="en-US"/>
              <a:t>: Friday 5pm. Presentations will start around that time so we have a 30-min buffer to account for technical issues</a:t>
            </a:r>
          </a:p>
          <a:p>
            <a:pPr>
              <a:lnSpc>
                <a:spcPct val="120000"/>
              </a:lnSpc>
            </a:pPr>
            <a:r>
              <a:rPr lang="en-US"/>
              <a:t>Each student must </a:t>
            </a:r>
            <a:r>
              <a:rPr lang="en-US" b="1"/>
              <a:t>submit their own repo </a:t>
            </a:r>
            <a:r>
              <a:rPr lang="en-US"/>
              <a:t>to the Ironhack portal</a:t>
            </a:r>
          </a:p>
          <a:p>
            <a:pPr lvl="1">
              <a:lnSpc>
                <a:spcPct val="120000"/>
              </a:lnSpc>
            </a:pPr>
            <a:r>
              <a:rPr lang="en-US"/>
              <a:t>Group members may submit the same files – but each on their own repo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Final result (i.e. accuracy achieved) </a:t>
            </a:r>
          </a:p>
          <a:p>
            <a:r>
              <a:rPr lang="en-US"/>
              <a:t>Model used</a:t>
            </a:r>
          </a:p>
          <a:p>
            <a:r>
              <a:rPr lang="en-US"/>
              <a:t>Quick recap of alternatives considered</a:t>
            </a:r>
          </a:p>
          <a:p>
            <a:r>
              <a:rPr lang="en-US"/>
              <a:t>Other important methodology or considerations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65D083-605B-0A17-EA37-54164DAED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73951"/>
              </p:ext>
            </p:extLst>
          </p:nvPr>
        </p:nvGraphicFramePr>
        <p:xfrm>
          <a:off x="6400800" y="1690688"/>
          <a:ext cx="4652579" cy="426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D0DD34-45E6-31F1-6E7F-4D77E88C0F6F}"/>
              </a:ext>
            </a:extLst>
          </p:cNvPr>
          <p:cNvSpPr txBox="1"/>
          <p:nvPr/>
        </p:nvSpPr>
        <p:spPr>
          <a:xfrm>
            <a:off x="11258731" y="455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/>
              <a:t>Classical Models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91"/>
            <a:ext cx="10515600" cy="990251"/>
          </a:xfrm>
        </p:spPr>
        <p:txBody>
          <a:bodyPr/>
          <a:lstStyle/>
          <a:p>
            <a:r>
              <a:rPr lang="en-US" dirty="0"/>
              <a:t>Baseline: Logistic Regression with Stemming +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  <a:r>
              <a:rPr lang="en-US" dirty="0"/>
              <a:t> : </a:t>
            </a:r>
            <a:r>
              <a:rPr lang="en-US" dirty="0" err="1"/>
              <a:t>GridSearchCV</a:t>
            </a:r>
            <a:r>
              <a:rPr lang="en-US" dirty="0"/>
              <a:t> + TF- IDF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9F6EC-8A9B-5A14-6D5B-D9D053688737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A2230A-7D9F-271E-E78A-F1055BAF8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1" y="2839453"/>
            <a:ext cx="6739580" cy="40185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884D41-B265-97B7-9F3C-BE5A36E03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271" y="2454442"/>
            <a:ext cx="4914227" cy="37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4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Tuning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77205-9F68-8819-2262-5F244BF2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50" y="3681663"/>
            <a:ext cx="6785347" cy="2977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F13D4-4DE7-9366-AD9E-E26E316C285F}"/>
              </a:ext>
            </a:extLst>
          </p:cNvPr>
          <p:cNvSpPr txBox="1"/>
          <p:nvPr/>
        </p:nvSpPr>
        <p:spPr>
          <a:xfrm>
            <a:off x="11258731" y="45522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Mercy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58D5B2E-01A5-F259-356A-41274CB399A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47324"/>
          <a:ext cx="10979939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9044">
                  <a:extLst>
                    <a:ext uri="{9D8B030D-6E8A-4147-A177-3AD203B41FA5}">
                      <a16:colId xmlns:a16="http://schemas.microsoft.com/office/drawing/2014/main" val="1285521251"/>
                    </a:ext>
                  </a:extLst>
                </a:gridCol>
                <a:gridCol w="4150895">
                  <a:extLst>
                    <a:ext uri="{9D8B030D-6E8A-4147-A177-3AD203B41FA5}">
                      <a16:colId xmlns:a16="http://schemas.microsoft.com/office/drawing/2014/main" val="3399148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Prepocessing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Preprocessing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5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Text</a:t>
                      </a:r>
                      <a:r>
                        <a:rPr lang="fr-FR" dirty="0"/>
                        <a:t> Structure </a:t>
                      </a:r>
                      <a:r>
                        <a:rPr lang="fr-FR" dirty="0" err="1"/>
                        <a:t>Analyzation</a:t>
                      </a:r>
                      <a:r>
                        <a:rPr lang="fr-FR" dirty="0"/>
                        <a:t> (Shape, </a:t>
                      </a:r>
                      <a:r>
                        <a:rPr lang="fr-FR" dirty="0" err="1"/>
                        <a:t>Columns</a:t>
                      </a:r>
                      <a:r>
                        <a:rPr lang="fr-FR" dirty="0"/>
                        <a:t>, Duplicates…)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Text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Normalization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Tokenize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Stopwords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Stemmetize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Lemmatize</a:t>
                      </a:r>
                      <a:r>
                        <a:rPr lang="fr-FR" dirty="0"/>
                        <a:t>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Data Augmentation (</a:t>
                      </a:r>
                      <a:r>
                        <a:rPr lang="fr-FR" dirty="0" err="1"/>
                        <a:t>Text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Synonyms</a:t>
                      </a:r>
                      <a:r>
                        <a:rPr lang="fr-FR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Hyperparameters</a:t>
                      </a:r>
                      <a:r>
                        <a:rPr lang="fr-FR" dirty="0"/>
                        <a:t> (N-Gram range…)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Bag-of-Words (</a:t>
                      </a:r>
                      <a:r>
                        <a:rPr lang="en-US" dirty="0" err="1"/>
                        <a:t>BoW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TF-IDF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GloVe</a:t>
                      </a:r>
                      <a:r>
                        <a:rPr lang="en-US" dirty="0"/>
                        <a:t> - word Embedding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9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1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43D1-5BCA-6680-16AD-49081581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69A3-C096-B8C7-3398-0CBBE77C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70"/>
            <a:ext cx="10515600" cy="1325563"/>
          </a:xfrm>
        </p:spPr>
        <p:txBody>
          <a:bodyPr/>
          <a:lstStyle/>
          <a:p>
            <a:r>
              <a:rPr lang="fr-FR" dirty="0"/>
              <a:t>Embedded </a:t>
            </a:r>
            <a:r>
              <a:rPr lang="fr-FR" dirty="0" err="1"/>
              <a:t>Models</a:t>
            </a:r>
            <a:r>
              <a:rPr lang="fr-FR" dirty="0"/>
              <a:t>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4529-7468-ED02-6057-1C4C3356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4" y="1403533"/>
            <a:ext cx="5093368" cy="4166101"/>
          </a:xfrm>
        </p:spPr>
        <p:txBody>
          <a:bodyPr>
            <a:normAutofit/>
          </a:bodyPr>
          <a:lstStyle/>
          <a:p>
            <a:r>
              <a:rPr lang="en-US" dirty="0"/>
              <a:t>Model 6a : </a:t>
            </a:r>
            <a:r>
              <a:rPr lang="fr-FR" dirty="0"/>
              <a:t>Universal Sentence Encoder for sentence-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semantics</a:t>
            </a:r>
            <a:r>
              <a:rPr lang="en-US" dirty="0"/>
              <a:t>.</a:t>
            </a:r>
          </a:p>
          <a:p>
            <a:r>
              <a:rPr lang="en-US" dirty="0"/>
              <a:t>Model 6b : </a:t>
            </a:r>
            <a:r>
              <a:rPr lang="en-US" dirty="0" err="1"/>
              <a:t>GloVe</a:t>
            </a:r>
            <a:r>
              <a:rPr lang="en-US" dirty="0"/>
              <a:t> embeddings with mean pooling.</a:t>
            </a:r>
          </a:p>
          <a:p>
            <a:r>
              <a:rPr lang="en-US" dirty="0"/>
              <a:t>Simple BERT : Contextual embeddings with minimal preprocessing.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A5073-CEC1-DE0B-844D-D3CCC64066FF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737D34-A8F8-5327-2C34-7A955BE0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67" y="1403532"/>
            <a:ext cx="7171234" cy="47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(models) – 1 or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models you tried and why</a:t>
            </a:r>
          </a:p>
          <a:p>
            <a:r>
              <a:rPr lang="en-US"/>
              <a:t>Chart comparing them. </a:t>
            </a:r>
          </a:p>
          <a:p>
            <a:pPr lvl="1"/>
            <a:r>
              <a:rPr lang="en-US"/>
              <a:t>Try to capture subtleties but don’t make it too complicated. </a:t>
            </a:r>
          </a:p>
          <a:p>
            <a:pPr lvl="1"/>
            <a:r>
              <a:rPr lang="en-US"/>
              <a:t>For example, if a model didn’t improve with preprocessing then don’t include it. But if a model was very affected by preprocessing/hyperparameters then it’s interesting to see how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728679"/>
              </p:ext>
            </p:extLst>
          </p:nvPr>
        </p:nvGraphicFramePr>
        <p:xfrm>
          <a:off x="3111062" y="4100220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9F6EC-8A9B-5A14-6D5B-D9D053688737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vs 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both numbers</a:t>
            </a:r>
          </a:p>
          <a:p>
            <a:r>
              <a:rPr lang="en-US"/>
              <a:t>If they are very different, explain why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440586"/>
              </p:ext>
            </p:extLst>
          </p:nvPr>
        </p:nvGraphicFramePr>
        <p:xfrm>
          <a:off x="8573530" y="1282380"/>
          <a:ext cx="2780270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05A9D7-8C6F-CFC3-0D55-7C1C88740D6F}"/>
              </a:ext>
            </a:extLst>
          </p:cNvPr>
          <p:cNvSpPr txBox="1"/>
          <p:nvPr/>
        </p:nvSpPr>
        <p:spPr>
          <a:xfrm>
            <a:off x="11258731" y="455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A35D399-9E5B-364C-6AD8-92F0FB5D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4" y="0"/>
            <a:ext cx="11923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8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D12FF-E23C-FB36-4268-5145C6B2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Confusion matrix </a:t>
            </a:r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GridSearchCV</a:t>
            </a:r>
            <a:r>
              <a:rPr lang="fr-FR" dirty="0"/>
              <a:t> LR and Full BERT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DBBE4C7-BB09-00B9-5560-2D5256131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AEC6C3-1329-F77D-9DF0-5A352138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1" y="1690686"/>
            <a:ext cx="5421499" cy="47039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3E81CB-E101-80DD-26B6-809D76AD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41" y="1690687"/>
            <a:ext cx="5421499" cy="46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2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Grand écran</PresentationFormat>
  <Paragraphs>65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Office Theme</vt:lpstr>
      <vt:lpstr>Title slide</vt:lpstr>
      <vt:lpstr>Executive summary</vt:lpstr>
      <vt:lpstr>Classical Models Exploration</vt:lpstr>
      <vt:lpstr>Preprocessing and Tuning</vt:lpstr>
      <vt:lpstr>Embedded Models Exploration</vt:lpstr>
      <vt:lpstr>Methods (models) – 1 or 2 slides</vt:lpstr>
      <vt:lpstr>Testing vs Validation accuracy</vt:lpstr>
      <vt:lpstr>Présentation PowerPoint</vt:lpstr>
      <vt:lpstr>Confusion matrix comparison between GridSearchCV LR and Full BERT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Jean-Denis Drané</cp:lastModifiedBy>
  <cp:revision>6</cp:revision>
  <dcterms:created xsi:type="dcterms:W3CDTF">2024-10-03T09:08:22Z</dcterms:created>
  <dcterms:modified xsi:type="dcterms:W3CDTF">2025-05-30T12:25:03Z</dcterms:modified>
</cp:coreProperties>
</file>