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4" roundtripDataSignature="AMtx7mi5Qufbqqt+sn2MmtuXxjbyHzVa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A0472AA-2021-4090-978A-D34439CA9368}">
  <a:tblStyle styleId="{2A0472AA-2021-4090-978A-D34439CA936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Raleway-regular.fntdata"/><Relationship Id="rId25" Type="http://schemas.openxmlformats.org/officeDocument/2006/relationships/slide" Target="slides/slide18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Raleway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4.xml"/><Relationship Id="rId33" Type="http://schemas.openxmlformats.org/officeDocument/2006/relationships/font" Target="fonts/Lato-boldItalic.fntdata"/><Relationship Id="rId10" Type="http://schemas.openxmlformats.org/officeDocument/2006/relationships/slide" Target="slides/slide3.xml"/><Relationship Id="rId32" Type="http://schemas.openxmlformats.org/officeDocument/2006/relationships/font" Target="fonts/Lato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34" Type="http://customschemas.google.com/relationships/presentationmetadata" Target="meta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agradecimiento y despedidA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1" name="Google Shape;11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13;p20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20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1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31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411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31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1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333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1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1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1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1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1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1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1"/>
          <p:cNvSpPr/>
          <p:nvPr/>
        </p:nvSpPr>
        <p:spPr>
          <a:xfrm>
            <a:off x="2300611" y="99019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" name="Google Shape;79;p31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80" name="Google Shape;80;p31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31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" name="Google Shape;82;p31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83" name="Google Shape;83;p31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31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31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31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31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31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31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31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31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C4540">
              <a:alpha val="7333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1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1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1"/>
          <p:cNvSpPr txBox="1"/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9pPr>
          </a:lstStyle>
          <a:p/>
        </p:txBody>
      </p:sp>
      <p:sp>
        <p:nvSpPr>
          <p:cNvPr id="95" name="Google Shape;95;p31"/>
          <p:cNvSpPr txBox="1"/>
          <p:nvPr>
            <p:ph idx="1" type="subTitle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2000"/>
              <a:buNone/>
              <a:defRPr>
                <a:solidFill>
                  <a:srgbClr val="FFB600"/>
                </a:solidFill>
              </a:defRPr>
            </a:lvl1pPr>
            <a:lvl2pPr lvl="1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2pPr>
            <a:lvl3pPr lvl="2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3pPr>
            <a:lvl4pPr lvl="3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4pPr>
            <a:lvl5pPr lvl="4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5pPr>
            <a:lvl6pPr lvl="5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6pPr>
            <a:lvl7pPr lvl="6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7pPr>
            <a:lvl8pPr lvl="7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8pPr>
            <a:lvl9pPr lvl="8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2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arco.png" id="98" name="Google Shape;98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32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2"/>
          <p:cNvSpPr txBox="1"/>
          <p:nvPr>
            <p:ph idx="1" type="body"/>
          </p:nvPr>
        </p:nvSpPr>
        <p:spPr>
          <a:xfrm>
            <a:off x="1010200" y="1458421"/>
            <a:ext cx="2298600" cy="28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1" name="Google Shape;101;p32"/>
          <p:cNvSpPr txBox="1"/>
          <p:nvPr>
            <p:ph idx="2" type="body"/>
          </p:nvPr>
        </p:nvSpPr>
        <p:spPr>
          <a:xfrm>
            <a:off x="3426550" y="1458421"/>
            <a:ext cx="2298600" cy="28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2" name="Google Shape;102;p32"/>
          <p:cNvSpPr txBox="1"/>
          <p:nvPr>
            <p:ph idx="3" type="body"/>
          </p:nvPr>
        </p:nvSpPr>
        <p:spPr>
          <a:xfrm>
            <a:off x="5842900" y="1458421"/>
            <a:ext cx="2298600" cy="28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3" name="Google Shape;103;p32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0" name="Google Shape;110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33"/>
          <p:cNvGrpSpPr/>
          <p:nvPr/>
        </p:nvGrpSpPr>
        <p:grpSpPr>
          <a:xfrm>
            <a:off x="830388" y="4169210"/>
            <a:ext cx="745764" cy="45826"/>
            <a:chOff x="4580561" y="2589004"/>
            <a:chExt cx="1064464" cy="25200"/>
          </a:xfrm>
        </p:grpSpPr>
        <p:sp>
          <p:nvSpPr>
            <p:cNvPr id="114" name="Google Shape;114;p3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3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" name="Google Shape;116;p3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3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8" name="Google Shape;118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34"/>
          <p:cNvGrpSpPr/>
          <p:nvPr/>
        </p:nvGrpSpPr>
        <p:grpSpPr>
          <a:xfrm>
            <a:off x="830388" y="4169210"/>
            <a:ext cx="745764" cy="45826"/>
            <a:chOff x="4580561" y="2589004"/>
            <a:chExt cx="1064464" cy="25200"/>
          </a:xfrm>
        </p:grpSpPr>
        <p:sp>
          <p:nvSpPr>
            <p:cNvPr id="121" name="Google Shape;121;p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3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" name="Google Shape;123;p34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" name="Google Shape;127;p35"/>
          <p:cNvGrpSpPr/>
          <p:nvPr/>
        </p:nvGrpSpPr>
        <p:grpSpPr>
          <a:xfrm>
            <a:off x="830388" y="1191337"/>
            <a:ext cx="745764" cy="45826"/>
            <a:chOff x="4580561" y="2589004"/>
            <a:chExt cx="1064464" cy="25200"/>
          </a:xfrm>
        </p:grpSpPr>
        <p:sp>
          <p:nvSpPr>
            <p:cNvPr id="128" name="Google Shape;128;p3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" name="Google Shape;130;p3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1" name="Google Shape;131;p3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2" name="Google Shape;132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36"/>
          <p:cNvGrpSpPr/>
          <p:nvPr/>
        </p:nvGrpSpPr>
        <p:grpSpPr>
          <a:xfrm>
            <a:off x="830388" y="1191337"/>
            <a:ext cx="745764" cy="45826"/>
            <a:chOff x="4580561" y="2589004"/>
            <a:chExt cx="1064464" cy="25200"/>
          </a:xfrm>
        </p:grpSpPr>
        <p:sp>
          <p:nvSpPr>
            <p:cNvPr id="135" name="Google Shape;135;p3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3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" name="Google Shape;137;p3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8" name="Google Shape;138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1" name="Google Shape;141;p37"/>
          <p:cNvGrpSpPr/>
          <p:nvPr/>
        </p:nvGrpSpPr>
        <p:grpSpPr>
          <a:xfrm>
            <a:off x="830388" y="1191337"/>
            <a:ext cx="745764" cy="45826"/>
            <a:chOff x="4580561" y="2589004"/>
            <a:chExt cx="1064464" cy="25200"/>
          </a:xfrm>
        </p:grpSpPr>
        <p:sp>
          <p:nvSpPr>
            <p:cNvPr id="142" name="Google Shape;142;p3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3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" name="Google Shape;144;p3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5" name="Google Shape;145;p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6" name="Google Shape;146;p3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7" name="Google Shape;147;p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0" name="Google Shape;150;p38"/>
          <p:cNvGrpSpPr/>
          <p:nvPr/>
        </p:nvGrpSpPr>
        <p:grpSpPr>
          <a:xfrm>
            <a:off x="830388" y="1191337"/>
            <a:ext cx="745764" cy="45826"/>
            <a:chOff x="4580561" y="2589004"/>
            <a:chExt cx="1064464" cy="25200"/>
          </a:xfrm>
        </p:grpSpPr>
        <p:sp>
          <p:nvSpPr>
            <p:cNvPr id="151" name="Google Shape;151;p3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3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" name="Google Shape;153;p3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4" name="Google Shape;154;p3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" name="Google Shape;157;p39"/>
          <p:cNvGrpSpPr/>
          <p:nvPr/>
        </p:nvGrpSpPr>
        <p:grpSpPr>
          <a:xfrm>
            <a:off x="830388" y="1191337"/>
            <a:ext cx="745764" cy="45826"/>
            <a:chOff x="4580561" y="2589004"/>
            <a:chExt cx="1064464" cy="25200"/>
          </a:xfrm>
        </p:grpSpPr>
        <p:sp>
          <p:nvSpPr>
            <p:cNvPr id="158" name="Google Shape;158;p3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p3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1" name="Google Shape;161;p3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62" name="Google Shape;162;p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2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8" name="Google Shape;18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p21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5" name="Google Shape;165;p40"/>
          <p:cNvGrpSpPr/>
          <p:nvPr/>
        </p:nvGrpSpPr>
        <p:grpSpPr>
          <a:xfrm>
            <a:off x="830388" y="1191337"/>
            <a:ext cx="745764" cy="45826"/>
            <a:chOff x="4580561" y="2589004"/>
            <a:chExt cx="1064464" cy="25200"/>
          </a:xfrm>
        </p:grpSpPr>
        <p:sp>
          <p:nvSpPr>
            <p:cNvPr id="166" name="Google Shape;166;p4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4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p4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9" name="Google Shape;169;p40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0" name="Google Shape;170;p4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1" name="Google Shape;171;p4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74" name="Google Shape;174;p4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" name="Google Shape;24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2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2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2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3" name="Google Shape;33;p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2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" name="Google Shape;39;p2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0" name="Google Shape;40;p2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" name="Google Shape;42;p2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" name="Google Shape;43;p2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4" name="Google Shape;44;p2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5" name="Google Shape;45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2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9" name="Google Shape;49;p2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Google Shape;51;p28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Google Shape;52;p28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2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7" name="Google Shape;57;p2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2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Google Shape;60;p2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" name="Google Shape;61;p2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65" name="Google Shape;65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6" name="Google Shape;10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7" name="Google Shape;107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pseint.sourceforge.net/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-US" sz="4800"/>
              <a:t>FRONT END</a:t>
            </a:r>
            <a:br>
              <a:rPr lang="en-US" sz="4800"/>
            </a:br>
            <a:endParaRPr sz="4800"/>
          </a:p>
        </p:txBody>
      </p:sp>
      <p:sp>
        <p:nvSpPr>
          <p:cNvPr id="182" name="Google Shape;182;p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600"/>
              <a:t>LOGRO: Entender qué es un Algoritmo y las formas de implementarlo.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/>
          </a:p>
        </p:txBody>
      </p:sp>
      <p:sp>
        <p:nvSpPr>
          <p:cNvPr id="183" name="Google Shape;183;p1"/>
          <p:cNvSpPr txBox="1"/>
          <p:nvPr/>
        </p:nvSpPr>
        <p:spPr>
          <a:xfrm>
            <a:off x="698475" y="4287875"/>
            <a:ext cx="36123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0"/>
          <p:cNvSpPr/>
          <p:nvPr/>
        </p:nvSpPr>
        <p:spPr>
          <a:xfrm>
            <a:off x="484775" y="4110075"/>
            <a:ext cx="760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0"/>
          <p:cNvSpPr txBox="1"/>
          <p:nvPr/>
        </p:nvSpPr>
        <p:spPr>
          <a:xfrm>
            <a:off x="322150" y="61351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Diagramas de flujo</a:t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9" name="Google Shape;259;p10"/>
          <p:cNvSpPr txBox="1"/>
          <p:nvPr/>
        </p:nvSpPr>
        <p:spPr>
          <a:xfrm>
            <a:off x="478700" y="1375000"/>
            <a:ext cx="3697200" cy="3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 diagrama de flujo o también </a:t>
            </a:r>
            <a:r>
              <a:rPr b="0" i="1" lang="en-US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diagrama de actividades</a:t>
            </a:r>
            <a:r>
              <a:rPr b="0" i="0" lang="en-US" sz="1200" u="none" cap="none" strike="noStrike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es </a:t>
            </a:r>
            <a:r>
              <a:rPr b="1" i="0" lang="en-US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una manera de representar gráficamente un algoritmo o un proceso</a:t>
            </a:r>
            <a:r>
              <a:rPr b="0" i="0" lang="en-US" sz="1200" u="none" cap="none" strike="noStrike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a través de una serie de pasos estructurados y vinculados que permiten su revisión como un todo.</a:t>
            </a:r>
            <a:endParaRPr b="0" i="0" sz="1200" u="none" cap="none" strike="noStrike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Cada paso del proceso se representa por un símbolo diferente que contiene una breve descripción de la etapa de proceso.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Los símbolos gráficos del flujo del proceso están unidos entre sí con flechas que indican la dirección de flujo del proceso.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8375" y="274997"/>
            <a:ext cx="2583375" cy="459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1"/>
          <p:cNvSpPr/>
          <p:nvPr/>
        </p:nvSpPr>
        <p:spPr>
          <a:xfrm>
            <a:off x="484775" y="4110075"/>
            <a:ext cx="760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1"/>
          <p:cNvSpPr txBox="1"/>
          <p:nvPr/>
        </p:nvSpPr>
        <p:spPr>
          <a:xfrm>
            <a:off x="322150" y="61351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Pseint</a:t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7" name="Google Shape;267;p11"/>
          <p:cNvSpPr txBox="1"/>
          <p:nvPr/>
        </p:nvSpPr>
        <p:spPr>
          <a:xfrm>
            <a:off x="478700" y="1375000"/>
            <a:ext cx="2917800" cy="3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Pseint es un software libre que nos ayudará a definir pseudocódigo y con el cual nos iniciaremos en el mundo de la programación.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Para descargarlo ingresen al siguiente enlace : </a:t>
            </a:r>
            <a:r>
              <a:rPr b="0" i="0" lang="en-US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http://pseint.sourceforge.net/</a:t>
            </a:r>
            <a:endParaRPr b="0" i="0" sz="12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7125" y="3112102"/>
            <a:ext cx="1193275" cy="11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19550" y="982575"/>
            <a:ext cx="5123527" cy="342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2"/>
          <p:cNvSpPr/>
          <p:nvPr/>
        </p:nvSpPr>
        <p:spPr>
          <a:xfrm>
            <a:off x="484775" y="4110075"/>
            <a:ext cx="760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2"/>
          <p:cNvSpPr txBox="1"/>
          <p:nvPr/>
        </p:nvSpPr>
        <p:spPr>
          <a:xfrm>
            <a:off x="322150" y="61351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PSEUDOCÓDIGO, Diagrama y Pseint</a:t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6" name="Google Shape;276;p12"/>
          <p:cNvSpPr txBox="1"/>
          <p:nvPr/>
        </p:nvSpPr>
        <p:spPr>
          <a:xfrm>
            <a:off x="331175" y="1324875"/>
            <a:ext cx="5739900" cy="3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Entrada y Salida</a:t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Todo diagrama empieza con un inicio y fin, Para obtener los valores e imprimir será de la siguiente manera. Este diagrama, representa la suma de 2 atributos.</a:t>
            </a:r>
            <a:endParaRPr b="0" i="0" sz="1200" u="none" cap="none" strike="noStrike">
              <a:solidFill>
                <a:srgbClr val="76767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7" name="Google Shape;27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4725" y="197125"/>
            <a:ext cx="1423375" cy="455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1175" y="2209100"/>
            <a:ext cx="2520650" cy="24241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9" name="Google Shape;279;p12"/>
          <p:cNvGraphicFramePr/>
          <p:nvPr/>
        </p:nvGraphicFramePr>
        <p:xfrm>
          <a:off x="3627938" y="267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{2A0472AA-2021-4090-978A-D34439CA9368}</a:tableStyleId>
              </a:tblPr>
              <a:tblGrid>
                <a:gridCol w="1044250"/>
                <a:gridCol w="186640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Operador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Descripción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666666"/>
                          </a:solidFill>
                        </a:rPr>
                        <a:t>Escribir</a:t>
                      </a:r>
                      <a:endParaRPr b="1" sz="12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666666"/>
                          </a:solidFill>
                        </a:rPr>
                        <a:t>Imprime dato / salida</a:t>
                      </a:r>
                      <a:endParaRPr b="1" sz="12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666666"/>
                          </a:solidFill>
                        </a:rPr>
                        <a:t>Leer</a:t>
                      </a:r>
                      <a:endParaRPr b="1" sz="12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666666"/>
                          </a:solidFill>
                        </a:rPr>
                        <a:t>Recibe dato / entrada</a:t>
                      </a:r>
                      <a:endParaRPr b="1" sz="12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3"/>
          <p:cNvSpPr/>
          <p:nvPr/>
        </p:nvSpPr>
        <p:spPr>
          <a:xfrm>
            <a:off x="484775" y="4110075"/>
            <a:ext cx="760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3"/>
          <p:cNvSpPr txBox="1"/>
          <p:nvPr/>
        </p:nvSpPr>
        <p:spPr>
          <a:xfrm>
            <a:off x="322150" y="61351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PSEUDOCÓDIGO, Diagrama y Pseint</a:t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6" name="Google Shape;286;p13"/>
          <p:cNvSpPr txBox="1"/>
          <p:nvPr/>
        </p:nvSpPr>
        <p:spPr>
          <a:xfrm>
            <a:off x="331175" y="1324875"/>
            <a:ext cx="4633200" cy="3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Operador de asignacion</a:t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operador de asignación nos permitirá asignar valores a una variable. O definir una variable dentro de otra.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76767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87" name="Google Shape;287;p13"/>
          <p:cNvGraphicFramePr/>
          <p:nvPr/>
        </p:nvGraphicFramePr>
        <p:xfrm>
          <a:off x="3480550" y="3871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{2A0472AA-2021-4090-978A-D34439CA9368}</a:tableStyleId>
              </a:tblPr>
              <a:tblGrid>
                <a:gridCol w="890725"/>
                <a:gridCol w="17722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Operador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Descripción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666666"/>
                          </a:solidFill>
                        </a:rPr>
                        <a:t>=</a:t>
                      </a:r>
                      <a:endParaRPr b="1" sz="12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666666"/>
                          </a:solidFill>
                        </a:rPr>
                        <a:t>Asignación de datos</a:t>
                      </a:r>
                      <a:endParaRPr b="1" sz="12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88" name="Google Shape;2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175" y="2248050"/>
            <a:ext cx="2812150" cy="246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99425" y="1206275"/>
            <a:ext cx="4266826" cy="231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4"/>
          <p:cNvSpPr/>
          <p:nvPr/>
        </p:nvSpPr>
        <p:spPr>
          <a:xfrm>
            <a:off x="484775" y="4110075"/>
            <a:ext cx="760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4"/>
          <p:cNvSpPr txBox="1"/>
          <p:nvPr/>
        </p:nvSpPr>
        <p:spPr>
          <a:xfrm>
            <a:off x="322150" y="61351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PSEUDOCÓDIGO, Diagrama y Pseint</a:t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6" name="Google Shape;296;p14"/>
          <p:cNvSpPr txBox="1"/>
          <p:nvPr/>
        </p:nvSpPr>
        <p:spPr>
          <a:xfrm>
            <a:off x="331175" y="1324875"/>
            <a:ext cx="3853200" cy="3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Operadores aritméticos</a:t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operaciones aritméticas nos permitirán hacer operaciones como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+, - , *, **, /, %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76767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7" name="Google Shape;2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775" y="2125550"/>
            <a:ext cx="2781300" cy="2457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8" name="Google Shape;298;p14"/>
          <p:cNvGraphicFramePr/>
          <p:nvPr/>
        </p:nvGraphicFramePr>
        <p:xfrm>
          <a:off x="4125825" y="138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{2A0472AA-2021-4090-978A-D34439CA9368}</a:tableStyleId>
              </a:tblPr>
              <a:tblGrid>
                <a:gridCol w="875650"/>
                <a:gridCol w="1334100"/>
              </a:tblGrid>
              <a:tr h="58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Operador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Descripción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</a:tr>
              <a:tr h="388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666666"/>
                          </a:solidFill>
                        </a:rPr>
                        <a:t>+</a:t>
                      </a:r>
                      <a:endParaRPr b="1" sz="12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666666"/>
                          </a:solidFill>
                        </a:rPr>
                        <a:t>Suma</a:t>
                      </a:r>
                      <a:endParaRPr b="1" sz="12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8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666666"/>
                          </a:solidFill>
                        </a:rPr>
                        <a:t>-</a:t>
                      </a:r>
                      <a:endParaRPr b="1" sz="12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666666"/>
                          </a:solidFill>
                        </a:rPr>
                        <a:t>Resta</a:t>
                      </a:r>
                      <a:endParaRPr b="1" sz="12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8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666666"/>
                          </a:solidFill>
                        </a:rPr>
                        <a:t>*</a:t>
                      </a:r>
                      <a:endParaRPr b="1" sz="12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666666"/>
                          </a:solidFill>
                        </a:rPr>
                        <a:t>Multiplicación</a:t>
                      </a:r>
                      <a:endParaRPr b="1" sz="12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8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^</a:t>
                      </a:r>
                      <a:endParaRPr b="1" sz="12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666666"/>
                          </a:solidFill>
                        </a:rPr>
                        <a:t>Potencia</a:t>
                      </a:r>
                      <a:endParaRPr b="1" sz="12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8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666666"/>
                          </a:solidFill>
                        </a:rPr>
                        <a:t>/</a:t>
                      </a:r>
                      <a:endParaRPr b="1" sz="12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666666"/>
                          </a:solidFill>
                        </a:rPr>
                        <a:t>Division</a:t>
                      </a:r>
                      <a:endParaRPr b="1" sz="12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8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666666"/>
                          </a:solidFill>
                        </a:rPr>
                        <a:t>%</a:t>
                      </a:r>
                      <a:endParaRPr b="1" sz="12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666666"/>
                          </a:solidFill>
                        </a:rPr>
                        <a:t>Resto</a:t>
                      </a:r>
                      <a:endParaRPr b="1" sz="12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99" name="Google Shape;29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92875" y="1067975"/>
            <a:ext cx="2209750" cy="363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5"/>
          <p:cNvSpPr/>
          <p:nvPr/>
        </p:nvSpPr>
        <p:spPr>
          <a:xfrm>
            <a:off x="484775" y="4110075"/>
            <a:ext cx="760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5"/>
          <p:cNvSpPr txBox="1"/>
          <p:nvPr/>
        </p:nvSpPr>
        <p:spPr>
          <a:xfrm>
            <a:off x="322150" y="61351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Ejercicios</a:t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6" name="Google Shape;306;p15"/>
          <p:cNvSpPr txBox="1"/>
          <p:nvPr/>
        </p:nvSpPr>
        <p:spPr>
          <a:xfrm>
            <a:off x="418775" y="1256350"/>
            <a:ext cx="8299200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Definir un algoritmo que reciba </a:t>
            </a:r>
            <a:r>
              <a:rPr lang="en-US" sz="1200"/>
              <a:t>4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valores, los sume y los imprima.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Definir un algoritmo que reciba </a:t>
            </a:r>
            <a:r>
              <a:rPr lang="en-US" sz="1200"/>
              <a:t>3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valores, los reste y los imprima.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Definir un algoritmo que reciba el valor a, b, c, d. e imprimir la siguiente formula ((a + b) * c) - d  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Definir un algoritmo que reciba 2 valores el primero sera la base y el segundo la potencia , imprimir el resultado de estos.</a:t>
            </a:r>
            <a:endParaRPr sz="12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/>
          <p:nvPr/>
        </p:nvSpPr>
        <p:spPr>
          <a:xfrm>
            <a:off x="484775" y="4110075"/>
            <a:ext cx="760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6"/>
          <p:cNvSpPr txBox="1"/>
          <p:nvPr/>
        </p:nvSpPr>
        <p:spPr>
          <a:xfrm>
            <a:off x="322150" y="61351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Conclusiones</a:t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3" name="Google Shape;313;p16"/>
          <p:cNvSpPr txBox="1"/>
          <p:nvPr/>
        </p:nvSpPr>
        <p:spPr>
          <a:xfrm>
            <a:off x="418775" y="1256350"/>
            <a:ext cx="8299200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algoritmos nos ayudan a estructurar un problema de principio a fin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Podremos definir algoritmos en pseudocódigo o diagramas de flujo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programa pseint nos permitirá ejecutar algoritmos utilizando pseudocódigo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7"/>
          <p:cNvSpPr txBox="1"/>
          <p:nvPr/>
        </p:nvSpPr>
        <p:spPr>
          <a:xfrm>
            <a:off x="4760550" y="999450"/>
            <a:ext cx="3937200" cy="9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Investigar sobre: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Lógica de programación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7"/>
          <p:cNvSpPr/>
          <p:nvPr/>
        </p:nvSpPr>
        <p:spPr>
          <a:xfrm>
            <a:off x="484775" y="4110075"/>
            <a:ext cx="760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7"/>
          <p:cNvSpPr txBox="1"/>
          <p:nvPr/>
        </p:nvSpPr>
        <p:spPr>
          <a:xfrm>
            <a:off x="322150" y="23251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Post- Work :</a:t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1" name="Google Shape;321;p17"/>
          <p:cNvSpPr txBox="1"/>
          <p:nvPr/>
        </p:nvSpPr>
        <p:spPr>
          <a:xfrm>
            <a:off x="592301" y="1896542"/>
            <a:ext cx="34002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 comando nos sirve para ejecutar tareas desde la terminal, el uso de comandos nos ahorrará tiempo y también podemos ejecutar comandos en secuencia, la estructura de un comando es la siguiente.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775" y="1088675"/>
            <a:ext cx="4218475" cy="342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¡Gracias!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"/>
          <p:cNvSpPr txBox="1"/>
          <p:nvPr>
            <p:ph type="title"/>
          </p:nvPr>
        </p:nvSpPr>
        <p:spPr>
          <a:xfrm>
            <a:off x="761800" y="1292566"/>
            <a:ext cx="8190922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Logica de programación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br>
              <a:rPr lang="en-US"/>
            </a:b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1400"/>
          </a:p>
        </p:txBody>
      </p:sp>
      <p:sp>
        <p:nvSpPr>
          <p:cNvPr id="189" name="Google Shape;189;p2"/>
          <p:cNvSpPr txBox="1"/>
          <p:nvPr>
            <p:ph idx="4294967295" type="subTitle"/>
          </p:nvPr>
        </p:nvSpPr>
        <p:spPr>
          <a:xfrm>
            <a:off x="911025" y="1970391"/>
            <a:ext cx="7272600" cy="20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➔"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¿Qué es Programar?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➔"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¿Qué es un Algoritmo?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➔"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Pseudocódigo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➔"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Diagramas de flujo</a:t>
            </a:r>
            <a:endParaRPr b="0" i="0" sz="13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➔"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Pseint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➔"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Entrada y salida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➔"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Operador de asignacion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➔"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Operadores aritméticos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Lato"/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"/>
          <p:cNvSpPr txBox="1"/>
          <p:nvPr/>
        </p:nvSpPr>
        <p:spPr>
          <a:xfrm>
            <a:off x="545875" y="1990100"/>
            <a:ext cx="3068400" cy="12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-¿Qué es Programar?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-¿Qué es un algoritmo?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-¿Qué es un PseudoCódigo?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-¿Qué es un Diagrama de flujo?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-¿Qué es un Pseint?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5" name="Google Shape;195;p3"/>
          <p:cNvSpPr txBox="1"/>
          <p:nvPr>
            <p:ph type="title"/>
          </p:nvPr>
        </p:nvSpPr>
        <p:spPr>
          <a:xfrm>
            <a:off x="396575" y="13648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400"/>
              <a:t>Busca información</a:t>
            </a:r>
            <a:endParaRPr sz="2400"/>
          </a:p>
        </p:txBody>
      </p:sp>
      <p:sp>
        <p:nvSpPr>
          <p:cNvPr id="196" name="Google Shape;196;p3"/>
          <p:cNvSpPr/>
          <p:nvPr/>
        </p:nvSpPr>
        <p:spPr>
          <a:xfrm>
            <a:off x="484775" y="4491075"/>
            <a:ext cx="760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docente dialoga con los participantes respecto a las definiciones encontradas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"/>
          <p:cNvSpPr txBox="1"/>
          <p:nvPr/>
        </p:nvSpPr>
        <p:spPr>
          <a:xfrm>
            <a:off x="322150" y="61351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Solución Pre - work :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98" name="Google Shape;19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6225" y="1364875"/>
            <a:ext cx="2332500" cy="233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"/>
          <p:cNvSpPr/>
          <p:nvPr/>
        </p:nvSpPr>
        <p:spPr>
          <a:xfrm>
            <a:off x="484775" y="4110075"/>
            <a:ext cx="760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4"/>
          <p:cNvSpPr txBox="1"/>
          <p:nvPr/>
        </p:nvSpPr>
        <p:spPr>
          <a:xfrm>
            <a:off x="322150" y="61351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¿Qué es Programar?</a:t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5" name="Google Shape;205;p4"/>
          <p:cNvSpPr txBox="1"/>
          <p:nvPr/>
        </p:nvSpPr>
        <p:spPr>
          <a:xfrm>
            <a:off x="418775" y="1256350"/>
            <a:ext cx="8343300" cy="14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404248"/>
                </a:solidFill>
                <a:latin typeface="Arial"/>
                <a:ea typeface="Arial"/>
                <a:cs typeface="Arial"/>
                <a:sym typeface="Arial"/>
              </a:rPr>
              <a:t>Programar no es otra cosa más que indicarle a una computadora, qué actividades realizar, de qué forma y en qué orden.</a:t>
            </a:r>
            <a:endParaRPr b="0" i="0" sz="1200" u="none" cap="none" strike="noStrike">
              <a:solidFill>
                <a:srgbClr val="40424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Antes de empezar a escribir lineas de codigo en cualquier lenguaje de programacion que la computadora interprete, se tiene que definir las instrucciones a esto le llamamos algoritmos.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algoritmo puede estar representado de manera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gráfica(diagramas)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escrita (pseudo código)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, a través de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líneas de codigo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9750" y="2986125"/>
            <a:ext cx="2372225" cy="164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7450" y="2871825"/>
            <a:ext cx="2281250" cy="194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21100" y="3014650"/>
            <a:ext cx="2240250" cy="1426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4"/>
          <p:cNvSpPr txBox="1"/>
          <p:nvPr/>
        </p:nvSpPr>
        <p:spPr>
          <a:xfrm>
            <a:off x="1141375" y="4667975"/>
            <a:ext cx="12273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Diagramas</a:t>
            </a:r>
            <a:endParaRPr b="1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4"/>
          <p:cNvSpPr txBox="1"/>
          <p:nvPr/>
        </p:nvSpPr>
        <p:spPr>
          <a:xfrm>
            <a:off x="3724825" y="4634625"/>
            <a:ext cx="14892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Pseudocódigo</a:t>
            </a:r>
            <a:endParaRPr b="1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4"/>
          <p:cNvSpPr txBox="1"/>
          <p:nvPr/>
        </p:nvSpPr>
        <p:spPr>
          <a:xfrm>
            <a:off x="6121100" y="4640475"/>
            <a:ext cx="25557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Lenguaje de computadora</a:t>
            </a:r>
            <a:endParaRPr b="1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"/>
          <p:cNvSpPr/>
          <p:nvPr/>
        </p:nvSpPr>
        <p:spPr>
          <a:xfrm>
            <a:off x="484775" y="4110075"/>
            <a:ext cx="760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5"/>
          <p:cNvSpPr txBox="1"/>
          <p:nvPr/>
        </p:nvSpPr>
        <p:spPr>
          <a:xfrm>
            <a:off x="322150" y="61351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¿Qué es un Algoritmo?</a:t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8" name="Google Shape;218;p5"/>
          <p:cNvSpPr txBox="1"/>
          <p:nvPr/>
        </p:nvSpPr>
        <p:spPr>
          <a:xfrm>
            <a:off x="418775" y="1103950"/>
            <a:ext cx="8343300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Un algoritmo </a:t>
            </a:r>
            <a:r>
              <a:rPr b="0" i="0" lang="en-US" sz="12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 un conjunto de pasos o reglas definidas y no-ambiguas, ordenadas y finitas que permite, típicamente, solucionar un problema o necesidad.</a:t>
            </a:r>
            <a:endParaRPr b="0" i="0" sz="12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Las características de un algoritmo son: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Font typeface="Arial"/>
              <a:buChar char="●"/>
            </a:pPr>
            <a:r>
              <a:rPr b="1" i="0" lang="en-US" sz="12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Definido: </a:t>
            </a:r>
            <a:r>
              <a:rPr b="0" i="0" lang="en-US" sz="12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Estbo implica que el resultado nunca debe cambiar bajo las mismas condiciones del problema, éste siempre debe ser el mismo.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Font typeface="Arial"/>
              <a:buChar char="●"/>
            </a:pPr>
            <a:r>
              <a:rPr b="1" i="0" lang="en-US" sz="12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Preciso: </a:t>
            </a:r>
            <a:r>
              <a:rPr b="0" i="0" lang="en-US" sz="12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Debe indicar el orden en el cual debe realizarse cada uno de los pasos que conducen a la solución del problema.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Font typeface="Arial"/>
              <a:buChar char="●"/>
            </a:pPr>
            <a:r>
              <a:rPr b="1" i="0" lang="en-US" sz="12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Legible: </a:t>
            </a:r>
            <a:r>
              <a:rPr b="0" i="0" lang="en-US" sz="12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Debe entenderse su definición e interpretación.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Font typeface="Arial"/>
              <a:buChar char="●"/>
            </a:pPr>
            <a:r>
              <a:rPr b="1" i="0" lang="en-US" sz="12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Finito: </a:t>
            </a:r>
            <a:r>
              <a:rPr b="0" i="0" lang="en-US" sz="12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Tiene que tener un inicio y final.</a:t>
            </a:r>
            <a:endParaRPr b="0" i="0" sz="12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6"/>
          <p:cNvSpPr/>
          <p:nvPr/>
        </p:nvSpPr>
        <p:spPr>
          <a:xfrm>
            <a:off x="484775" y="4110075"/>
            <a:ext cx="760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6"/>
          <p:cNvSpPr txBox="1"/>
          <p:nvPr/>
        </p:nvSpPr>
        <p:spPr>
          <a:xfrm>
            <a:off x="322150" y="61351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¿Qué es un Algoritmo?</a:t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5" name="Google Shape;225;p6"/>
          <p:cNvSpPr txBox="1"/>
          <p:nvPr/>
        </p:nvSpPr>
        <p:spPr>
          <a:xfrm>
            <a:off x="418775" y="1103950"/>
            <a:ext cx="8343300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Partes de un algoritmo:</a:t>
            </a:r>
            <a:endParaRPr b="1" i="0" sz="12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Entrada</a:t>
            </a:r>
            <a:endParaRPr b="0" i="0" sz="12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Proceso de datos</a:t>
            </a:r>
            <a:endParaRPr b="0" i="0" sz="12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Salida</a:t>
            </a:r>
            <a:endParaRPr b="0" i="0" sz="12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Entonces un algoritmo es una secuencia de pasos lógicos que permiten solucionar un problema.</a:t>
            </a:r>
            <a:endParaRPr b="0" i="0" sz="12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Para representar un algoritmo podremos hacerlo a través de:</a:t>
            </a:r>
            <a:endParaRPr b="0" i="0" sz="12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Font typeface="Arial"/>
              <a:buChar char="●"/>
            </a:pPr>
            <a:r>
              <a:rPr b="1" i="0" lang="en-US" sz="12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Pseudocódigo</a:t>
            </a:r>
            <a:endParaRPr b="1" i="0" sz="12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Font typeface="Arial"/>
              <a:buChar char="●"/>
            </a:pPr>
            <a:r>
              <a:rPr b="1" i="0" lang="en-US" sz="12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Diagramas de flujo</a:t>
            </a:r>
            <a:endParaRPr b="1" i="0" sz="12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Font typeface="Arial"/>
              <a:buChar char="●"/>
            </a:pPr>
            <a:r>
              <a:rPr b="1" i="0" lang="en-US" sz="12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Lenguaje de programación</a:t>
            </a:r>
            <a:endParaRPr b="1" i="0" sz="12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"/>
          <p:cNvSpPr/>
          <p:nvPr/>
        </p:nvSpPr>
        <p:spPr>
          <a:xfrm>
            <a:off x="484775" y="4110075"/>
            <a:ext cx="760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7"/>
          <p:cNvSpPr txBox="1"/>
          <p:nvPr/>
        </p:nvSpPr>
        <p:spPr>
          <a:xfrm>
            <a:off x="322150" y="61351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PSEUDOCÓDIGO</a:t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2" name="Google Shape;232;p7"/>
          <p:cNvSpPr txBox="1"/>
          <p:nvPr/>
        </p:nvSpPr>
        <p:spPr>
          <a:xfrm>
            <a:off x="418775" y="3847625"/>
            <a:ext cx="8343300" cy="11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Podemos considerar al pseudocódigo como un lenguaje intermedio, que se encuentra en medio de nuestro propio lenguaje y el lenguaje de programación que entiende el ordenador. Es decir en palabras, cómo podemos resolver un problema.</a:t>
            </a:r>
            <a:endParaRPr b="0" i="0" sz="1200" u="none" cap="none" strike="noStrike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175" y="973750"/>
            <a:ext cx="8084075" cy="137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175" y="2302350"/>
            <a:ext cx="8084075" cy="1430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8"/>
          <p:cNvSpPr/>
          <p:nvPr/>
        </p:nvSpPr>
        <p:spPr>
          <a:xfrm>
            <a:off x="484775" y="4110075"/>
            <a:ext cx="760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8"/>
          <p:cNvSpPr txBox="1"/>
          <p:nvPr/>
        </p:nvSpPr>
        <p:spPr>
          <a:xfrm>
            <a:off x="322150" y="61351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PSEUDOCÓDIGO</a:t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1" name="Google Shape;241;p8"/>
          <p:cNvSpPr txBox="1"/>
          <p:nvPr/>
        </p:nvSpPr>
        <p:spPr>
          <a:xfrm>
            <a:off x="331175" y="1324875"/>
            <a:ext cx="8436600" cy="3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Simbología</a:t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pretenderá uniformizar el pseudocódigo utilizando la siguiente simbología 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" name="Google Shape;242;p8"/>
          <p:cNvSpPr txBox="1"/>
          <p:nvPr/>
        </p:nvSpPr>
        <p:spPr>
          <a:xfrm>
            <a:off x="450000" y="2020850"/>
            <a:ext cx="4184400" cy="27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3" name="Google Shape;24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3875" y="2464109"/>
            <a:ext cx="4184400" cy="2141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9"/>
          <p:cNvSpPr/>
          <p:nvPr/>
        </p:nvSpPr>
        <p:spPr>
          <a:xfrm>
            <a:off x="484775" y="4110075"/>
            <a:ext cx="760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9"/>
          <p:cNvSpPr txBox="1"/>
          <p:nvPr/>
        </p:nvSpPr>
        <p:spPr>
          <a:xfrm>
            <a:off x="322150" y="61351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PSEUDOCODIGO</a:t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0" name="Google Shape;250;p9"/>
          <p:cNvSpPr txBox="1"/>
          <p:nvPr/>
        </p:nvSpPr>
        <p:spPr>
          <a:xfrm>
            <a:off x="331175" y="1324875"/>
            <a:ext cx="8436600" cy="3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Estructura de pseudocódigo</a:t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Ejemplo de Pseudocódigo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PROBLEMA: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Elaborar un programa que calcule la sumatoria de 2 números: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1" name="Google Shape;25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825" y="2816500"/>
            <a:ext cx="3952706" cy="182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9"/>
          <p:cNvSpPr txBox="1"/>
          <p:nvPr/>
        </p:nvSpPr>
        <p:spPr>
          <a:xfrm>
            <a:off x="4727525" y="2430525"/>
            <a:ext cx="4260900" cy="12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lo tanto, el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Pseudocódigo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utilizar incluirá: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Nombre del programa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Sección de declaraciones (variables y constantes)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Algoritmo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