
<file path=[Content_Types].xml><?xml version="1.0" encoding="utf-8"?>
<Types xmlns="http://schemas.openxmlformats.org/package/2006/content-types">
  <Default Extension="wdp" ContentType="image/vnd.ms-photo"/>
  <Default Extension="png" ContentType="image/png"/>
  <Default Extension="jpeg" ContentType="image/jpe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13"/>
  </p:handoutMasterIdLst>
  <p:sldIdLst>
    <p:sldId id="285" r:id="rId3"/>
    <p:sldId id="371" r:id="rId4"/>
    <p:sldId id="401" r:id="rId5"/>
    <p:sldId id="426" r:id="rId7"/>
    <p:sldId id="427" r:id="rId8"/>
    <p:sldId id="428" r:id="rId9"/>
    <p:sldId id="429" r:id="rId10"/>
    <p:sldId id="430" r:id="rId11"/>
    <p:sldId id="431"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6EAA"/>
    <a:srgbClr val="0070C0"/>
    <a:srgbClr val="7FB7DF"/>
    <a:srgbClr val="AC1433"/>
    <a:srgbClr val="7FB1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1702" autoAdjust="0"/>
  </p:normalViewPr>
  <p:slideViewPr>
    <p:cSldViewPr snapToGrid="0">
      <p:cViewPr varScale="1">
        <p:scale>
          <a:sx n="99" d="100"/>
          <a:sy n="99" d="100"/>
        </p:scale>
        <p:origin x="787" y="58"/>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a:p>
            <a:endParaRPr lang="en-US" altLang="zh-CN" dirty="0"/>
          </a:p>
          <a:p>
            <a:endParaRPr lang="en-US" altLang="zh-CN" dirty="0"/>
          </a:p>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a:p>
            <a:endParaRPr lang="en-US" altLang="zh-CN" dirty="0"/>
          </a:p>
          <a:p>
            <a:endParaRPr lang="en-US" altLang="zh-CN" dirty="0"/>
          </a:p>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a:p>
            <a:endParaRPr lang="en-US" altLang="zh-CN" dirty="0"/>
          </a:p>
          <a:p>
            <a:endParaRPr lang="en-US" altLang="zh-CN" dirty="0"/>
          </a:p>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a:p>
            <a:endParaRPr lang="en-US" altLang="zh-CN" dirty="0"/>
          </a:p>
          <a:p>
            <a:endParaRPr lang="en-US" altLang="zh-CN" dirty="0"/>
          </a:p>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a:p>
            <a:endParaRPr lang="en-US" altLang="zh-CN" dirty="0"/>
          </a:p>
          <a:p>
            <a:endParaRPr lang="en-US" altLang="zh-CN" dirty="0"/>
          </a:p>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a:p>
            <a:endParaRPr lang="en-US" altLang="zh-CN" dirty="0"/>
          </a:p>
          <a:p>
            <a:endParaRPr lang="en-US" altLang="zh-CN" dirty="0"/>
          </a:p>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a:p>
            <a:endParaRPr lang="en-US" altLang="zh-CN" dirty="0"/>
          </a:p>
          <a:p>
            <a:endParaRPr lang="en-US" altLang="zh-CN" dirty="0"/>
          </a:p>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microsoft.com/office/2007/relationships/hdphoto" Target="../media/hdphoto2.wdp"/><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microsoft.com/office/2007/relationships/hdphoto" Target="../media/hdphoto2.wdp"/><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4" Type="http://schemas.microsoft.com/office/2007/relationships/hdphoto" Target="../media/hdphoto2.wdp"/><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microsoft.com/office/2007/relationships/hdphoto" Target="../media/hdphoto2.wdp"/><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hasCustomPrompt="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endParaRPr lang="zh-CN" altLang="en-US"/>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a:fillRect/>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a:p>
        </p:txBody>
      </p:sp>
    </p:spTree>
  </p:cSld>
  <p:clrMapOvr>
    <a:masterClrMapping/>
  </p:clrMapOvr>
  <p:transition spd="med">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cSld>
  <p:clrMapOvr>
    <a:masterClrMapping/>
  </p:clrMapOvr>
  <p:transition spd="med">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endParaRPr lang="zh-CN" altLang="en-US" dirty="0"/>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endParaRPr lang="zh-CN" altLang="en-US" dirty="0"/>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endParaRPr lang="zh-CN" altLang="en-US" dirty="0"/>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endParaRPr lang="zh-CN" altLang="en-US" dirty="0"/>
          </a:p>
        </p:txBody>
      </p:sp>
      <p:sp>
        <p:nvSpPr>
          <p:cNvPr id="6" name="副标题 2"/>
          <p:cNvSpPr>
            <a:spLocks noGrp="1"/>
          </p:cNvSpPr>
          <p:nvPr>
            <p:ph type="subTitle" idx="1" hasCustomPrompt="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endParaRPr lang="zh-CN" altLang="en-US" dirty="0"/>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a:fillRect/>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a:fillRect/>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685317" y="72430"/>
            <a:ext cx="6332707" cy="788995"/>
          </a:xfr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ltLang="zh-CN" dirty="0"/>
          </a:p>
        </p:txBody>
      </p:sp>
      <p:sp>
        <p:nvSpPr>
          <p:cNvPr id="6" name="Rectangle 6"/>
          <p:cNvSpPr>
            <a:spLocks noGrp="1" noChangeArrowheads="1"/>
          </p:cNvSpPr>
          <p:nvPr>
            <p:ph type="sldNum" sz="quarter" idx="12"/>
          </p:nvPr>
        </p:nvSpPr>
        <p:spPr>
          <a:xfrm>
            <a:off x="7010400" y="6471694"/>
            <a:ext cx="2133600" cy="386311"/>
          </a:xfrm>
          <a:prstGeom prst="rect">
            <a:avLst/>
          </a:prstGeom>
        </p:spPr>
        <p:txBody>
          <a:bodyPr/>
          <a:lstStyle>
            <a:lvl1pPr>
              <a:defRPr/>
            </a:lvl1pPr>
          </a:lstStyle>
          <a:p>
            <a:pPr>
              <a:defRPr/>
            </a:pPr>
            <a:fld id="{60ECBD76-9D2A-47BE-9393-666C551F29CB}" type="slidenum">
              <a:rPr lang="en-US" altLang="zh-CN"/>
            </a:fld>
            <a:endParaRPr lang="en-US" altLang="zh-CN"/>
          </a:p>
        </p:txBody>
      </p:sp>
    </p:spTree>
  </p:cSld>
  <p:clrMapOvr>
    <a:masterClrMapping/>
  </p:clrMapOvr>
  <p:transition spd="med">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hasCustomPrompt="1"/>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cSld>
  <p:clrMapOvr>
    <a:masterClrMapping/>
  </p:clrMapOvr>
  <p:transition spd="med">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hasCustomPrompt="1"/>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a:p>
        </p:txBody>
      </p:sp>
      <p:sp>
        <p:nvSpPr>
          <p:cNvPr id="10" name="灯片编号占位符 5"/>
          <p:cNvSpPr txBox="1"/>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med">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p:cSld name="内页-极简">
    <p:spTree>
      <p:nvGrpSpPr>
        <p:cNvPr id="1" name=""/>
        <p:cNvGrpSpPr/>
        <p:nvPr/>
      </p:nvGrpSpPr>
      <p:grpSpPr>
        <a:xfrm>
          <a:off x="0" y="0"/>
          <a:ext cx="0" cy="0"/>
          <a:chOff x="0" y="0"/>
          <a:chExt cx="0" cy="0"/>
        </a:xfrm>
      </p:grpSpPr>
      <p:sp>
        <p:nvSpPr>
          <p:cNvPr id="3" name="内容占位符 2"/>
          <p:cNvSpPr>
            <a:spLocks noGrp="1"/>
          </p:cNvSpPr>
          <p:nvPr>
            <p:ph sz="quarter" idx="10" hasCustomPrompt="1"/>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cSld>
  <p:clrMapOvr>
    <a:masterClrMapping/>
  </p:clrMapOvr>
  <p:transition spd="med">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hasCustomPrompt="1"/>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cSld>
  <p:clrMapOvr>
    <a:masterClrMapping/>
  </p:clrMapOvr>
  <p:transition spd="med">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cSld>
  <p:clrMapOvr>
    <a:masterClrMapping/>
  </p:clrMapOvr>
  <p:transition spd="med">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a:p>
        </p:txBody>
      </p:sp>
    </p:spTree>
  </p:cSld>
  <p:clrMapOvr>
    <a:masterClrMapping/>
  </p:clrMapOvr>
  <p:transition spd="med">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fld>
            <a:endParaRPr lang="zh-CN" altLang="en-US" dirty="0"/>
          </a:p>
        </p:txBody>
      </p:sp>
    </p:spTree>
  </p:cSld>
  <p:clrMapOvr>
    <a:masterClrMapping/>
  </p:clrMapOvr>
  <p:transition spd="med">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sh/>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image" Target="../media/image7.emf"/><Relationship Id="rId2" Type="http://schemas.openxmlformats.org/officeDocument/2006/relationships/slideLayout" Target="../slideLayouts/slideLayout2.xml"/><Relationship Id="rId19" Type="http://schemas.microsoft.com/office/2007/relationships/hdphoto" Target="../media/hdphoto2.wdp"/><Relationship Id="rId18" Type="http://schemas.openxmlformats.org/officeDocument/2006/relationships/image" Target="../media/image6.png"/><Relationship Id="rId17" Type="http://schemas.openxmlformats.org/officeDocument/2006/relationships/image" Target="../media/image4.png"/><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7"/>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8" cstate="print">
            <a:extLst>
              <a:ext uri="{BEBA8EAE-BF5A-486C-A8C5-ECC9F3942E4B}">
                <a14:imgProps xmlns:a14="http://schemas.microsoft.com/office/drawing/2010/main">
                  <a14:imgLayer r:embed="rId1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0"/>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pic>
        <p:nvPicPr>
          <p:cNvPr id="9" name="图片 8"/>
          <p:cNvPicPr>
            <a:picLocks noChangeAspect="1"/>
          </p:cNvPicPr>
          <p:nvPr userDrawn="1"/>
        </p:nvPicPr>
        <p:blipFill>
          <a:blip r:embed="rId17"/>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8" cstate="print">
            <a:extLst>
              <a:ext uri="{BEBA8EAE-BF5A-486C-A8C5-ECC9F3942E4B}">
                <a14:imgProps xmlns:a14="http://schemas.microsoft.com/office/drawing/2010/main">
                  <a14:imgLayer r:embed="rId1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0"/>
          <a:stretch>
            <a:fillRect/>
          </a:stretch>
        </p:blipFill>
        <p:spPr>
          <a:xfrm>
            <a:off x="0" y="1231682"/>
            <a:ext cx="9144000" cy="3327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push/>
  </p:transition>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6.xml"/><Relationship Id="rId2" Type="http://schemas.openxmlformats.org/officeDocument/2006/relationships/image" Target="../media/image9.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3516" y="4436106"/>
            <a:ext cx="8902461" cy="899510"/>
          </a:xfrm>
        </p:spPr>
        <p:txBody>
          <a:bodyPr/>
          <a:lstStyle/>
          <a:p>
            <a:r>
              <a:rPr lang="en-US" altLang="zh-CN" sz="4000" dirty="0" err="1">
                <a:latin typeface="宋体" panose="02010600030101010101" pitchFamily="2" charset="-122"/>
                <a:ea typeface="宋体" panose="02010600030101010101" pitchFamily="2" charset="-122"/>
              </a:rPr>
              <a:t>PandaX</a:t>
            </a:r>
            <a:r>
              <a:rPr lang="en-US" altLang="zh-CN" sz="4000" dirty="0">
                <a:latin typeface="宋体" panose="02010600030101010101" pitchFamily="2" charset="-122"/>
                <a:ea typeface="宋体" panose="02010600030101010101" pitchFamily="2" charset="-122"/>
              </a:rPr>
              <a:t>-III</a:t>
            </a:r>
            <a:r>
              <a:rPr lang="zh-CN" altLang="en-US" sz="4000" dirty="0">
                <a:latin typeface="宋体" panose="02010600030101010101" pitchFamily="2" charset="-122"/>
                <a:ea typeface="宋体" panose="02010600030101010101" pitchFamily="2" charset="-122"/>
              </a:rPr>
              <a:t>无中微子双贝塔衰变实验：基于神经网络的信号与本底识别</a:t>
            </a:r>
            <a:br>
              <a:rPr lang="en-US" altLang="zh-CN" sz="4000" dirty="0">
                <a:latin typeface="宋体" panose="02010600030101010101" pitchFamily="2" charset="-122"/>
                <a:ea typeface="宋体" panose="02010600030101010101" pitchFamily="2" charset="-122"/>
              </a:rPr>
            </a:br>
            <a:endParaRPr lang="zh-CN" altLang="en-US" sz="4000" dirty="0">
              <a:latin typeface="宋体" panose="02010600030101010101" pitchFamily="2" charset="-122"/>
              <a:ea typeface="宋体" panose="02010600030101010101" pitchFamily="2" charset="-122"/>
            </a:endParaRPr>
          </a:p>
        </p:txBody>
      </p:sp>
      <p:sp>
        <p:nvSpPr>
          <p:cNvPr id="5" name="副标题 4"/>
          <p:cNvSpPr>
            <a:spLocks noGrp="1"/>
          </p:cNvSpPr>
          <p:nvPr>
            <p:ph type="subTitle" idx="1"/>
          </p:nvPr>
        </p:nvSpPr>
        <p:spPr>
          <a:xfrm>
            <a:off x="1937340" y="5615161"/>
            <a:ext cx="4991100" cy="604299"/>
          </a:xfrm>
        </p:spPr>
        <p:txBody>
          <a:bodyPr/>
          <a:lstStyle/>
          <a:p>
            <a:r>
              <a:rPr sz="3200" b="1" dirty="0">
                <a:latin typeface="华文行楷" panose="02010800040101010101" pitchFamily="2" charset="-122"/>
                <a:ea typeface="华文行楷" panose="02010800040101010101" pitchFamily="2" charset="-122"/>
              </a:rPr>
              <a:t>夏尚宁 黄遂之</a:t>
            </a:r>
            <a:endParaRPr lang="en-US" altLang="zh-CN" sz="3200" b="1" dirty="0">
              <a:latin typeface="华文行楷" panose="02010800040101010101" pitchFamily="2" charset="-122"/>
              <a:ea typeface="华文行楷" panose="02010800040101010101" pitchFamily="2" charset="-122"/>
            </a:endParaRPr>
          </a:p>
          <a:p>
            <a:r>
              <a:rPr lang="zh-CN" altLang="en-US" sz="3200" b="1" dirty="0">
                <a:latin typeface="华文行楷" panose="02010800040101010101" pitchFamily="2" charset="-122"/>
                <a:ea typeface="华文行楷" panose="02010800040101010101" pitchFamily="2" charset="-122"/>
              </a:rPr>
              <a:t>上海交通大学</a:t>
            </a:r>
            <a:endParaRPr lang="zh-CN" altLang="en-US" sz="3200" b="1" dirty="0">
              <a:latin typeface="华文行楷" panose="02010800040101010101" pitchFamily="2" charset="-122"/>
              <a:ea typeface="华文行楷" panose="02010800040101010101" pitchFamily="2" charset="-122"/>
            </a:endParaRPr>
          </a:p>
        </p:txBody>
      </p:sp>
      <p:sp>
        <p:nvSpPr>
          <p:cNvPr id="6" name="副标题 4"/>
          <p:cNvSpPr txBox="1"/>
          <p:nvPr/>
        </p:nvSpPr>
        <p:spPr>
          <a:xfrm>
            <a:off x="-1114426" y="6366336"/>
            <a:ext cx="3593349" cy="604299"/>
          </a:xfrm>
          <a:prstGeom prst="rect">
            <a:avLst/>
          </a:prstGeom>
        </p:spPr>
        <p:txBody>
          <a:bodyPr vert="horz" lIns="91440" tIns="45720" rIns="91440" bIns="45720" rtlCol="0" anchor="ctr">
            <a:noAutofit/>
          </a:bodyPr>
          <a:lstStyle>
            <a:lvl1pPr marL="228600" indent="-228600" algn="ctr" defTabSz="914400" rtl="0" eaLnBrk="1" latinLnBrk="0" hangingPunct="1">
              <a:lnSpc>
                <a:spcPct val="120000"/>
              </a:lnSpc>
              <a:spcBef>
                <a:spcPts val="1000"/>
              </a:spcBef>
              <a:buClr>
                <a:schemeClr val="accent1"/>
              </a:buClr>
              <a:buSzPct val="100000"/>
              <a:buFont typeface="Calibri" panose="020F0502020204030204" pitchFamily="34" charset="0"/>
              <a:buChar char="▪"/>
              <a:defRPr lang="zh-CN" altLang="en-US" sz="2400" b="0" kern="1200">
                <a:solidFill>
                  <a:schemeClr val="bg1"/>
                </a:solidFill>
                <a:latin typeface="+mn-ea"/>
                <a:ea typeface="+mn-ea"/>
                <a:cs typeface="+mj-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en-US" altLang="zh-CN" sz="2000" b="1">
                <a:latin typeface="华文隶书" panose="02010800040101010101" pitchFamily="2" charset="-122"/>
                <a:ea typeface="华文隶书" panose="02010800040101010101" pitchFamily="2" charset="-122"/>
              </a:rPr>
              <a:t>2020.04.17</a:t>
            </a:r>
            <a:endParaRPr lang="en-US" sz="2000" b="1" dirty="0">
              <a:latin typeface="华文隶书" panose="02010800040101010101" pitchFamily="2" charset="-122"/>
              <a:ea typeface="华文隶书" panose="02010800040101010101" pitchFamily="2" charset="-122"/>
            </a:endParaRPr>
          </a:p>
        </p:txBody>
      </p:sp>
    </p:spTree>
  </p:cSld>
  <p:clrMapOvr>
    <a:masterClrMapping/>
  </p:clrMapOvr>
  <p:transition spd="med">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267970" y="1951355"/>
            <a:ext cx="6771005" cy="2445385"/>
          </a:xfrm>
          <a:prstGeom prst="rect">
            <a:avLst/>
          </a:prstGeom>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3" name="标题 2"/>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文章提纲</a:t>
            </a:r>
            <a:endParaRPr lang="zh-CN" altLang="en-US" dirty="0">
              <a:latin typeface="黑体" panose="02010609060101010101" pitchFamily="49" charset="-122"/>
              <a:ea typeface="黑体" panose="02010609060101010101" pitchFamily="49" charset="-122"/>
            </a:endParaRPr>
          </a:p>
        </p:txBody>
      </p:sp>
      <p:sp>
        <p:nvSpPr>
          <p:cNvPr id="4" name="矩形: 圆角 3"/>
          <p:cNvSpPr/>
          <p:nvPr/>
        </p:nvSpPr>
        <p:spPr>
          <a:xfrm>
            <a:off x="396240" y="2358390"/>
            <a:ext cx="1496695" cy="1605915"/>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ym typeface="+mn-ea"/>
              </a:rPr>
              <a:t>Introduction</a:t>
            </a:r>
            <a:endParaRPr lang="zh-CN" altLang="en-US" dirty="0">
              <a:latin typeface="宋体" panose="02010600030101010101" pitchFamily="2" charset="-122"/>
              <a:ea typeface="宋体" panose="02010600030101010101" pitchFamily="2" charset="-122"/>
            </a:endParaRPr>
          </a:p>
        </p:txBody>
      </p:sp>
      <p:sp>
        <p:nvSpPr>
          <p:cNvPr id="8" name="矩形: 圆角 7"/>
          <p:cNvSpPr/>
          <p:nvPr/>
        </p:nvSpPr>
        <p:spPr>
          <a:xfrm>
            <a:off x="2761615" y="2358390"/>
            <a:ext cx="1472565" cy="1629410"/>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ym typeface="+mn-ea"/>
              </a:rPr>
              <a:t>PandaX</a:t>
            </a:r>
            <a:r>
              <a:rPr lang="en-US" altLang="zh-CN" sz="1200">
                <a:sym typeface="+mn-ea"/>
              </a:rPr>
              <a:t>-</a:t>
            </a:r>
            <a:r>
              <a:rPr lang="en-US" altLang="zh-CN" sz="1800">
                <a:sym typeface="+mn-ea"/>
              </a:rPr>
              <a:t>III</a:t>
            </a:r>
            <a:r>
              <a:rPr lang="en-US" altLang="zh-CN" sz="1200">
                <a:sym typeface="+mn-ea"/>
              </a:rPr>
              <a:t>-</a:t>
            </a:r>
            <a:r>
              <a:rPr lang="en-US" altLang="zh-CN" sz="1800">
                <a:sym typeface="+mn-ea"/>
              </a:rPr>
              <a:t>detector</a:t>
            </a:r>
            <a:endParaRPr lang="zh-CN" altLang="en-US" sz="1200" dirty="0">
              <a:latin typeface="Times New Roman" panose="02020503050405090304" pitchFamily="18" charset="0"/>
              <a:ea typeface="宋体" panose="02010600030101010101" pitchFamily="2" charset="-122"/>
              <a:cs typeface="Times New Roman" panose="02020503050405090304" pitchFamily="18" charset="0"/>
            </a:endParaRPr>
          </a:p>
        </p:txBody>
      </p:sp>
      <p:sp>
        <p:nvSpPr>
          <p:cNvPr id="9" name="矩形: 圆角 8"/>
          <p:cNvSpPr/>
          <p:nvPr/>
        </p:nvSpPr>
        <p:spPr>
          <a:xfrm>
            <a:off x="5027295" y="2359025"/>
            <a:ext cx="1572895" cy="1628775"/>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ym typeface="+mn-ea"/>
              </a:rPr>
              <a:t>Simulation</a:t>
            </a:r>
            <a:endParaRPr lang="zh-CN" altLang="en-US" sz="1200" dirty="0">
              <a:latin typeface="宋体" panose="02010600030101010101" pitchFamily="2" charset="-122"/>
              <a:ea typeface="宋体" panose="02010600030101010101" pitchFamily="2" charset="-122"/>
            </a:endParaRPr>
          </a:p>
        </p:txBody>
      </p:sp>
      <p:sp>
        <p:nvSpPr>
          <p:cNvPr id="10" name="矩形: 圆角 9"/>
          <p:cNvSpPr/>
          <p:nvPr/>
        </p:nvSpPr>
        <p:spPr>
          <a:xfrm>
            <a:off x="7293610" y="2359025"/>
            <a:ext cx="1572895" cy="1628775"/>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Classification</a:t>
            </a:r>
            <a:endParaRPr lang="en-US" altLang="zh-CN"/>
          </a:p>
        </p:txBody>
      </p:sp>
      <p:cxnSp>
        <p:nvCxnSpPr>
          <p:cNvPr id="12" name="直接箭头连接符 11"/>
          <p:cNvCxnSpPr>
            <a:stCxn id="4" idx="3"/>
          </p:cNvCxnSpPr>
          <p:nvPr/>
        </p:nvCxnSpPr>
        <p:spPr>
          <a:xfrm>
            <a:off x="1892935" y="3161665"/>
            <a:ext cx="868680" cy="114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直接箭头连接符 13"/>
          <p:cNvCxnSpPr>
            <a:stCxn id="8" idx="3"/>
            <a:endCxn id="9" idx="1"/>
          </p:cNvCxnSpPr>
          <p:nvPr/>
        </p:nvCxnSpPr>
        <p:spPr>
          <a:xfrm>
            <a:off x="4234174" y="3173215"/>
            <a:ext cx="793115" cy="6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接箭头连接符 17"/>
          <p:cNvCxnSpPr>
            <a:stCxn id="9" idx="3"/>
            <a:endCxn id="10" idx="1"/>
          </p:cNvCxnSpPr>
          <p:nvPr/>
        </p:nvCxnSpPr>
        <p:spPr>
          <a:xfrm>
            <a:off x="6600346" y="3173970"/>
            <a:ext cx="6934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 name="直接箭头连接符 5"/>
          <p:cNvCxnSpPr>
            <a:stCxn id="10" idx="2"/>
          </p:cNvCxnSpPr>
          <p:nvPr/>
        </p:nvCxnSpPr>
        <p:spPr>
          <a:xfrm flipH="1">
            <a:off x="8071485" y="3987800"/>
            <a:ext cx="8890" cy="7766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矩形: 圆角 9"/>
          <p:cNvSpPr/>
          <p:nvPr/>
        </p:nvSpPr>
        <p:spPr>
          <a:xfrm>
            <a:off x="7289165" y="4764405"/>
            <a:ext cx="1572895" cy="1628775"/>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Results</a:t>
            </a:r>
            <a:endParaRPr lang="en-US" altLang="zh-CN"/>
          </a:p>
        </p:txBody>
      </p:sp>
      <p:sp>
        <p:nvSpPr>
          <p:cNvPr id="11" name="矩形: 圆角 9"/>
          <p:cNvSpPr/>
          <p:nvPr/>
        </p:nvSpPr>
        <p:spPr>
          <a:xfrm>
            <a:off x="5027295" y="4764405"/>
            <a:ext cx="1572895" cy="1628775"/>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Conclusion</a:t>
            </a:r>
            <a:endParaRPr lang="en-US" altLang="zh-CN"/>
          </a:p>
        </p:txBody>
      </p:sp>
      <p:sp>
        <p:nvSpPr>
          <p:cNvPr id="13" name="矩形: 圆角 9"/>
          <p:cNvSpPr/>
          <p:nvPr/>
        </p:nvSpPr>
        <p:spPr>
          <a:xfrm>
            <a:off x="2661285" y="4764405"/>
            <a:ext cx="1572895" cy="1628775"/>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References</a:t>
            </a:r>
            <a:endParaRPr lang="en-US" altLang="zh-CN"/>
          </a:p>
        </p:txBody>
      </p:sp>
      <p:cxnSp>
        <p:nvCxnSpPr>
          <p:cNvPr id="15" name="直接箭头连接符 14"/>
          <p:cNvCxnSpPr>
            <a:stCxn id="7" idx="1"/>
            <a:endCxn id="11" idx="3"/>
          </p:cNvCxnSpPr>
          <p:nvPr/>
        </p:nvCxnSpPr>
        <p:spPr>
          <a:xfrm flipH="1">
            <a:off x="6600190" y="5579110"/>
            <a:ext cx="6889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接箭头连接符 16"/>
          <p:cNvCxnSpPr/>
          <p:nvPr/>
        </p:nvCxnSpPr>
        <p:spPr>
          <a:xfrm flipH="1">
            <a:off x="4338320" y="5578475"/>
            <a:ext cx="6889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8" grpId="0" bldLvl="0" animBg="1"/>
      <p:bldP spid="9" grpId="0" bldLvl="0" animBg="1"/>
      <p:bldP spid="10" grpId="0" bldLvl="0" animBg="1"/>
      <p:bldP spid="7" grpId="0" bldLvl="0" animBg="1"/>
      <p:bldP spid="11" grpId="0" bldLvl="0" animBg="1"/>
      <p:bldP spid="13" grpId="0" bldLvl="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2"/>
          <p:cNvSpPr txBox="1"/>
          <p:nvPr/>
        </p:nvSpPr>
        <p:spPr>
          <a:xfrm>
            <a:off x="494024" y="974277"/>
            <a:ext cx="8372163" cy="574183"/>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nSpc>
                <a:spcPct val="100000"/>
              </a:lnSpc>
            </a:pPr>
            <a:r>
              <a:rPr lang="en-US" altLang="zh-CN" sz="3200" b="1" dirty="0">
                <a:solidFill>
                  <a:schemeClr val="accent1"/>
                </a:solidFill>
                <a:latin typeface="黑体" panose="02010609060101010101" pitchFamily="49" charset="-122"/>
                <a:ea typeface="黑体" panose="02010609060101010101" pitchFamily="49" charset="-122"/>
              </a:rPr>
              <a:t>INTRODUCTION</a:t>
            </a:r>
            <a:endParaRPr lang="en-US" altLang="zh-CN" sz="3200" b="1" dirty="0">
              <a:solidFill>
                <a:schemeClr val="accent1"/>
              </a:solidFill>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a:xfrm>
            <a:off x="8717280" y="6455664"/>
            <a:ext cx="494377" cy="402336"/>
          </a:xfrm>
        </p:spPr>
        <p:txBody>
          <a:bodyPr/>
          <a:lstStyle/>
          <a:p>
            <a:pPr algn="r">
              <a:defRPr/>
            </a:pPr>
            <a:fld id="{60ECBD76-9D2A-47BE-9393-666C551F29CB}" type="slidenum">
              <a:rPr lang="en-US" altLang="zh-CN" smtClean="0"/>
            </a:fld>
            <a:endParaRPr lang="en-US" altLang="zh-CN" dirty="0"/>
          </a:p>
        </p:txBody>
      </p:sp>
      <p:sp>
        <p:nvSpPr>
          <p:cNvPr id="3" name="内容占位符 2"/>
          <p:cNvSpPr>
            <a:spLocks noGrp="1"/>
          </p:cNvSpPr>
          <p:nvPr>
            <p:ph idx="1"/>
          </p:nvPr>
        </p:nvSpPr>
        <p:spPr>
          <a:xfrm>
            <a:off x="402038" y="1663192"/>
            <a:ext cx="8340421" cy="4999840"/>
          </a:xfrm>
        </p:spPr>
        <p:txBody>
          <a:bodyPr>
            <a:normAutofit/>
          </a:bodyPr>
          <a:p>
            <a:r>
              <a:rPr lang="zh-CN" altLang="en-US" dirty="0">
                <a:latin typeface="宋体" panose="02010600030101010101" pitchFamily="2" charset="-122"/>
                <a:ea typeface="宋体" panose="02010600030101010101" pitchFamily="2" charset="-122"/>
              </a:rPr>
              <a:t>项目背景</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实验目的</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实验方法</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文章结构</a:t>
            </a:r>
            <a:endParaRPr lang="zh-CN" altLang="en-US" dirty="0">
              <a:latin typeface="宋体" panose="02010600030101010101" pitchFamily="2" charset="-122"/>
              <a:ea typeface="宋体" panose="02010600030101010101" pitchFamily="2" charset="-122"/>
            </a:endParaRPr>
          </a:p>
          <a:p>
            <a:pPr marL="457200" lvl="1" indent="0">
              <a:buNone/>
            </a:pPr>
            <a:endParaRPr lang="en-US" altLang="zh-CN" sz="18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endParaRPr lang="zh-CN" altLang="en-US" sz="2400" dirty="0">
              <a:latin typeface="宋体" panose="02010600030101010101" pitchFamily="2" charset="-122"/>
              <a:ea typeface="宋体" panose="02010600030101010101" pitchFamily="2" charset="-122"/>
            </a:endParaRPr>
          </a:p>
        </p:txBody>
      </p:sp>
    </p:spTree>
  </p:cSld>
  <p:clrMapOvr>
    <a:masterClrMapping/>
  </p:clrMapOvr>
  <p:transition spd="med">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2"/>
          <p:cNvSpPr txBox="1"/>
          <p:nvPr/>
        </p:nvSpPr>
        <p:spPr>
          <a:xfrm>
            <a:off x="494024" y="974277"/>
            <a:ext cx="8372163" cy="574183"/>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l">
              <a:lnSpc>
                <a:spcPct val="100000"/>
              </a:lnSpc>
            </a:pPr>
            <a:r>
              <a:rPr lang="en-US" altLang="zh-CN" sz="3200" b="1" dirty="0">
                <a:solidFill>
                  <a:schemeClr val="accent1"/>
                </a:solidFill>
                <a:latin typeface="黑体" panose="02010609060101010101" pitchFamily="49" charset="-122"/>
                <a:ea typeface="黑体" panose="02010609060101010101" pitchFamily="49" charset="-122"/>
                <a:sym typeface="+mn-ea"/>
              </a:rPr>
              <a:t>PandaX-III-detector</a:t>
            </a:r>
            <a:endParaRPr lang="en-US" altLang="zh-CN" sz="3200" b="1" dirty="0">
              <a:solidFill>
                <a:schemeClr val="accent1"/>
              </a:solidFill>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a:xfrm>
            <a:off x="8717280" y="6455664"/>
            <a:ext cx="494377" cy="402336"/>
          </a:xfrm>
        </p:spPr>
        <p:txBody>
          <a:bodyPr/>
          <a:lstStyle/>
          <a:p>
            <a:pPr algn="r">
              <a:defRPr/>
            </a:pPr>
            <a:fld id="{60ECBD76-9D2A-47BE-9393-666C551F29CB}" type="slidenum">
              <a:rPr lang="en-US" altLang="zh-CN" smtClean="0"/>
            </a:fld>
            <a:endParaRPr lang="en-US" altLang="zh-CN" dirty="0"/>
          </a:p>
        </p:txBody>
      </p:sp>
      <p:sp>
        <p:nvSpPr>
          <p:cNvPr id="3" name="内容占位符 2"/>
          <p:cNvSpPr>
            <a:spLocks noGrp="1"/>
          </p:cNvSpPr>
          <p:nvPr>
            <p:ph idx="1"/>
          </p:nvPr>
        </p:nvSpPr>
        <p:spPr>
          <a:xfrm>
            <a:off x="402038" y="1663192"/>
            <a:ext cx="8340421" cy="4999840"/>
          </a:xfrm>
        </p:spPr>
        <p:txBody>
          <a:bodyPr>
            <a:normAutofit/>
          </a:bodyPr>
          <a:p>
            <a:r>
              <a:rPr lang="zh-CN" altLang="en-US" sz="2000" dirty="0">
                <a:latin typeface="宋体" panose="02010600030101010101" pitchFamily="2" charset="-122"/>
                <a:ea typeface="宋体" panose="02010600030101010101" pitchFamily="2" charset="-122"/>
              </a:rPr>
              <a:t>PandaX-III实验正在研发百公斤量级富集Xe-136的高压气氙TPC来寻找NLDBD过程。 探测器的设计如图-1所示，读出平面由52块20×20 cm2的Microbulk Micromegas（MMs）组成，探测器有效区域尺寸为直径1.6米，漂移总长度1.2米，读出条尺寸是3毫米，能量分辨率指标是3%半高全宽（2.5MeV）。</a:t>
            </a:r>
            <a:endParaRPr lang="zh-CN" altLang="en-US" sz="2000" dirty="0">
              <a:latin typeface="宋体" panose="02010600030101010101" pitchFamily="2" charset="-122"/>
              <a:ea typeface="宋体" panose="02010600030101010101" pitchFamily="2" charset="-122"/>
            </a:endParaRPr>
          </a:p>
          <a:p>
            <a:endParaRPr lang="en-US" altLang="zh-CN" sz="14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p:txBody>
      </p:sp>
      <p:pic>
        <p:nvPicPr>
          <p:cNvPr id="2" name="图片 2" descr="C:\Users\王少博\Desktop\截图\截图\罐体2.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734185" y="3801110"/>
            <a:ext cx="2125980" cy="2461260"/>
          </a:xfrm>
          <a:prstGeom prst="rect">
            <a:avLst/>
          </a:prstGeom>
          <a:noFill/>
          <a:ln>
            <a:noFill/>
          </a:ln>
        </p:spPr>
      </p:pic>
      <p:pic>
        <p:nvPicPr>
          <p:cNvPr id="5" name="图片 1" descr="C:\Users\王少博\Desktop\PandaX-III时间投影室发表\截图\截图\读出平面.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4692015" y="3919220"/>
            <a:ext cx="2438400" cy="2225040"/>
          </a:xfrm>
          <a:prstGeom prst="rect">
            <a:avLst/>
          </a:prstGeom>
          <a:noFill/>
          <a:ln>
            <a:noFill/>
          </a:ln>
        </p:spPr>
      </p:pic>
    </p:spTree>
  </p:cSld>
  <p:clrMapOvr>
    <a:masterClrMapping/>
  </p:clrMapOvr>
  <p:transition spd="med">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2"/>
          <p:cNvSpPr txBox="1"/>
          <p:nvPr/>
        </p:nvSpPr>
        <p:spPr>
          <a:xfrm>
            <a:off x="494024" y="974277"/>
            <a:ext cx="8372163" cy="574183"/>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nSpc>
                <a:spcPct val="100000"/>
              </a:lnSpc>
            </a:pPr>
            <a:r>
              <a:rPr lang="en-US" altLang="zh-CN" sz="3200" b="1" dirty="0">
                <a:solidFill>
                  <a:schemeClr val="accent1"/>
                </a:solidFill>
                <a:latin typeface="黑体" panose="02010609060101010101" pitchFamily="49" charset="-122"/>
                <a:ea typeface="黑体" panose="02010609060101010101" pitchFamily="49" charset="-122"/>
              </a:rPr>
              <a:t>SIMULATION</a:t>
            </a:r>
            <a:endParaRPr lang="en-US" altLang="zh-CN" sz="3200" b="1" dirty="0">
              <a:solidFill>
                <a:schemeClr val="accent1"/>
              </a:solidFill>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a:xfrm>
            <a:off x="8717280" y="6455664"/>
            <a:ext cx="494377" cy="402336"/>
          </a:xfrm>
        </p:spPr>
        <p:txBody>
          <a:bodyPr/>
          <a:lstStyle/>
          <a:p>
            <a:pPr algn="r">
              <a:defRPr/>
            </a:pPr>
            <a:fld id="{60ECBD76-9D2A-47BE-9393-666C551F29CB}" type="slidenum">
              <a:rPr lang="en-US" altLang="zh-CN" smtClean="0"/>
            </a:fld>
            <a:endParaRPr lang="en-US" altLang="zh-CN" dirty="0"/>
          </a:p>
        </p:txBody>
      </p:sp>
      <p:sp>
        <p:nvSpPr>
          <p:cNvPr id="3" name="内容占位符 2"/>
          <p:cNvSpPr>
            <a:spLocks noGrp="1"/>
          </p:cNvSpPr>
          <p:nvPr>
            <p:ph idx="1"/>
          </p:nvPr>
        </p:nvSpPr>
        <p:spPr>
          <a:xfrm>
            <a:off x="402038" y="1663192"/>
            <a:ext cx="8340421" cy="4999840"/>
          </a:xfrm>
        </p:spPr>
        <p:txBody>
          <a:bodyPr>
            <a:normAutofit/>
          </a:bodyPr>
          <a:p>
            <a:r>
              <a:rPr lang="zh-CN" altLang="en-US" dirty="0">
                <a:latin typeface="宋体" panose="02010600030101010101" pitchFamily="2" charset="-122"/>
                <a:ea typeface="宋体" panose="02010600030101010101" pitchFamily="2" charset="-122"/>
              </a:rPr>
              <a:t>基于Geant4的蒙特卡洛模拟数据的生成</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基于REST对打到readout平面的电子进行的数据处理</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基于REST对移动中的电子进行的数据处理</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基于REST的电子学模拟</a:t>
            </a:r>
            <a:endParaRPr lang="zh-CN" altLang="en-US" dirty="0">
              <a:latin typeface="宋体" panose="02010600030101010101" pitchFamily="2" charset="-122"/>
              <a:ea typeface="宋体" panose="02010600030101010101" pitchFamily="2" charset="-122"/>
            </a:endParaRPr>
          </a:p>
          <a:p>
            <a:pPr marL="457200" lvl="1" indent="0">
              <a:buNone/>
            </a:pPr>
            <a:endParaRPr lang="en-US" altLang="zh-CN" sz="18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endParaRPr lang="zh-CN" altLang="en-US" sz="2400" dirty="0">
              <a:latin typeface="宋体" panose="02010600030101010101" pitchFamily="2" charset="-122"/>
              <a:ea typeface="宋体" panose="02010600030101010101" pitchFamily="2" charset="-122"/>
            </a:endParaRPr>
          </a:p>
        </p:txBody>
      </p:sp>
    </p:spTree>
  </p:cSld>
  <p:clrMapOvr>
    <a:masterClrMapping/>
  </p:clrMapOvr>
  <p:transition spd="med">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2"/>
          <p:cNvSpPr txBox="1"/>
          <p:nvPr/>
        </p:nvSpPr>
        <p:spPr>
          <a:xfrm>
            <a:off x="494024" y="974277"/>
            <a:ext cx="8372163" cy="57418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l">
              <a:lnSpc>
                <a:spcPct val="100000"/>
              </a:lnSpc>
            </a:pPr>
            <a:r>
              <a:rPr lang="en-US" altLang="zh-CN" sz="3200" b="1" dirty="0">
                <a:solidFill>
                  <a:schemeClr val="accent1"/>
                </a:solidFill>
                <a:latin typeface="黑体" panose="02010609060101010101" pitchFamily="49" charset="-122"/>
                <a:ea typeface="黑体" panose="02010609060101010101" pitchFamily="49" charset="-122"/>
                <a:sym typeface="+mn-ea"/>
              </a:rPr>
              <a:t>基于Geant4的蒙特卡洛模拟数据的生成</a:t>
            </a:r>
            <a:endParaRPr lang="en-US" altLang="zh-CN" sz="3200" b="1" dirty="0">
              <a:solidFill>
                <a:schemeClr val="accent1"/>
              </a:solidFill>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a:xfrm>
            <a:off x="8717280" y="6455664"/>
            <a:ext cx="494377" cy="402336"/>
          </a:xfrm>
        </p:spPr>
        <p:txBody>
          <a:bodyPr/>
          <a:lstStyle/>
          <a:p>
            <a:pPr algn="r">
              <a:defRPr/>
            </a:pPr>
            <a:fld id="{60ECBD76-9D2A-47BE-9393-666C551F29CB}" type="slidenum">
              <a:rPr lang="en-US" altLang="zh-CN" smtClean="0"/>
            </a:fld>
            <a:endParaRPr lang="en-US" altLang="zh-CN" dirty="0"/>
          </a:p>
        </p:txBody>
      </p:sp>
      <p:sp>
        <p:nvSpPr>
          <p:cNvPr id="3" name="内容占位符 2"/>
          <p:cNvSpPr>
            <a:spLocks noGrp="1"/>
          </p:cNvSpPr>
          <p:nvPr>
            <p:ph idx="1"/>
          </p:nvPr>
        </p:nvSpPr>
        <p:spPr>
          <a:xfrm>
            <a:off x="402038" y="1663192"/>
            <a:ext cx="8340421" cy="4999840"/>
          </a:xfrm>
        </p:spPr>
        <p:txBody>
          <a:bodyPr>
            <a:normAutofit/>
          </a:bodyPr>
          <a:p>
            <a:r>
              <a:rPr lang="zh-CN" altLang="en-US" sz="2000" dirty="0">
                <a:latin typeface="宋体" panose="02010600030101010101" pitchFamily="2" charset="-122"/>
                <a:ea typeface="宋体" panose="02010600030101010101" pitchFamily="2" charset="-122"/>
              </a:rPr>
              <a:t>本次模拟我们使用了基于Geant4的RestG4模拟包，在使用RestG4的过程中，TPC有效体积中电离出的电子的轨迹会随机生成，当这些粒子在轨迹上行进时会因为散射和一些特殊的物理过程沿着轨道沉积能量。而此时Geant4会跟踪这些轨迹，将时间戳、粒子类型、动量、能量沉积和位置等信息记录下来。由于Geant4会将这些信息封装在一个TRestG4Event中。在REST架构下，TRestG4Event能够被转换为TRestHitsEvent，从而进行更具体的处理和分析。</a:t>
            </a:r>
            <a:endParaRPr lang="zh-CN" altLang="en-US" sz="20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图片</a:t>
            </a:r>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p:txBody>
      </p:sp>
    </p:spTree>
  </p:cSld>
  <p:clrMapOvr>
    <a:masterClrMapping/>
  </p:clrMapOvr>
  <p:transition spd="med">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2"/>
          <p:cNvSpPr txBox="1"/>
          <p:nvPr/>
        </p:nvSpPr>
        <p:spPr>
          <a:xfrm>
            <a:off x="494024" y="974277"/>
            <a:ext cx="8372163" cy="574183"/>
          </a:xfrm>
          <a:prstGeom prst="rect">
            <a:avLst/>
          </a:prstGeom>
        </p:spPr>
        <p:txBody>
          <a:bodyPr vert="horz" lIns="91440" tIns="45720" rIns="91440" bIns="45720" rtlCol="0" anchor="ctr">
            <a:normAutofit fontScale="8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nSpc>
                <a:spcPct val="100000"/>
              </a:lnSpc>
            </a:pPr>
            <a:r>
              <a:rPr lang="en-US" altLang="zh-CN" sz="3200" b="1" dirty="0">
                <a:solidFill>
                  <a:schemeClr val="accent1"/>
                </a:solidFill>
                <a:latin typeface="黑体" panose="02010609060101010101" pitchFamily="49" charset="-122"/>
                <a:ea typeface="黑体" panose="02010609060101010101" pitchFamily="49" charset="-122"/>
                <a:sym typeface="+mn-ea"/>
              </a:rPr>
              <a:t>基于REST对打到readout平面的电子进行的数据处理</a:t>
            </a:r>
            <a:endParaRPr lang="en-US" altLang="zh-CN" sz="3200" b="1" dirty="0">
              <a:solidFill>
                <a:schemeClr val="accent1"/>
              </a:solidFill>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a:xfrm>
            <a:off x="8717280" y="6455664"/>
            <a:ext cx="494377" cy="402336"/>
          </a:xfrm>
        </p:spPr>
        <p:txBody>
          <a:bodyPr/>
          <a:lstStyle/>
          <a:p>
            <a:pPr algn="r">
              <a:defRPr/>
            </a:pPr>
            <a:fld id="{60ECBD76-9D2A-47BE-9393-666C551F29CB}" type="slidenum">
              <a:rPr lang="en-US" altLang="zh-CN" smtClean="0"/>
            </a:fld>
            <a:endParaRPr lang="en-US" altLang="zh-CN" dirty="0"/>
          </a:p>
        </p:txBody>
      </p:sp>
      <p:sp>
        <p:nvSpPr>
          <p:cNvPr id="3" name="内容占位符 2"/>
          <p:cNvSpPr>
            <a:spLocks noGrp="1"/>
          </p:cNvSpPr>
          <p:nvPr>
            <p:ph idx="1"/>
          </p:nvPr>
        </p:nvSpPr>
        <p:spPr>
          <a:xfrm>
            <a:off x="402038" y="1663192"/>
            <a:ext cx="8340421" cy="4999840"/>
          </a:xfrm>
        </p:spPr>
        <p:txBody>
          <a:bodyPr>
            <a:normAutofit/>
          </a:bodyPr>
          <a:p>
            <a:r>
              <a:rPr lang="zh-CN" altLang="en-US" dirty="0">
                <a:latin typeface="宋体" panose="02010600030101010101" pitchFamily="2" charset="-122"/>
                <a:ea typeface="宋体" panose="02010600030101010101" pitchFamily="2" charset="-122"/>
              </a:rPr>
              <a:t>TRestG4AnalysisProcess </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TRestG4ToHitsProcess</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TRestElectronDiffusionProcess</a:t>
            </a:r>
            <a:endParaRPr lang="zh-CN" altLang="en-US"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、物理意义：目的、理论结果、实际结果</a:t>
            </a:r>
            <a:endParaRPr lang="zh-CN" altLang="en-US"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、参数及其意义</a:t>
            </a:r>
            <a:endParaRPr lang="zh-CN" altLang="en-US" dirty="0">
              <a:latin typeface="宋体" panose="02010600030101010101" pitchFamily="2" charset="-122"/>
              <a:ea typeface="宋体" panose="02010600030101010101" pitchFamily="2" charset="-122"/>
            </a:endParaRPr>
          </a:p>
          <a:p>
            <a:pPr marL="457200" lvl="1" indent="0">
              <a:buNone/>
            </a:pPr>
            <a:endParaRPr lang="en-US" altLang="zh-CN" sz="18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endParaRPr lang="zh-CN" altLang="en-US" sz="2400" dirty="0">
              <a:latin typeface="宋体" panose="02010600030101010101" pitchFamily="2" charset="-122"/>
              <a:ea typeface="宋体" panose="02010600030101010101" pitchFamily="2" charset="-122"/>
            </a:endParaRPr>
          </a:p>
        </p:txBody>
      </p:sp>
    </p:spTree>
  </p:cSld>
  <p:clrMapOvr>
    <a:masterClrMapping/>
  </p:clrMapOvr>
  <p:transition spd="med">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2"/>
          <p:cNvSpPr txBox="1"/>
          <p:nvPr/>
        </p:nvSpPr>
        <p:spPr>
          <a:xfrm>
            <a:off x="494024" y="974277"/>
            <a:ext cx="8372163" cy="574183"/>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nSpc>
                <a:spcPct val="100000"/>
              </a:lnSpc>
            </a:pPr>
            <a:r>
              <a:rPr lang="en-US" altLang="zh-CN" sz="3200" b="1" dirty="0">
                <a:solidFill>
                  <a:schemeClr val="accent1"/>
                </a:solidFill>
                <a:latin typeface="黑体" panose="02010609060101010101" pitchFamily="49" charset="-122"/>
                <a:ea typeface="黑体" panose="02010609060101010101" pitchFamily="49" charset="-122"/>
              </a:rPr>
              <a:t>基于REST对移动中的电子进行的数据处理</a:t>
            </a:r>
            <a:endParaRPr lang="en-US" altLang="zh-CN" sz="3200" b="1" dirty="0">
              <a:solidFill>
                <a:schemeClr val="accent1"/>
              </a:solidFill>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a:xfrm>
            <a:off x="8717280" y="6455664"/>
            <a:ext cx="494377" cy="402336"/>
          </a:xfrm>
        </p:spPr>
        <p:txBody>
          <a:bodyPr/>
          <a:lstStyle/>
          <a:p>
            <a:pPr algn="r">
              <a:defRPr/>
            </a:pPr>
            <a:fld id="{60ECBD76-9D2A-47BE-9393-666C551F29CB}" type="slidenum">
              <a:rPr lang="en-US" altLang="zh-CN" smtClean="0"/>
            </a:fld>
            <a:endParaRPr lang="en-US" altLang="zh-CN" dirty="0"/>
          </a:p>
        </p:txBody>
      </p:sp>
      <p:sp>
        <p:nvSpPr>
          <p:cNvPr id="3" name="内容占位符 2"/>
          <p:cNvSpPr>
            <a:spLocks noGrp="1"/>
          </p:cNvSpPr>
          <p:nvPr>
            <p:ph idx="1"/>
          </p:nvPr>
        </p:nvSpPr>
        <p:spPr>
          <a:xfrm>
            <a:off x="402038" y="1663192"/>
            <a:ext cx="8340421" cy="4999840"/>
          </a:xfrm>
        </p:spPr>
        <p:txBody>
          <a:bodyPr>
            <a:normAutofit/>
          </a:bodyPr>
          <a:p>
            <a:r>
              <a:rPr lang="zh-CN" altLang="en-US" dirty="0">
                <a:latin typeface="宋体" panose="02010600030101010101" pitchFamily="2" charset="-122"/>
                <a:ea typeface="宋体" panose="02010600030101010101" pitchFamily="2" charset="-122"/>
              </a:rPr>
              <a:t>TRestAvalancheProcess</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TRestFiducializationProcess</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TRestHitsSmearingProcess</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TRestHitsShuffleProcess</a:t>
            </a:r>
            <a:endParaRPr lang="zh-CN" altLang="en-US"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sym typeface="+mn-ea"/>
              </a:rPr>
              <a:t>1</a:t>
            </a:r>
            <a:r>
              <a:rPr lang="zh-CN" altLang="en-US" dirty="0">
                <a:latin typeface="宋体" panose="02010600030101010101" pitchFamily="2" charset="-122"/>
                <a:ea typeface="宋体" panose="02010600030101010101" pitchFamily="2" charset="-122"/>
                <a:sym typeface="+mn-ea"/>
              </a:rPr>
              <a:t>、物理意义：目的、理论结果、实际结果</a:t>
            </a:r>
            <a:endParaRPr lang="zh-CN" altLang="en-US"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sym typeface="+mn-ea"/>
              </a:rPr>
              <a:t>2</a:t>
            </a:r>
            <a:r>
              <a:rPr lang="zh-CN" altLang="en-US" dirty="0">
                <a:latin typeface="宋体" panose="02010600030101010101" pitchFamily="2" charset="-122"/>
                <a:ea typeface="宋体" panose="02010600030101010101" pitchFamily="2" charset="-122"/>
                <a:sym typeface="+mn-ea"/>
              </a:rPr>
              <a:t>、参数及其意义</a:t>
            </a:r>
            <a:endParaRPr lang="zh-CN" altLang="en-US" dirty="0">
              <a:latin typeface="宋体" panose="02010600030101010101" pitchFamily="2" charset="-122"/>
              <a:ea typeface="宋体" panose="02010600030101010101" pitchFamily="2" charset="-122"/>
            </a:endParaRPr>
          </a:p>
          <a:p>
            <a:pPr marL="457200" lvl="1" indent="0">
              <a:buNone/>
            </a:pPr>
            <a:endParaRPr lang="en-US" altLang="zh-CN" sz="18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endParaRPr lang="zh-CN" altLang="en-US" sz="2400" dirty="0">
              <a:latin typeface="宋体" panose="02010600030101010101" pitchFamily="2" charset="-122"/>
              <a:ea typeface="宋体" panose="02010600030101010101" pitchFamily="2" charset="-122"/>
            </a:endParaRPr>
          </a:p>
        </p:txBody>
      </p:sp>
    </p:spTree>
  </p:cSld>
  <p:clrMapOvr>
    <a:masterClrMapping/>
  </p:clrMapOvr>
  <p:transition spd="med">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2"/>
          <p:cNvSpPr txBox="1"/>
          <p:nvPr/>
        </p:nvSpPr>
        <p:spPr>
          <a:xfrm>
            <a:off x="494024" y="974277"/>
            <a:ext cx="8372163" cy="574183"/>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nSpc>
                <a:spcPct val="100000"/>
              </a:lnSpc>
            </a:pPr>
            <a:r>
              <a:rPr lang="en-US" altLang="zh-CN" sz="3200" b="1" dirty="0">
                <a:solidFill>
                  <a:schemeClr val="accent1"/>
                </a:solidFill>
                <a:latin typeface="黑体" panose="02010609060101010101" pitchFamily="49" charset="-122"/>
                <a:ea typeface="黑体" panose="02010609060101010101" pitchFamily="49" charset="-122"/>
              </a:rPr>
              <a:t>基于REST的电子学模拟</a:t>
            </a:r>
            <a:endParaRPr lang="en-US" altLang="zh-CN" sz="3200" b="1" dirty="0">
              <a:solidFill>
                <a:schemeClr val="accent1"/>
              </a:solidFill>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a:xfrm>
            <a:off x="8717280" y="6455664"/>
            <a:ext cx="494377" cy="402336"/>
          </a:xfrm>
        </p:spPr>
        <p:txBody>
          <a:bodyPr/>
          <a:lstStyle/>
          <a:p>
            <a:pPr algn="r">
              <a:defRPr/>
            </a:pPr>
            <a:fld id="{60ECBD76-9D2A-47BE-9393-666C551F29CB}" type="slidenum">
              <a:rPr lang="en-US" altLang="zh-CN" smtClean="0"/>
            </a:fld>
            <a:endParaRPr lang="en-US" altLang="zh-CN" dirty="0"/>
          </a:p>
        </p:txBody>
      </p:sp>
      <p:sp>
        <p:nvSpPr>
          <p:cNvPr id="3" name="内容占位符 2"/>
          <p:cNvSpPr>
            <a:spLocks noGrp="1"/>
          </p:cNvSpPr>
          <p:nvPr>
            <p:ph idx="1"/>
          </p:nvPr>
        </p:nvSpPr>
        <p:spPr>
          <a:xfrm>
            <a:off x="402038" y="1663192"/>
            <a:ext cx="8340421" cy="4999840"/>
          </a:xfrm>
        </p:spPr>
        <p:txBody>
          <a:bodyPr>
            <a:normAutofit lnSpcReduction="10000"/>
          </a:bodyPr>
          <a:p>
            <a:r>
              <a:rPr lang="zh-CN" altLang="en-US" dirty="0">
                <a:latin typeface="宋体" panose="02010600030101010101" pitchFamily="2" charset="-122"/>
                <a:ea typeface="宋体" panose="02010600030101010101" pitchFamily="2" charset="-122"/>
              </a:rPr>
              <a:t>TRestHitsToSignalProcess</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TRestSignalToRawSignalProcess</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TRestRawSignalShapingProcess</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TRestRawSignalAddNoiseProcess</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TRestZeroSuppresionProcess</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TRestSignalToHitsProcess</a:t>
            </a:r>
            <a:endParaRPr lang="zh-CN" altLang="en-US" dirty="0">
              <a:latin typeface="宋体" panose="02010600030101010101" pitchFamily="2" charset="-122"/>
              <a:ea typeface="宋体" panose="02010600030101010101" pitchFamily="2" charset="-122"/>
            </a:endParaRPr>
          </a:p>
          <a:p>
            <a:r>
              <a:rPr lang="en-US" altLang="zh-CN" sz="1800" dirty="0">
                <a:latin typeface="宋体" panose="02010600030101010101" pitchFamily="2" charset="-122"/>
                <a:ea typeface="宋体" panose="02010600030101010101" pitchFamily="2" charset="-122"/>
                <a:sym typeface="+mn-ea"/>
              </a:rPr>
              <a:t>1</a:t>
            </a:r>
            <a:r>
              <a:rPr lang="zh-CN" altLang="en-US" sz="1800" dirty="0">
                <a:latin typeface="宋体" panose="02010600030101010101" pitchFamily="2" charset="-122"/>
                <a:ea typeface="宋体" panose="02010600030101010101" pitchFamily="2" charset="-122"/>
                <a:sym typeface="+mn-ea"/>
              </a:rPr>
              <a:t>、物理意义：目的、理论结果、实际结果</a:t>
            </a:r>
            <a:endParaRPr lang="zh-CN" altLang="en-US" sz="1800" dirty="0">
              <a:latin typeface="宋体" panose="02010600030101010101" pitchFamily="2" charset="-122"/>
              <a:ea typeface="宋体" panose="02010600030101010101" pitchFamily="2" charset="-122"/>
            </a:endParaRPr>
          </a:p>
          <a:p>
            <a:r>
              <a:rPr lang="en-US" altLang="zh-CN" sz="1800" dirty="0">
                <a:latin typeface="宋体" panose="02010600030101010101" pitchFamily="2" charset="-122"/>
                <a:ea typeface="宋体" panose="02010600030101010101" pitchFamily="2" charset="-122"/>
                <a:sym typeface="+mn-ea"/>
              </a:rPr>
              <a:t>2</a:t>
            </a:r>
            <a:r>
              <a:rPr lang="zh-CN" altLang="en-US" sz="1800" dirty="0">
                <a:latin typeface="宋体" panose="02010600030101010101" pitchFamily="2" charset="-122"/>
                <a:ea typeface="宋体" panose="02010600030101010101" pitchFamily="2" charset="-122"/>
                <a:sym typeface="+mn-ea"/>
              </a:rPr>
              <a:t>、参数及其意义</a:t>
            </a:r>
            <a:endParaRPr lang="en-US" altLang="zh-CN" sz="18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endParaRPr lang="zh-CN" altLang="en-US" sz="2400" dirty="0">
              <a:latin typeface="宋体" panose="02010600030101010101" pitchFamily="2" charset="-122"/>
              <a:ea typeface="宋体" panose="02010600030101010101" pitchFamily="2" charset="-122"/>
            </a:endParaRPr>
          </a:p>
        </p:txBody>
      </p:sp>
    </p:spTree>
  </p:cSld>
  <p:clrMapOvr>
    <a:masterClrMapping/>
  </p:clrMapOvr>
  <p:transition spd="med">
    <p:push/>
  </p:transition>
  <p:timing>
    <p:tnLst>
      <p:par>
        <p:cTn id="1" dur="indefinite" restart="never" nodeType="tmRoot"/>
      </p:par>
    </p:tnLst>
  </p:timing>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1183</Words>
  <Application>WPS 演示</Application>
  <PresentationFormat>全屏显示(4:3)</PresentationFormat>
  <Paragraphs>116</Paragraphs>
  <Slides>9</Slides>
  <Notes>4</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9</vt:i4>
      </vt:variant>
    </vt:vector>
  </HeadingPairs>
  <TitlesOfParts>
    <vt:vector size="32" baseType="lpstr">
      <vt:lpstr>Arial</vt:lpstr>
      <vt:lpstr>方正书宋_GBK</vt:lpstr>
      <vt:lpstr>Wingdings</vt:lpstr>
      <vt:lpstr>Calibri</vt:lpstr>
      <vt:lpstr>Helvetica Neue</vt:lpstr>
      <vt:lpstr>微软雅黑</vt:lpstr>
      <vt:lpstr>汉仪旗黑KW</vt:lpstr>
      <vt:lpstr>宋体</vt:lpstr>
      <vt:lpstr>汉仪书宋二KW</vt:lpstr>
      <vt:lpstr>华文行楷</vt:lpstr>
      <vt:lpstr>华文隶书</vt:lpstr>
      <vt:lpstr>黑体</vt:lpstr>
      <vt:lpstr>汉仪中黑KW</vt:lpstr>
      <vt:lpstr>Times New Roman</vt:lpstr>
      <vt:lpstr>Wingdings</vt:lpstr>
      <vt:lpstr>宋体-简</vt:lpstr>
      <vt:lpstr>行楷-简</vt:lpstr>
      <vt:lpstr>宋体</vt:lpstr>
      <vt:lpstr>Arial Unicode MS</vt:lpstr>
      <vt:lpstr>等线</vt:lpstr>
      <vt:lpstr>汉仪中等线KW</vt:lpstr>
      <vt:lpstr>等线 Light</vt:lpstr>
      <vt:lpstr>2016-VI主题-蓝</vt:lpstr>
      <vt:lpstr>PandaX-III无中微子双贝塔衰变实验：基于神经网络的信号与本底识别 </vt:lpstr>
      <vt:lpstr>文章提纲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夏尚宁</dc:creator>
  <cp:lastModifiedBy>sammy</cp:lastModifiedBy>
  <cp:revision>428</cp:revision>
  <dcterms:created xsi:type="dcterms:W3CDTF">2020-04-17T11:04:15Z</dcterms:created>
  <dcterms:modified xsi:type="dcterms:W3CDTF">2020-04-17T11:04:15Z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2052-1.9.1.2994</vt:lpwstr>
  </property>
</Properties>
</file>