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 autoCompressPictures="0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86" r:id="rId3"/>
    <p:sldId id="324" r:id="rId5"/>
    <p:sldId id="327" r:id="rId6"/>
    <p:sldId id="332" r:id="rId7"/>
    <p:sldId id="333" r:id="rId8"/>
    <p:sldId id="328" r:id="rId9"/>
    <p:sldId id="340" r:id="rId10"/>
    <p:sldId id="336" r:id="rId11"/>
    <p:sldId id="287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5E21"/>
    <a:srgbClr val="025E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0" autoAdjust="0"/>
    <p:restoredTop sz="94595"/>
  </p:normalViewPr>
  <p:slideViewPr>
    <p:cSldViewPr snapToGrid="0" snapToObjects="1">
      <p:cViewPr varScale="1">
        <p:scale>
          <a:sx n="70" d="100"/>
          <a:sy n="70" d="100"/>
        </p:scale>
        <p:origin x="-137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C995C-9FFD-48B0-AAB0-E29C833179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1354C-49AF-45F9-9C05-08D9CF34D04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此页可以删除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84B1CD8-9F96-4F1D-A5B8-2D9E0ECCEB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此页可以删除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84B1CD8-9F96-4F1D-A5B8-2D9E0ECCEB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9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image" Target="../media/image8.png"/><Relationship Id="rId4" Type="http://schemas.openxmlformats.org/officeDocument/2006/relationships/image" Target="../media/image9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5" Type="http://schemas.openxmlformats.org/officeDocument/2006/relationships/image" Target="../media/image8.png"/><Relationship Id="rId4" Type="http://schemas.openxmlformats.org/officeDocument/2006/relationships/image" Target="../media/image2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9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image" Target="../media/image8.png"/><Relationship Id="rId4" Type="http://schemas.openxmlformats.org/officeDocument/2006/relationships/image" Target="../media/image9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rgbClr val="215E21"/>
              </a:buClr>
              <a:defRPr sz="2000"/>
            </a:lvl1pPr>
            <a:lvl2pPr>
              <a:buClr>
                <a:srgbClr val="215E21"/>
              </a:buClr>
              <a:defRPr sz="1800"/>
            </a:lvl2pPr>
            <a:lvl3pPr>
              <a:buClr>
                <a:srgbClr val="215E21"/>
              </a:buClr>
              <a:defRPr sz="1600"/>
            </a:lvl3pPr>
            <a:lvl4pPr>
              <a:buClr>
                <a:srgbClr val="215E21"/>
              </a:buClr>
              <a:defRPr sz="1400"/>
            </a:lvl4pPr>
            <a:lvl5pPr>
              <a:buClr>
                <a:srgbClr val="215E21"/>
              </a:buCl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rgbClr val="215E21"/>
              </a:buClr>
              <a:defRPr sz="2000"/>
            </a:lvl1pPr>
            <a:lvl2pPr>
              <a:buClr>
                <a:srgbClr val="215E21"/>
              </a:buClr>
              <a:defRPr sz="1800"/>
            </a:lvl2pPr>
            <a:lvl3pPr>
              <a:buClr>
                <a:srgbClr val="215E21"/>
              </a:buClr>
              <a:defRPr sz="1600"/>
            </a:lvl3pPr>
            <a:lvl4pPr>
              <a:buClr>
                <a:srgbClr val="215E21"/>
              </a:buClr>
              <a:defRPr sz="1400"/>
            </a:lvl4pPr>
            <a:lvl5pPr>
              <a:buClr>
                <a:srgbClr val="215E21"/>
              </a:buCl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rgbClr val="215E2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615" y="198807"/>
            <a:ext cx="1410819" cy="373474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0339"/>
            <a:ext cx="9144000" cy="341376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0"/>
            <a:ext cx="9144000" cy="91439"/>
          </a:xfrm>
          <a:prstGeom prst="rect">
            <a:avLst/>
          </a:prstGeom>
          <a:solidFill>
            <a:srgbClr val="215E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>
            <a:off x="0" y="6766561"/>
            <a:ext cx="9144000" cy="91439"/>
          </a:xfrm>
          <a:prstGeom prst="rect">
            <a:avLst/>
          </a:prstGeom>
          <a:solidFill>
            <a:srgbClr val="215E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rgbClr val="215E21"/>
              </a:buClr>
              <a:defRPr sz="2000"/>
            </a:lvl1pPr>
            <a:lvl2pPr>
              <a:buClr>
                <a:srgbClr val="215E21"/>
              </a:buClr>
              <a:defRPr sz="1800"/>
            </a:lvl2pPr>
            <a:lvl3pPr>
              <a:buClr>
                <a:srgbClr val="215E21"/>
              </a:buClr>
              <a:defRPr sz="1600"/>
            </a:lvl3pPr>
            <a:lvl4pPr>
              <a:buClr>
                <a:srgbClr val="215E21"/>
              </a:buClr>
              <a:defRPr sz="1400"/>
            </a:lvl4pPr>
            <a:lvl5pPr>
              <a:buClr>
                <a:srgbClr val="215E21"/>
              </a:buCl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rgbClr val="215E21"/>
              </a:buClr>
              <a:defRPr sz="2000"/>
            </a:lvl1pPr>
            <a:lvl2pPr>
              <a:buClr>
                <a:srgbClr val="215E21"/>
              </a:buClr>
              <a:defRPr sz="1800"/>
            </a:lvl2pPr>
            <a:lvl3pPr>
              <a:buClr>
                <a:srgbClr val="215E21"/>
              </a:buClr>
              <a:defRPr sz="1600"/>
            </a:lvl3pPr>
            <a:lvl4pPr>
              <a:buClr>
                <a:srgbClr val="215E21"/>
              </a:buClr>
              <a:defRPr sz="1400"/>
            </a:lvl4pPr>
            <a:lvl5pPr>
              <a:buClr>
                <a:srgbClr val="215E21"/>
              </a:buCl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rgbClr val="215E2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0339"/>
            <a:ext cx="9144000" cy="341376"/>
          </a:xfrm>
          <a:prstGeom prst="rect">
            <a:avLst/>
          </a:prstGeom>
        </p:spPr>
      </p:pic>
      <p:sp>
        <p:nvSpPr>
          <p:cNvPr id="22" name="矩形 21"/>
          <p:cNvSpPr/>
          <p:nvPr userDrawn="1"/>
        </p:nvSpPr>
        <p:spPr>
          <a:xfrm>
            <a:off x="0" y="0"/>
            <a:ext cx="9144000" cy="91439"/>
          </a:xfrm>
          <a:prstGeom prst="rect">
            <a:avLst/>
          </a:prstGeom>
          <a:solidFill>
            <a:srgbClr val="215E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0" y="6766561"/>
            <a:ext cx="9144000" cy="91439"/>
          </a:xfrm>
          <a:prstGeom prst="rect">
            <a:avLst/>
          </a:prstGeom>
          <a:solidFill>
            <a:srgbClr val="215E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rgbClr val="215E2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rgbClr val="215E21"/>
              </a:buClr>
              <a:defRPr sz="2000"/>
            </a:lvl1pPr>
            <a:lvl2pPr>
              <a:buClr>
                <a:srgbClr val="215E21"/>
              </a:buClr>
              <a:defRPr sz="1800"/>
            </a:lvl2pPr>
            <a:lvl3pPr>
              <a:buClr>
                <a:srgbClr val="215E21"/>
              </a:buClr>
              <a:defRPr sz="1600"/>
            </a:lvl3pPr>
            <a:lvl4pPr>
              <a:buClr>
                <a:srgbClr val="215E21"/>
              </a:buClr>
              <a:defRPr sz="1400"/>
            </a:lvl4pPr>
            <a:lvl5pPr>
              <a:buClr>
                <a:srgbClr val="215E21"/>
              </a:buCl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rgbClr val="215E21"/>
              </a:buClr>
              <a:defRPr sz="2000"/>
            </a:lvl1pPr>
            <a:lvl2pPr>
              <a:buClr>
                <a:srgbClr val="215E21"/>
              </a:buClr>
              <a:defRPr sz="1800"/>
            </a:lvl2pPr>
            <a:lvl3pPr>
              <a:buClr>
                <a:srgbClr val="215E21"/>
              </a:buClr>
              <a:defRPr sz="1600"/>
            </a:lvl3pPr>
            <a:lvl4pPr>
              <a:buClr>
                <a:srgbClr val="215E21"/>
              </a:buClr>
              <a:defRPr sz="1400"/>
            </a:lvl4pPr>
            <a:lvl5pPr>
              <a:buClr>
                <a:srgbClr val="215E21"/>
              </a:buCl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rgbClr val="215E2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  <a:ln>
            <a:solidFill>
              <a:srgbClr val="215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615" y="198807"/>
            <a:ext cx="1410819" cy="373474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0"/>
            <a:ext cx="9144000" cy="91439"/>
          </a:xfrm>
          <a:prstGeom prst="rect">
            <a:avLst/>
          </a:prstGeom>
          <a:solidFill>
            <a:srgbClr val="215E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>
            <a:off x="0" y="6766561"/>
            <a:ext cx="9144000" cy="91439"/>
          </a:xfrm>
          <a:prstGeom prst="rect">
            <a:avLst/>
          </a:prstGeom>
          <a:solidFill>
            <a:srgbClr val="215E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rgbClr val="215E2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rgbClr val="215E21"/>
              </a:buClr>
              <a:defRPr sz="2000"/>
            </a:lvl1pPr>
            <a:lvl2pPr>
              <a:buClr>
                <a:srgbClr val="215E21"/>
              </a:buClr>
              <a:defRPr sz="1800"/>
            </a:lvl2pPr>
            <a:lvl3pPr>
              <a:buClr>
                <a:srgbClr val="215E21"/>
              </a:buClr>
              <a:defRPr sz="1600"/>
            </a:lvl3pPr>
            <a:lvl4pPr>
              <a:buClr>
                <a:srgbClr val="215E21"/>
              </a:buClr>
              <a:defRPr sz="1400"/>
            </a:lvl4pPr>
            <a:lvl5pPr>
              <a:buClr>
                <a:srgbClr val="215E21"/>
              </a:buCl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rgbClr val="215E21"/>
              </a:buClr>
              <a:defRPr sz="2000"/>
            </a:lvl1pPr>
            <a:lvl2pPr>
              <a:buClr>
                <a:srgbClr val="215E21"/>
              </a:buClr>
              <a:defRPr sz="1800"/>
            </a:lvl2pPr>
            <a:lvl3pPr>
              <a:buClr>
                <a:srgbClr val="215E21"/>
              </a:buClr>
              <a:defRPr sz="1600"/>
            </a:lvl3pPr>
            <a:lvl4pPr>
              <a:buClr>
                <a:srgbClr val="215E21"/>
              </a:buClr>
              <a:defRPr sz="1400"/>
            </a:lvl4pPr>
            <a:lvl5pPr>
              <a:buClr>
                <a:srgbClr val="215E21"/>
              </a:buCl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rgbClr val="215E2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  <a:ln>
            <a:solidFill>
              <a:srgbClr val="215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 userDrawn="1"/>
        </p:nvSpPr>
        <p:spPr>
          <a:xfrm>
            <a:off x="0" y="0"/>
            <a:ext cx="9144000" cy="91439"/>
          </a:xfrm>
          <a:prstGeom prst="rect">
            <a:avLst/>
          </a:prstGeom>
          <a:solidFill>
            <a:srgbClr val="215E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0" y="6766561"/>
            <a:ext cx="9144000" cy="91439"/>
          </a:xfrm>
          <a:prstGeom prst="rect">
            <a:avLst/>
          </a:prstGeom>
          <a:solidFill>
            <a:srgbClr val="215E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1_封面">
    <p:bg>
      <p:bgPr>
        <a:solidFill>
          <a:srgbClr val="215E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4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69125" y="5245248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单击以编辑母版副标题样式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5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" y="-38132"/>
            <a:ext cx="9132201" cy="3931920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4" y="6100773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accent1"/>
                </a:solidFill>
                <a:effectLst>
                  <a:glow rad="25400">
                    <a:srgbClr val="BFE2F3"/>
                  </a:glo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215E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0"/>
            <a:ext cx="9144000" cy="91439"/>
          </a:xfrm>
          <a:prstGeom prst="rect">
            <a:avLst/>
          </a:prstGeom>
          <a:solidFill>
            <a:srgbClr val="215E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底">
    <p:bg>
      <p:bgPr>
        <a:solidFill>
          <a:srgbClr val="215E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6687" y="335156"/>
            <a:ext cx="3296512" cy="108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bg>
      <p:bgPr>
        <a:solidFill>
          <a:srgbClr val="215E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07005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28650" y="5034521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8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" y="-13252"/>
            <a:ext cx="9132201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rgbClr val="215E21"/>
              </a:buClr>
              <a:defRPr sz="2000"/>
            </a:lvl1pPr>
            <a:lvl2pPr>
              <a:buClr>
                <a:srgbClr val="215E21"/>
              </a:buClr>
              <a:defRPr sz="1800"/>
            </a:lvl2pPr>
            <a:lvl3pPr>
              <a:buClr>
                <a:srgbClr val="215E21"/>
              </a:buClr>
              <a:defRPr sz="1600"/>
            </a:lvl3pPr>
            <a:lvl4pPr>
              <a:buClr>
                <a:srgbClr val="215E21"/>
              </a:buClr>
              <a:defRPr sz="1400"/>
            </a:lvl4pPr>
            <a:lvl5pPr>
              <a:buClr>
                <a:srgbClr val="215E21"/>
              </a:buCl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215E2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5"/>
          <p:cNvSpPr txBox="1"/>
          <p:nvPr/>
        </p:nvSpPr>
        <p:spPr>
          <a:xfrm>
            <a:off x="8697601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</a:fld>
            <a:endParaRPr lang="zh-CN" altLang="en-US" sz="1200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615" y="198807"/>
            <a:ext cx="1410819" cy="373474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0339"/>
            <a:ext cx="9144000" cy="341376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0"/>
            <a:ext cx="9144000" cy="91439"/>
          </a:xfrm>
          <a:prstGeom prst="rect">
            <a:avLst/>
          </a:prstGeom>
          <a:solidFill>
            <a:srgbClr val="215E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0" y="6771861"/>
            <a:ext cx="9144000" cy="91439"/>
          </a:xfrm>
          <a:prstGeom prst="rect">
            <a:avLst/>
          </a:prstGeom>
          <a:solidFill>
            <a:srgbClr val="215E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215E2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215E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615" y="198807"/>
            <a:ext cx="1410819" cy="37347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41376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0"/>
            <a:ext cx="9144000" cy="91439"/>
          </a:xfrm>
          <a:prstGeom prst="rect">
            <a:avLst/>
          </a:prstGeom>
          <a:solidFill>
            <a:srgbClr val="215E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215E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215E2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/>
          <p:nvPr/>
        </p:nvSpPr>
        <p:spPr>
          <a:xfrm>
            <a:off x="8696566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</a:fld>
            <a:endParaRPr lang="zh-CN" altLang="en-US" sz="1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/>
          <p:nvPr userDrawn="1"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0339"/>
            <a:ext cx="9144000" cy="341376"/>
          </a:xfrm>
          <a:prstGeom prst="rect">
            <a:avLst/>
          </a:prstGeom>
        </p:spPr>
      </p:pic>
      <p:sp>
        <p:nvSpPr>
          <p:cNvPr id="20" name="矩形 19"/>
          <p:cNvSpPr/>
          <p:nvPr userDrawn="1"/>
        </p:nvSpPr>
        <p:spPr>
          <a:xfrm>
            <a:off x="0" y="0"/>
            <a:ext cx="9144000" cy="91439"/>
          </a:xfrm>
          <a:prstGeom prst="rect">
            <a:avLst/>
          </a:prstGeom>
          <a:solidFill>
            <a:srgbClr val="215E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215E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615" y="198807"/>
            <a:ext cx="1410819" cy="373474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0"/>
            <a:ext cx="9144000" cy="91439"/>
          </a:xfrm>
          <a:prstGeom prst="rect">
            <a:avLst/>
          </a:prstGeom>
          <a:solidFill>
            <a:srgbClr val="215E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1" y="313202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215E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0"/>
            <a:ext cx="9144000" cy="91439"/>
          </a:xfrm>
          <a:prstGeom prst="rect">
            <a:avLst/>
          </a:prstGeom>
          <a:solidFill>
            <a:srgbClr val="215E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1.pn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5" name="标题 1"/>
          <p:cNvSpPr txBox="1"/>
          <p:nvPr/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</a:rPr>
              <a:t>单击此处编辑母版标题样式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9" y="807632"/>
            <a:ext cx="8340421" cy="586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9" name="标题 1"/>
          <p:cNvSpPr txBox="1"/>
          <p:nvPr userDrawn="1"/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215E21"/>
                </a:solidFill>
              </a:rPr>
              <a:t>单击此处编辑母版标题样式</a:t>
            </a:r>
            <a:endParaRPr lang="zh-CN" altLang="en-US" dirty="0">
              <a:solidFill>
                <a:srgbClr val="215E21"/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11679" y="6766561"/>
            <a:ext cx="9144000" cy="91439"/>
          </a:xfrm>
          <a:prstGeom prst="rect">
            <a:avLst/>
          </a:prstGeom>
          <a:solidFill>
            <a:srgbClr val="215E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-2"/>
            <a:ext cx="9144000" cy="91439"/>
          </a:xfrm>
          <a:prstGeom prst="rect">
            <a:avLst/>
          </a:prstGeom>
          <a:solidFill>
            <a:srgbClr val="215E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rgbClr val="215E2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rgbClr val="215E2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rgbClr val="215E2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rgbClr val="215E2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rgbClr val="215E2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1"/>
          <p:cNvSpPr txBox="1"/>
          <p:nvPr/>
        </p:nvSpPr>
        <p:spPr>
          <a:xfrm>
            <a:off x="0" y="4532009"/>
            <a:ext cx="9144000" cy="1272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1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Weekly Report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1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                                   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黄遂之 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6063647"/>
            <a:ext cx="914400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lnSpc>
                <a:spcPct val="150000"/>
              </a:lnSpc>
              <a:defRPr/>
            </a:pPr>
            <a:r>
              <a:rPr lang="en-US" altLang="en-US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二〇</a:t>
            </a:r>
            <a:r>
              <a:rPr lang="zh-CN" altLang="en-US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二〇</a:t>
            </a:r>
            <a:r>
              <a:rPr lang="en-US" altLang="en-US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年</a:t>
            </a:r>
            <a:r>
              <a:rPr lang="zh-CN" altLang="en-US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三</a:t>
            </a:r>
            <a:r>
              <a:rPr lang="en-US" altLang="en-US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月</a:t>
            </a:r>
            <a:r>
              <a:rPr lang="zh-CN" altLang="en-US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十二日</a:t>
            </a:r>
            <a:endParaRPr lang="en-US" altLang="zh-CN" sz="4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400800" y="6356350"/>
            <a:ext cx="2743200" cy="365125"/>
          </a:xfrm>
        </p:spPr>
        <p:txBody>
          <a:bodyPr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72845" y="2282190"/>
            <a:ext cx="70612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ple Braille" panose="05000000000000000000" charset="0"/>
                <a:cs typeface="Apple Braille" panose="05000000000000000000" charset="0"/>
              </a:rPr>
              <a:t>Geometry</a:t>
            </a:r>
            <a:endParaRPr lang="en-US" altLang="zh-CN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ple Braille" panose="05000000000000000000" charset="0"/>
              <a:cs typeface="Apple Braille" panose="05000000000000000000" charset="0"/>
            </a:endParaRPr>
          </a:p>
          <a:p>
            <a:pPr algn="ctr"/>
            <a:r>
              <a:rPr lang="en-US" altLang="zh-CN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ple Braille" panose="05000000000000000000" charset="0"/>
                <a:cs typeface="Apple Braille" panose="05000000000000000000" charset="0"/>
              </a:rPr>
              <a:t>Simulation</a:t>
            </a:r>
            <a:endParaRPr lang="en-US" altLang="zh-CN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ple Braille" panose="05000000000000000000" charset="0"/>
              <a:cs typeface="Apple Braille" panose="05000000000000000000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36601" y="1218752"/>
            <a:ext cx="6474515" cy="337358"/>
          </a:xfrm>
        </p:spPr>
        <p:txBody>
          <a:bodyPr/>
          <a:p>
            <a:r>
              <a:rPr lang="en-US" altLang="zh-CN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ple Braille" panose="05000000000000000000" charset="0"/>
                <a:cs typeface="Apple Braille" panose="05000000000000000000" charset="0"/>
              </a:rPr>
              <a:t>Geometry</a:t>
            </a:r>
            <a:endParaRPr lang="en-US" altLang="zh-CN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ple Braille" panose="05000000000000000000" charset="0"/>
              <a:cs typeface="Apple Braille" panose="05000000000000000000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400800" y="6356350"/>
            <a:ext cx="2743200" cy="365125"/>
          </a:xfrm>
        </p:spPr>
        <p:txBody>
          <a:bodyPr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36600" y="2076450"/>
            <a:ext cx="463613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ple Braille" panose="05000000000000000000" charset="0"/>
                <a:cs typeface="Apple Braille" panose="05000000000000000000" charset="0"/>
              </a:rPr>
              <a:t>探测器：</a:t>
            </a:r>
            <a:endParaRPr lang="en-US" altLang="zh-CN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ple Braille" panose="05000000000000000000" charset="0"/>
              <a:cs typeface="Apple Braille" panose="05000000000000000000" charset="0"/>
            </a:endParaRPr>
          </a:p>
          <a:p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ple Braille" panose="05000000000000000000" charset="0"/>
                <a:cs typeface="Apple Braille" panose="05000000000000000000" charset="0"/>
              </a:rPr>
              <a:t>1. Solid</a:t>
            </a:r>
            <a:endParaRPr lang="en-US" altLang="zh-CN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ple Braille" panose="05000000000000000000" charset="0"/>
              <a:cs typeface="Apple Braille" panose="05000000000000000000" charset="0"/>
            </a:endParaRPr>
          </a:p>
          <a:p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ple Braille" panose="05000000000000000000" charset="0"/>
                <a:cs typeface="Apple Braille" panose="05000000000000000000" charset="0"/>
              </a:rPr>
              <a:t>2. Logical</a:t>
            </a:r>
            <a:endParaRPr lang="en-US" altLang="zh-CN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ple Braille" panose="05000000000000000000" charset="0"/>
              <a:cs typeface="Apple Braille" panose="05000000000000000000" charset="0"/>
            </a:endParaRPr>
          </a:p>
          <a:p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ple Braille" panose="05000000000000000000" charset="0"/>
                <a:cs typeface="Apple Braille" panose="05000000000000000000" charset="0"/>
              </a:rPr>
              <a:t>3. Physical</a:t>
            </a:r>
            <a:endParaRPr lang="en-US" altLang="zh-CN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ple Braille" panose="05000000000000000000" charset="0"/>
              <a:cs typeface="Apple Braille" panose="05000000000000000000" charset="0"/>
            </a:endParaRPr>
          </a:p>
          <a:p>
            <a:endParaRPr lang="en-US" altLang="zh-CN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ple Braille" panose="05000000000000000000" charset="0"/>
              <a:cs typeface="Apple Braille" panose="05000000000000000000" charset="0"/>
            </a:endParaRPr>
          </a:p>
          <a:p>
            <a:endParaRPr lang="en-US" altLang="zh-CN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ple Braille" panose="05000000000000000000" charset="0"/>
              <a:cs typeface="Apple Braille" panose="05000000000000000000" charset="0"/>
            </a:endParaRPr>
          </a:p>
          <a:p>
            <a:endParaRPr lang="en-US" altLang="zh-CN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ple Braille" panose="05000000000000000000" charset="0"/>
              <a:cs typeface="Apple Braille" panose="05000000000000000000" charset="0"/>
            </a:endParaRPr>
          </a:p>
          <a:p>
            <a:endParaRPr lang="en-US" altLang="zh-CN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ple Braille" panose="05000000000000000000" charset="0"/>
              <a:cs typeface="Apple Braille" panose="05000000000000000000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400800" y="6356350"/>
            <a:ext cx="2743200" cy="365125"/>
          </a:xfrm>
        </p:spPr>
        <p:txBody>
          <a:bodyPr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 descr="截屏2020-03-12下午6.48.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0515" y="2928620"/>
            <a:ext cx="8522970" cy="12941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9585" y="1854835"/>
            <a:ext cx="22758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ple Braille" panose="05000000000000000000" charset="0"/>
                <a:cs typeface="Apple Braille" panose="05000000000000000000" charset="0"/>
              </a:rPr>
              <a:t>Question</a:t>
            </a:r>
            <a:endParaRPr lang="en-US" altLang="zh-CN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ple Braille" panose="05000000000000000000" charset="0"/>
              <a:cs typeface="Apple Braille" panose="0500000000000000000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400800" y="6356350"/>
            <a:ext cx="2743200" cy="365125"/>
          </a:xfrm>
        </p:spPr>
        <p:txBody>
          <a:bodyPr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62965" y="1226185"/>
            <a:ext cx="23164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ple Braille" panose="05000000000000000000" charset="0"/>
                <a:cs typeface="Apple Braille" panose="05000000000000000000" charset="0"/>
                <a:sym typeface="+mn-ea"/>
              </a:rPr>
              <a:t>Simulation</a:t>
            </a:r>
            <a:endParaRPr lang="en-US" altLang="zh-CN" sz="36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ple Braille" panose="05000000000000000000" charset="0"/>
              <a:cs typeface="Apple Braille" panose="05000000000000000000" charset="0"/>
              <a:sym typeface="+mn-ea"/>
            </a:endParaRPr>
          </a:p>
        </p:txBody>
      </p:sp>
      <p:pic>
        <p:nvPicPr>
          <p:cNvPr id="6" name="图片 5" descr="截屏2020-03-12下午6.11.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790" y="2106930"/>
            <a:ext cx="7874000" cy="34226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400800" y="6356350"/>
            <a:ext cx="2743200" cy="365125"/>
          </a:xfrm>
        </p:spPr>
        <p:txBody>
          <a:bodyPr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30910" y="1013460"/>
            <a:ext cx="5191760" cy="51079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latin typeface="黑体-简" panose="02000000000000000000" charset="-122"/>
                <a:ea typeface="黑体-简" panose="02000000000000000000" charset="-122"/>
                <a:cs typeface="黑体-简" panose="02000000000000000000" charset="-122"/>
              </a:rPr>
              <a:t>	RestG4 --&gt; G4Event</a:t>
            </a:r>
            <a:endParaRPr lang="en-US" altLang="zh-CN">
              <a:latin typeface="黑体-简" panose="02000000000000000000" charset="-122"/>
              <a:ea typeface="黑体-简" panose="02000000000000000000" charset="-122"/>
              <a:cs typeface="黑体-简" panose="02000000000000000000" charset="-122"/>
            </a:endParaRPr>
          </a:p>
          <a:p>
            <a:pPr algn="l"/>
            <a:r>
              <a:rPr lang="zh-CN" altLang="en-US" b="1">
                <a:latin typeface="黑体-简" panose="02000000000000000000" charset="-122"/>
                <a:ea typeface="黑体-简" panose="02000000000000000000" charset="-122"/>
                <a:cs typeface="黑体-简" panose="02000000000000000000" charset="-122"/>
              </a:rPr>
              <a:t>模拟打在</a:t>
            </a:r>
            <a:r>
              <a:rPr lang="en-US" altLang="zh-CN" b="1">
                <a:latin typeface="黑体-简" panose="02000000000000000000" charset="-122"/>
                <a:ea typeface="黑体-简" panose="02000000000000000000" charset="-122"/>
                <a:cs typeface="黑体-简" panose="02000000000000000000" charset="-122"/>
              </a:rPr>
              <a:t>readout</a:t>
            </a:r>
            <a:r>
              <a:rPr lang="zh-CN" altLang="en-US" b="1">
                <a:latin typeface="黑体-简" panose="02000000000000000000" charset="-122"/>
                <a:ea typeface="黑体-简" panose="02000000000000000000" charset="-122"/>
                <a:cs typeface="黑体-简" panose="02000000000000000000" charset="-122"/>
              </a:rPr>
              <a:t>平面：</a:t>
            </a:r>
            <a:endParaRPr lang="en-US" altLang="zh-CN">
              <a:latin typeface="黑体-简" panose="02000000000000000000" charset="-122"/>
              <a:ea typeface="黑体-简" panose="02000000000000000000" charset="-122"/>
              <a:cs typeface="黑体-简" panose="02000000000000000000" charset="-122"/>
              <a:sym typeface="+mn-ea"/>
            </a:endParaRPr>
          </a:p>
          <a:p>
            <a:pPr algn="l"/>
            <a:r>
              <a:rPr lang="en-US" altLang="zh-CN">
                <a:latin typeface="黑体-简" panose="02000000000000000000" charset="-122"/>
                <a:ea typeface="黑体-简" panose="02000000000000000000" charset="-122"/>
                <a:cs typeface="黑体-简" panose="02000000000000000000" charset="-122"/>
                <a:sym typeface="+mn-ea"/>
              </a:rPr>
              <a:t>	G4ToHitsProcess --&gt;HitsEvent</a:t>
            </a:r>
            <a:endParaRPr lang="en-US" altLang="zh-CN">
              <a:latin typeface="黑体-简" panose="02000000000000000000" charset="-122"/>
              <a:ea typeface="黑体-简" panose="02000000000000000000" charset="-122"/>
              <a:cs typeface="黑体-简" panose="02000000000000000000" charset="-122"/>
            </a:endParaRPr>
          </a:p>
          <a:p>
            <a:pPr algn="l"/>
            <a:r>
              <a:rPr lang="en-US" altLang="zh-CN">
                <a:latin typeface="黑体-简" panose="02000000000000000000" charset="-122"/>
                <a:ea typeface="黑体-简" panose="02000000000000000000" charset="-122"/>
                <a:cs typeface="黑体-简" panose="02000000000000000000" charset="-122"/>
              </a:rPr>
              <a:t>	TRestGeant4AnalysisProcess</a:t>
            </a:r>
            <a:endParaRPr lang="en-US" altLang="zh-CN">
              <a:latin typeface="黑体-简" panose="02000000000000000000" charset="-122"/>
              <a:ea typeface="黑体-简" panose="02000000000000000000" charset="-122"/>
              <a:cs typeface="黑体-简" panose="02000000000000000000" charset="-122"/>
            </a:endParaRPr>
          </a:p>
          <a:p>
            <a:pPr algn="l"/>
            <a:r>
              <a:rPr lang="en-US" altLang="zh-CN">
                <a:latin typeface="黑体-简" panose="02000000000000000000" charset="-122"/>
                <a:ea typeface="黑体-简" panose="02000000000000000000" charset="-122"/>
                <a:cs typeface="黑体-简" panose="02000000000000000000" charset="-122"/>
              </a:rPr>
              <a:t>	ElectronDiffusion</a:t>
            </a:r>
            <a:endParaRPr lang="en-US" altLang="zh-CN">
              <a:latin typeface="黑体-简" panose="02000000000000000000" charset="-122"/>
              <a:ea typeface="黑体-简" panose="02000000000000000000" charset="-122"/>
              <a:cs typeface="黑体-简" panose="02000000000000000000" charset="-122"/>
            </a:endParaRPr>
          </a:p>
          <a:p>
            <a:pPr algn="l"/>
            <a:r>
              <a:rPr lang="en-US" altLang="zh-CN" sz="2000" b="1">
                <a:latin typeface="黑体-简" panose="02000000000000000000" charset="-122"/>
                <a:ea typeface="黑体-简" panose="02000000000000000000" charset="-122"/>
                <a:cs typeface="黑体-简" panose="02000000000000000000" charset="-122"/>
              </a:rPr>
              <a:t>AvalancheProcess:</a:t>
            </a:r>
            <a:endParaRPr lang="en-US" altLang="zh-CN">
              <a:latin typeface="黑体-简" panose="02000000000000000000" charset="-122"/>
              <a:ea typeface="黑体-简" panose="02000000000000000000" charset="-122"/>
              <a:cs typeface="黑体-简" panose="02000000000000000000" charset="-122"/>
            </a:endParaRPr>
          </a:p>
          <a:p>
            <a:pPr algn="l"/>
            <a:r>
              <a:rPr lang="en-US" altLang="zh-CN">
                <a:latin typeface="黑体-简" panose="02000000000000000000" charset="-122"/>
                <a:ea typeface="黑体-简" panose="02000000000000000000" charset="-122"/>
                <a:cs typeface="黑体-简" panose="02000000000000000000" charset="-122"/>
              </a:rPr>
              <a:t>	FiducializationProcess</a:t>
            </a:r>
            <a:endParaRPr lang="en-US" altLang="zh-CN">
              <a:latin typeface="黑体-简" panose="02000000000000000000" charset="-122"/>
              <a:ea typeface="黑体-简" panose="02000000000000000000" charset="-122"/>
              <a:cs typeface="黑体-简" panose="02000000000000000000" charset="-122"/>
            </a:endParaRPr>
          </a:p>
          <a:p>
            <a:pPr algn="l"/>
            <a:r>
              <a:rPr lang="en-US" altLang="zh-CN">
                <a:latin typeface="黑体-简" panose="02000000000000000000" charset="-122"/>
                <a:ea typeface="黑体-简" panose="02000000000000000000" charset="-122"/>
                <a:cs typeface="黑体-简" panose="02000000000000000000" charset="-122"/>
              </a:rPr>
              <a:t>	HitsSmearing</a:t>
            </a:r>
            <a:endParaRPr lang="en-US" altLang="zh-CN">
              <a:latin typeface="黑体-简" panose="02000000000000000000" charset="-122"/>
              <a:ea typeface="黑体-简" panose="02000000000000000000" charset="-122"/>
              <a:cs typeface="黑体-简" panose="02000000000000000000" charset="-122"/>
            </a:endParaRPr>
          </a:p>
          <a:p>
            <a:pPr algn="l"/>
            <a:r>
              <a:rPr lang="en-US" altLang="zh-CN">
                <a:latin typeface="黑体-简" panose="02000000000000000000" charset="-122"/>
                <a:ea typeface="黑体-简" panose="02000000000000000000" charset="-122"/>
                <a:cs typeface="黑体-简" panose="02000000000000000000" charset="-122"/>
              </a:rPr>
              <a:t>	HitsShuffleProcess</a:t>
            </a:r>
            <a:endParaRPr lang="en-US" altLang="zh-CN">
              <a:latin typeface="黑体-简" panose="02000000000000000000" charset="-122"/>
              <a:ea typeface="黑体-简" panose="02000000000000000000" charset="-122"/>
              <a:cs typeface="黑体-简" panose="02000000000000000000" charset="-122"/>
            </a:endParaRPr>
          </a:p>
          <a:p>
            <a:pPr algn="l"/>
            <a:r>
              <a:rPr lang="zh-CN" altLang="en-US" b="1">
                <a:latin typeface="黑体-简" panose="02000000000000000000" charset="-122"/>
                <a:ea typeface="黑体-简" panose="02000000000000000000" charset="-122"/>
                <a:cs typeface="黑体-简" panose="02000000000000000000" charset="-122"/>
              </a:rPr>
              <a:t>模拟电子学：</a:t>
            </a:r>
            <a:endParaRPr lang="zh-CN" altLang="en-US" b="1">
              <a:latin typeface="黑体-简" panose="02000000000000000000" charset="-122"/>
              <a:ea typeface="黑体-简" panose="02000000000000000000" charset="-122"/>
              <a:cs typeface="黑体-简" panose="02000000000000000000" charset="-122"/>
            </a:endParaRPr>
          </a:p>
          <a:p>
            <a:pPr algn="l"/>
            <a:r>
              <a:rPr lang="en-US" altLang="zh-CN">
                <a:latin typeface="黑体-简" panose="02000000000000000000" charset="-122"/>
                <a:ea typeface="黑体-简" panose="02000000000000000000" charset="-122"/>
                <a:cs typeface="黑体-简" panose="02000000000000000000" charset="-122"/>
              </a:rPr>
              <a:t>	HitsToSignalProcess --&gt;SignalEvent</a:t>
            </a:r>
            <a:endParaRPr lang="en-US" altLang="zh-CN">
              <a:latin typeface="黑体-简" panose="02000000000000000000" charset="-122"/>
              <a:ea typeface="黑体-简" panose="02000000000000000000" charset="-122"/>
              <a:cs typeface="黑体-简" panose="02000000000000000000" charset="-122"/>
            </a:endParaRPr>
          </a:p>
          <a:p>
            <a:pPr algn="l"/>
            <a:r>
              <a:rPr lang="en-US" altLang="zh-CN">
                <a:latin typeface="黑体-简" panose="02000000000000000000" charset="-122"/>
                <a:ea typeface="黑体-简" panose="02000000000000000000" charset="-122"/>
                <a:cs typeface="黑体-简" panose="02000000000000000000" charset="-122"/>
              </a:rPr>
              <a:t>	SignalToRawsignal --&gt;RawsignalEvent</a:t>
            </a:r>
            <a:endParaRPr lang="en-US" altLang="zh-CN">
              <a:latin typeface="黑体-简" panose="02000000000000000000" charset="-122"/>
              <a:ea typeface="黑体-简" panose="02000000000000000000" charset="-122"/>
              <a:cs typeface="黑体-简" panose="02000000000000000000" charset="-122"/>
            </a:endParaRPr>
          </a:p>
          <a:p>
            <a:pPr algn="l"/>
            <a:r>
              <a:rPr lang="en-US" altLang="zh-CN">
                <a:latin typeface="黑体-简" panose="02000000000000000000" charset="-122"/>
                <a:ea typeface="黑体-简" panose="02000000000000000000" charset="-122"/>
                <a:cs typeface="黑体-简" panose="02000000000000000000" charset="-122"/>
              </a:rPr>
              <a:t>	ShapingProcess</a:t>
            </a:r>
            <a:endParaRPr lang="en-US" altLang="zh-CN">
              <a:latin typeface="黑体-简" panose="02000000000000000000" charset="-122"/>
              <a:ea typeface="黑体-简" panose="02000000000000000000" charset="-122"/>
              <a:cs typeface="黑体-简" panose="02000000000000000000" charset="-122"/>
            </a:endParaRPr>
          </a:p>
          <a:p>
            <a:pPr algn="l"/>
            <a:r>
              <a:rPr lang="en-US" altLang="zh-CN">
                <a:latin typeface="黑体-简" panose="02000000000000000000" charset="-122"/>
                <a:ea typeface="黑体-简" panose="02000000000000000000" charset="-122"/>
                <a:cs typeface="黑体-简" panose="02000000000000000000" charset="-122"/>
              </a:rPr>
              <a:t>	AddNoiseProcess</a:t>
            </a:r>
            <a:endParaRPr lang="en-US" altLang="zh-CN">
              <a:latin typeface="黑体-简" panose="02000000000000000000" charset="-122"/>
              <a:ea typeface="黑体-简" panose="02000000000000000000" charset="-122"/>
              <a:cs typeface="黑体-简" panose="02000000000000000000" charset="-122"/>
            </a:endParaRPr>
          </a:p>
          <a:p>
            <a:pPr algn="l"/>
            <a:r>
              <a:rPr lang="en-US" altLang="zh-CN">
                <a:latin typeface="黑体-简" panose="02000000000000000000" charset="-122"/>
                <a:ea typeface="黑体-简" panose="02000000000000000000" charset="-122"/>
                <a:cs typeface="黑体-简" panose="02000000000000000000" charset="-122"/>
              </a:rPr>
              <a:t>	ZeroSupressionProcess</a:t>
            </a:r>
            <a:endParaRPr lang="en-US" altLang="zh-CN">
              <a:latin typeface="黑体-简" panose="02000000000000000000" charset="-122"/>
              <a:ea typeface="黑体-简" panose="02000000000000000000" charset="-122"/>
              <a:cs typeface="黑体-简" panose="02000000000000000000" charset="-122"/>
            </a:endParaRPr>
          </a:p>
          <a:p>
            <a:pPr algn="l"/>
            <a:r>
              <a:rPr lang="en-US" altLang="zh-CN">
                <a:latin typeface="黑体-简" panose="02000000000000000000" charset="-122"/>
                <a:ea typeface="黑体-简" panose="02000000000000000000" charset="-122"/>
                <a:cs typeface="黑体-简" panose="02000000000000000000" charset="-122"/>
              </a:rPr>
              <a:t>	RawsignalToHitsEvent</a:t>
            </a:r>
            <a:endParaRPr lang="en-US" altLang="zh-CN" b="1">
              <a:latin typeface="黑体-简" panose="02000000000000000000" charset="-122"/>
              <a:ea typeface="黑体-简" panose="02000000000000000000" charset="-122"/>
              <a:cs typeface="黑体-简" panose="02000000000000000000" charset="-122"/>
            </a:endParaRPr>
          </a:p>
          <a:p>
            <a:pPr algn="l"/>
            <a:endParaRPr lang="en-US" altLang="zh-CN">
              <a:latin typeface="黑体-简" panose="02000000000000000000" charset="-122"/>
              <a:ea typeface="黑体-简" panose="02000000000000000000" charset="-122"/>
              <a:cs typeface="黑体-简" panose="02000000000000000000" charset="-122"/>
            </a:endParaRPr>
          </a:p>
          <a:p>
            <a:endParaRPr lang="zh-CN" altLang="en-US">
              <a:latin typeface="黑体-简" panose="02000000000000000000" charset="-122"/>
              <a:ea typeface="黑体-简" panose="02000000000000000000" charset="-122"/>
              <a:cs typeface="黑体-简" panose="02000000000000000000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10870" y="2451735"/>
            <a:ext cx="492315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TRestHitsEvent</a:t>
            </a:r>
            <a:r>
              <a:rPr lang="zh-CN" altLang="en-US"/>
              <a:t>：这个</a:t>
            </a:r>
            <a:r>
              <a:rPr lang="en-US" altLang="zh-CN"/>
              <a:t>Event</a:t>
            </a:r>
            <a:r>
              <a:rPr lang="zh-CN" altLang="en-US"/>
              <a:t>用于存储在模拟过程中产生的位置数据，并以三维坐标系中的点代表每一次能量沉积产生的点。并且</a:t>
            </a:r>
            <a:r>
              <a:rPr lang="en-US" altLang="zh-CN"/>
              <a:t>HitsEvent</a:t>
            </a:r>
            <a:r>
              <a:rPr lang="zh-CN" altLang="en-US"/>
              <a:t>可以在</a:t>
            </a:r>
            <a:r>
              <a:rPr lang="en-US" altLang="zh-CN"/>
              <a:t>REST</a:t>
            </a:r>
            <a:r>
              <a:rPr lang="zh-CN" altLang="en-US"/>
              <a:t>中进行封装好的</a:t>
            </a:r>
            <a:r>
              <a:rPr lang="en-US" altLang="zh-CN"/>
              <a:t>electrondiffusion</a:t>
            </a:r>
            <a:r>
              <a:rPr lang="zh-CN" altLang="en-US"/>
              <a:t>、</a:t>
            </a:r>
            <a:r>
              <a:rPr lang="en-US" altLang="zh-CN"/>
              <a:t>smearing</a:t>
            </a:r>
            <a:r>
              <a:rPr lang="zh-CN" altLang="en-US"/>
              <a:t>等</a:t>
            </a:r>
            <a:r>
              <a:rPr lang="en-US" altLang="zh-CN"/>
              <a:t>process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66115" y="1768475"/>
            <a:ext cx="22758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ple Braille" panose="05000000000000000000" charset="0"/>
                <a:cs typeface="Apple Braille" panose="05000000000000000000" charset="0"/>
              </a:rPr>
              <a:t>example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ple Braille" panose="05000000000000000000" charset="0"/>
                <a:cs typeface="Apple Braille" panose="05000000000000000000" charset="0"/>
              </a:rPr>
              <a:t>：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ple Braille" panose="05000000000000000000" charset="0"/>
              <a:cs typeface="Apple Braille" panose="05000000000000000000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400800" y="6356350"/>
            <a:ext cx="2743200" cy="365125"/>
          </a:xfrm>
        </p:spPr>
        <p:txBody>
          <a:bodyPr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89585" y="1854835"/>
            <a:ext cx="22758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ple Braille" panose="05000000000000000000" charset="0"/>
                <a:cs typeface="Apple Braille" panose="05000000000000000000" charset="0"/>
              </a:rPr>
              <a:t>Question</a:t>
            </a:r>
            <a:endParaRPr lang="en-US" altLang="zh-CN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ple Braille" panose="05000000000000000000" charset="0"/>
              <a:cs typeface="Apple Braille" panose="05000000000000000000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28700" y="2865120"/>
            <a:ext cx="73799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HitsToTrackProcess </a:t>
            </a:r>
            <a:r>
              <a:rPr lang="zh-CN" altLang="en-US"/>
              <a:t>代码里找不到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 Mac</a:t>
            </a:r>
            <a:r>
              <a:rPr lang="zh-CN" altLang="en-US"/>
              <a:t>没办法看图。</a:t>
            </a:r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945537"/>
            <a:ext cx="914400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lnSpc>
                <a:spcPct val="150000"/>
              </a:lnSpc>
              <a:defRPr/>
            </a:pPr>
            <a:r>
              <a:rPr lang="en-US" altLang="en-US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二〇一</a:t>
            </a:r>
            <a:r>
              <a:rPr lang="zh-CN" altLang="en-US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九</a:t>
            </a:r>
            <a:r>
              <a:rPr lang="en-US" altLang="en-US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年</a:t>
            </a:r>
            <a:r>
              <a:rPr lang="zh-CN" altLang="en-US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八</a:t>
            </a:r>
            <a:r>
              <a:rPr lang="en-US" altLang="en-US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月</a:t>
            </a:r>
            <a:r>
              <a:rPr lang="zh-CN" altLang="en-US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二十五日</a:t>
            </a:r>
            <a:endParaRPr lang="en-US" altLang="zh-CN" sz="4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6-VI主题">
  <a:themeElements>
    <a:clrScheme name="军绿色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C8161E"/>
      </a:accent1>
      <a:accent2>
        <a:srgbClr val="F08300"/>
      </a:accent2>
      <a:accent3>
        <a:srgbClr val="FDD000"/>
      </a:accent3>
      <a:accent4>
        <a:srgbClr val="215E21"/>
      </a:accent4>
      <a:accent5>
        <a:srgbClr val="0086D1"/>
      </a:accent5>
      <a:accent6>
        <a:srgbClr val="004098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680</Words>
  <Application>WPS 文字</Application>
  <PresentationFormat>全屏显示(4:3)</PresentationFormat>
  <Paragraphs>68</Paragraphs>
  <Slides>9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7" baseType="lpstr">
      <vt:lpstr>Arial</vt:lpstr>
      <vt:lpstr>方正书宋_GBK</vt:lpstr>
      <vt:lpstr>Wingdings</vt:lpstr>
      <vt:lpstr>Calibri</vt:lpstr>
      <vt:lpstr>Helvetica Neue</vt:lpstr>
      <vt:lpstr>微软雅黑</vt:lpstr>
      <vt:lpstr>汉仪旗黑KW</vt:lpstr>
      <vt:lpstr>等线</vt:lpstr>
      <vt:lpstr>Apple Braille</vt:lpstr>
      <vt:lpstr>黑体-简</vt:lpstr>
      <vt:lpstr>宋体</vt:lpstr>
      <vt:lpstr>Arial Unicode MS</vt:lpstr>
      <vt:lpstr>汉仪书宋二KW</vt:lpstr>
      <vt:lpstr>汉仪中等线KW</vt:lpstr>
      <vt:lpstr>等线 Light</vt:lpstr>
      <vt:lpstr>Wingdings</vt:lpstr>
      <vt:lpstr>宋体-简</vt:lpstr>
      <vt:lpstr>2016-VI主题</vt:lpstr>
      <vt:lpstr>PowerPoint 演示文稿</vt:lpstr>
      <vt:lpstr>PowerPoint 演示文稿</vt:lpstr>
      <vt:lpstr>Geometry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sammy</cp:lastModifiedBy>
  <cp:revision>45</cp:revision>
  <dcterms:created xsi:type="dcterms:W3CDTF">2020-03-19T14:25:01Z</dcterms:created>
  <dcterms:modified xsi:type="dcterms:W3CDTF">2020-03-19T14:25:01Z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2052-1.9.1.2994</vt:lpwstr>
  </property>
</Properties>
</file>