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handoutMasterIdLst>
    <p:handoutMasterId r:id="rId10"/>
  </p:handoutMasterIdLst>
  <p:sldIdLst>
    <p:sldId id="265" r:id="rId2"/>
    <p:sldId id="272" r:id="rId3"/>
    <p:sldId id="273" r:id="rId4"/>
    <p:sldId id="275" r:id="rId5"/>
    <p:sldId id="278" r:id="rId6"/>
    <p:sldId id="281" r:id="rId7"/>
    <p:sldId id="282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0000"/>
    <a:srgbClr val="61E89E"/>
    <a:srgbClr val="14C8A0"/>
    <a:srgbClr val="E2B4F5"/>
    <a:srgbClr val="88FFA6"/>
    <a:srgbClr val="F3A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1" autoAdjust="0"/>
    <p:restoredTop sz="94609" autoAdjust="0"/>
  </p:normalViewPr>
  <p:slideViewPr>
    <p:cSldViewPr snapToGrid="0" snapToObjects="1">
      <p:cViewPr>
        <p:scale>
          <a:sx n="90" d="100"/>
          <a:sy n="90" d="100"/>
        </p:scale>
        <p:origin x="2032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17433-3A9C-422B-BF37-C8C618417591}" type="datetimeFigureOut">
              <a:rPr lang="es-ES" smtClean="0"/>
              <a:pPr/>
              <a:t>4/2/16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21CD2-4578-484E-9261-837112AD15A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845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B4444-82EE-43D0-A47E-CCAB1C3B537D}" type="datetimeFigureOut">
              <a:rPr lang="es-ES" smtClean="0"/>
              <a:pPr/>
              <a:t>4/2/16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B2479-0E4A-4694-B5E6-15DC584801E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16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3263655" y="64344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ítulo 5"/>
          <p:cNvSpPr txBox="1">
            <a:spLocks/>
          </p:cNvSpPr>
          <p:nvPr userDrawn="1"/>
        </p:nvSpPr>
        <p:spPr>
          <a:xfrm>
            <a:off x="6918386" y="6513912"/>
            <a:ext cx="2199736" cy="38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Jean-Didier Maréchal</a:t>
            </a:r>
          </a:p>
        </p:txBody>
      </p:sp>
      <p:sp>
        <p:nvSpPr>
          <p:cNvPr id="6" name="Subtítulo 5"/>
          <p:cNvSpPr txBox="1">
            <a:spLocks/>
          </p:cNvSpPr>
          <p:nvPr userDrawn="1"/>
        </p:nvSpPr>
        <p:spPr>
          <a:xfrm>
            <a:off x="0" y="6513912"/>
            <a:ext cx="4568825" cy="3884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Lesson 7.3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Structural Bioinformatics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Molecular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Modelling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</a:t>
            </a:r>
            <a:endParaRPr lang="en-GB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89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ubtítulo 5"/>
          <p:cNvSpPr txBox="1">
            <a:spLocks/>
          </p:cNvSpPr>
          <p:nvPr userDrawn="1"/>
        </p:nvSpPr>
        <p:spPr>
          <a:xfrm>
            <a:off x="6918386" y="6513912"/>
            <a:ext cx="2199736" cy="38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Jean-Didier Maréchal</a:t>
            </a:r>
          </a:p>
        </p:txBody>
      </p:sp>
      <p:sp>
        <p:nvSpPr>
          <p:cNvPr id="7" name="Subtítulo 5"/>
          <p:cNvSpPr txBox="1">
            <a:spLocks/>
          </p:cNvSpPr>
          <p:nvPr userDrawn="1"/>
        </p:nvSpPr>
        <p:spPr>
          <a:xfrm>
            <a:off x="0" y="6513912"/>
            <a:ext cx="4568825" cy="3884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Lesson 7.3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Structural Bioinformatics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Molecular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Modelling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</a:t>
            </a:r>
            <a:endParaRPr lang="en-GB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33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3263655" y="64344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52305" y="-18908"/>
            <a:ext cx="3328710" cy="31370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 err="1" smtClean="0">
                <a:solidFill>
                  <a:schemeClr val="accent5">
                    <a:lumMod val="75000"/>
                  </a:schemeClr>
                </a:solidFill>
              </a:rPr>
              <a:t>MSc</a:t>
            </a:r>
            <a:r>
              <a:rPr lang="es-ES" sz="1800" dirty="0" smtClean="0">
                <a:solidFill>
                  <a:schemeClr val="accent5">
                    <a:lumMod val="75000"/>
                  </a:schemeClr>
                </a:solidFill>
              </a:rPr>
              <a:t> in Bioinformatics </a:t>
            </a:r>
            <a:endParaRPr lang="es-E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http://mscbioinformatics.uab.cat/base/myimages/msbioinformaticsca/prueba3%20copia.png"/>
          <p:cNvPicPr>
            <a:picLocks noChangeAspect="1" noChangeArrowheads="1"/>
          </p:cNvPicPr>
          <p:nvPr/>
        </p:nvPicPr>
        <p:blipFill rotWithShape="1"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94" r="4919" b="50000"/>
          <a:stretch/>
        </p:blipFill>
        <p:spPr bwMode="auto">
          <a:xfrm rot="10800000">
            <a:off x="-98402" y="-9304"/>
            <a:ext cx="1111931" cy="58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12"/>
          <p:cNvSpPr/>
          <p:nvPr/>
        </p:nvSpPr>
        <p:spPr>
          <a:xfrm rot="10800000" flipV="1">
            <a:off x="3778141" y="-2417"/>
            <a:ext cx="5357849" cy="280718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Module </a:t>
            </a:r>
            <a:r>
              <a:rPr lang="es-ES" dirty="0" smtClean="0">
                <a:solidFill>
                  <a:schemeClr val="bg1"/>
                </a:solidFill>
              </a:rPr>
              <a:t>2: </a:t>
            </a:r>
            <a:r>
              <a:rPr lang="es-ES" dirty="0" err="1" smtClean="0">
                <a:solidFill>
                  <a:schemeClr val="bg1"/>
                </a:solidFill>
              </a:rPr>
              <a:t>Core</a:t>
            </a:r>
            <a:r>
              <a:rPr lang="es-ES" smtClean="0">
                <a:solidFill>
                  <a:schemeClr val="bg1"/>
                </a:solidFill>
              </a:rPr>
              <a:t> Bioinformatics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Rectángulo 12"/>
          <p:cNvSpPr/>
          <p:nvPr/>
        </p:nvSpPr>
        <p:spPr>
          <a:xfrm rot="10800000" flipV="1">
            <a:off x="-2137" y="6823857"/>
            <a:ext cx="9146136" cy="45719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Subtítulo 5"/>
          <p:cNvSpPr txBox="1">
            <a:spLocks/>
          </p:cNvSpPr>
          <p:nvPr/>
        </p:nvSpPr>
        <p:spPr>
          <a:xfrm>
            <a:off x="6918386" y="6513912"/>
            <a:ext cx="2199736" cy="38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Jean-Didier Maréchal</a:t>
            </a:r>
          </a:p>
        </p:txBody>
      </p:sp>
      <p:sp>
        <p:nvSpPr>
          <p:cNvPr id="12" name="Subtítulo 5"/>
          <p:cNvSpPr txBox="1">
            <a:spLocks/>
          </p:cNvSpPr>
          <p:nvPr/>
        </p:nvSpPr>
        <p:spPr>
          <a:xfrm>
            <a:off x="0" y="6513912"/>
            <a:ext cx="4568825" cy="3884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Lesson 7.3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Structural Bioinformatics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Molecular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Modelling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</a:t>
            </a:r>
            <a:endParaRPr lang="en-GB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78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u="none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23 Imagen"/>
          <p:cNvPicPr>
            <a:picLocks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4" b="16280"/>
          <a:stretch/>
        </p:blipFill>
        <p:spPr>
          <a:xfrm>
            <a:off x="4016375" y="1936750"/>
            <a:ext cx="5127625" cy="492125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1631" y="3183752"/>
            <a:ext cx="3769744" cy="191247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programming for Structural Biology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GB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Jaime </a:t>
            </a:r>
            <a:r>
              <a:rPr lang="en-GB" sz="2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Rodr</a:t>
            </a:r>
            <a:r>
              <a:rPr lang="es-ES" sz="2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íguez</a:t>
            </a:r>
            <a:r>
              <a:rPr lang="es-E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Guerra, </a:t>
            </a:r>
            <a:r>
              <a:rPr lang="en-GB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Jean-Didier </a:t>
            </a:r>
            <a:r>
              <a:rPr lang="en-GB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Maréchal</a:t>
            </a:r>
            <a:r>
              <a:rPr lang="en-GB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GB" sz="20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15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Insilichem.bio</a:t>
            </a:r>
            <a:endParaRPr lang="en-GB" sz="15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15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of Chemistry (UAB)</a:t>
            </a:r>
          </a:p>
          <a:p>
            <a:pPr marL="0" indent="0">
              <a:buNone/>
            </a:pPr>
            <a:endParaRPr lang="en-GB" sz="15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11 Imagen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46"/>
          <a:stretch/>
        </p:blipFill>
        <p:spPr bwMode="auto">
          <a:xfrm>
            <a:off x="311837" y="6105554"/>
            <a:ext cx="1120213" cy="65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9 Imagen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34" y="6164781"/>
            <a:ext cx="883493" cy="53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7087729" y="6455318"/>
            <a:ext cx="185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Course 2015-16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499265" y="2109717"/>
            <a:ext cx="5731727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Module 4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99265" y="531116"/>
            <a:ext cx="8229600" cy="1143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MSc</a:t>
            </a:r>
            <a:r>
              <a:rPr lang="es-ES" sz="3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es-ES" sz="3600" b="1" smtClean="0">
                <a:solidFill>
                  <a:schemeClr val="accent5">
                    <a:lumMod val="75000"/>
                  </a:schemeClr>
                </a:solidFill>
              </a:rPr>
              <a:t>Bio</a:t>
            </a:r>
            <a:r>
              <a:rPr lang="es-ES" sz="3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informatics</a:t>
            </a:r>
            <a:endParaRPr lang="es-E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59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err="1" smtClean="0"/>
              <a:t>Introduction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What is </a:t>
            </a:r>
            <a:r>
              <a:rPr lang="en-US" b="1" dirty="0" smtClean="0"/>
              <a:t>python?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/>
              <a:t>Python </a:t>
            </a:r>
            <a:r>
              <a:rPr lang="en-US" sz="2200" dirty="0"/>
              <a:t>is an interpreted, object-oriented, high-level programming language with dynamic semantics. Its high-level built in data structures, combined with dynamic typing and dynamic binding, make it very attractive for Rapid Application Development, as well as for use as a scripting or glue language to connect existing components together. </a:t>
            </a:r>
            <a:endParaRPr lang="en-US" sz="22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/>
              <a:t>Python's </a:t>
            </a:r>
            <a:r>
              <a:rPr lang="en-US" sz="2200" dirty="0"/>
              <a:t>simple, easy to learn syntax emphasizes readability and therefore reduces the cost of program maintenance. </a:t>
            </a:r>
            <a:endParaRPr lang="en-US" sz="22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/>
              <a:t>Python </a:t>
            </a:r>
            <a:r>
              <a:rPr lang="en-US" sz="2200" dirty="0"/>
              <a:t>supports modules and packages, which encourages program modularity and code reuse. </a:t>
            </a:r>
            <a:endParaRPr lang="en-US" sz="22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/>
              <a:t>The </a:t>
            </a:r>
            <a:r>
              <a:rPr lang="en-US" sz="2200" dirty="0"/>
              <a:t>Python interpreter and the extensive standard library are available in source or binary form without charge for all major platforms, and can be freely distributed.</a:t>
            </a:r>
            <a:endParaRPr lang="en-US" sz="2200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using </a:t>
            </a:r>
            <a:r>
              <a:rPr lang="en-US" dirty="0" smtClean="0"/>
              <a:t>python in </a:t>
            </a:r>
            <a:r>
              <a:rPr lang="en-US" dirty="0"/>
              <a:t>Structural Biology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Advantages:</a:t>
            </a:r>
          </a:p>
          <a:p>
            <a:pPr lvl="1"/>
            <a:r>
              <a:rPr lang="en-US" dirty="0" smtClean="0"/>
              <a:t>From complex programming to one liner</a:t>
            </a:r>
          </a:p>
          <a:p>
            <a:pPr lvl="1"/>
            <a:r>
              <a:rPr lang="en-US" dirty="0" smtClean="0"/>
              <a:t>Multiplatform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Easy, readable</a:t>
            </a:r>
          </a:p>
          <a:p>
            <a:pPr lvl="1"/>
            <a:r>
              <a:rPr lang="en-US" dirty="0" smtClean="0"/>
              <a:t>Object = molecular concepts!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7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 smtClean="0"/>
              <a:t>embedded </a:t>
            </a:r>
            <a:r>
              <a:rPr lang="en-US" dirty="0" err="1"/>
              <a:t>Biomolecular</a:t>
            </a:r>
            <a:r>
              <a:rPr lang="en-US" dirty="0"/>
              <a:t>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suites are built on OR admit python inputs, outputs, analysis, implementation</a:t>
            </a:r>
          </a:p>
          <a:p>
            <a:pPr lvl="1"/>
            <a:r>
              <a:rPr lang="en-US" dirty="0" smtClean="0"/>
              <a:t>Schrodinger</a:t>
            </a:r>
          </a:p>
          <a:p>
            <a:pPr lvl="1"/>
            <a:r>
              <a:rPr lang="en-US" dirty="0" err="1" smtClean="0"/>
              <a:t>Pymol</a:t>
            </a:r>
            <a:endParaRPr lang="en-US" dirty="0" smtClean="0"/>
          </a:p>
          <a:p>
            <a:pPr lvl="1"/>
            <a:r>
              <a:rPr lang="en-US" dirty="0" smtClean="0"/>
              <a:t>Chimera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Could be use: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drive computation or for SCULPING</a:t>
            </a:r>
          </a:p>
          <a:p>
            <a:pPr lvl="1"/>
            <a:r>
              <a:rPr lang="en-US" dirty="0" smtClean="0"/>
              <a:t>For accurate models or fast screening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8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UCSF Chimera and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core in C/C++</a:t>
            </a:r>
          </a:p>
          <a:p>
            <a:pPr lvl="1"/>
            <a:r>
              <a:rPr lang="en-US" dirty="0" smtClean="0"/>
              <a:t>Basics function and objects</a:t>
            </a:r>
          </a:p>
          <a:p>
            <a:pPr lvl="1"/>
            <a:r>
              <a:rPr lang="en-US" dirty="0" smtClean="0"/>
              <a:t>Fast but not easy to handle for quick access</a:t>
            </a:r>
          </a:p>
          <a:p>
            <a:r>
              <a:rPr lang="en-US" dirty="0" smtClean="0"/>
              <a:t>Everything else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smtClean="0"/>
              <a:t>Python</a:t>
            </a:r>
            <a:endParaRPr lang="en-US" dirty="0" smtClean="0"/>
          </a:p>
          <a:p>
            <a:pPr lvl="1"/>
            <a:r>
              <a:rPr lang="en-US" dirty="0" smtClean="0"/>
              <a:t>The same command line and menu are python interpreted</a:t>
            </a:r>
          </a:p>
          <a:p>
            <a:pPr lvl="1"/>
            <a:r>
              <a:rPr lang="en-US" dirty="0" smtClean="0"/>
              <a:t>IDLE gives access to the python sublevel</a:t>
            </a:r>
          </a:p>
          <a:p>
            <a:pPr lvl="2"/>
            <a:r>
              <a:rPr lang="en-US" dirty="0" smtClean="0"/>
              <a:t>From here can drive complex modeling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5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Structural </a:t>
            </a:r>
            <a:r>
              <a:rPr lang="en-US" smtClean="0"/>
              <a:t>Objects </a:t>
            </a:r>
            <a:r>
              <a:rPr lang="en-US" dirty="0" smtClean="0"/>
              <a:t>in chimera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i.e. models=</a:t>
            </a:r>
            <a:r>
              <a:rPr lang="en-US" dirty="0" err="1" smtClean="0"/>
              <a:t>chimera.openModels.list</a:t>
            </a:r>
            <a:r>
              <a:rPr lang="en-US" dirty="0" smtClean="0"/>
              <a:t>()[0]</a:t>
            </a:r>
            <a:endParaRPr lang="en-US" dirty="0" smtClean="0"/>
          </a:p>
          <a:p>
            <a:r>
              <a:rPr lang="en-US" dirty="0" smtClean="0"/>
              <a:t>Atoms</a:t>
            </a:r>
          </a:p>
          <a:p>
            <a:pPr lvl="1"/>
            <a:r>
              <a:rPr lang="en-US" dirty="0" smtClean="0"/>
              <a:t>i.e. atoms=</a:t>
            </a:r>
            <a:r>
              <a:rPr lang="en-US" dirty="0" err="1" smtClean="0"/>
              <a:t>chimera.openModels.list</a:t>
            </a:r>
            <a:r>
              <a:rPr lang="en-US" dirty="0" smtClean="0"/>
              <a:t>()[0].atoms</a:t>
            </a:r>
            <a:endParaRPr lang="en-US" dirty="0" smtClean="0"/>
          </a:p>
          <a:p>
            <a:r>
              <a:rPr lang="en-US" dirty="0" smtClean="0"/>
              <a:t>Residues</a:t>
            </a:r>
          </a:p>
          <a:p>
            <a:pPr lvl="1"/>
            <a:r>
              <a:rPr lang="en-US" dirty="0" smtClean="0"/>
              <a:t>???</a:t>
            </a:r>
            <a:endParaRPr lang="en-US" dirty="0" smtClean="0"/>
          </a:p>
          <a:p>
            <a:r>
              <a:rPr lang="en-US" dirty="0" smtClean="0"/>
              <a:t>Bonds</a:t>
            </a:r>
            <a:endParaRPr lang="en-US" dirty="0"/>
          </a:p>
          <a:p>
            <a:r>
              <a:rPr lang="en-US" dirty="0" err="1" smtClean="0"/>
              <a:t>Etc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1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now on we will:</a:t>
            </a:r>
          </a:p>
          <a:p>
            <a:pPr lvl="1"/>
            <a:r>
              <a:rPr lang="en-US" dirty="0" smtClean="0"/>
              <a:t>Move from menu to command line</a:t>
            </a:r>
          </a:p>
          <a:p>
            <a:pPr lvl="1"/>
            <a:r>
              <a:rPr lang="en-US" dirty="0" smtClean="0"/>
              <a:t>From command line to script</a:t>
            </a:r>
          </a:p>
          <a:p>
            <a:pPr lvl="1"/>
            <a:r>
              <a:rPr lang="en-US" dirty="0" smtClean="0"/>
              <a:t>Embed command line in scripts</a:t>
            </a:r>
          </a:p>
          <a:p>
            <a:pPr lvl="1"/>
            <a:endParaRPr lang="en-US" dirty="0"/>
          </a:p>
          <a:p>
            <a:r>
              <a:rPr lang="en-US" dirty="0" smtClean="0"/>
              <a:t>Produce and have fun (hopefully)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253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Diapositiva 1&quot;/&gt;&lt;property id=&quot;20307&quot; value=&quot;265&quot;/&gt;&lt;/object&gt;&lt;object type=&quot;3&quot; unique_id=&quot;10004&quot;&gt;&lt;property id=&quot;20148&quot; value=&quot;5&quot;/&gt;&lt;property id=&quot;20300&quot; value=&quot;Diapositiva 2 - &amp;quot;Introduction&amp;quot;&quot;/&gt;&lt;property id=&quot;20307&quot; value=&quot;272&quot;/&gt;&lt;/object&gt;&lt;object type=&quot;3&quot; unique_id=&quot;10005&quot;&gt;&lt;property id=&quot;20148&quot; value=&quot;5&quot;/&gt;&lt;property id=&quot;20300&quot; value=&quot;Diapositiva 3 - &amp;quot;The solutions&amp;quot;&quot;/&gt;&lt;property id=&quot;20307&quot; value=&quot;337&quot;/&gt;&lt;/object&gt;&lt;object type=&quot;3&quot; unique_id=&quot;10006&quot;&gt;&lt;property id=&quot;20148&quot; value=&quot;5&quot;/&gt;&lt;property id=&quot;20300&quot; value=&quot;Diapositiva 4 - &amp;quot;The options&amp;quot;&quot;/&gt;&lt;property id=&quot;20307&quot; value=&quot;338&quot;/&gt;&lt;/object&gt;&lt;object type=&quot;3&quot; unique_id=&quot;10007&quot;&gt;&lt;property id=&quot;20148&quot; value=&quot;5&quot;/&gt;&lt;property id=&quot;20300&quot; value=&quot;Diapositiva 5 - &amp;quot;Biased ab initio&amp;quot;&quot;/&gt;&lt;property id=&quot;20307&quot; value=&quot;339&quot;/&gt;&lt;/object&gt;&lt;object type=&quot;3&quot; unique_id=&quot;10008&quot;&gt;&lt;property id=&quot;20148&quot; value=&quot;5&quot;/&gt;&lt;property id=&quot;20300&quot; value=&quot;Diapositiva 6 - &amp;quot;Homology modeling&amp;quot;&quot;/&gt;&lt;property id=&quot;20307&quot; value=&quot;340&quot;/&gt;&lt;/object&gt;&lt;object type=&quot;3&quot; unique_id=&quot;10009&quot;&gt;&lt;property id=&quot;20148&quot; value=&quot;5&quot;/&gt;&lt;property id=&quot;20300&quot; value=&quot;Diapositiva 7 - &amp;quot;The global framework&amp;quot;&quot;/&gt;&lt;property id=&quot;20307&quot; value=&quot;341&quot;/&gt;&lt;/object&gt;&lt;object type=&quot;3&quot; unique_id=&quot;10010&quot;&gt;&lt;property id=&quot;20148&quot; value=&quot;5&quot;/&gt;&lt;property id=&quot;20300&quot; value=&quot;Diapositiva 8 - &amp;quot;An iterative process&amp;quot;&quot;/&gt;&lt;property id=&quot;20307&quot; value=&quot;344&quot;/&gt;&lt;/object&gt;&lt;object type=&quot;3&quot; unique_id=&quot;10011&quot;&gt;&lt;property id=&quot;20148&quot; value=&quot;5&quot;/&gt;&lt;property id=&quot;20300&quot; value=&quot;Diapositiva 9 - &amp;quot;Templates&amp;quot;&quot;/&gt;&lt;property id=&quot;20307&quot; value=&quot;342&quot;/&gt;&lt;/object&gt;&lt;object type=&quot;3&quot; unique_id=&quot;10012&quot;&gt;&lt;property id=&quot;20148&quot; value=&quot;5&quot;/&gt;&lt;property id=&quot;20300&quot; value=&quot;Diapositiva 10 - &amp;quot;Alignment&amp;quot;&quot;/&gt;&lt;property id=&quot;20307&quot; value=&quot;343&quot;/&gt;&lt;/object&gt;&lt;object type=&quot;3&quot; unique_id=&quot;10013&quot;&gt;&lt;property id=&quot;20148&quot; value=&quot;5&quot;/&gt;&lt;property id=&quot;20300&quot; value=&quot;Diapositiva 11 - &amp;quot;Impact of misalignements &amp;quot;&quot;/&gt;&lt;property id=&quot;20307&quot; value=&quot;345&quot;/&gt;&lt;/object&gt;&lt;object type=&quot;3&quot; unique_id=&quot;10014&quot;&gt;&lt;property id=&quot;20148&quot; value=&quot;5&quot;/&gt;&lt;property id=&quot;20300&quot; value=&quot;Diapositiva 12 - &amp;quot;Correction of alignments&amp;quot;&quot;/&gt;&lt;property id=&quot;20307&quot; value=&quot;346&quot;/&gt;&lt;/object&gt;&lt;object type=&quot;3&quot; unique_id=&quot;10015&quot;&gt;&lt;property id=&quot;20148&quot; value=&quot;5&quot;/&gt;&lt;property id=&quot;20300&quot; value=&quot;Diapositiva 13 - &amp;quot;The quality of the template(s)&amp;quot;&quot;/&gt;&lt;property id=&quot;20307&quot; value=&quot;347&quot;/&gt;&lt;/object&gt;&lt;object type=&quot;3&quot; unique_id=&quot;10016&quot;&gt;&lt;property id=&quot;20148&quot; value=&quot;5&quot;/&gt;&lt;property id=&quot;20300&quot; value=&quot;Diapositiva 14 - &amp;quot;Other factors that you have to take into account:&amp;quot;&quot;/&gt;&lt;property id=&quot;20307&quot; value=&quot;348&quot;/&gt;&lt;/object&gt;&lt;object type=&quot;3&quot; unique_id=&quot;10017&quot;&gt;&lt;property id=&quot;20148&quot; value=&quot;5&quot;/&gt;&lt;property id=&quot;20300&quot; value=&quot;Diapositiva 15 - &amp;quot;Backbone Generation&amp;quot;&quot;/&gt;&lt;property id=&quot;20307&quot; value=&quot;349&quot;/&gt;&lt;/object&gt;&lt;object type=&quot;3&quot; unique_id=&quot;10018&quot;&gt;&lt;property id=&quot;20148&quot; value=&quot;5&quot;/&gt;&lt;property id=&quot;20300&quot; value=&quot;Diapositiva 16 - &amp;quot;Backbone generation: the insert loops&amp;quot;&quot;/&gt;&lt;property id=&quot;20307&quot; value=&quot;350&quot;/&gt;&lt;/object&gt;&lt;object type=&quot;3&quot; unique_id=&quot;10019&quot;&gt;&lt;property id=&quot;20148&quot; value=&quot;5&quot;/&gt;&lt;property id=&quot;20300&quot; value=&quot;Diapositiva 17 - &amp;quot;Loop modelling&amp;quot;&quot;/&gt;&lt;property id=&quot;20307&quot; value=&quot;351&quot;/&gt;&lt;/object&gt;&lt;object type=&quot;3&quot; unique_id=&quot;10020&quot;&gt;&lt;property id=&quot;20148&quot; value=&quot;5&quot;/&gt;&lt;property id=&quot;20300&quot; value=&quot;Diapositiva 18 - &amp;quot;Side Chains&amp;quot;&quot;/&gt;&lt;property id=&quot;20307&quot; value=&quot;352&quot;/&gt;&lt;/object&gt;&lt;object type=&quot;3&quot; unique_id=&quot;10021&quot;&gt;&lt;property id=&quot;20148&quot; value=&quot;5&quot;/&gt;&lt;property id=&quot;20300&quot; value=&quot;Diapositiva 19 - &amp;quot;The rotamers&amp;quot;&quot;/&gt;&lt;property id=&quot;20307&quot; value=&quot;353&quot;/&gt;&lt;/object&gt;&lt;object type=&quot;3&quot; unique_id=&quot;10022&quot;&gt;&lt;property id=&quot;20148&quot; value=&quot;5&quot;/&gt;&lt;property id=&quot;20300&quot; value=&quot;Diapositiva 20 - &amp;quot;Prediction of side chain position with rotamers&amp;quot;&quot;/&gt;&lt;property id=&quot;20307&quot; value=&quot;354&quot;/&gt;&lt;/object&gt;&lt;object type=&quot;3&quot; unique_id=&quot;10023&quot;&gt;&lt;property id=&quot;20148&quot; value=&quot;5&quot;/&gt;&lt;property id=&quot;20300&quot; value=&quot;Diapositiva 21 - &amp;quot;Rotamer libraries&amp;quot;&quot;/&gt;&lt;property id=&quot;20307&quot; value=&quot;355&quot;/&gt;&lt;/object&gt;&lt;object type=&quot;3&quot; unique_id=&quot;10024&quot;&gt;&lt;property id=&quot;20148&quot; value=&quot;5&quot;/&gt;&lt;property id=&quot;20300&quot; value=&quot;Diapositiva 22 - &amp;quot;Refinements&amp;quot;&quot;/&gt;&lt;property id=&quot;20307&quot; value=&quot;356&quot;/&gt;&lt;/object&gt;&lt;object type=&quot;3&quot; unique_id=&quot;10025&quot;&gt;&lt;property id=&quot;20148&quot; value=&quot;5&quot;/&gt;&lt;property id=&quot;20300&quot; value=&quot;Diapositiva 23 - &amp;quot;Extensive refinement&amp;quot;&quot;/&gt;&lt;property id=&quot;20307&quot; value=&quot;362&quot;/&gt;&lt;/object&gt;&lt;object type=&quot;3&quot; unique_id=&quot;10026&quot;&gt;&lt;property id=&quot;20148&quot; value=&quot;5&quot;/&gt;&lt;property id=&quot;20300&quot; value=&quot;Diapositiva 24 - &amp;quot;Errors&amp;quot;&quot;/&gt;&lt;property id=&quot;20307&quot; value=&quot;361&quot;/&gt;&lt;/object&gt;&lt;object type=&quot;3&quot; unique_id=&quot;10027&quot;&gt;&lt;property id=&quot;20148&quot; value=&quot;5&quot;/&gt;&lt;property id=&quot;20300&quot; value=&quot;Diapositiva 25 - &amp;quot;Validation&amp;quot;&quot;/&gt;&lt;property id=&quot;20307&quot; value=&quot;357&quot;/&gt;&lt;/object&gt;&lt;object type=&quot;3&quot; unique_id=&quot;10028&quot;&gt;&lt;property id=&quot;20148&quot; value=&quot;5&quot;/&gt;&lt;property id=&quot;20300&quot; value=&quot;Diapositiva 26&quot;/&gt;&lt;property id=&quot;20307&quot; value=&quot;359&quot;/&gt;&lt;/object&gt;&lt;object type=&quot;3&quot; unique_id=&quot;10029&quot;&gt;&lt;property id=&quot;20148&quot; value=&quot;5&quot;/&gt;&lt;property id=&quot;20300&quot; value=&quot;Diapositiva 27 - &amp;quot;Validation&amp;quot;&quot;/&gt;&lt;property id=&quot;20307&quot; value=&quot;360&quot;/&gt;&lt;/object&gt;&lt;/object&gt;&lt;object type=&quot;8&quot; unique_id=&quot;1005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8769</TotalTime>
  <Words>323</Words>
  <Application>Microsoft Macintosh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Tema de Office</vt:lpstr>
      <vt:lpstr>PowerPoint Presentation</vt:lpstr>
      <vt:lpstr>Introduction</vt:lpstr>
      <vt:lpstr>Why using python in Structural Biology?</vt:lpstr>
      <vt:lpstr>Python embedded Biomolecular platforms</vt:lpstr>
      <vt:lpstr>UCSF Chimera and python</vt:lpstr>
      <vt:lpstr>Structural Objects in chimera</vt:lpstr>
      <vt:lpstr>Hands on!</vt:lpstr>
    </vt:vector>
  </TitlesOfParts>
  <Company>Casa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in Bioinformatics</dc:title>
  <dc:creator>Estefanía de la Torre Villaescusa</dc:creator>
  <cp:lastModifiedBy>Jean Didier Pie Marechal</cp:lastModifiedBy>
  <cp:revision>156</cp:revision>
  <dcterms:created xsi:type="dcterms:W3CDTF">2012-09-18T18:58:57Z</dcterms:created>
  <dcterms:modified xsi:type="dcterms:W3CDTF">2016-02-04T17:02:50Z</dcterms:modified>
</cp:coreProperties>
</file>