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0"/>
  </p:notesMasterIdLst>
  <p:handoutMasterIdLst>
    <p:handoutMasterId r:id="rId21"/>
  </p:handoutMasterIdLst>
  <p:sldIdLst>
    <p:sldId id="265" r:id="rId2"/>
    <p:sldId id="272" r:id="rId3"/>
    <p:sldId id="273" r:id="rId4"/>
    <p:sldId id="275" r:id="rId5"/>
    <p:sldId id="274" r:id="rId6"/>
    <p:sldId id="276" r:id="rId7"/>
    <p:sldId id="277" r:id="rId8"/>
    <p:sldId id="278" r:id="rId9"/>
    <p:sldId id="279" r:id="rId10"/>
    <p:sldId id="281" r:id="rId11"/>
    <p:sldId id="280" r:id="rId12"/>
    <p:sldId id="282" r:id="rId13"/>
    <p:sldId id="283" r:id="rId14"/>
    <p:sldId id="284" r:id="rId15"/>
    <p:sldId id="285" r:id="rId16"/>
    <p:sldId id="286" r:id="rId17"/>
    <p:sldId id="288" r:id="rId18"/>
    <p:sldId id="287" r:id="rId19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000000"/>
    <a:srgbClr val="61E89E"/>
    <a:srgbClr val="14C8A0"/>
    <a:srgbClr val="E2B4F5"/>
    <a:srgbClr val="88FFA6"/>
    <a:srgbClr val="F3A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1" autoAdjust="0"/>
    <p:restoredTop sz="94609" autoAdjust="0"/>
  </p:normalViewPr>
  <p:slideViewPr>
    <p:cSldViewPr snapToGrid="0" snapToObjects="1">
      <p:cViewPr>
        <p:scale>
          <a:sx n="75" d="100"/>
          <a:sy n="75" d="100"/>
        </p:scale>
        <p:origin x="2432" y="5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17433-3A9C-422B-BF37-C8C618417591}" type="datetimeFigureOut">
              <a:rPr lang="es-ES" smtClean="0"/>
              <a:pPr/>
              <a:t>29/1/16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21CD2-4578-484E-9261-837112AD15A8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845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B4444-82EE-43D0-A47E-CCAB1C3B537D}" type="datetimeFigureOut">
              <a:rPr lang="es-ES" smtClean="0"/>
              <a:pPr/>
              <a:t>29/1/16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B2479-0E4A-4694-B5E6-15DC584801E2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216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3263655" y="643440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ubtítulo 5"/>
          <p:cNvSpPr txBox="1">
            <a:spLocks/>
          </p:cNvSpPr>
          <p:nvPr userDrawn="1"/>
        </p:nvSpPr>
        <p:spPr>
          <a:xfrm>
            <a:off x="6918386" y="6513912"/>
            <a:ext cx="2199736" cy="388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Jean-Didier Maréchal</a:t>
            </a:r>
          </a:p>
        </p:txBody>
      </p:sp>
      <p:sp>
        <p:nvSpPr>
          <p:cNvPr id="6" name="Subtítulo 5"/>
          <p:cNvSpPr txBox="1">
            <a:spLocks/>
          </p:cNvSpPr>
          <p:nvPr userDrawn="1"/>
        </p:nvSpPr>
        <p:spPr>
          <a:xfrm>
            <a:off x="0" y="6513912"/>
            <a:ext cx="4568825" cy="3884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Lesson 7.3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Structural Bioinformatics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Molecular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Modelling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tools</a:t>
            </a:r>
            <a:endParaRPr lang="en-GB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489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ubtítulo 5"/>
          <p:cNvSpPr txBox="1">
            <a:spLocks/>
          </p:cNvSpPr>
          <p:nvPr userDrawn="1"/>
        </p:nvSpPr>
        <p:spPr>
          <a:xfrm>
            <a:off x="6918386" y="6513912"/>
            <a:ext cx="2199736" cy="388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Jean-Didier Maréchal</a:t>
            </a:r>
          </a:p>
        </p:txBody>
      </p:sp>
      <p:sp>
        <p:nvSpPr>
          <p:cNvPr id="7" name="Subtítulo 5"/>
          <p:cNvSpPr txBox="1">
            <a:spLocks/>
          </p:cNvSpPr>
          <p:nvPr userDrawn="1"/>
        </p:nvSpPr>
        <p:spPr>
          <a:xfrm>
            <a:off x="0" y="6513912"/>
            <a:ext cx="4568825" cy="3884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Lesson 7.3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Structural Bioinformatics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Molecular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Modelling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tools</a:t>
            </a:r>
            <a:endParaRPr lang="en-GB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133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3263655" y="643440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52305" y="-18908"/>
            <a:ext cx="3328710" cy="31370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 err="1" smtClean="0">
                <a:solidFill>
                  <a:schemeClr val="accent5">
                    <a:lumMod val="75000"/>
                  </a:schemeClr>
                </a:solidFill>
              </a:rPr>
              <a:t>MSc</a:t>
            </a:r>
            <a:r>
              <a:rPr lang="es-ES" sz="1800" dirty="0" smtClean="0">
                <a:solidFill>
                  <a:schemeClr val="accent5">
                    <a:lumMod val="75000"/>
                  </a:schemeClr>
                </a:solidFill>
              </a:rPr>
              <a:t> in Bioinformatics </a:t>
            </a:r>
            <a:endParaRPr lang="es-ES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http://mscbioinformatics.uab.cat/base/myimages/msbioinformaticsca/prueba3%20copia.png"/>
          <p:cNvPicPr>
            <a:picLocks noChangeAspect="1" noChangeArrowheads="1"/>
          </p:cNvPicPr>
          <p:nvPr/>
        </p:nvPicPr>
        <p:blipFill rotWithShape="1"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94" r="4919" b="50000"/>
          <a:stretch/>
        </p:blipFill>
        <p:spPr bwMode="auto">
          <a:xfrm rot="10800000">
            <a:off x="-98402" y="-9304"/>
            <a:ext cx="1111931" cy="58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12"/>
          <p:cNvSpPr/>
          <p:nvPr/>
        </p:nvSpPr>
        <p:spPr>
          <a:xfrm rot="10800000" flipV="1">
            <a:off x="3778141" y="-2417"/>
            <a:ext cx="5357849" cy="280718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Module </a:t>
            </a:r>
            <a:r>
              <a:rPr lang="es-ES" dirty="0" smtClean="0">
                <a:solidFill>
                  <a:schemeClr val="bg1"/>
                </a:solidFill>
              </a:rPr>
              <a:t>2: </a:t>
            </a:r>
            <a:r>
              <a:rPr lang="es-ES" dirty="0" err="1" smtClean="0">
                <a:solidFill>
                  <a:schemeClr val="bg1"/>
                </a:solidFill>
              </a:rPr>
              <a:t>Core</a:t>
            </a:r>
            <a:r>
              <a:rPr lang="es-ES" smtClean="0">
                <a:solidFill>
                  <a:schemeClr val="bg1"/>
                </a:solidFill>
              </a:rPr>
              <a:t> Bioinformatics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Rectángulo 12"/>
          <p:cNvSpPr/>
          <p:nvPr/>
        </p:nvSpPr>
        <p:spPr>
          <a:xfrm rot="10800000" flipV="1">
            <a:off x="-2137" y="6823857"/>
            <a:ext cx="9146136" cy="45719"/>
          </a:xfrm>
          <a:prstGeom prst="rect">
            <a:avLst/>
          </a:prstGeom>
          <a:solidFill>
            <a:srgbClr val="31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1" name="Subtítulo 5"/>
          <p:cNvSpPr txBox="1">
            <a:spLocks/>
          </p:cNvSpPr>
          <p:nvPr/>
        </p:nvSpPr>
        <p:spPr>
          <a:xfrm>
            <a:off x="6918386" y="6513912"/>
            <a:ext cx="2199736" cy="388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Jean-Didier Maréchal</a:t>
            </a:r>
          </a:p>
        </p:txBody>
      </p:sp>
      <p:sp>
        <p:nvSpPr>
          <p:cNvPr id="12" name="Subtítulo 5"/>
          <p:cNvSpPr txBox="1">
            <a:spLocks/>
          </p:cNvSpPr>
          <p:nvPr/>
        </p:nvSpPr>
        <p:spPr>
          <a:xfrm>
            <a:off x="0" y="6513912"/>
            <a:ext cx="4568825" cy="3884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Lesson 7.3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Structural Bioinformatics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Molecular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Modelling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tools</a:t>
            </a:r>
            <a:endParaRPr lang="en-GB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78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u="none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23 Imagen"/>
          <p:cNvPicPr>
            <a:picLocks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4" b="16280"/>
          <a:stretch/>
        </p:blipFill>
        <p:spPr>
          <a:xfrm>
            <a:off x="4016375" y="1936750"/>
            <a:ext cx="5127625" cy="4921250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1631" y="3183752"/>
            <a:ext cx="3769744" cy="191247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 programming for Structural Biology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en-GB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Jean-Didier </a:t>
            </a:r>
            <a:r>
              <a:rPr lang="en-GB" sz="20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Maréchal</a:t>
            </a:r>
            <a:r>
              <a:rPr lang="en-GB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Jaime </a:t>
            </a:r>
            <a:r>
              <a:rPr lang="en-GB" sz="20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Rodr</a:t>
            </a:r>
            <a:r>
              <a:rPr lang="es-ES" sz="20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íguez</a:t>
            </a:r>
            <a:r>
              <a:rPr lang="es-E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Guerra</a:t>
            </a:r>
            <a:endParaRPr lang="en-GB" sz="2000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en-GB" sz="15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Biotechnological Computational Chemistry Team</a:t>
            </a:r>
          </a:p>
          <a:p>
            <a:pPr marL="0" indent="0" algn="ctr">
              <a:buNone/>
            </a:pPr>
            <a:r>
              <a:rPr lang="en-GB" sz="15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Department of Chemistry (UAB)</a:t>
            </a:r>
          </a:p>
          <a:p>
            <a:pPr marL="0" indent="0">
              <a:buNone/>
            </a:pPr>
            <a:endParaRPr lang="en-GB" sz="1500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11 Imagen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46"/>
          <a:stretch/>
        </p:blipFill>
        <p:spPr bwMode="auto">
          <a:xfrm>
            <a:off x="311837" y="6105554"/>
            <a:ext cx="1120213" cy="65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9 Imagen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34" y="6164781"/>
            <a:ext cx="883493" cy="53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7087729" y="6455318"/>
            <a:ext cx="1852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Course 2015-16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4 CuadroTexto"/>
          <p:cNvSpPr txBox="1"/>
          <p:nvPr/>
        </p:nvSpPr>
        <p:spPr>
          <a:xfrm>
            <a:off x="499265" y="2109717"/>
            <a:ext cx="5731727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</a:rPr>
              <a:t>Module </a:t>
            </a:r>
            <a:r>
              <a:rPr lang="en-GB" sz="2400" dirty="0" smtClean="0">
                <a:solidFill>
                  <a:schemeClr val="bg1"/>
                </a:solidFill>
              </a:rPr>
              <a:t>4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99265" y="531116"/>
            <a:ext cx="8229600" cy="1143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MSc</a:t>
            </a:r>
            <a:r>
              <a:rPr lang="es-ES" sz="3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es-ES" sz="3600" b="1" smtClean="0">
                <a:solidFill>
                  <a:schemeClr val="accent5">
                    <a:lumMod val="75000"/>
                  </a:schemeClr>
                </a:solidFill>
              </a:rPr>
              <a:t>Bio</a:t>
            </a:r>
            <a:r>
              <a:rPr lang="es-ES" sz="3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informatics</a:t>
            </a:r>
            <a:endParaRPr lang="es-E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59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</a:t>
            </a:r>
            <a:r>
              <a:rPr lang="en-US" dirty="0" err="1" smtClean="0"/>
              <a:t>objets</a:t>
            </a:r>
            <a:r>
              <a:rPr lang="en-US" dirty="0" smtClean="0"/>
              <a:t> in chimera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</a:p>
          <a:p>
            <a:r>
              <a:rPr lang="en-US" dirty="0" smtClean="0"/>
              <a:t>Atoms</a:t>
            </a:r>
          </a:p>
          <a:p>
            <a:r>
              <a:rPr lang="en-US" dirty="0" smtClean="0"/>
              <a:t>Residues</a:t>
            </a:r>
          </a:p>
          <a:p>
            <a:r>
              <a:rPr lang="en-US" dirty="0" smtClean="0"/>
              <a:t>Bonds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218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first structural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Reaching modes</a:t>
            </a:r>
          </a:p>
          <a:p>
            <a:endParaRPr lang="en-US" dirty="0"/>
          </a:p>
          <a:p>
            <a:r>
              <a:rPr lang="en-US" dirty="0" smtClean="0"/>
              <a:t>2. Reaching selections</a:t>
            </a:r>
          </a:p>
          <a:p>
            <a:endParaRPr lang="en-US" dirty="0"/>
          </a:p>
          <a:p>
            <a:r>
              <a:rPr lang="en-US" dirty="0" smtClean="0"/>
              <a:t>Atoms</a:t>
            </a:r>
          </a:p>
          <a:p>
            <a:r>
              <a:rPr lang="en-US" dirty="0" smtClean="0"/>
              <a:t>Residues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9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command line and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use command lines: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25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Bridging command line and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Embedding a command line in a python run is performed using: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33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Script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Printing the sequence of amino </a:t>
            </a:r>
            <a:r>
              <a:rPr lang="en-US" dirty="0" smtClean="0"/>
              <a:t>acids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9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Script 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and display with a different color residues in a binding site pocket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34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Printing the list of serial numbers of a selection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Print list of only polar residues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12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4: </a:t>
            </a:r>
            <a:r>
              <a:rPr lang="en-US" dirty="0" err="1" smtClean="0"/>
              <a:t>oneliners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94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Guiding modeling </a:t>
            </a:r>
            <a:r>
              <a:rPr lang="en-US" dirty="0" err="1" smtClean="0"/>
              <a:t>thoughout</a:t>
            </a:r>
            <a:r>
              <a:rPr lang="en-US" dirty="0" smtClean="0"/>
              <a:t> python (a small but kind of complex script)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rotameros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 err="1" smtClean="0"/>
              <a:t>Introduction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What is python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endParaRPr lang="en-US" dirty="0" smtClean="0"/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4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using </a:t>
            </a:r>
            <a:r>
              <a:rPr lang="en-US" dirty="0" smtClean="0"/>
              <a:t>python in </a:t>
            </a:r>
            <a:r>
              <a:rPr lang="en-US" dirty="0"/>
              <a:t>Structural Biology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Advantages: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7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embedding in </a:t>
            </a:r>
            <a:r>
              <a:rPr lang="en-US" dirty="0" err="1" smtClean="0"/>
              <a:t>Biomolecular</a:t>
            </a:r>
            <a:r>
              <a:rPr lang="en-US" dirty="0" smtClean="0"/>
              <a:t> suites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8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in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 syntax</a:t>
            </a:r>
          </a:p>
          <a:p>
            <a:endParaRPr lang="en-US" dirty="0"/>
          </a:p>
          <a:p>
            <a:r>
              <a:rPr lang="en-US" dirty="0" smtClean="0"/>
              <a:t>i.e.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5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5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embedded </a:t>
            </a:r>
            <a:r>
              <a:rPr lang="en-US" dirty="0" err="1" smtClean="0"/>
              <a:t>Biomolecular</a:t>
            </a:r>
            <a:r>
              <a:rPr lang="en-US" dirty="0" smtClean="0"/>
              <a:t>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Behind most visualizing programs:</a:t>
            </a:r>
          </a:p>
          <a:p>
            <a:pPr lvl="1"/>
            <a:r>
              <a:rPr lang="en-US" dirty="0" err="1" smtClean="0"/>
              <a:t>Pymol</a:t>
            </a:r>
            <a:endParaRPr lang="en-US" dirty="0" smtClean="0"/>
          </a:p>
          <a:p>
            <a:pPr lvl="1"/>
            <a:r>
              <a:rPr lang="en-US" dirty="0" smtClean="0"/>
              <a:t>Chimera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96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UCSF Chimera and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Basics:</a:t>
            </a:r>
          </a:p>
          <a:p>
            <a:pPr lvl="1"/>
            <a:r>
              <a:rPr lang="en-US" dirty="0" smtClean="0"/>
              <a:t>How to reach the python layer into </a:t>
            </a:r>
            <a:r>
              <a:rPr lang="en-US" dirty="0" err="1" smtClean="0"/>
              <a:t>ucsf</a:t>
            </a:r>
            <a:r>
              <a:rPr lang="en-US" dirty="0" smtClean="0"/>
              <a:t> Chimera</a:t>
            </a:r>
          </a:p>
          <a:p>
            <a:pPr lvl="1"/>
            <a:r>
              <a:rPr lang="en-US" dirty="0" smtClean="0"/>
              <a:t>IDLE</a:t>
            </a:r>
          </a:p>
          <a:p>
            <a:pPr lvl="1"/>
            <a:r>
              <a:rPr lang="en-US" dirty="0" err="1" smtClean="0"/>
              <a:t>Imagenes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85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8800"/>
            <a:ext cx="8229600" cy="5567363"/>
          </a:xfrm>
        </p:spPr>
        <p:txBody>
          <a:bodyPr/>
          <a:lstStyle/>
          <a:p>
            <a:r>
              <a:rPr lang="en-US" dirty="0" smtClean="0"/>
              <a:t>Hello world inside Chimera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518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Diapositiva 1&quot;/&gt;&lt;property id=&quot;20307&quot; value=&quot;265&quot;/&gt;&lt;/object&gt;&lt;object type=&quot;3&quot; unique_id=&quot;10004&quot;&gt;&lt;property id=&quot;20148&quot; value=&quot;5&quot;/&gt;&lt;property id=&quot;20300&quot; value=&quot;Diapositiva 2 - &amp;quot;Introduction&amp;quot;&quot;/&gt;&lt;property id=&quot;20307&quot; value=&quot;272&quot;/&gt;&lt;/object&gt;&lt;object type=&quot;3&quot; unique_id=&quot;10005&quot;&gt;&lt;property id=&quot;20148&quot; value=&quot;5&quot;/&gt;&lt;property id=&quot;20300&quot; value=&quot;Diapositiva 3 - &amp;quot;The solutions&amp;quot;&quot;/&gt;&lt;property id=&quot;20307&quot; value=&quot;337&quot;/&gt;&lt;/object&gt;&lt;object type=&quot;3&quot; unique_id=&quot;10006&quot;&gt;&lt;property id=&quot;20148&quot; value=&quot;5&quot;/&gt;&lt;property id=&quot;20300&quot; value=&quot;Diapositiva 4 - &amp;quot;The options&amp;quot;&quot;/&gt;&lt;property id=&quot;20307&quot; value=&quot;338&quot;/&gt;&lt;/object&gt;&lt;object type=&quot;3&quot; unique_id=&quot;10007&quot;&gt;&lt;property id=&quot;20148&quot; value=&quot;5&quot;/&gt;&lt;property id=&quot;20300&quot; value=&quot;Diapositiva 5 - &amp;quot;Biased ab initio&amp;quot;&quot;/&gt;&lt;property id=&quot;20307&quot; value=&quot;339&quot;/&gt;&lt;/object&gt;&lt;object type=&quot;3&quot; unique_id=&quot;10008&quot;&gt;&lt;property id=&quot;20148&quot; value=&quot;5&quot;/&gt;&lt;property id=&quot;20300&quot; value=&quot;Diapositiva 6 - &amp;quot;Homology modeling&amp;quot;&quot;/&gt;&lt;property id=&quot;20307&quot; value=&quot;340&quot;/&gt;&lt;/object&gt;&lt;object type=&quot;3&quot; unique_id=&quot;10009&quot;&gt;&lt;property id=&quot;20148&quot; value=&quot;5&quot;/&gt;&lt;property id=&quot;20300&quot; value=&quot;Diapositiva 7 - &amp;quot;The global framework&amp;quot;&quot;/&gt;&lt;property id=&quot;20307&quot; value=&quot;341&quot;/&gt;&lt;/object&gt;&lt;object type=&quot;3&quot; unique_id=&quot;10010&quot;&gt;&lt;property id=&quot;20148&quot; value=&quot;5&quot;/&gt;&lt;property id=&quot;20300&quot; value=&quot;Diapositiva 8 - &amp;quot;An iterative process&amp;quot;&quot;/&gt;&lt;property id=&quot;20307&quot; value=&quot;344&quot;/&gt;&lt;/object&gt;&lt;object type=&quot;3&quot; unique_id=&quot;10011&quot;&gt;&lt;property id=&quot;20148&quot; value=&quot;5&quot;/&gt;&lt;property id=&quot;20300&quot; value=&quot;Diapositiva 9 - &amp;quot;Templates&amp;quot;&quot;/&gt;&lt;property id=&quot;20307&quot; value=&quot;342&quot;/&gt;&lt;/object&gt;&lt;object type=&quot;3&quot; unique_id=&quot;10012&quot;&gt;&lt;property id=&quot;20148&quot; value=&quot;5&quot;/&gt;&lt;property id=&quot;20300&quot; value=&quot;Diapositiva 10 - &amp;quot;Alignment&amp;quot;&quot;/&gt;&lt;property id=&quot;20307&quot; value=&quot;343&quot;/&gt;&lt;/object&gt;&lt;object type=&quot;3&quot; unique_id=&quot;10013&quot;&gt;&lt;property id=&quot;20148&quot; value=&quot;5&quot;/&gt;&lt;property id=&quot;20300&quot; value=&quot;Diapositiva 11 - &amp;quot;Impact of misalignements &amp;quot;&quot;/&gt;&lt;property id=&quot;20307&quot; value=&quot;345&quot;/&gt;&lt;/object&gt;&lt;object type=&quot;3&quot; unique_id=&quot;10014&quot;&gt;&lt;property id=&quot;20148&quot; value=&quot;5&quot;/&gt;&lt;property id=&quot;20300&quot; value=&quot;Diapositiva 12 - &amp;quot;Correction of alignments&amp;quot;&quot;/&gt;&lt;property id=&quot;20307&quot; value=&quot;346&quot;/&gt;&lt;/object&gt;&lt;object type=&quot;3&quot; unique_id=&quot;10015&quot;&gt;&lt;property id=&quot;20148&quot; value=&quot;5&quot;/&gt;&lt;property id=&quot;20300&quot; value=&quot;Diapositiva 13 - &amp;quot;The quality of the template(s)&amp;quot;&quot;/&gt;&lt;property id=&quot;20307&quot; value=&quot;347&quot;/&gt;&lt;/object&gt;&lt;object type=&quot;3&quot; unique_id=&quot;10016&quot;&gt;&lt;property id=&quot;20148&quot; value=&quot;5&quot;/&gt;&lt;property id=&quot;20300&quot; value=&quot;Diapositiva 14 - &amp;quot;Other factors that you have to take into account:&amp;quot;&quot;/&gt;&lt;property id=&quot;20307&quot; value=&quot;348&quot;/&gt;&lt;/object&gt;&lt;object type=&quot;3&quot; unique_id=&quot;10017&quot;&gt;&lt;property id=&quot;20148&quot; value=&quot;5&quot;/&gt;&lt;property id=&quot;20300&quot; value=&quot;Diapositiva 15 - &amp;quot;Backbone Generation&amp;quot;&quot;/&gt;&lt;property id=&quot;20307&quot; value=&quot;349&quot;/&gt;&lt;/object&gt;&lt;object type=&quot;3&quot; unique_id=&quot;10018&quot;&gt;&lt;property id=&quot;20148&quot; value=&quot;5&quot;/&gt;&lt;property id=&quot;20300&quot; value=&quot;Diapositiva 16 - &amp;quot;Backbone generation: the insert loops&amp;quot;&quot;/&gt;&lt;property id=&quot;20307&quot; value=&quot;350&quot;/&gt;&lt;/object&gt;&lt;object type=&quot;3&quot; unique_id=&quot;10019&quot;&gt;&lt;property id=&quot;20148&quot; value=&quot;5&quot;/&gt;&lt;property id=&quot;20300&quot; value=&quot;Diapositiva 17 - &amp;quot;Loop modelling&amp;quot;&quot;/&gt;&lt;property id=&quot;20307&quot; value=&quot;351&quot;/&gt;&lt;/object&gt;&lt;object type=&quot;3&quot; unique_id=&quot;10020&quot;&gt;&lt;property id=&quot;20148&quot; value=&quot;5&quot;/&gt;&lt;property id=&quot;20300&quot; value=&quot;Diapositiva 18 - &amp;quot;Side Chains&amp;quot;&quot;/&gt;&lt;property id=&quot;20307&quot; value=&quot;352&quot;/&gt;&lt;/object&gt;&lt;object type=&quot;3&quot; unique_id=&quot;10021&quot;&gt;&lt;property id=&quot;20148&quot; value=&quot;5&quot;/&gt;&lt;property id=&quot;20300&quot; value=&quot;Diapositiva 19 - &amp;quot;The rotamers&amp;quot;&quot;/&gt;&lt;property id=&quot;20307&quot; value=&quot;353&quot;/&gt;&lt;/object&gt;&lt;object type=&quot;3&quot; unique_id=&quot;10022&quot;&gt;&lt;property id=&quot;20148&quot; value=&quot;5&quot;/&gt;&lt;property id=&quot;20300&quot; value=&quot;Diapositiva 20 - &amp;quot;Prediction of side chain position with rotamers&amp;quot;&quot;/&gt;&lt;property id=&quot;20307&quot; value=&quot;354&quot;/&gt;&lt;/object&gt;&lt;object type=&quot;3&quot; unique_id=&quot;10023&quot;&gt;&lt;property id=&quot;20148&quot; value=&quot;5&quot;/&gt;&lt;property id=&quot;20300&quot; value=&quot;Diapositiva 21 - &amp;quot;Rotamer libraries&amp;quot;&quot;/&gt;&lt;property id=&quot;20307&quot; value=&quot;355&quot;/&gt;&lt;/object&gt;&lt;object type=&quot;3&quot; unique_id=&quot;10024&quot;&gt;&lt;property id=&quot;20148&quot; value=&quot;5&quot;/&gt;&lt;property id=&quot;20300&quot; value=&quot;Diapositiva 22 - &amp;quot;Refinements&amp;quot;&quot;/&gt;&lt;property id=&quot;20307&quot; value=&quot;356&quot;/&gt;&lt;/object&gt;&lt;object type=&quot;3&quot; unique_id=&quot;10025&quot;&gt;&lt;property id=&quot;20148&quot; value=&quot;5&quot;/&gt;&lt;property id=&quot;20300&quot; value=&quot;Diapositiva 23 - &amp;quot;Extensive refinement&amp;quot;&quot;/&gt;&lt;property id=&quot;20307&quot; value=&quot;362&quot;/&gt;&lt;/object&gt;&lt;object type=&quot;3&quot; unique_id=&quot;10026&quot;&gt;&lt;property id=&quot;20148&quot; value=&quot;5&quot;/&gt;&lt;property id=&quot;20300&quot; value=&quot;Diapositiva 24 - &amp;quot;Errors&amp;quot;&quot;/&gt;&lt;property id=&quot;20307&quot; value=&quot;361&quot;/&gt;&lt;/object&gt;&lt;object type=&quot;3&quot; unique_id=&quot;10027&quot;&gt;&lt;property id=&quot;20148&quot; value=&quot;5&quot;/&gt;&lt;property id=&quot;20300&quot; value=&quot;Diapositiva 25 - &amp;quot;Validation&amp;quot;&quot;/&gt;&lt;property id=&quot;20307&quot; value=&quot;357&quot;/&gt;&lt;/object&gt;&lt;object type=&quot;3&quot; unique_id=&quot;10028&quot;&gt;&lt;property id=&quot;20148&quot; value=&quot;5&quot;/&gt;&lt;property id=&quot;20300&quot; value=&quot;Diapositiva 26&quot;/&gt;&lt;property id=&quot;20307&quot; value=&quot;359&quot;/&gt;&lt;/object&gt;&lt;object type=&quot;3&quot; unique_id=&quot;10029&quot;&gt;&lt;property id=&quot;20148&quot; value=&quot;5&quot;/&gt;&lt;property id=&quot;20300&quot; value=&quot;Diapositiva 27 - &amp;quot;Validation&amp;quot;&quot;/&gt;&lt;property id=&quot;20307&quot; value=&quot;360&quot;/&gt;&lt;/object&gt;&lt;/object&gt;&lt;object type=&quot;8&quot; unique_id=&quot;10058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8742</TotalTime>
  <Words>225</Words>
  <Application>Microsoft Macintosh PowerPoint</Application>
  <PresentationFormat>On-screen Show (4:3)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Arial</vt:lpstr>
      <vt:lpstr>Tema de Office</vt:lpstr>
      <vt:lpstr>PowerPoint Presentation</vt:lpstr>
      <vt:lpstr>Introduction</vt:lpstr>
      <vt:lpstr>Why using python in Structural Biology?</vt:lpstr>
      <vt:lpstr>Python embedding in Biomolecular suites</vt:lpstr>
      <vt:lpstr>Basics in coding</vt:lpstr>
      <vt:lpstr>Hands on:</vt:lpstr>
      <vt:lpstr>Python embedded Biomolecular platforms</vt:lpstr>
      <vt:lpstr>UCSF Chimera and python</vt:lpstr>
      <vt:lpstr>PowerPoint Presentation</vt:lpstr>
      <vt:lpstr>Structural objets in chimera</vt:lpstr>
      <vt:lpstr>My first structural scripts</vt:lpstr>
      <vt:lpstr>command line and scripting</vt:lpstr>
      <vt:lpstr>Bridging command line and scripting</vt:lpstr>
      <vt:lpstr>Script 1</vt:lpstr>
      <vt:lpstr>Script 2 </vt:lpstr>
      <vt:lpstr>Script 3</vt:lpstr>
      <vt:lpstr>Script 4: oneliners</vt:lpstr>
      <vt:lpstr>Guiding modeling thoughout python (a small but kind of complex script)</vt:lpstr>
    </vt:vector>
  </TitlesOfParts>
  <Company>Casa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in Bioinformatics</dc:title>
  <dc:creator>Estefanía de la Torre Villaescusa</dc:creator>
  <cp:lastModifiedBy>Jean Didier Pie Marechal</cp:lastModifiedBy>
  <cp:revision>152</cp:revision>
  <dcterms:created xsi:type="dcterms:W3CDTF">2012-09-18T18:58:57Z</dcterms:created>
  <dcterms:modified xsi:type="dcterms:W3CDTF">2016-01-29T11:27:13Z</dcterms:modified>
</cp:coreProperties>
</file>