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8" r:id="rId2"/>
    <p:sldId id="285" r:id="rId3"/>
    <p:sldId id="286" r:id="rId4"/>
    <p:sldId id="287" r:id="rId5"/>
    <p:sldId id="288" r:id="rId6"/>
    <p:sldId id="289" r:id="rId7"/>
    <p:sldId id="290" r:id="rId8"/>
    <p:sldId id="291" r:id="rId9"/>
    <p:sldId id="270" r:id="rId10"/>
    <p:sldId id="271" r:id="rId11"/>
    <p:sldId id="279" r:id="rId12"/>
    <p:sldId id="272" r:id="rId13"/>
    <p:sldId id="273" r:id="rId14"/>
    <p:sldId id="274" r:id="rId15"/>
    <p:sldId id="275" r:id="rId16"/>
    <p:sldId id="277" r:id="rId17"/>
    <p:sldId id="280" r:id="rId18"/>
    <p:sldId id="281" r:id="rId19"/>
    <p:sldId id="284" r:id="rId20"/>
    <p:sldId id="276"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3"/>
    <a:srgbClr val="AEAEAE"/>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86" d="100"/>
          <a:sy n="86" d="100"/>
        </p:scale>
        <p:origin x="566" y="58"/>
      </p:cViewPr>
      <p:guideLst>
        <p:guide orient="horz" pos="2069"/>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A02A3-4552-4224-9B5B-0A9A4DB8AF13}"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US"/>
        </a:p>
      </dgm:t>
    </dgm:pt>
    <dgm:pt modelId="{C0CC72F3-D332-433B-99F2-C040EA6E706A}">
      <dgm:prSet phldrT="[Text]"/>
      <dgm:spPr/>
      <dgm:t>
        <a:bodyPr/>
        <a:lstStyle/>
        <a:p>
          <a:r>
            <a:rPr lang="en-US" noProof="0" dirty="0"/>
            <a:t>Odometry</a:t>
          </a:r>
          <a:r>
            <a:rPr lang="de-DE" dirty="0"/>
            <a:t> Pipeline</a:t>
          </a:r>
          <a:endParaRPr lang="en-US" dirty="0"/>
        </a:p>
      </dgm:t>
    </dgm:pt>
    <dgm:pt modelId="{02FF52B5-5FEE-45CD-8371-047D266638FB}" type="parTrans" cxnId="{1F26493F-76BD-413E-B8C6-8432D32261B7}">
      <dgm:prSet/>
      <dgm:spPr/>
      <dgm:t>
        <a:bodyPr/>
        <a:lstStyle/>
        <a:p>
          <a:endParaRPr lang="en-US"/>
        </a:p>
      </dgm:t>
    </dgm:pt>
    <dgm:pt modelId="{8AD40515-C98F-449D-96A9-0149A33A0F54}" type="sibTrans" cxnId="{1F26493F-76BD-413E-B8C6-8432D32261B7}">
      <dgm:prSet/>
      <dgm:spPr/>
      <dgm:t>
        <a:bodyPr/>
        <a:lstStyle/>
        <a:p>
          <a:endParaRPr lang="en-US"/>
        </a:p>
      </dgm:t>
    </dgm:pt>
    <dgm:pt modelId="{72BAE7A0-B9B9-492C-A921-84D589259ACA}">
      <dgm:prSet phldrT="[Text]"/>
      <dgm:spPr/>
      <dgm:t>
        <a:bodyPr/>
        <a:lstStyle/>
        <a:p>
          <a:r>
            <a:rPr lang="de-DE" dirty="0"/>
            <a:t>2D Features</a:t>
          </a:r>
          <a:endParaRPr lang="en-US" dirty="0"/>
        </a:p>
      </dgm:t>
    </dgm:pt>
    <dgm:pt modelId="{28732091-6434-4C2A-B85F-BF15A35AAF2F}" type="parTrans" cxnId="{8D60D163-2DE2-47FE-BBF2-B496E60A0BFA}">
      <dgm:prSet/>
      <dgm:spPr/>
      <dgm:t>
        <a:bodyPr/>
        <a:lstStyle/>
        <a:p>
          <a:endParaRPr lang="en-US"/>
        </a:p>
      </dgm:t>
    </dgm:pt>
    <dgm:pt modelId="{635440AA-145B-4BAD-B3F2-9CFB4CECD926}" type="sibTrans" cxnId="{8D60D163-2DE2-47FE-BBF2-B496E60A0BFA}">
      <dgm:prSet/>
      <dgm:spPr/>
      <dgm:t>
        <a:bodyPr/>
        <a:lstStyle/>
        <a:p>
          <a:endParaRPr lang="en-US"/>
        </a:p>
      </dgm:t>
    </dgm:pt>
    <dgm:pt modelId="{B336F929-35FD-4A06-A320-BC83FE788461}">
      <dgm:prSet phldrT="[Text]"/>
      <dgm:spPr/>
      <dgm:t>
        <a:bodyPr/>
        <a:lstStyle/>
        <a:p>
          <a:r>
            <a:rPr lang="de-DE" dirty="0"/>
            <a:t>Feature Extractor</a:t>
          </a:r>
          <a:endParaRPr lang="en-US" dirty="0"/>
        </a:p>
      </dgm:t>
    </dgm:pt>
    <dgm:pt modelId="{7013A815-68E2-4B9D-989E-DC0831970DBD}" type="parTrans" cxnId="{95A17FDB-3359-4E2D-9FCB-893A52B7B4BC}">
      <dgm:prSet/>
      <dgm:spPr/>
      <dgm:t>
        <a:bodyPr/>
        <a:lstStyle/>
        <a:p>
          <a:endParaRPr lang="en-US"/>
        </a:p>
      </dgm:t>
    </dgm:pt>
    <dgm:pt modelId="{5A85939D-DE32-4A4D-A9CE-C29BB22C0539}" type="sibTrans" cxnId="{95A17FDB-3359-4E2D-9FCB-893A52B7B4BC}">
      <dgm:prSet/>
      <dgm:spPr/>
      <dgm:t>
        <a:bodyPr/>
        <a:lstStyle/>
        <a:p>
          <a:endParaRPr lang="en-US"/>
        </a:p>
      </dgm:t>
    </dgm:pt>
    <dgm:pt modelId="{977BC8D6-C77B-4760-817C-B4BEE368BBBB}">
      <dgm:prSet phldrT="[Text]"/>
      <dgm:spPr/>
      <dgm:t>
        <a:bodyPr/>
        <a:lstStyle/>
        <a:p>
          <a:r>
            <a:rPr lang="de-DE" dirty="0"/>
            <a:t>Feature Tracker</a:t>
          </a:r>
          <a:endParaRPr lang="en-US" dirty="0"/>
        </a:p>
      </dgm:t>
    </dgm:pt>
    <dgm:pt modelId="{1F1B66CE-9D51-463E-A4AD-C6E7AD1DED10}" type="parTrans" cxnId="{3A181878-9CD0-42DA-849A-971F03BB949D}">
      <dgm:prSet/>
      <dgm:spPr/>
      <dgm:t>
        <a:bodyPr/>
        <a:lstStyle/>
        <a:p>
          <a:endParaRPr lang="en-US"/>
        </a:p>
      </dgm:t>
    </dgm:pt>
    <dgm:pt modelId="{BA5E68E7-F779-411E-88D4-CBC5E583604E}" type="sibTrans" cxnId="{3A181878-9CD0-42DA-849A-971F03BB949D}">
      <dgm:prSet/>
      <dgm:spPr/>
      <dgm:t>
        <a:bodyPr/>
        <a:lstStyle/>
        <a:p>
          <a:endParaRPr lang="en-US"/>
        </a:p>
      </dgm:t>
    </dgm:pt>
    <dgm:pt modelId="{46A241FA-B249-4930-98B1-FBA628DAAEA1}">
      <dgm:prSet phldrT="[Text]"/>
      <dgm:spPr/>
      <dgm:t>
        <a:bodyPr/>
        <a:lstStyle/>
        <a:p>
          <a:r>
            <a:rPr lang="de-DE" dirty="0"/>
            <a:t>3D Point Cloud</a:t>
          </a:r>
          <a:endParaRPr lang="en-US" dirty="0"/>
        </a:p>
      </dgm:t>
    </dgm:pt>
    <dgm:pt modelId="{D41D9552-B520-4190-ADDA-95001574D2B5}" type="parTrans" cxnId="{5877D1EB-1C27-48C4-8A39-48E97341EF12}">
      <dgm:prSet/>
      <dgm:spPr/>
      <dgm:t>
        <a:bodyPr/>
        <a:lstStyle/>
        <a:p>
          <a:endParaRPr lang="en-US"/>
        </a:p>
      </dgm:t>
    </dgm:pt>
    <dgm:pt modelId="{298FEC76-B0E9-4B9A-90B3-A03C9FA1C838}" type="sibTrans" cxnId="{5877D1EB-1C27-48C4-8A39-48E97341EF12}">
      <dgm:prSet/>
      <dgm:spPr/>
      <dgm:t>
        <a:bodyPr/>
        <a:lstStyle/>
        <a:p>
          <a:endParaRPr lang="en-US"/>
        </a:p>
      </dgm:t>
    </dgm:pt>
    <dgm:pt modelId="{A5933E30-7120-4EFB-BED8-8DC91C58D77B}">
      <dgm:prSet phldrT="[Text]"/>
      <dgm:spPr/>
      <dgm:t>
        <a:bodyPr/>
        <a:lstStyle/>
        <a:p>
          <a:r>
            <a:rPr lang="de-DE" dirty="0"/>
            <a:t>Triangulation</a:t>
          </a:r>
          <a:endParaRPr lang="en-US" dirty="0"/>
        </a:p>
      </dgm:t>
    </dgm:pt>
    <dgm:pt modelId="{EC656645-70E8-421E-BD9D-6EB8095BBE6E}" type="parTrans" cxnId="{103E762E-7FA6-44C7-8A7C-610EF79AD595}">
      <dgm:prSet/>
      <dgm:spPr/>
      <dgm:t>
        <a:bodyPr/>
        <a:lstStyle/>
        <a:p>
          <a:endParaRPr lang="en-US"/>
        </a:p>
      </dgm:t>
    </dgm:pt>
    <dgm:pt modelId="{B0B397DF-9785-445F-A91C-B0D02B08050E}" type="sibTrans" cxnId="{103E762E-7FA6-44C7-8A7C-610EF79AD595}">
      <dgm:prSet/>
      <dgm:spPr/>
      <dgm:t>
        <a:bodyPr/>
        <a:lstStyle/>
        <a:p>
          <a:endParaRPr lang="en-US"/>
        </a:p>
      </dgm:t>
    </dgm:pt>
    <dgm:pt modelId="{F3A16D27-3ADB-4768-9670-1FAD8E862B88}">
      <dgm:prSet phldrT="[Text]"/>
      <dgm:spPr/>
      <dgm:t>
        <a:bodyPr/>
        <a:lstStyle/>
        <a:p>
          <a:r>
            <a:rPr lang="en-US" noProof="0" dirty="0"/>
            <a:t>Pose Estimation</a:t>
          </a:r>
        </a:p>
      </dgm:t>
    </dgm:pt>
    <dgm:pt modelId="{69F956AD-1E8F-4079-9FFE-326E7166BBF7}" type="parTrans" cxnId="{FA46B18D-FA76-477B-B701-08B7FC026458}">
      <dgm:prSet/>
      <dgm:spPr/>
      <dgm:t>
        <a:bodyPr/>
        <a:lstStyle/>
        <a:p>
          <a:endParaRPr lang="en-US"/>
        </a:p>
      </dgm:t>
    </dgm:pt>
    <dgm:pt modelId="{51DEBE3E-7885-49FB-BC53-90D3743A11FA}" type="sibTrans" cxnId="{FA46B18D-FA76-477B-B701-08B7FC026458}">
      <dgm:prSet/>
      <dgm:spPr/>
      <dgm:t>
        <a:bodyPr/>
        <a:lstStyle/>
        <a:p>
          <a:endParaRPr lang="en-US"/>
        </a:p>
      </dgm:t>
    </dgm:pt>
    <dgm:pt modelId="{20209EA8-0A0A-41BA-AF18-97F164B70AF8}">
      <dgm:prSet phldrT="[Text]"/>
      <dgm:spPr/>
      <dgm:t>
        <a:bodyPr/>
        <a:lstStyle/>
        <a:p>
          <a:r>
            <a:rPr lang="en-US" noProof="1"/>
            <a:t>Optimization</a:t>
          </a:r>
        </a:p>
      </dgm:t>
    </dgm:pt>
    <dgm:pt modelId="{987B20EC-C84D-41FE-9E3D-C356534A9F96}" type="parTrans" cxnId="{0DA563D9-B7F8-4180-B893-2B90DA6D9622}">
      <dgm:prSet/>
      <dgm:spPr/>
      <dgm:t>
        <a:bodyPr/>
        <a:lstStyle/>
        <a:p>
          <a:endParaRPr lang="en-US"/>
        </a:p>
      </dgm:t>
    </dgm:pt>
    <dgm:pt modelId="{CF5CCD27-3B93-4C13-9037-BE580D1EFE02}" type="sibTrans" cxnId="{0DA563D9-B7F8-4180-B893-2B90DA6D9622}">
      <dgm:prSet/>
      <dgm:spPr/>
      <dgm:t>
        <a:bodyPr/>
        <a:lstStyle/>
        <a:p>
          <a:endParaRPr lang="en-US"/>
        </a:p>
      </dgm:t>
    </dgm:pt>
    <dgm:pt modelId="{32005E29-8094-44C5-9D1C-11FAA11E2BC0}">
      <dgm:prSet phldrT="[Text]"/>
      <dgm:spPr/>
      <dgm:t>
        <a:bodyPr/>
        <a:lstStyle/>
        <a:p>
          <a:r>
            <a:rPr lang="de-DE" dirty="0"/>
            <a:t>Bundle Adjustment</a:t>
          </a:r>
          <a:endParaRPr lang="en-US" dirty="0"/>
        </a:p>
      </dgm:t>
    </dgm:pt>
    <dgm:pt modelId="{078CE7DE-3350-4A0B-983B-36B2958B7031}" type="parTrans" cxnId="{3086DF3A-F68A-4FBE-9434-09749F057F42}">
      <dgm:prSet/>
      <dgm:spPr/>
      <dgm:t>
        <a:bodyPr/>
        <a:lstStyle/>
        <a:p>
          <a:endParaRPr lang="en-US"/>
        </a:p>
      </dgm:t>
    </dgm:pt>
    <dgm:pt modelId="{33C9C44D-11B9-4BC8-9B9F-8A91E6E2DBAA}" type="sibTrans" cxnId="{3086DF3A-F68A-4FBE-9434-09749F057F42}">
      <dgm:prSet/>
      <dgm:spPr/>
      <dgm:t>
        <a:bodyPr/>
        <a:lstStyle/>
        <a:p>
          <a:endParaRPr lang="en-US"/>
        </a:p>
      </dgm:t>
    </dgm:pt>
    <dgm:pt modelId="{E0822FEC-E833-4719-A0F9-6DF05E47F8E4}">
      <dgm:prSet phldrT="[Text]"/>
      <dgm:spPr/>
      <dgm:t>
        <a:bodyPr/>
        <a:lstStyle/>
        <a:p>
          <a:r>
            <a:rPr lang="en-US" noProof="0" dirty="0"/>
            <a:t>Outlier Detection</a:t>
          </a:r>
        </a:p>
      </dgm:t>
    </dgm:pt>
    <dgm:pt modelId="{44E884F9-A08C-4430-8415-230E620A349A}" type="parTrans" cxnId="{4306F944-80DF-472B-8C57-D0639BAE44B8}">
      <dgm:prSet/>
      <dgm:spPr/>
      <dgm:t>
        <a:bodyPr/>
        <a:lstStyle/>
        <a:p>
          <a:endParaRPr lang="en-US"/>
        </a:p>
      </dgm:t>
    </dgm:pt>
    <dgm:pt modelId="{27DCC386-364E-4038-98BB-7C7CB2AED36D}" type="sibTrans" cxnId="{4306F944-80DF-472B-8C57-D0639BAE44B8}">
      <dgm:prSet/>
      <dgm:spPr/>
      <dgm:t>
        <a:bodyPr/>
        <a:lstStyle/>
        <a:p>
          <a:endParaRPr lang="en-US"/>
        </a:p>
      </dgm:t>
    </dgm:pt>
    <dgm:pt modelId="{F3DABB5F-5138-4467-966F-4029647FE7C1}" type="pres">
      <dgm:prSet presAssocID="{8FFA02A3-4552-4224-9B5B-0A9A4DB8AF13}" presName="Name0" presStyleCnt="0">
        <dgm:presLayoutVars>
          <dgm:chPref val="1"/>
          <dgm:dir/>
          <dgm:animOne val="branch"/>
          <dgm:animLvl val="lvl"/>
          <dgm:resizeHandles/>
        </dgm:presLayoutVars>
      </dgm:prSet>
      <dgm:spPr/>
    </dgm:pt>
    <dgm:pt modelId="{7DFC5B74-8AAA-423D-9D2D-B49E46EA1378}" type="pres">
      <dgm:prSet presAssocID="{C0CC72F3-D332-433B-99F2-C040EA6E706A}" presName="vertOne" presStyleCnt="0"/>
      <dgm:spPr/>
    </dgm:pt>
    <dgm:pt modelId="{C30F8251-B5F6-4654-9652-4BC36C7E75F1}" type="pres">
      <dgm:prSet presAssocID="{C0CC72F3-D332-433B-99F2-C040EA6E706A}" presName="txOne" presStyleLbl="node0" presStyleIdx="0" presStyleCnt="1">
        <dgm:presLayoutVars>
          <dgm:chPref val="3"/>
        </dgm:presLayoutVars>
      </dgm:prSet>
      <dgm:spPr/>
    </dgm:pt>
    <dgm:pt modelId="{8DFEE263-15DD-422C-B5E9-62D6A3166AED}" type="pres">
      <dgm:prSet presAssocID="{C0CC72F3-D332-433B-99F2-C040EA6E706A}" presName="parTransOne" presStyleCnt="0"/>
      <dgm:spPr/>
    </dgm:pt>
    <dgm:pt modelId="{D2FF395B-A202-4159-A118-C6B08B76869F}" type="pres">
      <dgm:prSet presAssocID="{C0CC72F3-D332-433B-99F2-C040EA6E706A}" presName="horzOne" presStyleCnt="0"/>
      <dgm:spPr/>
    </dgm:pt>
    <dgm:pt modelId="{7FCC42F7-1D5B-4540-A714-2589066D125B}" type="pres">
      <dgm:prSet presAssocID="{72BAE7A0-B9B9-492C-A921-84D589259ACA}" presName="vertTwo" presStyleCnt="0"/>
      <dgm:spPr/>
    </dgm:pt>
    <dgm:pt modelId="{DF7A9A97-4835-4DDC-A0DC-E436C07D1C7B}" type="pres">
      <dgm:prSet presAssocID="{72BAE7A0-B9B9-492C-A921-84D589259ACA}" presName="txTwo" presStyleLbl="node2" presStyleIdx="0" presStyleCnt="3">
        <dgm:presLayoutVars>
          <dgm:chPref val="3"/>
        </dgm:presLayoutVars>
      </dgm:prSet>
      <dgm:spPr/>
    </dgm:pt>
    <dgm:pt modelId="{25822BB9-453B-414E-8FBD-C7F265D68A3C}" type="pres">
      <dgm:prSet presAssocID="{72BAE7A0-B9B9-492C-A921-84D589259ACA}" presName="parTransTwo" presStyleCnt="0"/>
      <dgm:spPr/>
    </dgm:pt>
    <dgm:pt modelId="{CE8EFCB5-1E4E-41C1-9CED-912867E45DCE}" type="pres">
      <dgm:prSet presAssocID="{72BAE7A0-B9B9-492C-A921-84D589259ACA}" presName="horzTwo" presStyleCnt="0"/>
      <dgm:spPr/>
    </dgm:pt>
    <dgm:pt modelId="{CFA0BE03-F43A-443A-9EB2-39850DC21445}" type="pres">
      <dgm:prSet presAssocID="{B336F929-35FD-4A06-A320-BC83FE788461}" presName="vertThree" presStyleCnt="0"/>
      <dgm:spPr/>
    </dgm:pt>
    <dgm:pt modelId="{767DAE2E-94B7-4EC4-9FDD-8C500AF30748}" type="pres">
      <dgm:prSet presAssocID="{B336F929-35FD-4A06-A320-BC83FE788461}" presName="txThree" presStyleLbl="node3" presStyleIdx="0" presStyleCnt="6">
        <dgm:presLayoutVars>
          <dgm:chPref val="3"/>
        </dgm:presLayoutVars>
      </dgm:prSet>
      <dgm:spPr/>
    </dgm:pt>
    <dgm:pt modelId="{7DB6EEA4-C468-4BC0-9FCC-E9717955B2C4}" type="pres">
      <dgm:prSet presAssocID="{B336F929-35FD-4A06-A320-BC83FE788461}" presName="horzThree" presStyleCnt="0"/>
      <dgm:spPr/>
    </dgm:pt>
    <dgm:pt modelId="{35390B34-2EFC-43A5-81B9-1BEC139A3C31}" type="pres">
      <dgm:prSet presAssocID="{5A85939D-DE32-4A4D-A9CE-C29BB22C0539}" presName="sibSpaceThree" presStyleCnt="0"/>
      <dgm:spPr/>
    </dgm:pt>
    <dgm:pt modelId="{617943CE-96BC-407B-A74A-378F9616AEFC}" type="pres">
      <dgm:prSet presAssocID="{977BC8D6-C77B-4760-817C-B4BEE368BBBB}" presName="vertThree" presStyleCnt="0"/>
      <dgm:spPr/>
    </dgm:pt>
    <dgm:pt modelId="{222E818A-2365-47C2-930B-F5DE56D8D1A0}" type="pres">
      <dgm:prSet presAssocID="{977BC8D6-C77B-4760-817C-B4BEE368BBBB}" presName="txThree" presStyleLbl="node3" presStyleIdx="1" presStyleCnt="6">
        <dgm:presLayoutVars>
          <dgm:chPref val="3"/>
        </dgm:presLayoutVars>
      </dgm:prSet>
      <dgm:spPr/>
    </dgm:pt>
    <dgm:pt modelId="{CB23362A-A1DA-403B-957D-A672B742DA6F}" type="pres">
      <dgm:prSet presAssocID="{977BC8D6-C77B-4760-817C-B4BEE368BBBB}" presName="horzThree" presStyleCnt="0"/>
      <dgm:spPr/>
    </dgm:pt>
    <dgm:pt modelId="{6B47B718-EE8C-43DE-966A-9218DA0A791D}" type="pres">
      <dgm:prSet presAssocID="{635440AA-145B-4BAD-B3F2-9CFB4CECD926}" presName="sibSpaceTwo" presStyleCnt="0"/>
      <dgm:spPr/>
    </dgm:pt>
    <dgm:pt modelId="{BD44CA3C-8712-47AE-AC23-B591C16A30B4}" type="pres">
      <dgm:prSet presAssocID="{46A241FA-B249-4930-98B1-FBA628DAAEA1}" presName="vertTwo" presStyleCnt="0"/>
      <dgm:spPr/>
    </dgm:pt>
    <dgm:pt modelId="{1CE5AD72-4EEA-4594-AEE4-5E15E35CE616}" type="pres">
      <dgm:prSet presAssocID="{46A241FA-B249-4930-98B1-FBA628DAAEA1}" presName="txTwo" presStyleLbl="node2" presStyleIdx="1" presStyleCnt="3">
        <dgm:presLayoutVars>
          <dgm:chPref val="3"/>
        </dgm:presLayoutVars>
      </dgm:prSet>
      <dgm:spPr/>
    </dgm:pt>
    <dgm:pt modelId="{26C67BC1-D709-452C-8040-FCB370EABE98}" type="pres">
      <dgm:prSet presAssocID="{46A241FA-B249-4930-98B1-FBA628DAAEA1}" presName="parTransTwo" presStyleCnt="0"/>
      <dgm:spPr/>
    </dgm:pt>
    <dgm:pt modelId="{289532F1-503E-4787-ADEE-82FC89FDA203}" type="pres">
      <dgm:prSet presAssocID="{46A241FA-B249-4930-98B1-FBA628DAAEA1}" presName="horzTwo" presStyleCnt="0"/>
      <dgm:spPr/>
    </dgm:pt>
    <dgm:pt modelId="{6C7C1A7D-0D8A-4C5B-9764-D94B0AE5B892}" type="pres">
      <dgm:prSet presAssocID="{A5933E30-7120-4EFB-BED8-8DC91C58D77B}" presName="vertThree" presStyleCnt="0"/>
      <dgm:spPr/>
    </dgm:pt>
    <dgm:pt modelId="{E0E6303F-367E-479C-96C1-005E1FDC0BAC}" type="pres">
      <dgm:prSet presAssocID="{A5933E30-7120-4EFB-BED8-8DC91C58D77B}" presName="txThree" presStyleLbl="node3" presStyleIdx="2" presStyleCnt="6">
        <dgm:presLayoutVars>
          <dgm:chPref val="3"/>
        </dgm:presLayoutVars>
      </dgm:prSet>
      <dgm:spPr/>
    </dgm:pt>
    <dgm:pt modelId="{F8CD78A6-5540-49B0-A3E8-448B00A18D6D}" type="pres">
      <dgm:prSet presAssocID="{A5933E30-7120-4EFB-BED8-8DC91C58D77B}" presName="horzThree" presStyleCnt="0"/>
      <dgm:spPr/>
    </dgm:pt>
    <dgm:pt modelId="{257682AC-216C-425D-BB1E-6AFDC9BC9351}" type="pres">
      <dgm:prSet presAssocID="{B0B397DF-9785-445F-A91C-B0D02B08050E}" presName="sibSpaceThree" presStyleCnt="0"/>
      <dgm:spPr/>
    </dgm:pt>
    <dgm:pt modelId="{67087828-A8A6-4BA5-84AD-CB25D5229348}" type="pres">
      <dgm:prSet presAssocID="{F3A16D27-3ADB-4768-9670-1FAD8E862B88}" presName="vertThree" presStyleCnt="0"/>
      <dgm:spPr/>
    </dgm:pt>
    <dgm:pt modelId="{32C638C9-9E64-4725-A25E-9BBA6C455672}" type="pres">
      <dgm:prSet presAssocID="{F3A16D27-3ADB-4768-9670-1FAD8E862B88}" presName="txThree" presStyleLbl="node3" presStyleIdx="3" presStyleCnt="6">
        <dgm:presLayoutVars>
          <dgm:chPref val="3"/>
        </dgm:presLayoutVars>
      </dgm:prSet>
      <dgm:spPr/>
    </dgm:pt>
    <dgm:pt modelId="{737DECF1-DFE8-4BB7-802B-FD6162D004F4}" type="pres">
      <dgm:prSet presAssocID="{F3A16D27-3ADB-4768-9670-1FAD8E862B88}" presName="horzThree" presStyleCnt="0"/>
      <dgm:spPr/>
    </dgm:pt>
    <dgm:pt modelId="{05F96CDE-120D-4A6A-AC37-716BBA2D7DC4}" type="pres">
      <dgm:prSet presAssocID="{298FEC76-B0E9-4B9A-90B3-A03C9FA1C838}" presName="sibSpaceTwo" presStyleCnt="0"/>
      <dgm:spPr/>
    </dgm:pt>
    <dgm:pt modelId="{D1E6C029-61AE-40A8-92E0-BCAAE5EED605}" type="pres">
      <dgm:prSet presAssocID="{20209EA8-0A0A-41BA-AF18-97F164B70AF8}" presName="vertTwo" presStyleCnt="0"/>
      <dgm:spPr/>
    </dgm:pt>
    <dgm:pt modelId="{C8764074-F2DA-4F0A-9607-B3CFBA5345A2}" type="pres">
      <dgm:prSet presAssocID="{20209EA8-0A0A-41BA-AF18-97F164B70AF8}" presName="txTwo" presStyleLbl="node2" presStyleIdx="2" presStyleCnt="3">
        <dgm:presLayoutVars>
          <dgm:chPref val="3"/>
        </dgm:presLayoutVars>
      </dgm:prSet>
      <dgm:spPr/>
    </dgm:pt>
    <dgm:pt modelId="{EAF29D67-F380-4DB9-A6B0-AE435FC02540}" type="pres">
      <dgm:prSet presAssocID="{20209EA8-0A0A-41BA-AF18-97F164B70AF8}" presName="parTransTwo" presStyleCnt="0"/>
      <dgm:spPr/>
    </dgm:pt>
    <dgm:pt modelId="{CC523D17-5D38-4B84-9907-A1FF2E8379F6}" type="pres">
      <dgm:prSet presAssocID="{20209EA8-0A0A-41BA-AF18-97F164B70AF8}" presName="horzTwo" presStyleCnt="0"/>
      <dgm:spPr/>
    </dgm:pt>
    <dgm:pt modelId="{93FDA401-488A-4306-B99F-65FFC4E82C13}" type="pres">
      <dgm:prSet presAssocID="{32005E29-8094-44C5-9D1C-11FAA11E2BC0}" presName="vertThree" presStyleCnt="0"/>
      <dgm:spPr/>
    </dgm:pt>
    <dgm:pt modelId="{C4B696D7-34B0-4DAC-8AEF-C210F7A17201}" type="pres">
      <dgm:prSet presAssocID="{32005E29-8094-44C5-9D1C-11FAA11E2BC0}" presName="txThree" presStyleLbl="node3" presStyleIdx="4" presStyleCnt="6">
        <dgm:presLayoutVars>
          <dgm:chPref val="3"/>
        </dgm:presLayoutVars>
      </dgm:prSet>
      <dgm:spPr/>
    </dgm:pt>
    <dgm:pt modelId="{C3F10796-D3C3-49C9-850D-24097D591040}" type="pres">
      <dgm:prSet presAssocID="{32005E29-8094-44C5-9D1C-11FAA11E2BC0}" presName="horzThree" presStyleCnt="0"/>
      <dgm:spPr/>
    </dgm:pt>
    <dgm:pt modelId="{5090C419-5099-4B42-8921-D2E5D14D37B0}" type="pres">
      <dgm:prSet presAssocID="{33C9C44D-11B9-4BC8-9B9F-8A91E6E2DBAA}" presName="sibSpaceThree" presStyleCnt="0"/>
      <dgm:spPr/>
    </dgm:pt>
    <dgm:pt modelId="{B0471E84-842D-4FE1-926A-FC95393F3D62}" type="pres">
      <dgm:prSet presAssocID="{E0822FEC-E833-4719-A0F9-6DF05E47F8E4}" presName="vertThree" presStyleCnt="0"/>
      <dgm:spPr/>
    </dgm:pt>
    <dgm:pt modelId="{66102542-E620-4F80-A495-4B46155796D1}" type="pres">
      <dgm:prSet presAssocID="{E0822FEC-E833-4719-A0F9-6DF05E47F8E4}" presName="txThree" presStyleLbl="node3" presStyleIdx="5" presStyleCnt="6">
        <dgm:presLayoutVars>
          <dgm:chPref val="3"/>
        </dgm:presLayoutVars>
      </dgm:prSet>
      <dgm:spPr/>
    </dgm:pt>
    <dgm:pt modelId="{8D678391-8641-47BA-A71A-491575EDE02F}" type="pres">
      <dgm:prSet presAssocID="{E0822FEC-E833-4719-A0F9-6DF05E47F8E4}" presName="horzThree" presStyleCnt="0"/>
      <dgm:spPr/>
    </dgm:pt>
  </dgm:ptLst>
  <dgm:cxnLst>
    <dgm:cxn modelId="{D3F1B314-253F-4444-A3D5-FDAB8E40D92C}" type="presOf" srcId="{B336F929-35FD-4A06-A320-BC83FE788461}" destId="{767DAE2E-94B7-4EC4-9FDD-8C500AF30748}" srcOrd="0" destOrd="0" presId="urn:microsoft.com/office/officeart/2005/8/layout/hierarchy4"/>
    <dgm:cxn modelId="{91F67C1F-A596-42A4-AA6F-683AA86E1DB9}" type="presOf" srcId="{46A241FA-B249-4930-98B1-FBA628DAAEA1}" destId="{1CE5AD72-4EEA-4594-AEE4-5E15E35CE616}" srcOrd="0" destOrd="0" presId="urn:microsoft.com/office/officeart/2005/8/layout/hierarchy4"/>
    <dgm:cxn modelId="{F004142D-3127-4D86-A4DC-BB465152ED19}" type="presOf" srcId="{32005E29-8094-44C5-9D1C-11FAA11E2BC0}" destId="{C4B696D7-34B0-4DAC-8AEF-C210F7A17201}" srcOrd="0" destOrd="0" presId="urn:microsoft.com/office/officeart/2005/8/layout/hierarchy4"/>
    <dgm:cxn modelId="{103E762E-7FA6-44C7-8A7C-610EF79AD595}" srcId="{46A241FA-B249-4930-98B1-FBA628DAAEA1}" destId="{A5933E30-7120-4EFB-BED8-8DC91C58D77B}" srcOrd="0" destOrd="0" parTransId="{EC656645-70E8-421E-BD9D-6EB8095BBE6E}" sibTransId="{B0B397DF-9785-445F-A91C-B0D02B08050E}"/>
    <dgm:cxn modelId="{BFECB839-9099-4045-91C5-F39C5997DCFA}" type="presOf" srcId="{8FFA02A3-4552-4224-9B5B-0A9A4DB8AF13}" destId="{F3DABB5F-5138-4467-966F-4029647FE7C1}" srcOrd="0" destOrd="0" presId="urn:microsoft.com/office/officeart/2005/8/layout/hierarchy4"/>
    <dgm:cxn modelId="{3086DF3A-F68A-4FBE-9434-09749F057F42}" srcId="{20209EA8-0A0A-41BA-AF18-97F164B70AF8}" destId="{32005E29-8094-44C5-9D1C-11FAA11E2BC0}" srcOrd="0" destOrd="0" parTransId="{078CE7DE-3350-4A0B-983B-36B2958B7031}" sibTransId="{33C9C44D-11B9-4BC8-9B9F-8A91E6E2DBAA}"/>
    <dgm:cxn modelId="{1F26493F-76BD-413E-B8C6-8432D32261B7}" srcId="{8FFA02A3-4552-4224-9B5B-0A9A4DB8AF13}" destId="{C0CC72F3-D332-433B-99F2-C040EA6E706A}" srcOrd="0" destOrd="0" parTransId="{02FF52B5-5FEE-45CD-8371-047D266638FB}" sibTransId="{8AD40515-C98F-449D-96A9-0149A33A0F54}"/>
    <dgm:cxn modelId="{D7207B5B-3F44-4D69-9C5A-001A35BF2CD2}" type="presOf" srcId="{977BC8D6-C77B-4760-817C-B4BEE368BBBB}" destId="{222E818A-2365-47C2-930B-F5DE56D8D1A0}" srcOrd="0" destOrd="0" presId="urn:microsoft.com/office/officeart/2005/8/layout/hierarchy4"/>
    <dgm:cxn modelId="{1F75195C-59F8-4141-B1F6-2C29DA55A8FF}" type="presOf" srcId="{F3A16D27-3ADB-4768-9670-1FAD8E862B88}" destId="{32C638C9-9E64-4725-A25E-9BBA6C455672}" srcOrd="0" destOrd="0" presId="urn:microsoft.com/office/officeart/2005/8/layout/hierarchy4"/>
    <dgm:cxn modelId="{8D60D163-2DE2-47FE-BBF2-B496E60A0BFA}" srcId="{C0CC72F3-D332-433B-99F2-C040EA6E706A}" destId="{72BAE7A0-B9B9-492C-A921-84D589259ACA}" srcOrd="0" destOrd="0" parTransId="{28732091-6434-4C2A-B85F-BF15A35AAF2F}" sibTransId="{635440AA-145B-4BAD-B3F2-9CFB4CECD926}"/>
    <dgm:cxn modelId="{4306F944-80DF-472B-8C57-D0639BAE44B8}" srcId="{20209EA8-0A0A-41BA-AF18-97F164B70AF8}" destId="{E0822FEC-E833-4719-A0F9-6DF05E47F8E4}" srcOrd="1" destOrd="0" parTransId="{44E884F9-A08C-4430-8415-230E620A349A}" sibTransId="{27DCC386-364E-4038-98BB-7C7CB2AED36D}"/>
    <dgm:cxn modelId="{3A181878-9CD0-42DA-849A-971F03BB949D}" srcId="{72BAE7A0-B9B9-492C-A921-84D589259ACA}" destId="{977BC8D6-C77B-4760-817C-B4BEE368BBBB}" srcOrd="1" destOrd="0" parTransId="{1F1B66CE-9D51-463E-A4AD-C6E7AD1DED10}" sibTransId="{BA5E68E7-F779-411E-88D4-CBC5E583604E}"/>
    <dgm:cxn modelId="{FA46B18D-FA76-477B-B701-08B7FC026458}" srcId="{46A241FA-B249-4930-98B1-FBA628DAAEA1}" destId="{F3A16D27-3ADB-4768-9670-1FAD8E862B88}" srcOrd="1" destOrd="0" parTransId="{69F956AD-1E8F-4079-9FFE-326E7166BBF7}" sibTransId="{51DEBE3E-7885-49FB-BC53-90D3743A11FA}"/>
    <dgm:cxn modelId="{879AD6A0-3C45-4FB1-B1EA-0A70D408E808}" type="presOf" srcId="{20209EA8-0A0A-41BA-AF18-97F164B70AF8}" destId="{C8764074-F2DA-4F0A-9607-B3CFBA5345A2}" srcOrd="0" destOrd="0" presId="urn:microsoft.com/office/officeart/2005/8/layout/hierarchy4"/>
    <dgm:cxn modelId="{5B08EFAB-87E0-43E1-9714-DEB2DBCD907E}" type="presOf" srcId="{72BAE7A0-B9B9-492C-A921-84D589259ACA}" destId="{DF7A9A97-4835-4DDC-A0DC-E436C07D1C7B}" srcOrd="0" destOrd="0" presId="urn:microsoft.com/office/officeart/2005/8/layout/hierarchy4"/>
    <dgm:cxn modelId="{5CEC3BB4-7FC1-465E-A25D-F1E3F232CE0F}" type="presOf" srcId="{E0822FEC-E833-4719-A0F9-6DF05E47F8E4}" destId="{66102542-E620-4F80-A495-4B46155796D1}" srcOrd="0" destOrd="0" presId="urn:microsoft.com/office/officeart/2005/8/layout/hierarchy4"/>
    <dgm:cxn modelId="{03179BCB-3422-4D58-BAB0-D553E1E263B2}" type="presOf" srcId="{A5933E30-7120-4EFB-BED8-8DC91C58D77B}" destId="{E0E6303F-367E-479C-96C1-005E1FDC0BAC}" srcOrd="0" destOrd="0" presId="urn:microsoft.com/office/officeart/2005/8/layout/hierarchy4"/>
    <dgm:cxn modelId="{5E530FD1-02F0-43FC-B32A-E5B9F9B27E20}" type="presOf" srcId="{C0CC72F3-D332-433B-99F2-C040EA6E706A}" destId="{C30F8251-B5F6-4654-9652-4BC36C7E75F1}" srcOrd="0" destOrd="0" presId="urn:microsoft.com/office/officeart/2005/8/layout/hierarchy4"/>
    <dgm:cxn modelId="{0DA563D9-B7F8-4180-B893-2B90DA6D9622}" srcId="{C0CC72F3-D332-433B-99F2-C040EA6E706A}" destId="{20209EA8-0A0A-41BA-AF18-97F164B70AF8}" srcOrd="2" destOrd="0" parTransId="{987B20EC-C84D-41FE-9E3D-C356534A9F96}" sibTransId="{CF5CCD27-3B93-4C13-9037-BE580D1EFE02}"/>
    <dgm:cxn modelId="{95A17FDB-3359-4E2D-9FCB-893A52B7B4BC}" srcId="{72BAE7A0-B9B9-492C-A921-84D589259ACA}" destId="{B336F929-35FD-4A06-A320-BC83FE788461}" srcOrd="0" destOrd="0" parTransId="{7013A815-68E2-4B9D-989E-DC0831970DBD}" sibTransId="{5A85939D-DE32-4A4D-A9CE-C29BB22C0539}"/>
    <dgm:cxn modelId="{5877D1EB-1C27-48C4-8A39-48E97341EF12}" srcId="{C0CC72F3-D332-433B-99F2-C040EA6E706A}" destId="{46A241FA-B249-4930-98B1-FBA628DAAEA1}" srcOrd="1" destOrd="0" parTransId="{D41D9552-B520-4190-ADDA-95001574D2B5}" sibTransId="{298FEC76-B0E9-4B9A-90B3-A03C9FA1C838}"/>
    <dgm:cxn modelId="{9C3EF966-2DCB-4710-BBA2-6CDCF18EF39A}" type="presParOf" srcId="{F3DABB5F-5138-4467-966F-4029647FE7C1}" destId="{7DFC5B74-8AAA-423D-9D2D-B49E46EA1378}" srcOrd="0" destOrd="0" presId="urn:microsoft.com/office/officeart/2005/8/layout/hierarchy4"/>
    <dgm:cxn modelId="{1CE0550E-AC1E-419B-B548-7F68464C4262}" type="presParOf" srcId="{7DFC5B74-8AAA-423D-9D2D-B49E46EA1378}" destId="{C30F8251-B5F6-4654-9652-4BC36C7E75F1}" srcOrd="0" destOrd="0" presId="urn:microsoft.com/office/officeart/2005/8/layout/hierarchy4"/>
    <dgm:cxn modelId="{9E9C7306-0D1B-423D-B885-CF6BCAA38F50}" type="presParOf" srcId="{7DFC5B74-8AAA-423D-9D2D-B49E46EA1378}" destId="{8DFEE263-15DD-422C-B5E9-62D6A3166AED}" srcOrd="1" destOrd="0" presId="urn:microsoft.com/office/officeart/2005/8/layout/hierarchy4"/>
    <dgm:cxn modelId="{6E63ECE4-88D5-4E32-A9EC-FAA21DB6D1AC}" type="presParOf" srcId="{7DFC5B74-8AAA-423D-9D2D-B49E46EA1378}" destId="{D2FF395B-A202-4159-A118-C6B08B76869F}" srcOrd="2" destOrd="0" presId="urn:microsoft.com/office/officeart/2005/8/layout/hierarchy4"/>
    <dgm:cxn modelId="{1C6C7F21-FF55-4931-8A6C-52825B4474E7}" type="presParOf" srcId="{D2FF395B-A202-4159-A118-C6B08B76869F}" destId="{7FCC42F7-1D5B-4540-A714-2589066D125B}" srcOrd="0" destOrd="0" presId="urn:microsoft.com/office/officeart/2005/8/layout/hierarchy4"/>
    <dgm:cxn modelId="{87AB27E3-B1FF-459D-8719-4AE91F350219}" type="presParOf" srcId="{7FCC42F7-1D5B-4540-A714-2589066D125B}" destId="{DF7A9A97-4835-4DDC-A0DC-E436C07D1C7B}" srcOrd="0" destOrd="0" presId="urn:microsoft.com/office/officeart/2005/8/layout/hierarchy4"/>
    <dgm:cxn modelId="{7F77E3A8-E604-4B39-A7BB-237D0A46B72F}" type="presParOf" srcId="{7FCC42F7-1D5B-4540-A714-2589066D125B}" destId="{25822BB9-453B-414E-8FBD-C7F265D68A3C}" srcOrd="1" destOrd="0" presId="urn:microsoft.com/office/officeart/2005/8/layout/hierarchy4"/>
    <dgm:cxn modelId="{7F739CF4-8365-4C62-9B2E-A4DADBBB82EB}" type="presParOf" srcId="{7FCC42F7-1D5B-4540-A714-2589066D125B}" destId="{CE8EFCB5-1E4E-41C1-9CED-912867E45DCE}" srcOrd="2" destOrd="0" presId="urn:microsoft.com/office/officeart/2005/8/layout/hierarchy4"/>
    <dgm:cxn modelId="{3A670135-ADD4-47E1-95A1-4D46BF9E9A4C}" type="presParOf" srcId="{CE8EFCB5-1E4E-41C1-9CED-912867E45DCE}" destId="{CFA0BE03-F43A-443A-9EB2-39850DC21445}" srcOrd="0" destOrd="0" presId="urn:microsoft.com/office/officeart/2005/8/layout/hierarchy4"/>
    <dgm:cxn modelId="{5A7408A1-3C34-4103-BD7C-0A5DFC54D638}" type="presParOf" srcId="{CFA0BE03-F43A-443A-9EB2-39850DC21445}" destId="{767DAE2E-94B7-4EC4-9FDD-8C500AF30748}" srcOrd="0" destOrd="0" presId="urn:microsoft.com/office/officeart/2005/8/layout/hierarchy4"/>
    <dgm:cxn modelId="{633A992D-8737-4D30-BFF1-914E7750923A}" type="presParOf" srcId="{CFA0BE03-F43A-443A-9EB2-39850DC21445}" destId="{7DB6EEA4-C468-4BC0-9FCC-E9717955B2C4}" srcOrd="1" destOrd="0" presId="urn:microsoft.com/office/officeart/2005/8/layout/hierarchy4"/>
    <dgm:cxn modelId="{A723E2DE-BF01-4B4D-9D30-F0405B9819B6}" type="presParOf" srcId="{CE8EFCB5-1E4E-41C1-9CED-912867E45DCE}" destId="{35390B34-2EFC-43A5-81B9-1BEC139A3C31}" srcOrd="1" destOrd="0" presId="urn:microsoft.com/office/officeart/2005/8/layout/hierarchy4"/>
    <dgm:cxn modelId="{3CF8C052-7BB6-4044-BCA5-2FAFAE741CC1}" type="presParOf" srcId="{CE8EFCB5-1E4E-41C1-9CED-912867E45DCE}" destId="{617943CE-96BC-407B-A74A-378F9616AEFC}" srcOrd="2" destOrd="0" presId="urn:microsoft.com/office/officeart/2005/8/layout/hierarchy4"/>
    <dgm:cxn modelId="{52EBC41B-4189-484A-89B7-6B2E8CEE80D5}" type="presParOf" srcId="{617943CE-96BC-407B-A74A-378F9616AEFC}" destId="{222E818A-2365-47C2-930B-F5DE56D8D1A0}" srcOrd="0" destOrd="0" presId="urn:microsoft.com/office/officeart/2005/8/layout/hierarchy4"/>
    <dgm:cxn modelId="{460C643E-4D16-4092-97B7-9A1BCBBF66C8}" type="presParOf" srcId="{617943CE-96BC-407B-A74A-378F9616AEFC}" destId="{CB23362A-A1DA-403B-957D-A672B742DA6F}" srcOrd="1" destOrd="0" presId="urn:microsoft.com/office/officeart/2005/8/layout/hierarchy4"/>
    <dgm:cxn modelId="{2973EDBE-96E2-4D66-A922-57E36B11090C}" type="presParOf" srcId="{D2FF395B-A202-4159-A118-C6B08B76869F}" destId="{6B47B718-EE8C-43DE-966A-9218DA0A791D}" srcOrd="1" destOrd="0" presId="urn:microsoft.com/office/officeart/2005/8/layout/hierarchy4"/>
    <dgm:cxn modelId="{618D80BA-3E43-4634-A396-2539027CC1CB}" type="presParOf" srcId="{D2FF395B-A202-4159-A118-C6B08B76869F}" destId="{BD44CA3C-8712-47AE-AC23-B591C16A30B4}" srcOrd="2" destOrd="0" presId="urn:microsoft.com/office/officeart/2005/8/layout/hierarchy4"/>
    <dgm:cxn modelId="{F53A604E-DBF1-44C5-A3B7-6E1D88BE5E1F}" type="presParOf" srcId="{BD44CA3C-8712-47AE-AC23-B591C16A30B4}" destId="{1CE5AD72-4EEA-4594-AEE4-5E15E35CE616}" srcOrd="0" destOrd="0" presId="urn:microsoft.com/office/officeart/2005/8/layout/hierarchy4"/>
    <dgm:cxn modelId="{1C1522B4-7D05-441E-984C-AC92C55344FB}" type="presParOf" srcId="{BD44CA3C-8712-47AE-AC23-B591C16A30B4}" destId="{26C67BC1-D709-452C-8040-FCB370EABE98}" srcOrd="1" destOrd="0" presId="urn:microsoft.com/office/officeart/2005/8/layout/hierarchy4"/>
    <dgm:cxn modelId="{9BE0C965-EDFD-4782-A3D6-DF45F8D72B6F}" type="presParOf" srcId="{BD44CA3C-8712-47AE-AC23-B591C16A30B4}" destId="{289532F1-503E-4787-ADEE-82FC89FDA203}" srcOrd="2" destOrd="0" presId="urn:microsoft.com/office/officeart/2005/8/layout/hierarchy4"/>
    <dgm:cxn modelId="{73D459AA-F5C5-4D4E-B36A-51A1E157B548}" type="presParOf" srcId="{289532F1-503E-4787-ADEE-82FC89FDA203}" destId="{6C7C1A7D-0D8A-4C5B-9764-D94B0AE5B892}" srcOrd="0" destOrd="0" presId="urn:microsoft.com/office/officeart/2005/8/layout/hierarchy4"/>
    <dgm:cxn modelId="{13AEF346-F247-4E08-9CB0-DA61D845F825}" type="presParOf" srcId="{6C7C1A7D-0D8A-4C5B-9764-D94B0AE5B892}" destId="{E0E6303F-367E-479C-96C1-005E1FDC0BAC}" srcOrd="0" destOrd="0" presId="urn:microsoft.com/office/officeart/2005/8/layout/hierarchy4"/>
    <dgm:cxn modelId="{C14C6172-5854-474F-AD81-40520B2E3476}" type="presParOf" srcId="{6C7C1A7D-0D8A-4C5B-9764-D94B0AE5B892}" destId="{F8CD78A6-5540-49B0-A3E8-448B00A18D6D}" srcOrd="1" destOrd="0" presId="urn:microsoft.com/office/officeart/2005/8/layout/hierarchy4"/>
    <dgm:cxn modelId="{B29D0252-A1CA-49D2-8F1A-052F013AA74F}" type="presParOf" srcId="{289532F1-503E-4787-ADEE-82FC89FDA203}" destId="{257682AC-216C-425D-BB1E-6AFDC9BC9351}" srcOrd="1" destOrd="0" presId="urn:microsoft.com/office/officeart/2005/8/layout/hierarchy4"/>
    <dgm:cxn modelId="{5B61C602-66A6-41E0-B06B-C7DEA9BE6220}" type="presParOf" srcId="{289532F1-503E-4787-ADEE-82FC89FDA203}" destId="{67087828-A8A6-4BA5-84AD-CB25D5229348}" srcOrd="2" destOrd="0" presId="urn:microsoft.com/office/officeart/2005/8/layout/hierarchy4"/>
    <dgm:cxn modelId="{01BB8D87-DEEB-41D9-8493-62E707A1E7C0}" type="presParOf" srcId="{67087828-A8A6-4BA5-84AD-CB25D5229348}" destId="{32C638C9-9E64-4725-A25E-9BBA6C455672}" srcOrd="0" destOrd="0" presId="urn:microsoft.com/office/officeart/2005/8/layout/hierarchy4"/>
    <dgm:cxn modelId="{AF216AA6-1D8E-4E34-87A4-F1B6CF05F22F}" type="presParOf" srcId="{67087828-A8A6-4BA5-84AD-CB25D5229348}" destId="{737DECF1-DFE8-4BB7-802B-FD6162D004F4}" srcOrd="1" destOrd="0" presId="urn:microsoft.com/office/officeart/2005/8/layout/hierarchy4"/>
    <dgm:cxn modelId="{B17D39D5-7617-4E85-8E31-17BB179E2FCF}" type="presParOf" srcId="{D2FF395B-A202-4159-A118-C6B08B76869F}" destId="{05F96CDE-120D-4A6A-AC37-716BBA2D7DC4}" srcOrd="3" destOrd="0" presId="urn:microsoft.com/office/officeart/2005/8/layout/hierarchy4"/>
    <dgm:cxn modelId="{E0D58BEC-7466-41D1-B309-6731A2B5F192}" type="presParOf" srcId="{D2FF395B-A202-4159-A118-C6B08B76869F}" destId="{D1E6C029-61AE-40A8-92E0-BCAAE5EED605}" srcOrd="4" destOrd="0" presId="urn:microsoft.com/office/officeart/2005/8/layout/hierarchy4"/>
    <dgm:cxn modelId="{8A18695E-23EA-4937-A330-A8BC0F3AE6A4}" type="presParOf" srcId="{D1E6C029-61AE-40A8-92E0-BCAAE5EED605}" destId="{C8764074-F2DA-4F0A-9607-B3CFBA5345A2}" srcOrd="0" destOrd="0" presId="urn:microsoft.com/office/officeart/2005/8/layout/hierarchy4"/>
    <dgm:cxn modelId="{A7558E20-7949-4628-96E4-42BBFFF2AC8D}" type="presParOf" srcId="{D1E6C029-61AE-40A8-92E0-BCAAE5EED605}" destId="{EAF29D67-F380-4DB9-A6B0-AE435FC02540}" srcOrd="1" destOrd="0" presId="urn:microsoft.com/office/officeart/2005/8/layout/hierarchy4"/>
    <dgm:cxn modelId="{7FFBFDC3-7EAD-40C7-8D11-F3251C200636}" type="presParOf" srcId="{D1E6C029-61AE-40A8-92E0-BCAAE5EED605}" destId="{CC523D17-5D38-4B84-9907-A1FF2E8379F6}" srcOrd="2" destOrd="0" presId="urn:microsoft.com/office/officeart/2005/8/layout/hierarchy4"/>
    <dgm:cxn modelId="{FA1B8FAE-0889-462C-A0B1-2B15CCADE5DC}" type="presParOf" srcId="{CC523D17-5D38-4B84-9907-A1FF2E8379F6}" destId="{93FDA401-488A-4306-B99F-65FFC4E82C13}" srcOrd="0" destOrd="0" presId="urn:microsoft.com/office/officeart/2005/8/layout/hierarchy4"/>
    <dgm:cxn modelId="{C1657CD7-1177-474C-B27C-FBE2D7B0D95E}" type="presParOf" srcId="{93FDA401-488A-4306-B99F-65FFC4E82C13}" destId="{C4B696D7-34B0-4DAC-8AEF-C210F7A17201}" srcOrd="0" destOrd="0" presId="urn:microsoft.com/office/officeart/2005/8/layout/hierarchy4"/>
    <dgm:cxn modelId="{5AAB0A6B-30A8-4737-9769-89C6DE3A21DA}" type="presParOf" srcId="{93FDA401-488A-4306-B99F-65FFC4E82C13}" destId="{C3F10796-D3C3-49C9-850D-24097D591040}" srcOrd="1" destOrd="0" presId="urn:microsoft.com/office/officeart/2005/8/layout/hierarchy4"/>
    <dgm:cxn modelId="{63804124-A762-4820-A17F-5346423706ED}" type="presParOf" srcId="{CC523D17-5D38-4B84-9907-A1FF2E8379F6}" destId="{5090C419-5099-4B42-8921-D2E5D14D37B0}" srcOrd="1" destOrd="0" presId="urn:microsoft.com/office/officeart/2005/8/layout/hierarchy4"/>
    <dgm:cxn modelId="{295B3598-2151-4E38-AF87-0C9E71206AA9}" type="presParOf" srcId="{CC523D17-5D38-4B84-9907-A1FF2E8379F6}" destId="{B0471E84-842D-4FE1-926A-FC95393F3D62}" srcOrd="2" destOrd="0" presId="urn:microsoft.com/office/officeart/2005/8/layout/hierarchy4"/>
    <dgm:cxn modelId="{978919BB-A54C-4A56-9C02-F2A8AF165C8A}" type="presParOf" srcId="{B0471E84-842D-4FE1-926A-FC95393F3D62}" destId="{66102542-E620-4F80-A495-4B46155796D1}" srcOrd="0" destOrd="0" presId="urn:microsoft.com/office/officeart/2005/8/layout/hierarchy4"/>
    <dgm:cxn modelId="{B6F1DB87-D0BD-4C7F-AECC-9F284F434DC1}" type="presParOf" srcId="{B0471E84-842D-4FE1-926A-FC95393F3D62}" destId="{8D678391-8641-47BA-A71A-491575EDE02F}" srcOrd="1" destOrd="0" presId="urn:microsoft.com/office/officeart/2005/8/layout/hierarchy4"/>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C889B0-049E-48FE-9CE9-3A7487B7C53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FEE43DFD-2C7D-47E3-A558-5DA3073B6AED}">
      <dgm:prSet phldrT="[Text]"/>
      <dgm:spPr/>
      <dgm:t>
        <a:bodyPr/>
        <a:lstStyle/>
        <a:p>
          <a:r>
            <a:rPr lang="de-DE" dirty="0"/>
            <a:t>Feature Tracking</a:t>
          </a:r>
          <a:endParaRPr lang="en-US" dirty="0"/>
        </a:p>
      </dgm:t>
    </dgm:pt>
    <dgm:pt modelId="{2C98D6D0-DA32-4CE1-B7C1-077EA2C8A0EF}" type="parTrans" cxnId="{6F428D8F-55C0-4E87-8533-98314188C3C6}">
      <dgm:prSet/>
      <dgm:spPr/>
      <dgm:t>
        <a:bodyPr/>
        <a:lstStyle/>
        <a:p>
          <a:endParaRPr lang="en-US"/>
        </a:p>
      </dgm:t>
    </dgm:pt>
    <dgm:pt modelId="{84BE8996-9E96-428D-98F5-C3DC5BB196D0}" type="sibTrans" cxnId="{6F428D8F-55C0-4E87-8533-98314188C3C6}">
      <dgm:prSet/>
      <dgm:spPr/>
      <dgm:t>
        <a:bodyPr/>
        <a:lstStyle/>
        <a:p>
          <a:endParaRPr lang="en-US"/>
        </a:p>
      </dgm:t>
    </dgm:pt>
    <dgm:pt modelId="{DB09A8DE-32DD-4755-9185-5FB74E67F7E1}">
      <dgm:prSet phldrT="[Text]"/>
      <dgm:spPr/>
      <dgm:t>
        <a:bodyPr/>
        <a:lstStyle/>
        <a:p>
          <a:r>
            <a:rPr lang="en-US" noProof="0" dirty="0"/>
            <a:t>Pose Estimation</a:t>
          </a:r>
        </a:p>
      </dgm:t>
    </dgm:pt>
    <dgm:pt modelId="{E47A70DD-B864-465F-8521-8BFEF246AC71}" type="parTrans" cxnId="{68C543EF-82B1-432D-9616-68BB1F769E22}">
      <dgm:prSet/>
      <dgm:spPr/>
      <dgm:t>
        <a:bodyPr/>
        <a:lstStyle/>
        <a:p>
          <a:endParaRPr lang="en-US"/>
        </a:p>
      </dgm:t>
    </dgm:pt>
    <dgm:pt modelId="{38CC677D-CEB4-43DF-BD4B-510D4760F3D1}" type="sibTrans" cxnId="{68C543EF-82B1-432D-9616-68BB1F769E22}">
      <dgm:prSet/>
      <dgm:spPr/>
      <dgm:t>
        <a:bodyPr/>
        <a:lstStyle/>
        <a:p>
          <a:endParaRPr lang="en-US"/>
        </a:p>
      </dgm:t>
    </dgm:pt>
    <dgm:pt modelId="{9781A09A-B9F2-47A2-A05B-78173E403C94}">
      <dgm:prSet phldrT="[Text]"/>
      <dgm:spPr/>
      <dgm:t>
        <a:bodyPr/>
        <a:lstStyle/>
        <a:p>
          <a:r>
            <a:rPr lang="en-US" noProof="0" dirty="0"/>
            <a:t>Removal of bad points</a:t>
          </a:r>
        </a:p>
      </dgm:t>
    </dgm:pt>
    <dgm:pt modelId="{AFEECABB-01BD-4D82-92C9-9EF4EC5B6E13}" type="parTrans" cxnId="{D5D8EA23-8196-42C7-B1D8-8C0980D03AFA}">
      <dgm:prSet/>
      <dgm:spPr/>
      <dgm:t>
        <a:bodyPr/>
        <a:lstStyle/>
        <a:p>
          <a:endParaRPr lang="en-US"/>
        </a:p>
      </dgm:t>
    </dgm:pt>
    <dgm:pt modelId="{CD25772C-DD69-4B1F-BF6D-A8DEB31C444C}" type="sibTrans" cxnId="{D5D8EA23-8196-42C7-B1D8-8C0980D03AFA}">
      <dgm:prSet/>
      <dgm:spPr/>
      <dgm:t>
        <a:bodyPr/>
        <a:lstStyle/>
        <a:p>
          <a:endParaRPr lang="en-US"/>
        </a:p>
      </dgm:t>
    </dgm:pt>
    <dgm:pt modelId="{8904AF08-519D-400E-8323-CA63B7DB9B1D}">
      <dgm:prSet phldrT="[Text]"/>
      <dgm:spPr/>
      <dgm:t>
        <a:bodyPr/>
        <a:lstStyle/>
        <a:p>
          <a:r>
            <a:rPr lang="en-US" noProof="0" dirty="0"/>
            <a:t>Triangulation of new points</a:t>
          </a:r>
        </a:p>
      </dgm:t>
    </dgm:pt>
    <dgm:pt modelId="{D8270B79-5653-435B-9F7A-14C40137C8B9}" type="parTrans" cxnId="{221DFD23-F417-462B-88CB-962946C02BAD}">
      <dgm:prSet/>
      <dgm:spPr/>
      <dgm:t>
        <a:bodyPr/>
        <a:lstStyle/>
        <a:p>
          <a:endParaRPr lang="en-US"/>
        </a:p>
      </dgm:t>
    </dgm:pt>
    <dgm:pt modelId="{B27C732C-A016-40FC-8BCD-27EE58414532}" type="sibTrans" cxnId="{221DFD23-F417-462B-88CB-962946C02BAD}">
      <dgm:prSet/>
      <dgm:spPr/>
      <dgm:t>
        <a:bodyPr/>
        <a:lstStyle/>
        <a:p>
          <a:endParaRPr lang="en-US"/>
        </a:p>
      </dgm:t>
    </dgm:pt>
    <dgm:pt modelId="{B1563542-8868-4E1C-B842-B7902457A13D}">
      <dgm:prSet phldrT="[Text]"/>
      <dgm:spPr/>
      <dgm:t>
        <a:bodyPr/>
        <a:lstStyle/>
        <a:p>
          <a:r>
            <a:rPr lang="de-DE" dirty="0"/>
            <a:t>Bundle Adjustment</a:t>
          </a:r>
          <a:endParaRPr lang="en-US" dirty="0"/>
        </a:p>
      </dgm:t>
    </dgm:pt>
    <dgm:pt modelId="{3890CA20-1FA7-4BC3-A12E-F0A0164207DA}" type="parTrans" cxnId="{7111BB69-1147-4447-9F3E-15C32469C9E0}">
      <dgm:prSet/>
      <dgm:spPr/>
      <dgm:t>
        <a:bodyPr/>
        <a:lstStyle/>
        <a:p>
          <a:endParaRPr lang="en-US"/>
        </a:p>
      </dgm:t>
    </dgm:pt>
    <dgm:pt modelId="{3C9C3CFE-29AB-4D78-A6C3-0125DC18393B}" type="sibTrans" cxnId="{7111BB69-1147-4447-9F3E-15C32469C9E0}">
      <dgm:prSet/>
      <dgm:spPr/>
      <dgm:t>
        <a:bodyPr/>
        <a:lstStyle/>
        <a:p>
          <a:endParaRPr lang="en-US"/>
        </a:p>
      </dgm:t>
    </dgm:pt>
    <dgm:pt modelId="{257F18A6-B23C-490E-B6BF-631C745403AF}" type="pres">
      <dgm:prSet presAssocID="{71C889B0-049E-48FE-9CE9-3A7487B7C53A}" presName="Name0" presStyleCnt="0">
        <dgm:presLayoutVars>
          <dgm:dir/>
          <dgm:resizeHandles val="exact"/>
        </dgm:presLayoutVars>
      </dgm:prSet>
      <dgm:spPr/>
    </dgm:pt>
    <dgm:pt modelId="{A0D66B89-4CEA-401C-9B23-3E900D896267}" type="pres">
      <dgm:prSet presAssocID="{71C889B0-049E-48FE-9CE9-3A7487B7C53A}" presName="cycle" presStyleCnt="0"/>
      <dgm:spPr/>
    </dgm:pt>
    <dgm:pt modelId="{7ABED579-FFB5-4490-BE88-A629F5B3AFDA}" type="pres">
      <dgm:prSet presAssocID="{FEE43DFD-2C7D-47E3-A558-5DA3073B6AED}" presName="nodeFirstNode" presStyleLbl="node1" presStyleIdx="0" presStyleCnt="5">
        <dgm:presLayoutVars>
          <dgm:bulletEnabled val="1"/>
        </dgm:presLayoutVars>
      </dgm:prSet>
      <dgm:spPr/>
    </dgm:pt>
    <dgm:pt modelId="{B72BDBDC-D259-4416-9928-94B256F75ED7}" type="pres">
      <dgm:prSet presAssocID="{84BE8996-9E96-428D-98F5-C3DC5BB196D0}" presName="sibTransFirstNode" presStyleLbl="bgShp" presStyleIdx="0" presStyleCnt="1"/>
      <dgm:spPr/>
    </dgm:pt>
    <dgm:pt modelId="{E58CCB6D-4CC8-469B-BC5A-217A7E885001}" type="pres">
      <dgm:prSet presAssocID="{DB09A8DE-32DD-4755-9185-5FB74E67F7E1}" presName="nodeFollowingNodes" presStyleLbl="node1" presStyleIdx="1" presStyleCnt="5">
        <dgm:presLayoutVars>
          <dgm:bulletEnabled val="1"/>
        </dgm:presLayoutVars>
      </dgm:prSet>
      <dgm:spPr/>
    </dgm:pt>
    <dgm:pt modelId="{3FABE9E9-2AAA-40E8-8792-A9F377D2C6C0}" type="pres">
      <dgm:prSet presAssocID="{9781A09A-B9F2-47A2-A05B-78173E403C94}" presName="nodeFollowingNodes" presStyleLbl="node1" presStyleIdx="2" presStyleCnt="5">
        <dgm:presLayoutVars>
          <dgm:bulletEnabled val="1"/>
        </dgm:presLayoutVars>
      </dgm:prSet>
      <dgm:spPr/>
    </dgm:pt>
    <dgm:pt modelId="{90B99A82-778D-4120-989D-E34E15D137CF}" type="pres">
      <dgm:prSet presAssocID="{8904AF08-519D-400E-8323-CA63B7DB9B1D}" presName="nodeFollowingNodes" presStyleLbl="node1" presStyleIdx="3" presStyleCnt="5">
        <dgm:presLayoutVars>
          <dgm:bulletEnabled val="1"/>
        </dgm:presLayoutVars>
      </dgm:prSet>
      <dgm:spPr/>
    </dgm:pt>
    <dgm:pt modelId="{1B6BA06B-D16F-4635-B040-7E09F6219605}" type="pres">
      <dgm:prSet presAssocID="{B1563542-8868-4E1C-B842-B7902457A13D}" presName="nodeFollowingNodes" presStyleLbl="node1" presStyleIdx="4" presStyleCnt="5">
        <dgm:presLayoutVars>
          <dgm:bulletEnabled val="1"/>
        </dgm:presLayoutVars>
      </dgm:prSet>
      <dgm:spPr/>
    </dgm:pt>
  </dgm:ptLst>
  <dgm:cxnLst>
    <dgm:cxn modelId="{D5D8EA23-8196-42C7-B1D8-8C0980D03AFA}" srcId="{71C889B0-049E-48FE-9CE9-3A7487B7C53A}" destId="{9781A09A-B9F2-47A2-A05B-78173E403C94}" srcOrd="2" destOrd="0" parTransId="{AFEECABB-01BD-4D82-92C9-9EF4EC5B6E13}" sibTransId="{CD25772C-DD69-4B1F-BF6D-A8DEB31C444C}"/>
    <dgm:cxn modelId="{221DFD23-F417-462B-88CB-962946C02BAD}" srcId="{71C889B0-049E-48FE-9CE9-3A7487B7C53A}" destId="{8904AF08-519D-400E-8323-CA63B7DB9B1D}" srcOrd="3" destOrd="0" parTransId="{D8270B79-5653-435B-9F7A-14C40137C8B9}" sibTransId="{B27C732C-A016-40FC-8BCD-27EE58414532}"/>
    <dgm:cxn modelId="{1E3FC729-25E4-471B-B8A9-B4671C29E21F}" type="presOf" srcId="{9781A09A-B9F2-47A2-A05B-78173E403C94}" destId="{3FABE9E9-2AAA-40E8-8792-A9F377D2C6C0}" srcOrd="0" destOrd="0" presId="urn:microsoft.com/office/officeart/2005/8/layout/cycle3"/>
    <dgm:cxn modelId="{19B62F35-4DDE-4E3C-B536-4CA4EA794EA5}" type="presOf" srcId="{84BE8996-9E96-428D-98F5-C3DC5BB196D0}" destId="{B72BDBDC-D259-4416-9928-94B256F75ED7}" srcOrd="0" destOrd="0" presId="urn:microsoft.com/office/officeart/2005/8/layout/cycle3"/>
    <dgm:cxn modelId="{046EA741-08EE-4F60-A64A-3A538BEB9C12}" type="presOf" srcId="{FEE43DFD-2C7D-47E3-A558-5DA3073B6AED}" destId="{7ABED579-FFB5-4490-BE88-A629F5B3AFDA}" srcOrd="0" destOrd="0" presId="urn:microsoft.com/office/officeart/2005/8/layout/cycle3"/>
    <dgm:cxn modelId="{7111BB69-1147-4447-9F3E-15C32469C9E0}" srcId="{71C889B0-049E-48FE-9CE9-3A7487B7C53A}" destId="{B1563542-8868-4E1C-B842-B7902457A13D}" srcOrd="4" destOrd="0" parTransId="{3890CA20-1FA7-4BC3-A12E-F0A0164207DA}" sibTransId="{3C9C3CFE-29AB-4D78-A6C3-0125DC18393B}"/>
    <dgm:cxn modelId="{5DDB586F-48DF-4990-A0E6-4AF3C3F7B6A2}" type="presOf" srcId="{DB09A8DE-32DD-4755-9185-5FB74E67F7E1}" destId="{E58CCB6D-4CC8-469B-BC5A-217A7E885001}" srcOrd="0" destOrd="0" presId="urn:microsoft.com/office/officeart/2005/8/layout/cycle3"/>
    <dgm:cxn modelId="{90CEA981-8A50-46BE-A63D-B25675DA8405}" type="presOf" srcId="{B1563542-8868-4E1C-B842-B7902457A13D}" destId="{1B6BA06B-D16F-4635-B040-7E09F6219605}" srcOrd="0" destOrd="0" presId="urn:microsoft.com/office/officeart/2005/8/layout/cycle3"/>
    <dgm:cxn modelId="{5848FA8D-07F9-468C-9800-5AD5EA59D9F3}" type="presOf" srcId="{71C889B0-049E-48FE-9CE9-3A7487B7C53A}" destId="{257F18A6-B23C-490E-B6BF-631C745403AF}" srcOrd="0" destOrd="0" presId="urn:microsoft.com/office/officeart/2005/8/layout/cycle3"/>
    <dgm:cxn modelId="{6F428D8F-55C0-4E87-8533-98314188C3C6}" srcId="{71C889B0-049E-48FE-9CE9-3A7487B7C53A}" destId="{FEE43DFD-2C7D-47E3-A558-5DA3073B6AED}" srcOrd="0" destOrd="0" parTransId="{2C98D6D0-DA32-4CE1-B7C1-077EA2C8A0EF}" sibTransId="{84BE8996-9E96-428D-98F5-C3DC5BB196D0}"/>
    <dgm:cxn modelId="{F84845A4-8494-4286-8B4D-18BDD8FAF132}" type="presOf" srcId="{8904AF08-519D-400E-8323-CA63B7DB9B1D}" destId="{90B99A82-778D-4120-989D-E34E15D137CF}" srcOrd="0" destOrd="0" presId="urn:microsoft.com/office/officeart/2005/8/layout/cycle3"/>
    <dgm:cxn modelId="{68C543EF-82B1-432D-9616-68BB1F769E22}" srcId="{71C889B0-049E-48FE-9CE9-3A7487B7C53A}" destId="{DB09A8DE-32DD-4755-9185-5FB74E67F7E1}" srcOrd="1" destOrd="0" parTransId="{E47A70DD-B864-465F-8521-8BFEF246AC71}" sibTransId="{38CC677D-CEB4-43DF-BD4B-510D4760F3D1}"/>
    <dgm:cxn modelId="{3D18C22D-B7E6-4B8B-A932-1D1D54CBB193}" type="presParOf" srcId="{257F18A6-B23C-490E-B6BF-631C745403AF}" destId="{A0D66B89-4CEA-401C-9B23-3E900D896267}" srcOrd="0" destOrd="0" presId="urn:microsoft.com/office/officeart/2005/8/layout/cycle3"/>
    <dgm:cxn modelId="{460B245B-B6F8-4AB7-B1B9-6B2ACB5FB674}" type="presParOf" srcId="{A0D66B89-4CEA-401C-9B23-3E900D896267}" destId="{7ABED579-FFB5-4490-BE88-A629F5B3AFDA}" srcOrd="0" destOrd="0" presId="urn:microsoft.com/office/officeart/2005/8/layout/cycle3"/>
    <dgm:cxn modelId="{9114825E-35DB-429A-9DBB-E5C617D70130}" type="presParOf" srcId="{A0D66B89-4CEA-401C-9B23-3E900D896267}" destId="{B72BDBDC-D259-4416-9928-94B256F75ED7}" srcOrd="1" destOrd="0" presId="urn:microsoft.com/office/officeart/2005/8/layout/cycle3"/>
    <dgm:cxn modelId="{75D1629C-F313-40BC-A3BA-C5D44139D7DA}" type="presParOf" srcId="{A0D66B89-4CEA-401C-9B23-3E900D896267}" destId="{E58CCB6D-4CC8-469B-BC5A-217A7E885001}" srcOrd="2" destOrd="0" presId="urn:microsoft.com/office/officeart/2005/8/layout/cycle3"/>
    <dgm:cxn modelId="{8AB94626-4536-4B7A-91ED-3826499E8751}" type="presParOf" srcId="{A0D66B89-4CEA-401C-9B23-3E900D896267}" destId="{3FABE9E9-2AAA-40E8-8792-A9F377D2C6C0}" srcOrd="3" destOrd="0" presId="urn:microsoft.com/office/officeart/2005/8/layout/cycle3"/>
    <dgm:cxn modelId="{5DACB511-7628-4D1E-B93C-877866D56709}" type="presParOf" srcId="{A0D66B89-4CEA-401C-9B23-3E900D896267}" destId="{90B99A82-778D-4120-989D-E34E15D137CF}" srcOrd="4" destOrd="0" presId="urn:microsoft.com/office/officeart/2005/8/layout/cycle3"/>
    <dgm:cxn modelId="{E12884BD-158A-444F-BDD0-2DCAEC7AFB4B}" type="presParOf" srcId="{A0D66B89-4CEA-401C-9B23-3E900D896267}" destId="{1B6BA06B-D16F-4635-B040-7E09F6219605}"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F8251-B5F6-4654-9652-4BC36C7E75F1}">
      <dsp:nvSpPr>
        <dsp:cNvPr id="0" name=""/>
        <dsp:cNvSpPr/>
      </dsp:nvSpPr>
      <dsp:spPr>
        <a:xfrm>
          <a:off x="6848" y="1833"/>
          <a:ext cx="11435353" cy="14876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noProof="0" dirty="0"/>
            <a:t>Odometry</a:t>
          </a:r>
          <a:r>
            <a:rPr lang="de-DE" sz="6400" kern="1200" dirty="0"/>
            <a:t> Pipeline</a:t>
          </a:r>
          <a:endParaRPr lang="en-US" sz="6400" kern="1200" dirty="0"/>
        </a:p>
      </dsp:txBody>
      <dsp:txXfrm>
        <a:off x="50421" y="45406"/>
        <a:ext cx="11348207" cy="1400551"/>
      </dsp:txXfrm>
    </dsp:sp>
    <dsp:sp modelId="{DF7A9A97-4835-4DDC-A0DC-E436C07D1C7B}">
      <dsp:nvSpPr>
        <dsp:cNvPr id="0" name=""/>
        <dsp:cNvSpPr/>
      </dsp:nvSpPr>
      <dsp:spPr>
        <a:xfrm>
          <a:off x="6848" y="1685819"/>
          <a:ext cx="3710040" cy="14876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de-DE" sz="4300" kern="1200" dirty="0"/>
            <a:t>2D Features</a:t>
          </a:r>
          <a:endParaRPr lang="en-US" sz="4300" kern="1200" dirty="0"/>
        </a:p>
      </dsp:txBody>
      <dsp:txXfrm>
        <a:off x="50421" y="1729392"/>
        <a:ext cx="3622894" cy="1400551"/>
      </dsp:txXfrm>
    </dsp:sp>
    <dsp:sp modelId="{767DAE2E-94B7-4EC4-9FDD-8C500AF30748}">
      <dsp:nvSpPr>
        <dsp:cNvPr id="0" name=""/>
        <dsp:cNvSpPr/>
      </dsp:nvSpPr>
      <dsp:spPr>
        <a:xfrm>
          <a:off x="6848" y="3369805"/>
          <a:ext cx="1816865" cy="14876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dirty="0"/>
            <a:t>Feature Extractor</a:t>
          </a:r>
          <a:endParaRPr lang="en-US" sz="2200" kern="1200" dirty="0"/>
        </a:p>
      </dsp:txBody>
      <dsp:txXfrm>
        <a:off x="50421" y="3413378"/>
        <a:ext cx="1729719" cy="1400551"/>
      </dsp:txXfrm>
    </dsp:sp>
    <dsp:sp modelId="{222E818A-2365-47C2-930B-F5DE56D8D1A0}">
      <dsp:nvSpPr>
        <dsp:cNvPr id="0" name=""/>
        <dsp:cNvSpPr/>
      </dsp:nvSpPr>
      <dsp:spPr>
        <a:xfrm>
          <a:off x="1900022" y="3369805"/>
          <a:ext cx="1816865" cy="14876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dirty="0"/>
            <a:t>Feature Tracker</a:t>
          </a:r>
          <a:endParaRPr lang="en-US" sz="2200" kern="1200" dirty="0"/>
        </a:p>
      </dsp:txBody>
      <dsp:txXfrm>
        <a:off x="1943595" y="3413378"/>
        <a:ext cx="1729719" cy="1400551"/>
      </dsp:txXfrm>
    </dsp:sp>
    <dsp:sp modelId="{1CE5AD72-4EEA-4594-AEE4-5E15E35CE616}">
      <dsp:nvSpPr>
        <dsp:cNvPr id="0" name=""/>
        <dsp:cNvSpPr/>
      </dsp:nvSpPr>
      <dsp:spPr>
        <a:xfrm>
          <a:off x="3869504" y="1685819"/>
          <a:ext cx="3710040" cy="14876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de-DE" sz="4300" kern="1200" dirty="0"/>
            <a:t>3D Point Cloud</a:t>
          </a:r>
          <a:endParaRPr lang="en-US" sz="4300" kern="1200" dirty="0"/>
        </a:p>
      </dsp:txBody>
      <dsp:txXfrm>
        <a:off x="3913077" y="1729392"/>
        <a:ext cx="3622894" cy="1400551"/>
      </dsp:txXfrm>
    </dsp:sp>
    <dsp:sp modelId="{E0E6303F-367E-479C-96C1-005E1FDC0BAC}">
      <dsp:nvSpPr>
        <dsp:cNvPr id="0" name=""/>
        <dsp:cNvSpPr/>
      </dsp:nvSpPr>
      <dsp:spPr>
        <a:xfrm>
          <a:off x="3869504" y="3369805"/>
          <a:ext cx="1816865" cy="14876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dirty="0"/>
            <a:t>Triangulation</a:t>
          </a:r>
          <a:endParaRPr lang="en-US" sz="2200" kern="1200" dirty="0"/>
        </a:p>
      </dsp:txBody>
      <dsp:txXfrm>
        <a:off x="3913077" y="3413378"/>
        <a:ext cx="1729719" cy="1400551"/>
      </dsp:txXfrm>
    </dsp:sp>
    <dsp:sp modelId="{32C638C9-9E64-4725-A25E-9BBA6C455672}">
      <dsp:nvSpPr>
        <dsp:cNvPr id="0" name=""/>
        <dsp:cNvSpPr/>
      </dsp:nvSpPr>
      <dsp:spPr>
        <a:xfrm>
          <a:off x="5762679" y="3369805"/>
          <a:ext cx="1816865" cy="14876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noProof="0" dirty="0"/>
            <a:t>Pose Estimation</a:t>
          </a:r>
        </a:p>
      </dsp:txBody>
      <dsp:txXfrm>
        <a:off x="5806252" y="3413378"/>
        <a:ext cx="1729719" cy="1400551"/>
      </dsp:txXfrm>
    </dsp:sp>
    <dsp:sp modelId="{C8764074-F2DA-4F0A-9607-B3CFBA5345A2}">
      <dsp:nvSpPr>
        <dsp:cNvPr id="0" name=""/>
        <dsp:cNvSpPr/>
      </dsp:nvSpPr>
      <dsp:spPr>
        <a:xfrm>
          <a:off x="7732161" y="1685819"/>
          <a:ext cx="3710040" cy="14876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noProof="1"/>
            <a:t>Optimization</a:t>
          </a:r>
        </a:p>
      </dsp:txBody>
      <dsp:txXfrm>
        <a:off x="7775734" y="1729392"/>
        <a:ext cx="3622894" cy="1400551"/>
      </dsp:txXfrm>
    </dsp:sp>
    <dsp:sp modelId="{C4B696D7-34B0-4DAC-8AEF-C210F7A17201}">
      <dsp:nvSpPr>
        <dsp:cNvPr id="0" name=""/>
        <dsp:cNvSpPr/>
      </dsp:nvSpPr>
      <dsp:spPr>
        <a:xfrm>
          <a:off x="7732161" y="3369805"/>
          <a:ext cx="1816865" cy="14876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dirty="0"/>
            <a:t>Bundle Adjustment</a:t>
          </a:r>
          <a:endParaRPr lang="en-US" sz="2200" kern="1200" dirty="0"/>
        </a:p>
      </dsp:txBody>
      <dsp:txXfrm>
        <a:off x="7775734" y="3413378"/>
        <a:ext cx="1729719" cy="1400551"/>
      </dsp:txXfrm>
    </dsp:sp>
    <dsp:sp modelId="{66102542-E620-4F80-A495-4B46155796D1}">
      <dsp:nvSpPr>
        <dsp:cNvPr id="0" name=""/>
        <dsp:cNvSpPr/>
      </dsp:nvSpPr>
      <dsp:spPr>
        <a:xfrm>
          <a:off x="9625335" y="3369805"/>
          <a:ext cx="1816865" cy="14876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noProof="0" dirty="0"/>
            <a:t>Outlier Detection</a:t>
          </a:r>
        </a:p>
      </dsp:txBody>
      <dsp:txXfrm>
        <a:off x="9668908" y="3413378"/>
        <a:ext cx="1729719" cy="14005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BDBDC-D259-4416-9928-94B256F75ED7}">
      <dsp:nvSpPr>
        <dsp:cNvPr id="0" name=""/>
        <dsp:cNvSpPr/>
      </dsp:nvSpPr>
      <dsp:spPr>
        <a:xfrm>
          <a:off x="420464" y="316168"/>
          <a:ext cx="3299270" cy="3299270"/>
        </a:xfrm>
        <a:prstGeom prst="circularArrow">
          <a:avLst>
            <a:gd name="adj1" fmla="val 5544"/>
            <a:gd name="adj2" fmla="val 330680"/>
            <a:gd name="adj3" fmla="val 13899808"/>
            <a:gd name="adj4" fmla="val 17311022"/>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ED579-FFB5-4490-BE88-A629F5B3AFDA}">
      <dsp:nvSpPr>
        <dsp:cNvPr id="0" name=""/>
        <dsp:cNvSpPr/>
      </dsp:nvSpPr>
      <dsp:spPr>
        <a:xfrm>
          <a:off x="1339298" y="332755"/>
          <a:ext cx="1461603" cy="7308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Feature Tracking</a:t>
          </a:r>
          <a:endParaRPr lang="en-US" sz="1700" kern="1200" dirty="0"/>
        </a:p>
      </dsp:txBody>
      <dsp:txXfrm>
        <a:off x="1374973" y="368430"/>
        <a:ext cx="1390253" cy="659451"/>
      </dsp:txXfrm>
    </dsp:sp>
    <dsp:sp modelId="{E58CCB6D-4CC8-469B-BC5A-217A7E885001}">
      <dsp:nvSpPr>
        <dsp:cNvPr id="0" name=""/>
        <dsp:cNvSpPr/>
      </dsp:nvSpPr>
      <dsp:spPr>
        <a:xfrm>
          <a:off x="2677375" y="1304925"/>
          <a:ext cx="1461603" cy="7308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noProof="0" dirty="0"/>
            <a:t>Pose Estimation</a:t>
          </a:r>
        </a:p>
      </dsp:txBody>
      <dsp:txXfrm>
        <a:off x="2713050" y="1340600"/>
        <a:ext cx="1390253" cy="659451"/>
      </dsp:txXfrm>
    </dsp:sp>
    <dsp:sp modelId="{3FABE9E9-2AAA-40E8-8792-A9F377D2C6C0}">
      <dsp:nvSpPr>
        <dsp:cNvPr id="0" name=""/>
        <dsp:cNvSpPr/>
      </dsp:nvSpPr>
      <dsp:spPr>
        <a:xfrm>
          <a:off x="2166275" y="2877930"/>
          <a:ext cx="1461603" cy="7308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noProof="0" dirty="0"/>
            <a:t>Removal of bad points</a:t>
          </a:r>
        </a:p>
      </dsp:txBody>
      <dsp:txXfrm>
        <a:off x="2201950" y="2913605"/>
        <a:ext cx="1390253" cy="659451"/>
      </dsp:txXfrm>
    </dsp:sp>
    <dsp:sp modelId="{90B99A82-778D-4120-989D-E34E15D137CF}">
      <dsp:nvSpPr>
        <dsp:cNvPr id="0" name=""/>
        <dsp:cNvSpPr/>
      </dsp:nvSpPr>
      <dsp:spPr>
        <a:xfrm>
          <a:off x="512320" y="2877930"/>
          <a:ext cx="1461603" cy="7308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noProof="0" dirty="0"/>
            <a:t>Triangulation of new points</a:t>
          </a:r>
        </a:p>
      </dsp:txBody>
      <dsp:txXfrm>
        <a:off x="547995" y="2913605"/>
        <a:ext cx="1390253" cy="659451"/>
      </dsp:txXfrm>
    </dsp:sp>
    <dsp:sp modelId="{1B6BA06B-D16F-4635-B040-7E09F6219605}">
      <dsp:nvSpPr>
        <dsp:cNvPr id="0" name=""/>
        <dsp:cNvSpPr/>
      </dsp:nvSpPr>
      <dsp:spPr>
        <a:xfrm>
          <a:off x="1220" y="1304925"/>
          <a:ext cx="1461603" cy="7308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Bundle Adjustment</a:t>
          </a:r>
          <a:endParaRPr lang="en-US" sz="1700" kern="1200" dirty="0"/>
        </a:p>
      </dsp:txBody>
      <dsp:txXfrm>
        <a:off x="36895" y="1340600"/>
        <a:ext cx="1390253" cy="659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AA308C-9FE1-415F-B3F5-488A7D6A4BA2}"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A4FB6-EA4B-482B-B28C-7A9080322404}" type="slidenum">
              <a:rPr lang="en-US" smtClean="0"/>
              <a:t>‹Nr.›</a:t>
            </a:fld>
            <a:endParaRPr lang="en-US"/>
          </a:p>
        </p:txBody>
      </p:sp>
    </p:spTree>
    <p:extLst>
      <p:ext uri="{BB962C8B-B14F-4D97-AF65-F5344CB8AC3E}">
        <p14:creationId xmlns:p14="http://schemas.microsoft.com/office/powerpoint/2010/main" val="1938328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81A4FB6-EA4B-482B-B28C-7A9080322404}" type="slidenum">
              <a:rPr lang="en-US" smtClean="0"/>
              <a:t>1</a:t>
            </a:fld>
            <a:endParaRPr lang="en-US"/>
          </a:p>
        </p:txBody>
      </p:sp>
    </p:spTree>
    <p:extLst>
      <p:ext uri="{BB962C8B-B14F-4D97-AF65-F5344CB8AC3E}">
        <p14:creationId xmlns:p14="http://schemas.microsoft.com/office/powerpoint/2010/main" val="3479885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81A4FB6-EA4B-482B-B28C-7A9080322404}" type="slidenum">
              <a:rPr lang="en-US" smtClean="0"/>
              <a:t>20</a:t>
            </a:fld>
            <a:endParaRPr lang="en-US"/>
          </a:p>
        </p:txBody>
      </p:sp>
    </p:spTree>
    <p:extLst>
      <p:ext uri="{BB962C8B-B14F-4D97-AF65-F5344CB8AC3E}">
        <p14:creationId xmlns:p14="http://schemas.microsoft.com/office/powerpoint/2010/main" val="23562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81A4FB6-EA4B-482B-B28C-7A9080322404}" type="slidenum">
              <a:rPr lang="en-US" smtClean="0"/>
              <a:t>21</a:t>
            </a:fld>
            <a:endParaRPr lang="en-US"/>
          </a:p>
        </p:txBody>
      </p:sp>
    </p:spTree>
    <p:extLst>
      <p:ext uri="{BB962C8B-B14F-4D97-AF65-F5344CB8AC3E}">
        <p14:creationId xmlns:p14="http://schemas.microsoft.com/office/powerpoint/2010/main" val="425057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81A4FB6-EA4B-482B-B28C-7A9080322404}" type="slidenum">
              <a:rPr lang="en-US" smtClean="0"/>
              <a:t>9</a:t>
            </a:fld>
            <a:endParaRPr lang="en-US"/>
          </a:p>
        </p:txBody>
      </p:sp>
    </p:spTree>
    <p:extLst>
      <p:ext uri="{BB962C8B-B14F-4D97-AF65-F5344CB8AC3E}">
        <p14:creationId xmlns:p14="http://schemas.microsoft.com/office/powerpoint/2010/main" val="79262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81A4FB6-EA4B-482B-B28C-7A9080322404}" type="slidenum">
              <a:rPr lang="en-US" smtClean="0"/>
              <a:t>10</a:t>
            </a:fld>
            <a:endParaRPr lang="en-US"/>
          </a:p>
        </p:txBody>
      </p:sp>
    </p:spTree>
    <p:extLst>
      <p:ext uri="{BB962C8B-B14F-4D97-AF65-F5344CB8AC3E}">
        <p14:creationId xmlns:p14="http://schemas.microsoft.com/office/powerpoint/2010/main" val="60101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81A4FB6-EA4B-482B-B28C-7A9080322404}" type="slidenum">
              <a:rPr lang="en-US" smtClean="0"/>
              <a:t>11</a:t>
            </a:fld>
            <a:endParaRPr lang="en-US"/>
          </a:p>
        </p:txBody>
      </p:sp>
    </p:spTree>
    <p:extLst>
      <p:ext uri="{BB962C8B-B14F-4D97-AF65-F5344CB8AC3E}">
        <p14:creationId xmlns:p14="http://schemas.microsoft.com/office/powerpoint/2010/main" val="4235208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81A4FB6-EA4B-482B-B28C-7A9080322404}" type="slidenum">
              <a:rPr lang="en-US" smtClean="0"/>
              <a:t>12</a:t>
            </a:fld>
            <a:endParaRPr lang="en-US"/>
          </a:p>
        </p:txBody>
      </p:sp>
    </p:spTree>
    <p:extLst>
      <p:ext uri="{BB962C8B-B14F-4D97-AF65-F5344CB8AC3E}">
        <p14:creationId xmlns:p14="http://schemas.microsoft.com/office/powerpoint/2010/main" val="1786399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81A4FB6-EA4B-482B-B28C-7A9080322404}" type="slidenum">
              <a:rPr lang="en-US" smtClean="0"/>
              <a:t>13</a:t>
            </a:fld>
            <a:endParaRPr lang="en-US"/>
          </a:p>
        </p:txBody>
      </p:sp>
    </p:spTree>
    <p:extLst>
      <p:ext uri="{BB962C8B-B14F-4D97-AF65-F5344CB8AC3E}">
        <p14:creationId xmlns:p14="http://schemas.microsoft.com/office/powerpoint/2010/main" val="268084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81A4FB6-EA4B-482B-B28C-7A9080322404}" type="slidenum">
              <a:rPr lang="en-US" smtClean="0"/>
              <a:t>14</a:t>
            </a:fld>
            <a:endParaRPr lang="en-US"/>
          </a:p>
        </p:txBody>
      </p:sp>
    </p:spTree>
    <p:extLst>
      <p:ext uri="{BB962C8B-B14F-4D97-AF65-F5344CB8AC3E}">
        <p14:creationId xmlns:p14="http://schemas.microsoft.com/office/powerpoint/2010/main" val="4155015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81A4FB6-EA4B-482B-B28C-7A9080322404}" type="slidenum">
              <a:rPr lang="en-US" smtClean="0"/>
              <a:t>15</a:t>
            </a:fld>
            <a:endParaRPr lang="en-US"/>
          </a:p>
        </p:txBody>
      </p:sp>
    </p:spTree>
    <p:extLst>
      <p:ext uri="{BB962C8B-B14F-4D97-AF65-F5344CB8AC3E}">
        <p14:creationId xmlns:p14="http://schemas.microsoft.com/office/powerpoint/2010/main" val="68717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81A4FB6-EA4B-482B-B28C-7A9080322404}" type="slidenum">
              <a:rPr lang="en-US" smtClean="0"/>
              <a:t>19</a:t>
            </a:fld>
            <a:endParaRPr lang="en-US"/>
          </a:p>
        </p:txBody>
      </p:sp>
    </p:spTree>
    <p:extLst>
      <p:ext uri="{BB962C8B-B14F-4D97-AF65-F5344CB8AC3E}">
        <p14:creationId xmlns:p14="http://schemas.microsoft.com/office/powerpoint/2010/main" val="2448589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10"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0764" y="521730"/>
            <a:ext cx="1008687" cy="521729"/>
          </a:xfrm>
          <a:prstGeom prst="rect">
            <a:avLst/>
          </a:prstGeom>
        </p:spPr>
      </p:pic>
      <p:pic>
        <p:nvPicPr>
          <p:cNvPr id="11"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56602" y="428236"/>
            <a:ext cx="614793" cy="704905"/>
          </a:xfrm>
          <a:prstGeom prst="rect">
            <a:avLst/>
          </a:prstGeom>
        </p:spPr>
      </p:pic>
      <p:pic>
        <p:nvPicPr>
          <p:cNvPr id="12" name="Grafik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37914" y="352839"/>
            <a:ext cx="4872361" cy="1151745"/>
          </a:xfrm>
          <a:prstGeom prst="rect">
            <a:avLst/>
          </a:prstGeom>
        </p:spPr>
      </p:pic>
      <p:sp>
        <p:nvSpPr>
          <p:cNvPr id="3" name="Title 2"/>
          <p:cNvSpPr>
            <a:spLocks noGrp="1"/>
          </p:cNvSpPr>
          <p:nvPr>
            <p:ph type="title" hasCustomPrompt="1"/>
          </p:nvPr>
        </p:nvSpPr>
        <p:spPr>
          <a:xfrm>
            <a:off x="371475" y="2560319"/>
            <a:ext cx="11449050" cy="2137600"/>
          </a:xfrm>
        </p:spPr>
        <p:txBody>
          <a:bodyPr anchor="t"/>
          <a:lstStyle>
            <a:lvl1pPr>
              <a:defRPr sz="5400"/>
            </a:lvl1pPr>
          </a:lstStyle>
          <a:p>
            <a:r>
              <a:rPr lang="en-US" dirty="0" err="1"/>
              <a:t>Titel</a:t>
            </a:r>
            <a:r>
              <a:rPr lang="en-US" dirty="0"/>
              <a:t> of your topic</a:t>
            </a:r>
          </a:p>
        </p:txBody>
      </p:sp>
      <p:sp>
        <p:nvSpPr>
          <p:cNvPr id="6" name="Text Placeholder 5"/>
          <p:cNvSpPr>
            <a:spLocks noGrp="1"/>
          </p:cNvSpPr>
          <p:nvPr>
            <p:ph type="body" sz="quarter" idx="10" hasCustomPrompt="1"/>
          </p:nvPr>
        </p:nvSpPr>
        <p:spPr>
          <a:xfrm>
            <a:off x="371471" y="1563689"/>
            <a:ext cx="11449052" cy="402862"/>
          </a:xfrm>
        </p:spPr>
        <p:txBody>
          <a:bodyPr/>
          <a:lstStyle>
            <a:lvl1pPr marL="0" indent="0">
              <a:buNone/>
              <a:defRPr b="1">
                <a:solidFill>
                  <a:schemeClr val="bg1">
                    <a:lumMod val="50000"/>
                  </a:schemeClr>
                </a:solidFill>
              </a:defRPr>
            </a:lvl1pPr>
          </a:lstStyle>
          <a:p>
            <a:pPr lvl="0"/>
            <a:r>
              <a:rPr lang="en-US" dirty="0"/>
              <a:t>Lecture Title</a:t>
            </a:r>
          </a:p>
        </p:txBody>
      </p:sp>
      <p:sp>
        <p:nvSpPr>
          <p:cNvPr id="22" name="Text Placeholder 5"/>
          <p:cNvSpPr>
            <a:spLocks noGrp="1"/>
          </p:cNvSpPr>
          <p:nvPr>
            <p:ph type="body" sz="quarter" idx="11" hasCustomPrompt="1"/>
          </p:nvPr>
        </p:nvSpPr>
        <p:spPr>
          <a:xfrm>
            <a:off x="371471" y="1993311"/>
            <a:ext cx="11449052" cy="402862"/>
          </a:xfrm>
        </p:spPr>
        <p:txBody>
          <a:bodyPr/>
          <a:lstStyle>
            <a:lvl1pPr marL="0" indent="0">
              <a:buNone/>
              <a:defRPr b="1">
                <a:solidFill>
                  <a:schemeClr val="bg1">
                    <a:lumMod val="50000"/>
                  </a:schemeClr>
                </a:solidFill>
              </a:defRPr>
            </a:lvl1pPr>
          </a:lstStyle>
          <a:p>
            <a:pPr lvl="0"/>
            <a:r>
              <a:rPr lang="en-US" dirty="0"/>
              <a:t>Subtitle</a:t>
            </a:r>
          </a:p>
        </p:txBody>
      </p:sp>
      <p:sp>
        <p:nvSpPr>
          <p:cNvPr id="23" name="Text Placeholder 5"/>
          <p:cNvSpPr>
            <a:spLocks noGrp="1"/>
          </p:cNvSpPr>
          <p:nvPr>
            <p:ph type="body" sz="quarter" idx="12" hasCustomPrompt="1"/>
          </p:nvPr>
        </p:nvSpPr>
        <p:spPr>
          <a:xfrm>
            <a:off x="371471" y="5989365"/>
            <a:ext cx="11449052" cy="319071"/>
          </a:xfrm>
        </p:spPr>
        <p:txBody>
          <a:bodyPr/>
          <a:lstStyle>
            <a:lvl1pPr marL="0" indent="0">
              <a:buNone/>
              <a:defRPr sz="1800" b="1">
                <a:solidFill>
                  <a:schemeClr val="bg1">
                    <a:lumMod val="50000"/>
                  </a:schemeClr>
                </a:solidFill>
              </a:defRPr>
            </a:lvl1pPr>
          </a:lstStyle>
          <a:p>
            <a:pPr lvl="0"/>
            <a:r>
              <a:rPr lang="en-US" dirty="0"/>
              <a:t>Semester</a:t>
            </a:r>
          </a:p>
        </p:txBody>
      </p:sp>
      <p:sp>
        <p:nvSpPr>
          <p:cNvPr id="24" name="Text Placeholder 5"/>
          <p:cNvSpPr>
            <a:spLocks noGrp="1"/>
          </p:cNvSpPr>
          <p:nvPr>
            <p:ph type="body" sz="quarter" idx="13" hasCustomPrompt="1"/>
          </p:nvPr>
        </p:nvSpPr>
        <p:spPr>
          <a:xfrm>
            <a:off x="371472" y="4816128"/>
            <a:ext cx="11449052" cy="291581"/>
          </a:xfrm>
        </p:spPr>
        <p:txBody>
          <a:bodyPr/>
          <a:lstStyle>
            <a:lvl1pPr marL="0" indent="0">
              <a:spcBef>
                <a:spcPts val="600"/>
              </a:spcBef>
              <a:buNone/>
              <a:defRPr sz="1800" b="1" baseline="0">
                <a:solidFill>
                  <a:schemeClr val="bg1">
                    <a:lumMod val="50000"/>
                  </a:schemeClr>
                </a:solidFill>
              </a:defRPr>
            </a:lvl1pPr>
          </a:lstStyle>
          <a:p>
            <a:pPr lvl="0"/>
            <a:r>
              <a:rPr lang="en-US" dirty="0"/>
              <a:t>Your name</a:t>
            </a:r>
          </a:p>
        </p:txBody>
      </p:sp>
      <p:sp>
        <p:nvSpPr>
          <p:cNvPr id="13" name="Text Placeholder 5"/>
          <p:cNvSpPr>
            <a:spLocks noGrp="1"/>
          </p:cNvSpPr>
          <p:nvPr>
            <p:ph type="body" sz="quarter" idx="14" hasCustomPrompt="1"/>
          </p:nvPr>
        </p:nvSpPr>
        <p:spPr>
          <a:xfrm>
            <a:off x="371471" y="5225918"/>
            <a:ext cx="11449052" cy="294751"/>
          </a:xfrm>
        </p:spPr>
        <p:txBody>
          <a:bodyPr/>
          <a:lstStyle>
            <a:lvl1pPr marL="0" indent="0">
              <a:spcBef>
                <a:spcPts val="600"/>
              </a:spcBef>
              <a:buNone/>
              <a:defRPr sz="1800" b="1" baseline="0">
                <a:solidFill>
                  <a:schemeClr val="bg1">
                    <a:lumMod val="50000"/>
                  </a:schemeClr>
                </a:solidFill>
              </a:defRPr>
            </a:lvl1pPr>
          </a:lstStyle>
          <a:p>
            <a:pPr lvl="0"/>
            <a:r>
              <a:rPr lang="en-US" dirty="0"/>
              <a:t>Your advisor</a:t>
            </a:r>
          </a:p>
        </p:txBody>
      </p:sp>
      <p:sp>
        <p:nvSpPr>
          <p:cNvPr id="14" name="Text Placeholder 5"/>
          <p:cNvSpPr>
            <a:spLocks noGrp="1"/>
          </p:cNvSpPr>
          <p:nvPr>
            <p:ph type="body" sz="quarter" idx="15" hasCustomPrompt="1"/>
          </p:nvPr>
        </p:nvSpPr>
        <p:spPr>
          <a:xfrm>
            <a:off x="371471" y="5635708"/>
            <a:ext cx="11449052" cy="238619"/>
          </a:xfrm>
        </p:spPr>
        <p:txBody>
          <a:bodyPr/>
          <a:lstStyle>
            <a:lvl1pPr marL="0" indent="0">
              <a:spcBef>
                <a:spcPts val="600"/>
              </a:spcBef>
              <a:buNone/>
              <a:defRPr sz="1800" b="1" baseline="0">
                <a:solidFill>
                  <a:schemeClr val="bg1">
                    <a:lumMod val="50000"/>
                  </a:schemeClr>
                </a:solidFill>
              </a:defRPr>
            </a:lvl1pPr>
          </a:lstStyle>
          <a:p>
            <a:pPr lvl="0"/>
            <a:r>
              <a:rPr lang="en-US" dirty="0"/>
              <a:t>Prof. Dr.-</a:t>
            </a:r>
            <a:r>
              <a:rPr lang="en-US" dirty="0" err="1"/>
              <a:t>Ing</a:t>
            </a:r>
            <a:r>
              <a:rPr lang="en-US" dirty="0"/>
              <a:t>. Matthias </a:t>
            </a:r>
            <a:r>
              <a:rPr lang="en-US" dirty="0" err="1"/>
              <a:t>Althoff</a:t>
            </a:r>
            <a:endParaRPr lang="en-US" dirty="0"/>
          </a:p>
        </p:txBody>
      </p:sp>
    </p:spTree>
    <p:extLst>
      <p:ext uri="{BB962C8B-B14F-4D97-AF65-F5344CB8AC3E}">
        <p14:creationId xmlns:p14="http://schemas.microsoft.com/office/powerpoint/2010/main" val="94507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hasCustomPrompt="1"/>
          </p:nvPr>
        </p:nvSpPr>
        <p:spPr/>
        <p:txBody>
          <a:bodyPr vert="eaVert"/>
          <a:lstStyle>
            <a:lvl1pPr>
              <a:defRPr sz="2400"/>
            </a:lvl1pPr>
            <a:lvl2pPr>
              <a:defRPr sz="3200"/>
            </a:lvl2pPr>
            <a:lvl3pPr>
              <a:defRPr sz="2800"/>
            </a:lvl3pPr>
            <a:lvl4pPr>
              <a:defRPr sz="2400"/>
            </a:lvl4pPr>
            <a:lvl5pPr>
              <a:defRPr sz="2400"/>
            </a:lvl5pPr>
          </a:lstStyle>
          <a:p>
            <a:pPr lvl="0"/>
            <a:r>
              <a:rPr lang="en-US" dirty="0"/>
              <a:t>Edit Master text styles</a:t>
            </a:r>
          </a:p>
        </p:txBody>
      </p:sp>
      <p:sp>
        <p:nvSpPr>
          <p:cNvPr id="7"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8"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0"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Tree>
    <p:extLst>
      <p:ext uri="{BB962C8B-B14F-4D97-AF65-F5344CB8AC3E}">
        <p14:creationId xmlns:p14="http://schemas.microsoft.com/office/powerpoint/2010/main" val="220352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1625" y="620713"/>
            <a:ext cx="2628900" cy="5688012"/>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371849" y="620713"/>
            <a:ext cx="8660020" cy="5688012"/>
          </a:xfrm>
        </p:spPr>
        <p:txBody>
          <a:bodyPr vert="eaVert"/>
          <a:lstStyle>
            <a:lvl1pPr>
              <a:defRPr sz="2400"/>
            </a:lvl1pPr>
            <a:lvl2pPr>
              <a:defRPr sz="1800"/>
            </a:lvl2pPr>
            <a:lvl3pPr>
              <a:defRPr sz="1800"/>
            </a:lvl3pPr>
            <a:lvl4pPr>
              <a:defRPr sz="1800"/>
            </a:lvl4pPr>
            <a:lvl5pPr>
              <a:defRPr sz="1800"/>
            </a:lvl5pPr>
          </a:lstStyle>
          <a:p>
            <a:pPr lvl="0"/>
            <a:r>
              <a:rPr lang="de-DE"/>
              <a:t>Mastertextformat bearbeiten</a:t>
            </a:r>
          </a:p>
        </p:txBody>
      </p:sp>
      <p:sp>
        <p:nvSpPr>
          <p:cNvPr id="7"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8"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0"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Tree>
    <p:extLst>
      <p:ext uri="{BB962C8B-B14F-4D97-AF65-F5344CB8AC3E}">
        <p14:creationId xmlns:p14="http://schemas.microsoft.com/office/powerpoint/2010/main" val="348171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de-DE"/>
              <a:t>Mastertextformat bearbeiten</a:t>
            </a:r>
          </a:p>
        </p:txBody>
      </p:sp>
      <p:sp>
        <p:nvSpPr>
          <p:cNvPr id="5" name="Datumsplatzhalter 4">
            <a:extLst>
              <a:ext uri="{FF2B5EF4-FFF2-40B4-BE49-F238E27FC236}">
                <a16:creationId xmlns:a16="http://schemas.microsoft.com/office/drawing/2014/main" id="{53A17A9A-2EF9-4913-9D54-78C9989D732B}"/>
              </a:ext>
            </a:extLst>
          </p:cNvPr>
          <p:cNvSpPr>
            <a:spLocks noGrp="1"/>
          </p:cNvSpPr>
          <p:nvPr>
            <p:ph type="dt" sz="half" idx="10"/>
          </p:nvPr>
        </p:nvSpPr>
        <p:spPr/>
        <p:txBody>
          <a:bodyPr/>
          <a:lstStyle>
            <a:lvl1pPr>
              <a:defRPr/>
            </a:lvl1pPr>
          </a:lstStyle>
          <a:p>
            <a:r>
              <a:rPr lang="de-DE" dirty="0"/>
              <a:t>2018</a:t>
            </a:r>
            <a:endParaRPr lang="en-US" dirty="0"/>
          </a:p>
        </p:txBody>
      </p:sp>
      <p:sp>
        <p:nvSpPr>
          <p:cNvPr id="7" name="Fußzeilenplatzhalter 6">
            <a:extLst>
              <a:ext uri="{FF2B5EF4-FFF2-40B4-BE49-F238E27FC236}">
                <a16:creationId xmlns:a16="http://schemas.microsoft.com/office/drawing/2014/main" id="{9AD41423-2579-4750-AA44-B930F99D9965}"/>
              </a:ext>
            </a:extLst>
          </p:cNvPr>
          <p:cNvSpPr>
            <a:spLocks noGrp="1"/>
          </p:cNvSpPr>
          <p:nvPr>
            <p:ph type="ftr" sz="quarter" idx="11"/>
          </p:nvPr>
        </p:nvSpPr>
        <p:spPr/>
        <p:txBody>
          <a:bodyPr/>
          <a:lstStyle/>
          <a:p>
            <a:r>
              <a:rPr lang="en-US" dirty="0"/>
              <a:t>Chapter / Evaluation and Generalization of Capsule Networks in Neurorobotics</a:t>
            </a:r>
          </a:p>
        </p:txBody>
      </p:sp>
      <p:sp>
        <p:nvSpPr>
          <p:cNvPr id="9" name="Foliennummernplatzhalter 8">
            <a:extLst>
              <a:ext uri="{FF2B5EF4-FFF2-40B4-BE49-F238E27FC236}">
                <a16:creationId xmlns:a16="http://schemas.microsoft.com/office/drawing/2014/main" id="{3AA49FB4-AF63-4B6A-98B0-12724F8CC18C}"/>
              </a:ext>
            </a:extLst>
          </p:cNvPr>
          <p:cNvSpPr>
            <a:spLocks noGrp="1"/>
          </p:cNvSpPr>
          <p:nvPr>
            <p:ph type="sldNum" sz="quarter" idx="12"/>
          </p:nvPr>
        </p:nvSpPr>
        <p:spPr/>
        <p:txBody>
          <a:bodyPr/>
          <a:lstStyle/>
          <a:p>
            <a:fld id="{B169C2F2-EDB3-4FE6-84CD-3C84FADA21DC}" type="slidenum">
              <a:rPr lang="en-US" smtClean="0"/>
              <a:pPr/>
              <a:t>‹Nr.›</a:t>
            </a:fld>
            <a:endParaRPr lang="en-US" dirty="0"/>
          </a:p>
        </p:txBody>
      </p:sp>
      <p:sp>
        <p:nvSpPr>
          <p:cNvPr id="10" name="Titel 9">
            <a:extLst>
              <a:ext uri="{FF2B5EF4-FFF2-40B4-BE49-F238E27FC236}">
                <a16:creationId xmlns:a16="http://schemas.microsoft.com/office/drawing/2014/main" id="{753979F0-52D3-4A14-AF70-3E2AACF3E90C}"/>
              </a:ext>
            </a:extLst>
          </p:cNvPr>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92150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849" y="1709738"/>
            <a:ext cx="11448676" cy="2852737"/>
          </a:xfrm>
        </p:spPr>
        <p:txBody>
          <a:bodyPr anchor="b">
            <a:normAutofit/>
          </a:bodyPr>
          <a:lstStyle>
            <a:lvl1pPr>
              <a:defRPr sz="6000"/>
            </a:lvl1pPr>
          </a:lstStyle>
          <a:p>
            <a:r>
              <a:rPr lang="en-US" dirty="0"/>
              <a:t>Click to edit Master title style</a:t>
            </a:r>
          </a:p>
        </p:txBody>
      </p:sp>
      <p:sp>
        <p:nvSpPr>
          <p:cNvPr id="3" name="Text Placeholder 2"/>
          <p:cNvSpPr>
            <a:spLocks noGrp="1"/>
          </p:cNvSpPr>
          <p:nvPr>
            <p:ph type="body" idx="1"/>
          </p:nvPr>
        </p:nvSpPr>
        <p:spPr>
          <a:xfrm>
            <a:off x="371849" y="4589463"/>
            <a:ext cx="1144867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8"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0"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Tree>
    <p:extLst>
      <p:ext uri="{BB962C8B-B14F-4D97-AF65-F5344CB8AC3E}">
        <p14:creationId xmlns:p14="http://schemas.microsoft.com/office/powerpoint/2010/main" val="49789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371475" y="1449388"/>
            <a:ext cx="5540400" cy="4859337"/>
          </a:xfrm>
        </p:spPr>
        <p:txBody>
          <a:bodyPr/>
          <a:lstStyle/>
          <a:p>
            <a:pPr lvl="0"/>
            <a:r>
              <a:rPr lang="de-DE"/>
              <a:t>Mastertextformat bearbeiten</a:t>
            </a:r>
          </a:p>
        </p:txBody>
      </p:sp>
      <p:sp>
        <p:nvSpPr>
          <p:cNvPr id="4" name="Content Placeholder 3"/>
          <p:cNvSpPr>
            <a:spLocks noGrp="1"/>
          </p:cNvSpPr>
          <p:nvPr>
            <p:ph sz="half" idx="2"/>
          </p:nvPr>
        </p:nvSpPr>
        <p:spPr>
          <a:xfrm>
            <a:off x="6280125" y="1449387"/>
            <a:ext cx="5540400" cy="4859337"/>
          </a:xfrm>
        </p:spPr>
        <p:txBody>
          <a:bodyPr/>
          <a:lstStyle/>
          <a:p>
            <a:pPr lvl="0"/>
            <a:r>
              <a:rPr lang="de-DE"/>
              <a:t>Mastertextformat bearbeiten</a:t>
            </a:r>
          </a:p>
        </p:txBody>
      </p:sp>
      <p:sp>
        <p:nvSpPr>
          <p:cNvPr id="9"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1"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
        <p:nvSpPr>
          <p:cNvPr id="13"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Tree>
    <p:extLst>
      <p:ext uri="{BB962C8B-B14F-4D97-AF65-F5344CB8AC3E}">
        <p14:creationId xmlns:p14="http://schemas.microsoft.com/office/powerpoint/2010/main" val="273506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1476" y="1449388"/>
            <a:ext cx="554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hasCustomPrompt="1"/>
          </p:nvPr>
        </p:nvSpPr>
        <p:spPr>
          <a:xfrm>
            <a:off x="371476" y="2273300"/>
            <a:ext cx="5540400" cy="4035425"/>
          </a:xfrm>
        </p:spPr>
        <p:txBody>
          <a:bodyPr/>
          <a:lstStyle/>
          <a:p>
            <a:pPr lvl="0"/>
            <a:r>
              <a:rPr lang="en-US" dirty="0"/>
              <a:t>Edit Master text styles</a:t>
            </a:r>
          </a:p>
        </p:txBody>
      </p:sp>
      <p:sp>
        <p:nvSpPr>
          <p:cNvPr id="5" name="Text Placeholder 4"/>
          <p:cNvSpPr>
            <a:spLocks noGrp="1"/>
          </p:cNvSpPr>
          <p:nvPr>
            <p:ph type="body" sz="quarter" idx="3"/>
          </p:nvPr>
        </p:nvSpPr>
        <p:spPr>
          <a:xfrm>
            <a:off x="6280126" y="1449389"/>
            <a:ext cx="554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hasCustomPrompt="1"/>
          </p:nvPr>
        </p:nvSpPr>
        <p:spPr>
          <a:xfrm>
            <a:off x="6280126" y="2273300"/>
            <a:ext cx="5540400" cy="4035425"/>
          </a:xfrm>
        </p:spPr>
        <p:txBody>
          <a:bodyPr/>
          <a:lstStyle/>
          <a:p>
            <a:pPr lvl="0"/>
            <a:r>
              <a:rPr lang="en-US" dirty="0"/>
              <a:t>Edit Master text styles</a:t>
            </a:r>
          </a:p>
        </p:txBody>
      </p:sp>
      <p:sp>
        <p:nvSpPr>
          <p:cNvPr id="8" name="Footer Placeholder 7"/>
          <p:cNvSpPr>
            <a:spLocks noGrp="1"/>
          </p:cNvSpPr>
          <p:nvPr>
            <p:ph type="ftr" sz="quarter" idx="11"/>
          </p:nvPr>
        </p:nvSpPr>
        <p:spPr/>
        <p:txBody>
          <a:bodyPr/>
          <a:lstStyle>
            <a:lvl1pPr>
              <a:defRPr sz="1000"/>
            </a:lvl1pPr>
          </a:lstStyle>
          <a:p>
            <a:r>
              <a:rPr lang="en-US" dirty="0"/>
              <a:t>Chapter / Evaluation and Generalization of Capsule Networks in Neurorobotics</a:t>
            </a:r>
          </a:p>
        </p:txBody>
      </p:sp>
      <p:sp>
        <p:nvSpPr>
          <p:cNvPr id="9" name="Slide Number Placeholder 8"/>
          <p:cNvSpPr>
            <a:spLocks noGrp="1"/>
          </p:cNvSpPr>
          <p:nvPr>
            <p:ph type="sldNum" sz="quarter" idx="12"/>
          </p:nvPr>
        </p:nvSpPr>
        <p:spPr/>
        <p:txBody>
          <a:bodyPr/>
          <a:lstStyle>
            <a:lvl1pPr>
              <a:defRPr sz="1000"/>
            </a:lvl1pPr>
          </a:lstStyle>
          <a:p>
            <a:fld id="{B169C2F2-EDB3-4FE6-84CD-3C84FADA21DC}" type="slidenum">
              <a:rPr lang="en-US" smtClean="0"/>
              <a:pPr/>
              <a:t>‹Nr.›</a:t>
            </a:fld>
            <a:endParaRPr lang="en-US"/>
          </a:p>
        </p:txBody>
      </p:sp>
      <p:sp>
        <p:nvSpPr>
          <p:cNvPr id="11" name="Title 1"/>
          <p:cNvSpPr>
            <a:spLocks noGrp="1"/>
          </p:cNvSpPr>
          <p:nvPr>
            <p:ph type="title"/>
          </p:nvPr>
        </p:nvSpPr>
        <p:spPr>
          <a:xfrm>
            <a:off x="371475" y="623019"/>
            <a:ext cx="11449050" cy="679007"/>
          </a:xfrm>
        </p:spPr>
        <p:txBody>
          <a:bodyPr/>
          <a:lstStyle/>
          <a:p>
            <a:r>
              <a:rPr lang="de-DE"/>
              <a:t>Mastertitelformat bearbeiten</a:t>
            </a:r>
            <a:endParaRPr lang="en-US" dirty="0"/>
          </a:p>
        </p:txBody>
      </p:sp>
      <p:sp>
        <p:nvSpPr>
          <p:cNvPr id="12"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Tree>
    <p:extLst>
      <p:ext uri="{BB962C8B-B14F-4D97-AF65-F5344CB8AC3E}">
        <p14:creationId xmlns:p14="http://schemas.microsoft.com/office/powerpoint/2010/main" val="23978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11"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12"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4"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Tree>
    <p:extLst>
      <p:ext uri="{BB962C8B-B14F-4D97-AF65-F5344CB8AC3E}">
        <p14:creationId xmlns:p14="http://schemas.microsoft.com/office/powerpoint/2010/main" val="94801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6"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8"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Tree>
    <p:extLst>
      <p:ext uri="{BB962C8B-B14F-4D97-AF65-F5344CB8AC3E}">
        <p14:creationId xmlns:p14="http://schemas.microsoft.com/office/powerpoint/2010/main" val="125190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7" y="623019"/>
            <a:ext cx="6637337" cy="5685706"/>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de-DE"/>
              <a:t>Mastertextformat bearbeiten</a:t>
            </a:r>
          </a:p>
        </p:txBody>
      </p:sp>
      <p:sp>
        <p:nvSpPr>
          <p:cNvPr id="4" name="Text Placeholder 3"/>
          <p:cNvSpPr>
            <a:spLocks noGrp="1"/>
          </p:cNvSpPr>
          <p:nvPr>
            <p:ph type="body" sz="half" idx="2"/>
          </p:nvPr>
        </p:nvSpPr>
        <p:spPr>
          <a:xfrm>
            <a:off x="371476" y="1449389"/>
            <a:ext cx="4400549" cy="4859336"/>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9"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1"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
        <p:nvSpPr>
          <p:cNvPr id="12" name="Title 1"/>
          <p:cNvSpPr>
            <a:spLocks noGrp="1"/>
          </p:cNvSpPr>
          <p:nvPr>
            <p:ph type="title"/>
          </p:nvPr>
        </p:nvSpPr>
        <p:spPr>
          <a:xfrm>
            <a:off x="371475" y="623019"/>
            <a:ext cx="4400550" cy="679007"/>
          </a:xfrm>
        </p:spPr>
        <p:txBody>
          <a:bodyPr/>
          <a:lstStyle/>
          <a:p>
            <a:r>
              <a:rPr lang="de-DE"/>
              <a:t>Mastertitelformat bearbeiten</a:t>
            </a:r>
            <a:endParaRPr lang="en-US" dirty="0"/>
          </a:p>
        </p:txBody>
      </p:sp>
    </p:spTree>
    <p:extLst>
      <p:ext uri="{BB962C8B-B14F-4D97-AF65-F5344CB8AC3E}">
        <p14:creationId xmlns:p14="http://schemas.microsoft.com/office/powerpoint/2010/main" val="286849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620713"/>
            <a:ext cx="6637337" cy="5688012"/>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371850" y="1449389"/>
            <a:ext cx="4400176" cy="4859336"/>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9"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1"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
        <p:nvSpPr>
          <p:cNvPr id="12" name="Title 1"/>
          <p:cNvSpPr>
            <a:spLocks noGrp="1"/>
          </p:cNvSpPr>
          <p:nvPr>
            <p:ph type="title"/>
          </p:nvPr>
        </p:nvSpPr>
        <p:spPr>
          <a:xfrm>
            <a:off x="371475" y="623019"/>
            <a:ext cx="4400551" cy="679007"/>
          </a:xfrm>
        </p:spPr>
        <p:txBody>
          <a:bodyPr/>
          <a:lstStyle>
            <a:lvl1pPr>
              <a:defRPr/>
            </a:lvl1pPr>
          </a:lstStyle>
          <a:p>
            <a:r>
              <a:rPr lang="de-DE"/>
              <a:t>Mastertitelformat bearbeiten</a:t>
            </a:r>
            <a:endParaRPr lang="en-US" dirty="0"/>
          </a:p>
        </p:txBody>
      </p:sp>
    </p:spTree>
    <p:extLst>
      <p:ext uri="{BB962C8B-B14F-4D97-AF65-F5344CB8AC3E}">
        <p14:creationId xmlns:p14="http://schemas.microsoft.com/office/powerpoint/2010/main" val="389165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475" y="623019"/>
            <a:ext cx="11449050" cy="679007"/>
          </a:xfrm>
          <a:prstGeom prst="rect">
            <a:avLst/>
          </a:prstGeom>
        </p:spPr>
        <p:txBody>
          <a:bodyPr vert="horz" lIns="91440" tIns="45720" rIns="91440" bIns="45720" rtlCol="0" anchor="ctr">
            <a:noAutofit/>
          </a:bodyPr>
          <a:lstStyle/>
          <a:p>
            <a:r>
              <a:rPr lang="de-DE"/>
              <a:t>Mastertitelformat bearbeiten</a:t>
            </a:r>
            <a:endParaRPr lang="en-US" dirty="0"/>
          </a:p>
        </p:txBody>
      </p:sp>
      <p:sp>
        <p:nvSpPr>
          <p:cNvPr id="3" name="Text Placeholder 2"/>
          <p:cNvSpPr>
            <a:spLocks noGrp="1"/>
          </p:cNvSpPr>
          <p:nvPr>
            <p:ph type="body" idx="1"/>
          </p:nvPr>
        </p:nvSpPr>
        <p:spPr>
          <a:xfrm>
            <a:off x="371475" y="1449389"/>
            <a:ext cx="11449050" cy="4859336"/>
          </a:xfrm>
          <a:prstGeom prst="rect">
            <a:avLst/>
          </a:prstGeom>
        </p:spPr>
        <p:txBody>
          <a:bodyPr vert="horz" lIns="91440" tIns="45720" rIns="91440" bIns="45720" rtlCol="0">
            <a:noAutofit/>
          </a:bodyPr>
          <a:lstStyle/>
          <a:p>
            <a:pPr lvl="0"/>
            <a:r>
              <a:rPr lang="en-US" dirty="0"/>
              <a:t>Edit Master text styles</a:t>
            </a:r>
          </a:p>
        </p:txBody>
      </p:sp>
      <p:sp>
        <p:nvSpPr>
          <p:cNvPr id="4" name="Date Placeholder 3"/>
          <p:cNvSpPr>
            <a:spLocks noGrp="1"/>
          </p:cNvSpPr>
          <p:nvPr>
            <p:ph type="dt" sz="half" idx="2"/>
          </p:nvPr>
        </p:nvSpPr>
        <p:spPr>
          <a:xfrm>
            <a:off x="371850" y="6495499"/>
            <a:ext cx="700190" cy="21471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DE" dirty="0"/>
              <a:t>SS 2017</a:t>
            </a:r>
            <a:endParaRPr lang="en-US" dirty="0"/>
          </a:p>
        </p:txBody>
      </p:sp>
      <p:sp>
        <p:nvSpPr>
          <p:cNvPr id="5"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a:t>
            </a:r>
            <a:r>
              <a:rPr lang="en-US" dirty="0" err="1"/>
              <a:t>CapsuleNetworks</a:t>
            </a:r>
            <a:r>
              <a:rPr lang="en-US" dirty="0"/>
              <a:t> in Neurorobotics</a:t>
            </a:r>
          </a:p>
        </p:txBody>
      </p:sp>
      <p:sp>
        <p:nvSpPr>
          <p:cNvPr id="6" name="Slide Number Placeholder 5"/>
          <p:cNvSpPr>
            <a:spLocks noGrp="1"/>
          </p:cNvSpPr>
          <p:nvPr>
            <p:ph type="sldNum" sz="quarter" idx="4"/>
          </p:nvPr>
        </p:nvSpPr>
        <p:spPr>
          <a:xfrm>
            <a:off x="11278622" y="6492812"/>
            <a:ext cx="541903" cy="214714"/>
          </a:xfrm>
          <a:prstGeom prst="rect">
            <a:avLst/>
          </a:prstGeom>
        </p:spPr>
        <p:txBody>
          <a:bodyPr vert="horz" lIns="91440" tIns="45720" rIns="91440" bIns="45720" rtlCol="0" anchor="ctr"/>
          <a:lstStyle>
            <a:lvl1pPr algn="r">
              <a:defRPr sz="1000">
                <a:solidFill>
                  <a:schemeClr val="tx1">
                    <a:tint val="75000"/>
                  </a:schemeClr>
                </a:solidFill>
              </a:defRPr>
            </a:lvl1pPr>
          </a:lstStyle>
          <a:p>
            <a:fld id="{B169C2F2-EDB3-4FE6-84CD-3C84FADA21DC}" type="slidenum">
              <a:rPr lang="en-US" smtClean="0"/>
              <a:pPr/>
              <a:t>‹Nr.›</a:t>
            </a:fld>
            <a:endParaRPr lang="en-US" dirty="0"/>
          </a:p>
        </p:txBody>
      </p:sp>
      <p:cxnSp>
        <p:nvCxnSpPr>
          <p:cNvPr id="8" name="Straight Connector 7"/>
          <p:cNvCxnSpPr/>
          <p:nvPr userDrawn="1"/>
        </p:nvCxnSpPr>
        <p:spPr>
          <a:xfrm>
            <a:off x="371475" y="6416675"/>
            <a:ext cx="114490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592683" y="206904"/>
            <a:ext cx="400019" cy="206904"/>
          </a:xfrm>
          <a:prstGeom prst="rect">
            <a:avLst/>
          </a:prstGeom>
        </p:spPr>
      </p:pic>
      <p:pic>
        <p:nvPicPr>
          <p:cNvPr id="48" name="Picture 4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146869" y="169827"/>
            <a:ext cx="243811" cy="279547"/>
          </a:xfrm>
          <a:prstGeom prst="rect">
            <a:avLst/>
          </a:prstGeom>
        </p:spPr>
      </p:pic>
      <p:pic>
        <p:nvPicPr>
          <p:cNvPr id="43" name="Picture 4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726559" y="191809"/>
            <a:ext cx="224340" cy="248285"/>
          </a:xfrm>
          <a:prstGeom prst="rect">
            <a:avLst/>
          </a:prstGeom>
        </p:spPr>
      </p:pic>
      <p:sp>
        <p:nvSpPr>
          <p:cNvPr id="55" name="TextBox 54"/>
          <p:cNvSpPr txBox="1"/>
          <p:nvPr userDrawn="1"/>
        </p:nvSpPr>
        <p:spPr>
          <a:xfrm>
            <a:off x="371474" y="0"/>
            <a:ext cx="6881582" cy="620713"/>
          </a:xfrm>
          <a:prstGeom prst="rect">
            <a:avLst/>
          </a:prstGeom>
          <a:noFill/>
        </p:spPr>
        <p:txBody>
          <a:bodyPr wrap="square" lIns="90000" tIns="234000" rtlCol="0">
            <a:noAutofit/>
          </a:bodyPr>
          <a:lstStyle/>
          <a:p>
            <a:pPr algn="l"/>
            <a:r>
              <a:rPr lang="en-US" sz="1000" b="0" dirty="0">
                <a:solidFill>
                  <a:srgbClr val="898989"/>
                </a:solidFill>
              </a:rPr>
              <a:t>Robotics, Artificial Intelligence</a:t>
            </a:r>
            <a:r>
              <a:rPr lang="en-US" sz="1000" b="0" baseline="0" dirty="0">
                <a:solidFill>
                  <a:srgbClr val="898989"/>
                </a:solidFill>
              </a:rPr>
              <a:t> and Embedded Systems ▪ Department of Computer Science ▪ Technical University of Munich</a:t>
            </a:r>
            <a:endParaRPr lang="en-US" sz="1000" b="0" dirty="0">
              <a:solidFill>
                <a:srgbClr val="898989"/>
              </a:solidFill>
            </a:endParaRPr>
          </a:p>
        </p:txBody>
      </p:sp>
    </p:spTree>
    <p:extLst>
      <p:ext uri="{BB962C8B-B14F-4D97-AF65-F5344CB8AC3E}">
        <p14:creationId xmlns:p14="http://schemas.microsoft.com/office/powerpoint/2010/main" val="2856252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91" userDrawn="1">
          <p15:clr>
            <a:srgbClr val="F26B43"/>
          </p15:clr>
        </p15:guide>
        <p15:guide id="2" pos="7446" userDrawn="1">
          <p15:clr>
            <a:srgbClr val="F26B43"/>
          </p15:clr>
        </p15:guide>
        <p15:guide id="3" pos="234" userDrawn="1">
          <p15:clr>
            <a:srgbClr val="F26B43"/>
          </p15:clr>
        </p15:guide>
        <p15:guide id="4" orient="horz" pos="4088" userDrawn="1">
          <p15:clr>
            <a:srgbClr val="F26B43"/>
          </p15:clr>
        </p15:guide>
        <p15:guide id="5" orient="horz" pos="913" userDrawn="1">
          <p15:clr>
            <a:srgbClr val="F26B43"/>
          </p15:clr>
        </p15:guide>
        <p15:guide id="6" orient="horz" pos="3974" userDrawn="1">
          <p15:clr>
            <a:srgbClr val="F26B43"/>
          </p15:clr>
        </p15:guide>
        <p15:guide id="7"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7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tmp"/><Relationship Id="rId4" Type="http://schemas.openxmlformats.org/officeDocument/2006/relationships/image" Target="../media/image90.png"/></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channel/UC1qMUwRQFM96uWErU2Avc1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JeanElsner/practical-multi-view"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opencv.org/3.4.1/d9/d0c/group__calib3d.html#ga549c2075fac14829ff4a58bc931c033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Evaluation and Generalization of Capsule Networks in Neurorobotics</a:t>
            </a:r>
          </a:p>
        </p:txBody>
      </p:sp>
      <p:sp>
        <p:nvSpPr>
          <p:cNvPr id="8" name="Textplatzhalter 7"/>
          <p:cNvSpPr>
            <a:spLocks noGrp="1"/>
          </p:cNvSpPr>
          <p:nvPr>
            <p:ph type="body" sz="quarter" idx="10"/>
          </p:nvPr>
        </p:nvSpPr>
        <p:spPr/>
        <p:txBody>
          <a:bodyPr/>
          <a:lstStyle/>
          <a:p>
            <a:r>
              <a:rPr lang="en-US" dirty="0"/>
              <a:t>Master’s Thesis in Robotics, Cognition, Intelligence</a:t>
            </a:r>
          </a:p>
          <a:p>
            <a:endParaRPr lang="en-GB" dirty="0"/>
          </a:p>
        </p:txBody>
      </p:sp>
      <p:sp>
        <p:nvSpPr>
          <p:cNvPr id="11" name="Textplatzhalter 10"/>
          <p:cNvSpPr>
            <a:spLocks noGrp="1"/>
          </p:cNvSpPr>
          <p:nvPr>
            <p:ph type="body" sz="quarter" idx="13"/>
          </p:nvPr>
        </p:nvSpPr>
        <p:spPr/>
        <p:txBody>
          <a:bodyPr/>
          <a:lstStyle/>
          <a:p>
            <a:r>
              <a:rPr lang="en-GB" dirty="0"/>
              <a:t>Jean Elsner</a:t>
            </a:r>
          </a:p>
        </p:txBody>
      </p:sp>
      <p:sp>
        <p:nvSpPr>
          <p:cNvPr id="12" name="Textplatzhalter 11"/>
          <p:cNvSpPr>
            <a:spLocks noGrp="1"/>
          </p:cNvSpPr>
          <p:nvPr>
            <p:ph type="body" sz="quarter" idx="14"/>
          </p:nvPr>
        </p:nvSpPr>
        <p:spPr/>
        <p:txBody>
          <a:bodyPr/>
          <a:lstStyle/>
          <a:p>
            <a:r>
              <a:rPr lang="en-GB" dirty="0"/>
              <a:t>Submission Date 29 November 2018</a:t>
            </a:r>
          </a:p>
        </p:txBody>
      </p:sp>
      <p:sp>
        <p:nvSpPr>
          <p:cNvPr id="5" name="Foliennummernplatzhalter 4"/>
          <p:cNvSpPr>
            <a:spLocks noGrp="1"/>
          </p:cNvSpPr>
          <p:nvPr>
            <p:ph type="sldNum" sz="quarter" idx="4294967295"/>
          </p:nvPr>
        </p:nvSpPr>
        <p:spPr>
          <a:xfrm>
            <a:off x="11650663" y="6492875"/>
            <a:ext cx="541337" cy="214313"/>
          </a:xfrm>
        </p:spPr>
        <p:txBody>
          <a:bodyPr/>
          <a:lstStyle/>
          <a:p>
            <a:fld id="{B169C2F2-EDB3-4FE6-84CD-3C84FADA21DC}" type="slidenum">
              <a:rPr lang="en-US" smtClean="0"/>
              <a:pPr/>
              <a:t>1</a:t>
            </a:fld>
            <a:endParaRPr lang="en-US" dirty="0"/>
          </a:p>
        </p:txBody>
      </p:sp>
    </p:spTree>
    <p:extLst>
      <p:ext uri="{BB962C8B-B14F-4D97-AF65-F5344CB8AC3E}">
        <p14:creationId xmlns:p14="http://schemas.microsoft.com/office/powerpoint/2010/main" val="3044938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1B205F-AD37-4CF5-B62F-DDDB1ECCB600}"/>
              </a:ext>
            </a:extLst>
          </p:cNvPr>
          <p:cNvSpPr>
            <a:spLocks noGrp="1"/>
          </p:cNvSpPr>
          <p:nvPr>
            <p:ph type="title"/>
          </p:nvPr>
        </p:nvSpPr>
        <p:spPr>
          <a:xfrm>
            <a:off x="371475" y="623019"/>
            <a:ext cx="11449050" cy="679007"/>
          </a:xfrm>
        </p:spPr>
        <p:txBody>
          <a:bodyPr/>
          <a:lstStyle/>
          <a:p>
            <a:r>
              <a:rPr lang="en-US" dirty="0"/>
              <a:t>Pipeline Architecture</a:t>
            </a:r>
          </a:p>
        </p:txBody>
      </p:sp>
      <p:sp>
        <p:nvSpPr>
          <p:cNvPr id="4" name="Datumsplatzhalter 3">
            <a:extLst>
              <a:ext uri="{FF2B5EF4-FFF2-40B4-BE49-F238E27FC236}">
                <a16:creationId xmlns:a16="http://schemas.microsoft.com/office/drawing/2014/main" id="{3EC61CAD-CDC5-4697-A693-43B1C74BAE9E}"/>
              </a:ext>
            </a:extLst>
          </p:cNvPr>
          <p:cNvSpPr>
            <a:spLocks noGrp="1"/>
          </p:cNvSpPr>
          <p:nvPr>
            <p:ph type="dt" sz="half" idx="10"/>
          </p:nvPr>
        </p:nvSpPr>
        <p:spPr>
          <a:xfrm>
            <a:off x="371849" y="6495499"/>
            <a:ext cx="677684" cy="214714"/>
          </a:xfrm>
        </p:spPr>
        <p:txBody>
          <a:bodyPr/>
          <a:lstStyle/>
          <a:p>
            <a:pPr algn="ctr"/>
            <a:r>
              <a:rPr lang="en-US" dirty="0"/>
              <a:t>WS 17/18</a:t>
            </a:r>
          </a:p>
        </p:txBody>
      </p:sp>
      <p:sp>
        <p:nvSpPr>
          <p:cNvPr id="5" name="Foliennummernplatzhalter 4">
            <a:extLst>
              <a:ext uri="{FF2B5EF4-FFF2-40B4-BE49-F238E27FC236}">
                <a16:creationId xmlns:a16="http://schemas.microsoft.com/office/drawing/2014/main" id="{F5305A8F-D419-4AD1-9BE3-1C6710D6BBD9}"/>
              </a:ext>
            </a:extLst>
          </p:cNvPr>
          <p:cNvSpPr>
            <a:spLocks noGrp="1"/>
          </p:cNvSpPr>
          <p:nvPr>
            <p:ph type="sldNum" sz="quarter" idx="12"/>
          </p:nvPr>
        </p:nvSpPr>
        <p:spPr>
          <a:xfrm>
            <a:off x="11278622" y="6492812"/>
            <a:ext cx="541903" cy="214714"/>
          </a:xfrm>
        </p:spPr>
        <p:txBody>
          <a:bodyPr/>
          <a:lstStyle/>
          <a:p>
            <a:fld id="{B169C2F2-EDB3-4FE6-84CD-3C84FADA21DC}" type="slidenum">
              <a:rPr lang="en-US" smtClean="0"/>
              <a:pPr/>
              <a:t>10</a:t>
            </a:fld>
            <a:endParaRPr lang="en-US" dirty="0"/>
          </a:p>
        </p:txBody>
      </p:sp>
      <p:sp>
        <p:nvSpPr>
          <p:cNvPr id="6" name="Fußzeilenplatzhalter 5">
            <a:extLst>
              <a:ext uri="{FF2B5EF4-FFF2-40B4-BE49-F238E27FC236}">
                <a16:creationId xmlns:a16="http://schemas.microsoft.com/office/drawing/2014/main" id="{F95C358E-372D-4FC9-87CB-01FF1E98200A}"/>
              </a:ext>
            </a:extLst>
          </p:cNvPr>
          <p:cNvSpPr>
            <a:spLocks noGrp="1"/>
          </p:cNvSpPr>
          <p:nvPr>
            <p:ph type="ftr" sz="quarter" idx="11"/>
          </p:nvPr>
        </p:nvSpPr>
        <p:spPr>
          <a:xfrm>
            <a:off x="1161741" y="6492812"/>
            <a:ext cx="7870128" cy="217826"/>
          </a:xfrm>
        </p:spPr>
        <p:txBody>
          <a:bodyPr/>
          <a:lstStyle/>
          <a:p>
            <a:r>
              <a:rPr lang="en-US" dirty="0"/>
              <a:t>Pipeline Architecture / Multi-Camera Computer Vision and Algorithms</a:t>
            </a:r>
          </a:p>
        </p:txBody>
      </p:sp>
      <p:sp>
        <p:nvSpPr>
          <p:cNvPr id="3" name="Inhaltsplatzhalter 2">
            <a:extLst>
              <a:ext uri="{FF2B5EF4-FFF2-40B4-BE49-F238E27FC236}">
                <a16:creationId xmlns:a16="http://schemas.microsoft.com/office/drawing/2014/main" id="{5B560707-0598-45AF-A8B5-AE18D43443C9}"/>
              </a:ext>
            </a:extLst>
          </p:cNvPr>
          <p:cNvSpPr>
            <a:spLocks noGrp="1"/>
          </p:cNvSpPr>
          <p:nvPr>
            <p:ph idx="1"/>
          </p:nvPr>
        </p:nvSpPr>
        <p:spPr/>
        <p:txBody>
          <a:bodyPr/>
          <a:lstStyle/>
          <a:p>
            <a:pPr marL="0" indent="0">
              <a:buNone/>
            </a:pPr>
            <a:r>
              <a:rPr lang="en-US" dirty="0"/>
              <a:t>The Odometry Pipeline takes a series of calibrated images from the </a:t>
            </a:r>
            <a:r>
              <a:rPr lang="en-US" dirty="0">
                <a:solidFill>
                  <a:schemeClr val="bg2"/>
                </a:solidFill>
              </a:rPr>
              <a:t>KITTI</a:t>
            </a:r>
            <a:r>
              <a:rPr lang="en-US" dirty="0"/>
              <a:t> database and reconstructs the </a:t>
            </a:r>
            <a:r>
              <a:rPr lang="en-US" dirty="0">
                <a:solidFill>
                  <a:schemeClr val="bg2"/>
                </a:solidFill>
              </a:rPr>
              <a:t>camera poses</a:t>
            </a:r>
            <a:r>
              <a:rPr lang="en-US" dirty="0"/>
              <a:t>. To this end, a pair of images is used to triangulate a set of 3D points (initialization) and the main odometry loop is run.</a:t>
            </a:r>
          </a:p>
          <a:p>
            <a:pPr marL="0" indent="0">
              <a:buNone/>
            </a:pPr>
            <a:endParaRPr lang="de-DE" dirty="0"/>
          </a:p>
          <a:p>
            <a:endParaRPr lang="en-US" dirty="0"/>
          </a:p>
        </p:txBody>
      </p:sp>
      <p:sp>
        <p:nvSpPr>
          <p:cNvPr id="8" name="Textfeld 7">
            <a:extLst>
              <a:ext uri="{FF2B5EF4-FFF2-40B4-BE49-F238E27FC236}">
                <a16:creationId xmlns:a16="http://schemas.microsoft.com/office/drawing/2014/main" id="{38C78E1F-E33B-44C7-84BC-C2CE03929D29}"/>
              </a:ext>
            </a:extLst>
          </p:cNvPr>
          <p:cNvSpPr txBox="1"/>
          <p:nvPr/>
        </p:nvSpPr>
        <p:spPr>
          <a:xfrm>
            <a:off x="371474" y="2754312"/>
            <a:ext cx="6651626" cy="3416320"/>
          </a:xfrm>
          <a:prstGeom prst="rect">
            <a:avLst/>
          </a:prstGeom>
          <a:noFill/>
        </p:spPr>
        <p:txBody>
          <a:bodyPr wrap="square" rtlCol="0">
            <a:spAutoFit/>
          </a:bodyPr>
          <a:lstStyle/>
          <a:p>
            <a:r>
              <a:rPr lang="en-US" sz="2400" dirty="0"/>
              <a:t>The main loop consists of these steps:</a:t>
            </a:r>
          </a:p>
          <a:p>
            <a:pPr marL="342900" indent="-342900">
              <a:buFont typeface="Arial" panose="020B0604020202020204" pitchFamily="34" charset="0"/>
              <a:buChar char="•"/>
            </a:pPr>
            <a:r>
              <a:rPr lang="en-US" sz="2400" dirty="0"/>
              <a:t>2D Features are </a:t>
            </a:r>
            <a:r>
              <a:rPr lang="en-US" sz="2400" dirty="0">
                <a:solidFill>
                  <a:schemeClr val="bg2"/>
                </a:solidFill>
              </a:rPr>
              <a:t>tracked</a:t>
            </a:r>
            <a:r>
              <a:rPr lang="en-US" sz="2400" dirty="0"/>
              <a:t> to the next frame</a:t>
            </a:r>
          </a:p>
          <a:p>
            <a:pPr marL="342900" indent="-342900">
              <a:buFont typeface="Arial" panose="020B0604020202020204" pitchFamily="34" charset="0"/>
              <a:buChar char="•"/>
            </a:pPr>
            <a:r>
              <a:rPr lang="en-US" sz="2400" dirty="0"/>
              <a:t>2D-3D correspondences are used to solve the Perspective-n-Point (</a:t>
            </a:r>
            <a:r>
              <a:rPr lang="en-US" sz="2400" dirty="0">
                <a:solidFill>
                  <a:schemeClr val="bg2"/>
                </a:solidFill>
              </a:rPr>
              <a:t>PnP</a:t>
            </a:r>
            <a:r>
              <a:rPr lang="en-US" sz="2400" dirty="0"/>
              <a:t>) problem</a:t>
            </a:r>
          </a:p>
          <a:p>
            <a:pPr marL="342900" indent="-342900">
              <a:buFont typeface="Arial" panose="020B0604020202020204" pitchFamily="34" charset="0"/>
              <a:buChar char="•"/>
            </a:pPr>
            <a:r>
              <a:rPr lang="en-US" sz="2400" dirty="0"/>
              <a:t>New 3D points are triangulated when necessary, while </a:t>
            </a:r>
            <a:r>
              <a:rPr lang="en-US" sz="2400" dirty="0">
                <a:solidFill>
                  <a:schemeClr val="bg2"/>
                </a:solidFill>
              </a:rPr>
              <a:t>outliers</a:t>
            </a:r>
            <a:r>
              <a:rPr lang="en-US" sz="2400" dirty="0"/>
              <a:t> are removed</a:t>
            </a:r>
          </a:p>
          <a:p>
            <a:pPr marL="342900" indent="-342900">
              <a:buFont typeface="Arial" panose="020B0604020202020204" pitchFamily="34" charset="0"/>
              <a:buChar char="•"/>
            </a:pPr>
            <a:r>
              <a:rPr lang="en-US" sz="2400" dirty="0"/>
              <a:t>Bundle Adjustment may be performed to further </a:t>
            </a:r>
            <a:r>
              <a:rPr lang="en-US" sz="2400" dirty="0">
                <a:solidFill>
                  <a:schemeClr val="bg2"/>
                </a:solidFill>
              </a:rPr>
              <a:t>optimize</a:t>
            </a:r>
            <a:r>
              <a:rPr lang="en-US" sz="2400" dirty="0"/>
              <a:t> camera poses and 3D points</a:t>
            </a:r>
          </a:p>
          <a:p>
            <a:endParaRPr lang="en-US" sz="2400" dirty="0"/>
          </a:p>
        </p:txBody>
      </p:sp>
      <p:graphicFrame>
        <p:nvGraphicFramePr>
          <p:cNvPr id="9" name="Diagramm 8">
            <a:extLst>
              <a:ext uri="{FF2B5EF4-FFF2-40B4-BE49-F238E27FC236}">
                <a16:creationId xmlns:a16="http://schemas.microsoft.com/office/drawing/2014/main" id="{7185B4B1-0C31-4C4A-9D0D-1AAD5791C3AA}"/>
              </a:ext>
            </a:extLst>
          </p:cNvPr>
          <p:cNvGraphicFramePr/>
          <p:nvPr>
            <p:extLst>
              <p:ext uri="{D42A27DB-BD31-4B8C-83A1-F6EECF244321}">
                <p14:modId xmlns:p14="http://schemas.microsoft.com/office/powerpoint/2010/main" val="2350575725"/>
              </p:ext>
            </p:extLst>
          </p:nvPr>
        </p:nvGraphicFramePr>
        <p:xfrm>
          <a:off x="7409373" y="2367237"/>
          <a:ext cx="4140200" cy="3941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705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1B205F-AD37-4CF5-B62F-DDDB1ECCB600}"/>
              </a:ext>
            </a:extLst>
          </p:cNvPr>
          <p:cNvSpPr>
            <a:spLocks noGrp="1"/>
          </p:cNvSpPr>
          <p:nvPr>
            <p:ph type="title"/>
          </p:nvPr>
        </p:nvSpPr>
        <p:spPr>
          <a:xfrm>
            <a:off x="371475" y="623019"/>
            <a:ext cx="11449050" cy="679007"/>
          </a:xfrm>
        </p:spPr>
        <p:txBody>
          <a:bodyPr/>
          <a:lstStyle/>
          <a:p>
            <a:r>
              <a:rPr lang="en-US" dirty="0"/>
              <a:t>Pipeline Architecture</a:t>
            </a:r>
          </a:p>
        </p:txBody>
      </p:sp>
      <p:sp>
        <p:nvSpPr>
          <p:cNvPr id="4" name="Datumsplatzhalter 3">
            <a:extLst>
              <a:ext uri="{FF2B5EF4-FFF2-40B4-BE49-F238E27FC236}">
                <a16:creationId xmlns:a16="http://schemas.microsoft.com/office/drawing/2014/main" id="{3EC61CAD-CDC5-4697-A693-43B1C74BAE9E}"/>
              </a:ext>
            </a:extLst>
          </p:cNvPr>
          <p:cNvSpPr>
            <a:spLocks noGrp="1"/>
          </p:cNvSpPr>
          <p:nvPr>
            <p:ph type="dt" sz="half" idx="10"/>
          </p:nvPr>
        </p:nvSpPr>
        <p:spPr>
          <a:xfrm>
            <a:off x="371849" y="6495499"/>
            <a:ext cx="677684" cy="214714"/>
          </a:xfrm>
        </p:spPr>
        <p:txBody>
          <a:bodyPr/>
          <a:lstStyle/>
          <a:p>
            <a:pPr algn="ctr"/>
            <a:r>
              <a:rPr lang="en-US" dirty="0"/>
              <a:t>WS 17/18</a:t>
            </a:r>
          </a:p>
        </p:txBody>
      </p:sp>
      <p:sp>
        <p:nvSpPr>
          <p:cNvPr id="5" name="Foliennummernplatzhalter 4">
            <a:extLst>
              <a:ext uri="{FF2B5EF4-FFF2-40B4-BE49-F238E27FC236}">
                <a16:creationId xmlns:a16="http://schemas.microsoft.com/office/drawing/2014/main" id="{F5305A8F-D419-4AD1-9BE3-1C6710D6BBD9}"/>
              </a:ext>
            </a:extLst>
          </p:cNvPr>
          <p:cNvSpPr>
            <a:spLocks noGrp="1"/>
          </p:cNvSpPr>
          <p:nvPr>
            <p:ph type="sldNum" sz="quarter" idx="12"/>
          </p:nvPr>
        </p:nvSpPr>
        <p:spPr>
          <a:xfrm>
            <a:off x="11278622" y="6492812"/>
            <a:ext cx="541903" cy="214714"/>
          </a:xfrm>
        </p:spPr>
        <p:txBody>
          <a:bodyPr/>
          <a:lstStyle/>
          <a:p>
            <a:fld id="{B169C2F2-EDB3-4FE6-84CD-3C84FADA21DC}" type="slidenum">
              <a:rPr lang="en-US" smtClean="0"/>
              <a:pPr/>
              <a:t>11</a:t>
            </a:fld>
            <a:endParaRPr lang="en-US" dirty="0"/>
          </a:p>
        </p:txBody>
      </p:sp>
      <p:sp>
        <p:nvSpPr>
          <p:cNvPr id="6" name="Fußzeilenplatzhalter 5">
            <a:extLst>
              <a:ext uri="{FF2B5EF4-FFF2-40B4-BE49-F238E27FC236}">
                <a16:creationId xmlns:a16="http://schemas.microsoft.com/office/drawing/2014/main" id="{F95C358E-372D-4FC9-87CB-01FF1E98200A}"/>
              </a:ext>
            </a:extLst>
          </p:cNvPr>
          <p:cNvSpPr>
            <a:spLocks noGrp="1"/>
          </p:cNvSpPr>
          <p:nvPr>
            <p:ph type="ftr" sz="quarter" idx="11"/>
          </p:nvPr>
        </p:nvSpPr>
        <p:spPr>
          <a:xfrm>
            <a:off x="1161741" y="6492812"/>
            <a:ext cx="7870128" cy="217826"/>
          </a:xfrm>
        </p:spPr>
        <p:txBody>
          <a:bodyPr/>
          <a:lstStyle/>
          <a:p>
            <a:r>
              <a:rPr lang="en-US" dirty="0"/>
              <a:t>Pipeline Architecture / Multi-Camera Computer Vision and Algorithms</a:t>
            </a:r>
          </a:p>
        </p:txBody>
      </p:sp>
      <p:pic>
        <p:nvPicPr>
          <p:cNvPr id="11" name="Inhaltsplatzhalter 7">
            <a:extLst>
              <a:ext uri="{FF2B5EF4-FFF2-40B4-BE49-F238E27FC236}">
                <a16:creationId xmlns:a16="http://schemas.microsoft.com/office/drawing/2014/main" id="{FA6AA812-DFF0-4B81-BC73-FFE9404A19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1742" y="1417959"/>
            <a:ext cx="9018601" cy="4817022"/>
          </a:xfrm>
          <a:prstGeom prst="rect">
            <a:avLst/>
          </a:prstGeom>
        </p:spPr>
      </p:pic>
      <p:sp>
        <p:nvSpPr>
          <p:cNvPr id="12" name="Textfeld 11">
            <a:extLst>
              <a:ext uri="{FF2B5EF4-FFF2-40B4-BE49-F238E27FC236}">
                <a16:creationId xmlns:a16="http://schemas.microsoft.com/office/drawing/2014/main" id="{6139ECFA-1487-454C-9C7F-ECEF67E8FDD7}"/>
              </a:ext>
            </a:extLst>
          </p:cNvPr>
          <p:cNvSpPr txBox="1"/>
          <p:nvPr/>
        </p:nvSpPr>
        <p:spPr>
          <a:xfrm>
            <a:off x="4599306" y="1793174"/>
            <a:ext cx="2143472" cy="400110"/>
          </a:xfrm>
          <a:prstGeom prst="rect">
            <a:avLst/>
          </a:prstGeom>
          <a:noFill/>
        </p:spPr>
        <p:txBody>
          <a:bodyPr wrap="square" rtlCol="0">
            <a:spAutoFit/>
          </a:bodyPr>
          <a:lstStyle/>
          <a:p>
            <a:r>
              <a:rPr lang="en-US" sz="2000" dirty="0">
                <a:solidFill>
                  <a:schemeClr val="bg1"/>
                </a:solidFill>
              </a:rPr>
              <a:t>Odometry Pipeline</a:t>
            </a:r>
          </a:p>
        </p:txBody>
      </p:sp>
      <p:sp>
        <p:nvSpPr>
          <p:cNvPr id="13" name="Textfeld 12">
            <a:extLst>
              <a:ext uri="{FF2B5EF4-FFF2-40B4-BE49-F238E27FC236}">
                <a16:creationId xmlns:a16="http://schemas.microsoft.com/office/drawing/2014/main" id="{9112A16D-006D-4ADF-A6B8-80471F4E4920}"/>
              </a:ext>
            </a:extLst>
          </p:cNvPr>
          <p:cNvSpPr txBox="1"/>
          <p:nvPr/>
        </p:nvSpPr>
        <p:spPr>
          <a:xfrm>
            <a:off x="5096805" y="3497309"/>
            <a:ext cx="1171026" cy="400110"/>
          </a:xfrm>
          <a:prstGeom prst="rect">
            <a:avLst/>
          </a:prstGeom>
          <a:noFill/>
        </p:spPr>
        <p:txBody>
          <a:bodyPr wrap="square" rtlCol="0">
            <a:spAutoFit/>
          </a:bodyPr>
          <a:lstStyle/>
          <a:p>
            <a:r>
              <a:rPr lang="de-DE" sz="2000" dirty="0">
                <a:solidFill>
                  <a:schemeClr val="bg1"/>
                </a:solidFill>
              </a:rPr>
              <a:t>3D Points</a:t>
            </a:r>
            <a:endParaRPr lang="en-US" sz="2000" dirty="0">
              <a:solidFill>
                <a:schemeClr val="bg1"/>
              </a:solidFill>
            </a:endParaRPr>
          </a:p>
        </p:txBody>
      </p:sp>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BCC35C19-FAFE-4D79-A678-19C9EB361B08}"/>
                  </a:ext>
                </a:extLst>
              </p:cNvPr>
              <p:cNvSpPr txBox="1"/>
              <p:nvPr/>
            </p:nvSpPr>
            <p:spPr>
              <a:xfrm>
                <a:off x="1917532" y="3543475"/>
                <a:ext cx="847411"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000" b="0" i="1" smtClean="0">
                              <a:solidFill>
                                <a:schemeClr val="bg1"/>
                              </a:solidFill>
                              <a:latin typeface="Cambria Math" panose="02040503050406030204" pitchFamily="18" charset="0"/>
                            </a:rPr>
                          </m:ctrlPr>
                        </m:sSubPr>
                        <m:e>
                          <m:r>
                            <m:rPr>
                              <m:nor/>
                            </m:rPr>
                            <a:rPr lang="de-DE" sz="2000" b="0" i="0" smtClean="0">
                              <a:solidFill>
                                <a:schemeClr val="bg1"/>
                              </a:solidFill>
                              <a:latin typeface="Cambria Math" panose="02040503050406030204" pitchFamily="18" charset="0"/>
                            </a:rPr>
                            <m:t>Frame</m:t>
                          </m:r>
                        </m:e>
                        <m:sub>
                          <m:r>
                            <a:rPr lang="de-DE" sz="2000" b="0" i="1" smtClean="0">
                              <a:solidFill>
                                <a:schemeClr val="bg1"/>
                              </a:solidFill>
                              <a:latin typeface="Cambria Math" panose="02040503050406030204" pitchFamily="18" charset="0"/>
                            </a:rPr>
                            <m:t>𝑖</m:t>
                          </m:r>
                        </m:sub>
                      </m:sSub>
                    </m:oMath>
                  </m:oMathPara>
                </a14:m>
                <a:endParaRPr lang="en-US" sz="2000" dirty="0">
                  <a:solidFill>
                    <a:schemeClr val="bg1"/>
                  </a:solidFill>
                </a:endParaRPr>
              </a:p>
            </p:txBody>
          </p:sp>
        </mc:Choice>
        <mc:Fallback xmlns="">
          <p:sp>
            <p:nvSpPr>
              <p:cNvPr id="20" name="Textfeld 19">
                <a:extLst>
                  <a:ext uri="{FF2B5EF4-FFF2-40B4-BE49-F238E27FC236}">
                    <a16:creationId xmlns:a16="http://schemas.microsoft.com/office/drawing/2014/main" id="{BCC35C19-FAFE-4D79-A678-19C9EB361B08}"/>
                  </a:ext>
                </a:extLst>
              </p:cNvPr>
              <p:cNvSpPr txBox="1">
                <a:spLocks noRot="1" noChangeAspect="1" noMove="1" noResize="1" noEditPoints="1" noAdjustHandles="1" noChangeArrowheads="1" noChangeShapeType="1" noTextEdit="1"/>
              </p:cNvSpPr>
              <p:nvPr/>
            </p:nvSpPr>
            <p:spPr>
              <a:xfrm>
                <a:off x="1917532" y="3543475"/>
                <a:ext cx="847411" cy="307777"/>
              </a:xfrm>
              <a:prstGeom prst="rect">
                <a:avLst/>
              </a:prstGeom>
              <a:blipFill>
                <a:blip r:embed="rId5"/>
                <a:stretch>
                  <a:fillRect l="-7194" r="-2878"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34A1B67B-CFBA-41C8-8132-C81971214E72}"/>
                  </a:ext>
                </a:extLst>
              </p:cNvPr>
              <p:cNvSpPr txBox="1"/>
              <p:nvPr/>
            </p:nvSpPr>
            <p:spPr>
              <a:xfrm>
                <a:off x="8490342" y="3543475"/>
                <a:ext cx="108305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000" b="0" i="1" smtClean="0">
                              <a:solidFill>
                                <a:schemeClr val="bg1"/>
                              </a:solidFill>
                              <a:latin typeface="Cambria Math" panose="02040503050406030204" pitchFamily="18" charset="0"/>
                            </a:rPr>
                          </m:ctrlPr>
                        </m:sSubPr>
                        <m:e>
                          <m:r>
                            <m:rPr>
                              <m:nor/>
                            </m:rPr>
                            <a:rPr lang="de-DE" sz="2000" b="0" i="0" smtClean="0">
                              <a:solidFill>
                                <a:schemeClr val="bg1"/>
                              </a:solidFill>
                              <a:latin typeface="Cambria Math" panose="02040503050406030204" pitchFamily="18" charset="0"/>
                            </a:rPr>
                            <m:t>Frame</m:t>
                          </m:r>
                        </m:e>
                        <m:sub>
                          <m:r>
                            <a:rPr lang="de-DE" sz="2000" b="0" i="1" smtClean="0">
                              <a:solidFill>
                                <a:schemeClr val="bg1"/>
                              </a:solidFill>
                              <a:latin typeface="Cambria Math" panose="02040503050406030204" pitchFamily="18" charset="0"/>
                            </a:rPr>
                            <m:t>𝑖</m:t>
                          </m:r>
                          <m:r>
                            <a:rPr lang="de-DE" sz="2000" b="0" i="1" smtClean="0">
                              <a:solidFill>
                                <a:schemeClr val="bg1"/>
                              </a:solidFill>
                              <a:latin typeface="Cambria Math" panose="02040503050406030204" pitchFamily="18" charset="0"/>
                            </a:rPr>
                            <m:t>+1</m:t>
                          </m:r>
                        </m:sub>
                      </m:sSub>
                    </m:oMath>
                  </m:oMathPara>
                </a14:m>
                <a:endParaRPr lang="en-US" sz="2000" dirty="0">
                  <a:solidFill>
                    <a:schemeClr val="bg1"/>
                  </a:solidFill>
                </a:endParaRPr>
              </a:p>
            </p:txBody>
          </p:sp>
        </mc:Choice>
        <mc:Fallback xmlns="">
          <p:sp>
            <p:nvSpPr>
              <p:cNvPr id="21" name="Textfeld 20">
                <a:extLst>
                  <a:ext uri="{FF2B5EF4-FFF2-40B4-BE49-F238E27FC236}">
                    <a16:creationId xmlns:a16="http://schemas.microsoft.com/office/drawing/2014/main" id="{34A1B67B-CFBA-41C8-8132-C81971214E72}"/>
                  </a:ext>
                </a:extLst>
              </p:cNvPr>
              <p:cNvSpPr txBox="1">
                <a:spLocks noRot="1" noChangeAspect="1" noMove="1" noResize="1" noEditPoints="1" noAdjustHandles="1" noChangeArrowheads="1" noChangeShapeType="1" noTextEdit="1"/>
              </p:cNvSpPr>
              <p:nvPr/>
            </p:nvSpPr>
            <p:spPr>
              <a:xfrm>
                <a:off x="8490342" y="3543475"/>
                <a:ext cx="1083053" cy="307777"/>
              </a:xfrm>
              <a:prstGeom prst="rect">
                <a:avLst/>
              </a:prstGeom>
              <a:blipFill>
                <a:blip r:embed="rId6"/>
                <a:stretch>
                  <a:fillRect l="-5650" r="-2825"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8546C6A8-6452-4FEF-A959-C86AC12581D2}"/>
                  </a:ext>
                </a:extLst>
              </p:cNvPr>
              <p:cNvSpPr txBox="1"/>
              <p:nvPr/>
            </p:nvSpPr>
            <p:spPr>
              <a:xfrm>
                <a:off x="3228738" y="5326084"/>
                <a:ext cx="1370568"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de-DE" sz="2000" b="0" i="0" smtClean="0">
                          <a:solidFill>
                            <a:schemeClr val="bg1"/>
                          </a:solidFill>
                          <a:latin typeface="Cambria Math" panose="02040503050406030204" pitchFamily="18" charset="0"/>
                        </a:rPr>
                        <m:t>2</m:t>
                      </m:r>
                      <m:r>
                        <m:rPr>
                          <m:nor/>
                        </m:rPr>
                        <a:rPr lang="de-DE" sz="2000" b="0" i="0" smtClean="0">
                          <a:solidFill>
                            <a:schemeClr val="bg1"/>
                          </a:solidFill>
                          <a:latin typeface="Cambria Math" panose="02040503050406030204" pitchFamily="18" charset="0"/>
                        </a:rPr>
                        <m:t>D</m:t>
                      </m:r>
                      <m:r>
                        <m:rPr>
                          <m:nor/>
                        </m:rPr>
                        <a:rPr lang="de-DE" sz="2000" b="0" i="0" smtClean="0">
                          <a:solidFill>
                            <a:schemeClr val="bg1"/>
                          </a:solidFill>
                          <a:latin typeface="Cambria Math" panose="02040503050406030204" pitchFamily="18" charset="0"/>
                        </a:rPr>
                        <m:t> </m:t>
                      </m:r>
                      <m:r>
                        <m:rPr>
                          <m:nor/>
                        </m:rPr>
                        <a:rPr lang="de-DE" sz="2000" b="0" i="0" smtClean="0">
                          <a:solidFill>
                            <a:schemeClr val="bg1"/>
                          </a:solidFill>
                          <a:latin typeface="Cambria Math" panose="02040503050406030204" pitchFamily="18" charset="0"/>
                        </a:rPr>
                        <m:t>Features</m:t>
                      </m:r>
                    </m:oMath>
                    <m:oMath xmlns:m="http://schemas.openxmlformats.org/officeDocument/2006/math">
                      <m:r>
                        <m:rPr>
                          <m:nor/>
                        </m:rPr>
                        <a:rPr lang="de-DE" sz="2000" b="0" i="0" smtClean="0">
                          <a:solidFill>
                            <a:schemeClr val="bg1"/>
                          </a:solidFill>
                          <a:latin typeface="Cambria Math" panose="02040503050406030204" pitchFamily="18" charset="0"/>
                        </a:rPr>
                        <m:t>in</m:t>
                      </m:r>
                      <m:r>
                        <m:rPr>
                          <m:nor/>
                        </m:rPr>
                        <a:rPr lang="de-DE" sz="2000" b="0" i="0" smtClean="0">
                          <a:solidFill>
                            <a:schemeClr val="bg1"/>
                          </a:solidFill>
                          <a:latin typeface="Cambria Math" panose="02040503050406030204" pitchFamily="18" charset="0"/>
                        </a:rPr>
                        <m:t> </m:t>
                      </m:r>
                      <m:sSub>
                        <m:sSubPr>
                          <m:ctrlPr>
                            <a:rPr lang="de-DE" sz="2000" b="0" i="1" smtClean="0">
                              <a:solidFill>
                                <a:schemeClr val="bg1"/>
                              </a:solidFill>
                              <a:latin typeface="Cambria Math" panose="02040503050406030204" pitchFamily="18" charset="0"/>
                            </a:rPr>
                          </m:ctrlPr>
                        </m:sSubPr>
                        <m:e>
                          <m:r>
                            <m:rPr>
                              <m:nor/>
                            </m:rPr>
                            <a:rPr lang="de-DE" sz="2000" b="0" i="0" smtClean="0">
                              <a:solidFill>
                                <a:schemeClr val="bg1"/>
                              </a:solidFill>
                              <a:latin typeface="Cambria Math" panose="02040503050406030204" pitchFamily="18" charset="0"/>
                            </a:rPr>
                            <m:t>Frame</m:t>
                          </m:r>
                        </m:e>
                        <m:sub>
                          <m:r>
                            <a:rPr lang="de-DE" sz="2000" b="0" i="1" smtClean="0">
                              <a:solidFill>
                                <a:schemeClr val="bg1"/>
                              </a:solidFill>
                              <a:latin typeface="Cambria Math" panose="02040503050406030204" pitchFamily="18" charset="0"/>
                            </a:rPr>
                            <m:t>𝑖</m:t>
                          </m:r>
                        </m:sub>
                      </m:sSub>
                    </m:oMath>
                  </m:oMathPara>
                </a14:m>
                <a:endParaRPr lang="en-US" sz="2000" dirty="0">
                  <a:solidFill>
                    <a:schemeClr val="bg1"/>
                  </a:solidFill>
                </a:endParaRPr>
              </a:p>
            </p:txBody>
          </p:sp>
        </mc:Choice>
        <mc:Fallback xmlns="">
          <p:sp>
            <p:nvSpPr>
              <p:cNvPr id="23" name="Textfeld 22">
                <a:extLst>
                  <a:ext uri="{FF2B5EF4-FFF2-40B4-BE49-F238E27FC236}">
                    <a16:creationId xmlns:a16="http://schemas.microsoft.com/office/drawing/2014/main" id="{8546C6A8-6452-4FEF-A959-C86AC12581D2}"/>
                  </a:ext>
                </a:extLst>
              </p:cNvPr>
              <p:cNvSpPr txBox="1">
                <a:spLocks noRot="1" noChangeAspect="1" noMove="1" noResize="1" noEditPoints="1" noAdjustHandles="1" noChangeArrowheads="1" noChangeShapeType="1" noTextEdit="1"/>
              </p:cNvSpPr>
              <p:nvPr/>
            </p:nvSpPr>
            <p:spPr>
              <a:xfrm>
                <a:off x="3228738" y="5326084"/>
                <a:ext cx="1370568" cy="615553"/>
              </a:xfrm>
              <a:prstGeom prst="rect">
                <a:avLst/>
              </a:prstGeom>
              <a:blipFill>
                <a:blip r:embed="rId7"/>
                <a:stretch>
                  <a:fillRect l="-4018" r="-5357" b="-7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A853BA87-A30C-44C5-BA5B-EDAFBF048E74}"/>
                  </a:ext>
                </a:extLst>
              </p:cNvPr>
              <p:cNvSpPr txBox="1"/>
              <p:nvPr/>
            </p:nvSpPr>
            <p:spPr>
              <a:xfrm>
                <a:off x="6742778" y="5326084"/>
                <a:ext cx="1370568"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de-DE" sz="2000" b="0" i="0" smtClean="0">
                          <a:solidFill>
                            <a:schemeClr val="bg1"/>
                          </a:solidFill>
                          <a:latin typeface="Cambria Math" panose="02040503050406030204" pitchFamily="18" charset="0"/>
                        </a:rPr>
                        <m:t>2</m:t>
                      </m:r>
                      <m:r>
                        <m:rPr>
                          <m:nor/>
                        </m:rPr>
                        <a:rPr lang="de-DE" sz="2000" b="0" i="0" smtClean="0">
                          <a:solidFill>
                            <a:schemeClr val="bg1"/>
                          </a:solidFill>
                          <a:latin typeface="Cambria Math" panose="02040503050406030204" pitchFamily="18" charset="0"/>
                        </a:rPr>
                        <m:t>D</m:t>
                      </m:r>
                      <m:r>
                        <m:rPr>
                          <m:nor/>
                        </m:rPr>
                        <a:rPr lang="de-DE" sz="2000" b="0" i="0" smtClean="0">
                          <a:solidFill>
                            <a:schemeClr val="bg1"/>
                          </a:solidFill>
                          <a:latin typeface="Cambria Math" panose="02040503050406030204" pitchFamily="18" charset="0"/>
                        </a:rPr>
                        <m:t> </m:t>
                      </m:r>
                      <m:r>
                        <m:rPr>
                          <m:nor/>
                        </m:rPr>
                        <a:rPr lang="de-DE" sz="2000" b="0" i="0" smtClean="0">
                          <a:solidFill>
                            <a:schemeClr val="bg1"/>
                          </a:solidFill>
                          <a:latin typeface="Cambria Math" panose="02040503050406030204" pitchFamily="18" charset="0"/>
                        </a:rPr>
                        <m:t>Features</m:t>
                      </m:r>
                    </m:oMath>
                    <m:oMath xmlns:m="http://schemas.openxmlformats.org/officeDocument/2006/math">
                      <m:r>
                        <m:rPr>
                          <m:nor/>
                        </m:rPr>
                        <a:rPr lang="de-DE" sz="2000" b="0" i="0" smtClean="0">
                          <a:solidFill>
                            <a:schemeClr val="bg1"/>
                          </a:solidFill>
                          <a:latin typeface="Cambria Math" panose="02040503050406030204" pitchFamily="18" charset="0"/>
                        </a:rPr>
                        <m:t>in</m:t>
                      </m:r>
                      <m:r>
                        <m:rPr>
                          <m:nor/>
                        </m:rPr>
                        <a:rPr lang="de-DE" sz="2000" b="0" i="0" smtClean="0">
                          <a:solidFill>
                            <a:schemeClr val="bg1"/>
                          </a:solidFill>
                          <a:latin typeface="Cambria Math" panose="02040503050406030204" pitchFamily="18" charset="0"/>
                        </a:rPr>
                        <m:t> </m:t>
                      </m:r>
                      <m:sSub>
                        <m:sSubPr>
                          <m:ctrlPr>
                            <a:rPr lang="de-DE" sz="2000" b="0" i="1" smtClean="0">
                              <a:solidFill>
                                <a:schemeClr val="bg1"/>
                              </a:solidFill>
                              <a:latin typeface="Cambria Math" panose="02040503050406030204" pitchFamily="18" charset="0"/>
                            </a:rPr>
                          </m:ctrlPr>
                        </m:sSubPr>
                        <m:e>
                          <m:r>
                            <m:rPr>
                              <m:nor/>
                            </m:rPr>
                            <a:rPr lang="de-DE" sz="2000" b="0" i="0" smtClean="0">
                              <a:solidFill>
                                <a:schemeClr val="bg1"/>
                              </a:solidFill>
                              <a:latin typeface="Cambria Math" panose="02040503050406030204" pitchFamily="18" charset="0"/>
                            </a:rPr>
                            <m:t>Frame</m:t>
                          </m:r>
                        </m:e>
                        <m:sub>
                          <m:r>
                            <a:rPr lang="de-DE" sz="2000" b="0" i="1" smtClean="0">
                              <a:solidFill>
                                <a:schemeClr val="bg1"/>
                              </a:solidFill>
                              <a:latin typeface="Cambria Math" panose="02040503050406030204" pitchFamily="18" charset="0"/>
                            </a:rPr>
                            <m:t>𝑖</m:t>
                          </m:r>
                          <m:r>
                            <a:rPr lang="de-DE" sz="2000" b="0" i="1" smtClean="0">
                              <a:solidFill>
                                <a:schemeClr val="bg1"/>
                              </a:solidFill>
                              <a:latin typeface="Cambria Math" panose="02040503050406030204" pitchFamily="18" charset="0"/>
                            </a:rPr>
                            <m:t>+1</m:t>
                          </m:r>
                        </m:sub>
                      </m:sSub>
                    </m:oMath>
                  </m:oMathPara>
                </a14:m>
                <a:endParaRPr lang="en-US" sz="2000" dirty="0">
                  <a:solidFill>
                    <a:schemeClr val="bg1"/>
                  </a:solidFill>
                </a:endParaRPr>
              </a:p>
            </p:txBody>
          </p:sp>
        </mc:Choice>
        <mc:Fallback xmlns="">
          <p:sp>
            <p:nvSpPr>
              <p:cNvPr id="24" name="Textfeld 23">
                <a:extLst>
                  <a:ext uri="{FF2B5EF4-FFF2-40B4-BE49-F238E27FC236}">
                    <a16:creationId xmlns:a16="http://schemas.microsoft.com/office/drawing/2014/main" id="{A853BA87-A30C-44C5-BA5B-EDAFBF048E74}"/>
                  </a:ext>
                </a:extLst>
              </p:cNvPr>
              <p:cNvSpPr txBox="1">
                <a:spLocks noRot="1" noChangeAspect="1" noMove="1" noResize="1" noEditPoints="1" noAdjustHandles="1" noChangeArrowheads="1" noChangeShapeType="1" noTextEdit="1"/>
              </p:cNvSpPr>
              <p:nvPr/>
            </p:nvSpPr>
            <p:spPr>
              <a:xfrm>
                <a:off x="6742778" y="5326084"/>
                <a:ext cx="1370568" cy="615553"/>
              </a:xfrm>
              <a:prstGeom prst="rect">
                <a:avLst/>
              </a:prstGeom>
              <a:blipFill>
                <a:blip r:embed="rId8"/>
                <a:stretch>
                  <a:fillRect l="-3556" r="-5333" b="-7921"/>
                </a:stretch>
              </a:blipFill>
            </p:spPr>
            <p:txBody>
              <a:bodyPr/>
              <a:lstStyle/>
              <a:p>
                <a:r>
                  <a:rPr lang="en-US">
                    <a:noFill/>
                  </a:rPr>
                  <a:t> </a:t>
                </a:r>
              </a:p>
            </p:txBody>
          </p:sp>
        </mc:Fallback>
      </mc:AlternateContent>
      <p:cxnSp>
        <p:nvCxnSpPr>
          <p:cNvPr id="26" name="Gerade Verbindung mit Pfeil 25">
            <a:extLst>
              <a:ext uri="{FF2B5EF4-FFF2-40B4-BE49-F238E27FC236}">
                <a16:creationId xmlns:a16="http://schemas.microsoft.com/office/drawing/2014/main" id="{88C5A53E-BA2E-4594-BCEA-3D55435B79F0}"/>
              </a:ext>
            </a:extLst>
          </p:cNvPr>
          <p:cNvCxnSpPr>
            <a:cxnSpLocks/>
          </p:cNvCxnSpPr>
          <p:nvPr/>
        </p:nvCxnSpPr>
        <p:spPr>
          <a:xfrm>
            <a:off x="9573395" y="1959429"/>
            <a:ext cx="1705227" cy="0"/>
          </a:xfrm>
          <a:prstGeom prst="straightConnector1">
            <a:avLst/>
          </a:prstGeom>
          <a:ln w="27940">
            <a:solidFill>
              <a:schemeClr val="tx1"/>
            </a:solidFill>
            <a:prstDash val="sysDash"/>
            <a:headEnd type="none"/>
            <a:tailEnd type="stealth" w="lg" len="lg"/>
          </a:ln>
        </p:spPr>
        <p:style>
          <a:lnRef idx="1">
            <a:schemeClr val="dk1"/>
          </a:lnRef>
          <a:fillRef idx="0">
            <a:schemeClr val="dk1"/>
          </a:fillRef>
          <a:effectRef idx="0">
            <a:schemeClr val="dk1"/>
          </a:effectRef>
          <a:fontRef idx="minor">
            <a:schemeClr val="tx1"/>
          </a:fontRef>
        </p:style>
      </p:cxnSp>
      <p:sp>
        <p:nvSpPr>
          <p:cNvPr id="28" name="Textfeld 27">
            <a:extLst>
              <a:ext uri="{FF2B5EF4-FFF2-40B4-BE49-F238E27FC236}">
                <a16:creationId xmlns:a16="http://schemas.microsoft.com/office/drawing/2014/main" id="{C5B04F4B-0BF9-487F-9DD7-98F80C8560F6}"/>
              </a:ext>
            </a:extLst>
          </p:cNvPr>
          <p:cNvSpPr txBox="1"/>
          <p:nvPr/>
        </p:nvSpPr>
        <p:spPr>
          <a:xfrm>
            <a:off x="9573395" y="1590097"/>
            <a:ext cx="1442959" cy="369332"/>
          </a:xfrm>
          <a:prstGeom prst="rect">
            <a:avLst/>
          </a:prstGeom>
          <a:noFill/>
        </p:spPr>
        <p:txBody>
          <a:bodyPr wrap="none" rtlCol="0">
            <a:spAutoFit/>
          </a:bodyPr>
          <a:lstStyle/>
          <a:p>
            <a:r>
              <a:rPr lang="en-US" dirty="0"/>
              <a:t>Weak Pointer</a:t>
            </a:r>
          </a:p>
        </p:txBody>
      </p:sp>
      <p:cxnSp>
        <p:nvCxnSpPr>
          <p:cNvPr id="29" name="Gerade Verbindung mit Pfeil 28">
            <a:extLst>
              <a:ext uri="{FF2B5EF4-FFF2-40B4-BE49-F238E27FC236}">
                <a16:creationId xmlns:a16="http://schemas.microsoft.com/office/drawing/2014/main" id="{1B5E2D04-5AF1-457F-B000-3D0956709D44}"/>
              </a:ext>
            </a:extLst>
          </p:cNvPr>
          <p:cNvCxnSpPr>
            <a:cxnSpLocks/>
          </p:cNvCxnSpPr>
          <p:nvPr/>
        </p:nvCxnSpPr>
        <p:spPr>
          <a:xfrm>
            <a:off x="9573395" y="1446062"/>
            <a:ext cx="1705227" cy="0"/>
          </a:xfrm>
          <a:prstGeom prst="straightConnector1">
            <a:avLst/>
          </a:prstGeom>
          <a:ln w="27940">
            <a:solidFill>
              <a:schemeClr val="tx1"/>
            </a:solidFill>
            <a:headEnd type="none"/>
            <a:tailEnd type="stealth" w="lg" len="lg"/>
          </a:ln>
        </p:spPr>
        <p:style>
          <a:lnRef idx="1">
            <a:schemeClr val="dk1"/>
          </a:lnRef>
          <a:fillRef idx="0">
            <a:schemeClr val="dk1"/>
          </a:fillRef>
          <a:effectRef idx="0">
            <a:schemeClr val="dk1"/>
          </a:effectRef>
          <a:fontRef idx="minor">
            <a:schemeClr val="tx1"/>
          </a:fontRef>
        </p:style>
      </p:cxnSp>
      <p:sp>
        <p:nvSpPr>
          <p:cNvPr id="30" name="Textfeld 29">
            <a:extLst>
              <a:ext uri="{FF2B5EF4-FFF2-40B4-BE49-F238E27FC236}">
                <a16:creationId xmlns:a16="http://schemas.microsoft.com/office/drawing/2014/main" id="{811979C3-9773-422F-971E-EBDFF0F64EA6}"/>
              </a:ext>
            </a:extLst>
          </p:cNvPr>
          <p:cNvSpPr txBox="1"/>
          <p:nvPr/>
        </p:nvSpPr>
        <p:spPr>
          <a:xfrm>
            <a:off x="9573395" y="1076730"/>
            <a:ext cx="1568635" cy="369332"/>
          </a:xfrm>
          <a:prstGeom prst="rect">
            <a:avLst/>
          </a:prstGeom>
          <a:noFill/>
        </p:spPr>
        <p:txBody>
          <a:bodyPr wrap="none" rtlCol="0">
            <a:spAutoFit/>
          </a:bodyPr>
          <a:lstStyle/>
          <a:p>
            <a:r>
              <a:rPr lang="en-US" dirty="0"/>
              <a:t>Shared Pointer</a:t>
            </a:r>
          </a:p>
        </p:txBody>
      </p:sp>
    </p:spTree>
    <p:extLst>
      <p:ext uri="{BB962C8B-B14F-4D97-AF65-F5344CB8AC3E}">
        <p14:creationId xmlns:p14="http://schemas.microsoft.com/office/powerpoint/2010/main" val="2616764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1B205F-AD37-4CF5-B62F-DDDB1ECCB600}"/>
              </a:ext>
            </a:extLst>
          </p:cNvPr>
          <p:cNvSpPr>
            <a:spLocks noGrp="1"/>
          </p:cNvSpPr>
          <p:nvPr>
            <p:ph type="title"/>
          </p:nvPr>
        </p:nvSpPr>
        <p:spPr>
          <a:xfrm>
            <a:off x="371475" y="623019"/>
            <a:ext cx="11449050" cy="679007"/>
          </a:xfrm>
        </p:spPr>
        <p:txBody>
          <a:bodyPr/>
          <a:lstStyle/>
          <a:p>
            <a:r>
              <a:rPr lang="en-US" dirty="0"/>
              <a:t>Pipeline Architecture</a:t>
            </a:r>
          </a:p>
        </p:txBody>
      </p:sp>
      <p:sp>
        <p:nvSpPr>
          <p:cNvPr id="4" name="Datumsplatzhalter 3">
            <a:extLst>
              <a:ext uri="{FF2B5EF4-FFF2-40B4-BE49-F238E27FC236}">
                <a16:creationId xmlns:a16="http://schemas.microsoft.com/office/drawing/2014/main" id="{3EC61CAD-CDC5-4697-A693-43B1C74BAE9E}"/>
              </a:ext>
            </a:extLst>
          </p:cNvPr>
          <p:cNvSpPr>
            <a:spLocks noGrp="1"/>
          </p:cNvSpPr>
          <p:nvPr>
            <p:ph type="dt" sz="half" idx="10"/>
          </p:nvPr>
        </p:nvSpPr>
        <p:spPr>
          <a:xfrm>
            <a:off x="371849" y="6495499"/>
            <a:ext cx="677684" cy="214714"/>
          </a:xfrm>
        </p:spPr>
        <p:txBody>
          <a:bodyPr/>
          <a:lstStyle/>
          <a:p>
            <a:pPr algn="ctr"/>
            <a:r>
              <a:rPr lang="en-US" dirty="0"/>
              <a:t>WS 17/18</a:t>
            </a:r>
          </a:p>
        </p:txBody>
      </p:sp>
      <p:sp>
        <p:nvSpPr>
          <p:cNvPr id="5" name="Foliennummernplatzhalter 4">
            <a:extLst>
              <a:ext uri="{FF2B5EF4-FFF2-40B4-BE49-F238E27FC236}">
                <a16:creationId xmlns:a16="http://schemas.microsoft.com/office/drawing/2014/main" id="{F5305A8F-D419-4AD1-9BE3-1C6710D6BBD9}"/>
              </a:ext>
            </a:extLst>
          </p:cNvPr>
          <p:cNvSpPr>
            <a:spLocks noGrp="1"/>
          </p:cNvSpPr>
          <p:nvPr>
            <p:ph type="sldNum" sz="quarter" idx="12"/>
          </p:nvPr>
        </p:nvSpPr>
        <p:spPr>
          <a:xfrm>
            <a:off x="11278622" y="6492812"/>
            <a:ext cx="541903" cy="214714"/>
          </a:xfrm>
        </p:spPr>
        <p:txBody>
          <a:bodyPr/>
          <a:lstStyle/>
          <a:p>
            <a:fld id="{B169C2F2-EDB3-4FE6-84CD-3C84FADA21DC}" type="slidenum">
              <a:rPr lang="en-US" smtClean="0"/>
              <a:pPr/>
              <a:t>12</a:t>
            </a:fld>
            <a:endParaRPr lang="en-US" dirty="0"/>
          </a:p>
        </p:txBody>
      </p:sp>
      <p:sp>
        <p:nvSpPr>
          <p:cNvPr id="6" name="Fußzeilenplatzhalter 5">
            <a:extLst>
              <a:ext uri="{FF2B5EF4-FFF2-40B4-BE49-F238E27FC236}">
                <a16:creationId xmlns:a16="http://schemas.microsoft.com/office/drawing/2014/main" id="{F95C358E-372D-4FC9-87CB-01FF1E98200A}"/>
              </a:ext>
            </a:extLst>
          </p:cNvPr>
          <p:cNvSpPr>
            <a:spLocks noGrp="1"/>
          </p:cNvSpPr>
          <p:nvPr>
            <p:ph type="ftr" sz="quarter" idx="11"/>
          </p:nvPr>
        </p:nvSpPr>
        <p:spPr>
          <a:xfrm>
            <a:off x="1161741" y="6492812"/>
            <a:ext cx="7870128" cy="217826"/>
          </a:xfrm>
        </p:spPr>
        <p:txBody>
          <a:bodyPr/>
          <a:lstStyle/>
          <a:p>
            <a:r>
              <a:rPr lang="en-US" dirty="0"/>
              <a:t>Pipeline Architecture / Multi-Camera Computer Vision and Algorithms</a:t>
            </a:r>
          </a:p>
        </p:txBody>
      </p:sp>
      <p:sp>
        <p:nvSpPr>
          <p:cNvPr id="3" name="Inhaltsplatzhalter 2">
            <a:extLst>
              <a:ext uri="{FF2B5EF4-FFF2-40B4-BE49-F238E27FC236}">
                <a16:creationId xmlns:a16="http://schemas.microsoft.com/office/drawing/2014/main" id="{5B560707-0598-45AF-A8B5-AE18D43443C9}"/>
              </a:ext>
            </a:extLst>
          </p:cNvPr>
          <p:cNvSpPr>
            <a:spLocks noGrp="1"/>
          </p:cNvSpPr>
          <p:nvPr>
            <p:ph idx="1"/>
          </p:nvPr>
        </p:nvSpPr>
        <p:spPr/>
        <p:txBody>
          <a:bodyPr/>
          <a:lstStyle/>
          <a:p>
            <a:pPr marL="0" indent="0">
              <a:buNone/>
            </a:pPr>
            <a:r>
              <a:rPr lang="en-US" dirty="0"/>
              <a:t>The reconstructed </a:t>
            </a:r>
            <a:r>
              <a:rPr lang="en-US" dirty="0">
                <a:solidFill>
                  <a:schemeClr val="bg2"/>
                </a:solidFill>
              </a:rPr>
              <a:t>trajectory</a:t>
            </a:r>
            <a:r>
              <a:rPr lang="en-US" dirty="0"/>
              <a:t> is rendered next to the ground truth and written to a video file. Additionally the 3D </a:t>
            </a:r>
            <a:r>
              <a:rPr lang="en-US" dirty="0">
                <a:solidFill>
                  <a:schemeClr val="bg2"/>
                </a:solidFill>
              </a:rPr>
              <a:t>point cloud</a:t>
            </a:r>
            <a:r>
              <a:rPr lang="en-US" dirty="0"/>
              <a:t> can be viewed within the application.</a:t>
            </a:r>
          </a:p>
          <a:p>
            <a:pPr marL="0" indent="0">
              <a:buNone/>
            </a:pPr>
            <a:endParaRPr lang="de-DE" dirty="0"/>
          </a:p>
          <a:p>
            <a:endParaRPr lang="en-US" dirty="0"/>
          </a:p>
        </p:txBody>
      </p:sp>
      <p:sp>
        <p:nvSpPr>
          <p:cNvPr id="8" name="Textfeld 7">
            <a:extLst>
              <a:ext uri="{FF2B5EF4-FFF2-40B4-BE49-F238E27FC236}">
                <a16:creationId xmlns:a16="http://schemas.microsoft.com/office/drawing/2014/main" id="{38C78E1F-E33B-44C7-84BC-C2CE03929D29}"/>
              </a:ext>
            </a:extLst>
          </p:cNvPr>
          <p:cNvSpPr txBox="1"/>
          <p:nvPr/>
        </p:nvSpPr>
        <p:spPr>
          <a:xfrm>
            <a:off x="371475" y="2490203"/>
            <a:ext cx="6461126" cy="4154984"/>
          </a:xfrm>
          <a:prstGeom prst="rect">
            <a:avLst/>
          </a:prstGeom>
          <a:noFill/>
        </p:spPr>
        <p:txBody>
          <a:bodyPr wrap="square" rtlCol="0">
            <a:spAutoFit/>
          </a:bodyPr>
          <a:lstStyle/>
          <a:p>
            <a:r>
              <a:rPr lang="en-US" sz="2400" dirty="0"/>
              <a:t>Notable aspects of the architecture include:</a:t>
            </a:r>
          </a:p>
          <a:p>
            <a:pPr marL="342900" indent="-342900">
              <a:buClr>
                <a:schemeClr val="tx1"/>
              </a:buClr>
              <a:buFont typeface="Arial" panose="020B0604020202020204" pitchFamily="34" charset="0"/>
              <a:buChar char="•"/>
            </a:pPr>
            <a:r>
              <a:rPr lang="en-US" sz="2400" dirty="0">
                <a:solidFill>
                  <a:schemeClr val="bg2"/>
                </a:solidFill>
              </a:rPr>
              <a:t>Configurability</a:t>
            </a:r>
            <a:r>
              <a:rPr lang="en-US" sz="2400" dirty="0"/>
              <a:t>: many of the pipeline’s settings can be fine tuned in an external configuration file</a:t>
            </a:r>
          </a:p>
          <a:p>
            <a:pPr marL="342900" indent="-342900">
              <a:buClr>
                <a:schemeClr val="tx1"/>
              </a:buClr>
              <a:buFont typeface="Arial" panose="020B0604020202020204" pitchFamily="34" charset="0"/>
              <a:buChar char="•"/>
            </a:pPr>
            <a:r>
              <a:rPr lang="en-US" sz="2400" dirty="0">
                <a:solidFill>
                  <a:schemeClr val="bg2"/>
                </a:solidFill>
              </a:rPr>
              <a:t>Modularity</a:t>
            </a:r>
            <a:r>
              <a:rPr lang="en-US" sz="2400" dirty="0"/>
              <a:t>: several main components may be switched out, alternative implementations are available</a:t>
            </a:r>
          </a:p>
          <a:p>
            <a:pPr marL="342900" indent="-342900">
              <a:buClr>
                <a:schemeClr val="tx1"/>
              </a:buClr>
              <a:buFont typeface="Arial" panose="020B0604020202020204" pitchFamily="34" charset="0"/>
              <a:buChar char="•"/>
            </a:pPr>
            <a:r>
              <a:rPr lang="en-US" sz="2400" dirty="0">
                <a:solidFill>
                  <a:schemeClr val="bg2"/>
                </a:solidFill>
              </a:rPr>
              <a:t>Multithreading</a:t>
            </a:r>
            <a:r>
              <a:rPr lang="en-US" sz="2400" dirty="0"/>
              <a:t>: Feature extraction and matching is separated from pose estimation and optimization</a:t>
            </a:r>
          </a:p>
          <a:p>
            <a:endParaRPr lang="en-US" sz="2400" dirty="0"/>
          </a:p>
        </p:txBody>
      </p:sp>
      <p:pic>
        <p:nvPicPr>
          <p:cNvPr id="11" name="Grafik 10" descr="Bildschirmausschnitt">
            <a:extLst>
              <a:ext uri="{FF2B5EF4-FFF2-40B4-BE49-F238E27FC236}">
                <a16:creationId xmlns:a16="http://schemas.microsoft.com/office/drawing/2014/main" id="{D5EFB15E-957A-466C-80B5-705A18ED5E7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5121"/>
          <a:stretch/>
        </p:blipFill>
        <p:spPr>
          <a:xfrm>
            <a:off x="6731000" y="2642602"/>
            <a:ext cx="5089525" cy="2030917"/>
          </a:xfrm>
          <a:prstGeom prst="rect">
            <a:avLst/>
          </a:prstGeom>
          <a:effectLst>
            <a:outerShdw blurRad="50800" dist="38100" dir="2700000" algn="tl" rotWithShape="0">
              <a:prstClr val="black">
                <a:alpha val="40000"/>
              </a:prstClr>
            </a:outerShdw>
          </a:effectLst>
        </p:spPr>
      </p:pic>
      <p:sp>
        <p:nvSpPr>
          <p:cNvPr id="13" name="Textfeld 12">
            <a:extLst>
              <a:ext uri="{FF2B5EF4-FFF2-40B4-BE49-F238E27FC236}">
                <a16:creationId xmlns:a16="http://schemas.microsoft.com/office/drawing/2014/main" id="{B8C9B35E-AAB9-456D-B247-2B08510C8614}"/>
              </a:ext>
            </a:extLst>
          </p:cNvPr>
          <p:cNvSpPr txBox="1"/>
          <p:nvPr/>
        </p:nvSpPr>
        <p:spPr>
          <a:xfrm>
            <a:off x="6731000" y="4673519"/>
            <a:ext cx="5089524" cy="246221"/>
          </a:xfrm>
          <a:prstGeom prst="rect">
            <a:avLst/>
          </a:prstGeom>
          <a:noFill/>
        </p:spPr>
        <p:txBody>
          <a:bodyPr wrap="square" rtlCol="0">
            <a:spAutoFit/>
          </a:bodyPr>
          <a:lstStyle/>
          <a:p>
            <a:r>
              <a:rPr lang="en-US" sz="1000" dirty="0"/>
              <a:t>Screenshot of video produced by Odometry Pipeline</a:t>
            </a:r>
          </a:p>
        </p:txBody>
      </p:sp>
    </p:spTree>
    <p:extLst>
      <p:ext uri="{BB962C8B-B14F-4D97-AF65-F5344CB8AC3E}">
        <p14:creationId xmlns:p14="http://schemas.microsoft.com/office/powerpoint/2010/main" val="415635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1B205F-AD37-4CF5-B62F-DDDB1ECCB600}"/>
              </a:ext>
            </a:extLst>
          </p:cNvPr>
          <p:cNvSpPr>
            <a:spLocks noGrp="1"/>
          </p:cNvSpPr>
          <p:nvPr>
            <p:ph type="title"/>
          </p:nvPr>
        </p:nvSpPr>
        <p:spPr>
          <a:xfrm>
            <a:off x="371475" y="623019"/>
            <a:ext cx="11449050" cy="679007"/>
          </a:xfrm>
        </p:spPr>
        <p:txBody>
          <a:bodyPr/>
          <a:lstStyle/>
          <a:p>
            <a:r>
              <a:rPr lang="en-US" dirty="0"/>
              <a:t>Pipeline Architecture</a:t>
            </a:r>
          </a:p>
        </p:txBody>
      </p:sp>
      <p:sp>
        <p:nvSpPr>
          <p:cNvPr id="4" name="Datumsplatzhalter 3">
            <a:extLst>
              <a:ext uri="{FF2B5EF4-FFF2-40B4-BE49-F238E27FC236}">
                <a16:creationId xmlns:a16="http://schemas.microsoft.com/office/drawing/2014/main" id="{3EC61CAD-CDC5-4697-A693-43B1C74BAE9E}"/>
              </a:ext>
            </a:extLst>
          </p:cNvPr>
          <p:cNvSpPr>
            <a:spLocks noGrp="1"/>
          </p:cNvSpPr>
          <p:nvPr>
            <p:ph type="dt" sz="half" idx="10"/>
          </p:nvPr>
        </p:nvSpPr>
        <p:spPr>
          <a:xfrm>
            <a:off x="371849" y="6495499"/>
            <a:ext cx="677684" cy="214714"/>
          </a:xfrm>
        </p:spPr>
        <p:txBody>
          <a:bodyPr/>
          <a:lstStyle/>
          <a:p>
            <a:pPr algn="ctr"/>
            <a:r>
              <a:rPr lang="en-US" dirty="0"/>
              <a:t>WS 17/18</a:t>
            </a:r>
          </a:p>
        </p:txBody>
      </p:sp>
      <p:sp>
        <p:nvSpPr>
          <p:cNvPr id="5" name="Foliennummernplatzhalter 4">
            <a:extLst>
              <a:ext uri="{FF2B5EF4-FFF2-40B4-BE49-F238E27FC236}">
                <a16:creationId xmlns:a16="http://schemas.microsoft.com/office/drawing/2014/main" id="{F5305A8F-D419-4AD1-9BE3-1C6710D6BBD9}"/>
              </a:ext>
            </a:extLst>
          </p:cNvPr>
          <p:cNvSpPr>
            <a:spLocks noGrp="1"/>
          </p:cNvSpPr>
          <p:nvPr>
            <p:ph type="sldNum" sz="quarter" idx="12"/>
          </p:nvPr>
        </p:nvSpPr>
        <p:spPr>
          <a:xfrm>
            <a:off x="11278622" y="6492812"/>
            <a:ext cx="541903" cy="214714"/>
          </a:xfrm>
        </p:spPr>
        <p:txBody>
          <a:bodyPr/>
          <a:lstStyle/>
          <a:p>
            <a:fld id="{B169C2F2-EDB3-4FE6-84CD-3C84FADA21DC}" type="slidenum">
              <a:rPr lang="en-US" smtClean="0"/>
              <a:pPr/>
              <a:t>13</a:t>
            </a:fld>
            <a:endParaRPr lang="en-US" dirty="0"/>
          </a:p>
        </p:txBody>
      </p:sp>
      <p:sp>
        <p:nvSpPr>
          <p:cNvPr id="6" name="Fußzeilenplatzhalter 5">
            <a:extLst>
              <a:ext uri="{FF2B5EF4-FFF2-40B4-BE49-F238E27FC236}">
                <a16:creationId xmlns:a16="http://schemas.microsoft.com/office/drawing/2014/main" id="{F95C358E-372D-4FC9-87CB-01FF1E98200A}"/>
              </a:ext>
            </a:extLst>
          </p:cNvPr>
          <p:cNvSpPr>
            <a:spLocks noGrp="1"/>
          </p:cNvSpPr>
          <p:nvPr>
            <p:ph type="ftr" sz="quarter" idx="11"/>
          </p:nvPr>
        </p:nvSpPr>
        <p:spPr>
          <a:xfrm>
            <a:off x="1161741" y="6492812"/>
            <a:ext cx="7870128" cy="217826"/>
          </a:xfrm>
        </p:spPr>
        <p:txBody>
          <a:bodyPr/>
          <a:lstStyle/>
          <a:p>
            <a:r>
              <a:rPr lang="en-US" dirty="0"/>
              <a:t>Pipeline Architecture / Multi-Camera Computer Vision and Algorithms</a:t>
            </a:r>
          </a:p>
        </p:txBody>
      </p:sp>
      <p:sp>
        <p:nvSpPr>
          <p:cNvPr id="3" name="Inhaltsplatzhalter 2">
            <a:extLst>
              <a:ext uri="{FF2B5EF4-FFF2-40B4-BE49-F238E27FC236}">
                <a16:creationId xmlns:a16="http://schemas.microsoft.com/office/drawing/2014/main" id="{5B560707-0598-45AF-A8B5-AE18D43443C9}"/>
              </a:ext>
            </a:extLst>
          </p:cNvPr>
          <p:cNvSpPr>
            <a:spLocks noGrp="1"/>
          </p:cNvSpPr>
          <p:nvPr>
            <p:ph idx="1"/>
          </p:nvPr>
        </p:nvSpPr>
        <p:spPr/>
        <p:txBody>
          <a:bodyPr/>
          <a:lstStyle/>
          <a:p>
            <a:pPr marL="0" indent="0">
              <a:buNone/>
            </a:pPr>
            <a:r>
              <a:rPr lang="en-US" dirty="0"/>
              <a:t>The Odometry Pipeline is implemented in </a:t>
            </a:r>
            <a:r>
              <a:rPr lang="en-US" dirty="0">
                <a:solidFill>
                  <a:schemeClr val="bg2"/>
                </a:solidFill>
              </a:rPr>
              <a:t>C++ </a:t>
            </a:r>
            <a:r>
              <a:rPr lang="en-US" dirty="0"/>
              <a:t>and uses several open source libraries. </a:t>
            </a:r>
            <a:r>
              <a:rPr lang="en-US" dirty="0">
                <a:solidFill>
                  <a:schemeClr val="bg2"/>
                </a:solidFill>
              </a:rPr>
              <a:t>OpenCV</a:t>
            </a:r>
            <a:r>
              <a:rPr lang="en-US" dirty="0"/>
              <a:t> is used for general image processing, 2D feature extraction and tracking, pose estimation and video production. Optimization through bundle adjustment is achieved with </a:t>
            </a:r>
            <a:r>
              <a:rPr lang="en-US" dirty="0">
                <a:solidFill>
                  <a:schemeClr val="bg2"/>
                </a:solidFill>
              </a:rPr>
              <a:t>Ceres Solver</a:t>
            </a:r>
            <a:r>
              <a:rPr lang="en-US" dirty="0"/>
              <a:t>. Finally, </a:t>
            </a:r>
            <a:r>
              <a:rPr lang="en-US" dirty="0" err="1">
                <a:solidFill>
                  <a:schemeClr val="bg2"/>
                </a:solidFill>
              </a:rPr>
              <a:t>Dlib</a:t>
            </a:r>
            <a:r>
              <a:rPr lang="en-US" dirty="0"/>
              <a:t> is utilized for its 3D point cloud viewer as well as multithreading tools.</a:t>
            </a:r>
          </a:p>
          <a:p>
            <a:pPr marL="0" indent="0">
              <a:buNone/>
            </a:pPr>
            <a:endParaRPr lang="de-DE" dirty="0"/>
          </a:p>
          <a:p>
            <a:endParaRPr lang="en-US" dirty="0"/>
          </a:p>
        </p:txBody>
      </p:sp>
      <p:sp>
        <p:nvSpPr>
          <p:cNvPr id="7" name="Textfeld 6">
            <a:extLst>
              <a:ext uri="{FF2B5EF4-FFF2-40B4-BE49-F238E27FC236}">
                <a16:creationId xmlns:a16="http://schemas.microsoft.com/office/drawing/2014/main" id="{B270CEB7-5DFA-4765-90BD-73CE277963D6}"/>
              </a:ext>
            </a:extLst>
          </p:cNvPr>
          <p:cNvSpPr txBox="1"/>
          <p:nvPr/>
        </p:nvSpPr>
        <p:spPr>
          <a:xfrm>
            <a:off x="8449721" y="4120518"/>
            <a:ext cx="2586695" cy="646331"/>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de-DE" sz="3600" dirty="0">
                <a:solidFill>
                  <a:schemeClr val="bg1"/>
                </a:solidFill>
              </a:rPr>
              <a:t>Ceres Solver</a:t>
            </a:r>
            <a:endParaRPr lang="en-US" sz="3600" dirty="0">
              <a:solidFill>
                <a:schemeClr val="bg1"/>
              </a:solidFill>
            </a:endParaRPr>
          </a:p>
        </p:txBody>
      </p:sp>
      <p:pic>
        <p:nvPicPr>
          <p:cNvPr id="1030" name="Picture 6" descr="https://qph.fs.quoracdn.net/main-qimg-748316a749bdb46f5cdbe02e976e5500">
            <a:extLst>
              <a:ext uri="{FF2B5EF4-FFF2-40B4-BE49-F238E27FC236}">
                <a16:creationId xmlns:a16="http://schemas.microsoft.com/office/drawing/2014/main" id="{1A4BE20D-C01C-43CD-9CFA-355A5E3777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584" y="3390707"/>
            <a:ext cx="1628128" cy="20067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3.bp.blogspot.com/-gIFsLOzsU6E/UdWwp9ogpGI/AAAAAAAAAGM/HrHX94T__f8/s1600/dlib-logo.png">
            <a:extLst>
              <a:ext uri="{FF2B5EF4-FFF2-40B4-BE49-F238E27FC236}">
                <a16:creationId xmlns:a16="http://schemas.microsoft.com/office/drawing/2014/main" id="{7A7FEC88-17B8-4121-876E-F6490C75A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2937" y="4138936"/>
            <a:ext cx="3622675" cy="663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355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C7C263-A94A-498B-AF0E-25FD1EE0AC1B}"/>
              </a:ext>
            </a:extLst>
          </p:cNvPr>
          <p:cNvSpPr>
            <a:spLocks noGrp="1"/>
          </p:cNvSpPr>
          <p:nvPr>
            <p:ph type="title"/>
          </p:nvPr>
        </p:nvSpPr>
        <p:spPr>
          <a:xfrm>
            <a:off x="371475" y="623019"/>
            <a:ext cx="11449050" cy="679007"/>
          </a:xfrm>
        </p:spPr>
        <p:txBody>
          <a:bodyPr/>
          <a:lstStyle/>
          <a:p>
            <a:r>
              <a:rPr lang="en-US" dirty="0"/>
              <a:t>Feature Extraction and Tracking</a:t>
            </a:r>
          </a:p>
        </p:txBody>
      </p:sp>
      <p:sp>
        <p:nvSpPr>
          <p:cNvPr id="4" name="Datumsplatzhalter 3">
            <a:extLst>
              <a:ext uri="{FF2B5EF4-FFF2-40B4-BE49-F238E27FC236}">
                <a16:creationId xmlns:a16="http://schemas.microsoft.com/office/drawing/2014/main" id="{4B1869C2-19E6-413D-BDA5-0282C3A8979E}"/>
              </a:ext>
            </a:extLst>
          </p:cNvPr>
          <p:cNvSpPr>
            <a:spLocks noGrp="1"/>
          </p:cNvSpPr>
          <p:nvPr>
            <p:ph type="dt" sz="half" idx="10"/>
          </p:nvPr>
        </p:nvSpPr>
        <p:spPr>
          <a:xfrm>
            <a:off x="371849" y="6495499"/>
            <a:ext cx="677684" cy="214714"/>
          </a:xfrm>
        </p:spPr>
        <p:txBody>
          <a:bodyPr/>
          <a:lstStyle/>
          <a:p>
            <a:pPr algn="ctr"/>
            <a:r>
              <a:rPr lang="de-DE" dirty="0"/>
              <a:t>WS 17/18</a:t>
            </a:r>
            <a:endParaRPr lang="en-US" dirty="0"/>
          </a:p>
        </p:txBody>
      </p:sp>
      <p:sp>
        <p:nvSpPr>
          <p:cNvPr id="5" name="Foliennummernplatzhalter 4">
            <a:extLst>
              <a:ext uri="{FF2B5EF4-FFF2-40B4-BE49-F238E27FC236}">
                <a16:creationId xmlns:a16="http://schemas.microsoft.com/office/drawing/2014/main" id="{70A13E50-995F-48D3-BCB9-9F20B87D8E2A}"/>
              </a:ext>
            </a:extLst>
          </p:cNvPr>
          <p:cNvSpPr>
            <a:spLocks noGrp="1"/>
          </p:cNvSpPr>
          <p:nvPr>
            <p:ph type="sldNum" sz="quarter" idx="12"/>
          </p:nvPr>
        </p:nvSpPr>
        <p:spPr>
          <a:xfrm>
            <a:off x="11278622" y="6492812"/>
            <a:ext cx="541903" cy="214714"/>
          </a:xfrm>
        </p:spPr>
        <p:txBody>
          <a:bodyPr/>
          <a:lstStyle/>
          <a:p>
            <a:fld id="{B169C2F2-EDB3-4FE6-84CD-3C84FADA21DC}" type="slidenum">
              <a:rPr lang="en-US" smtClean="0"/>
              <a:pPr/>
              <a:t>14</a:t>
            </a:fld>
            <a:endParaRPr lang="en-US" dirty="0"/>
          </a:p>
        </p:txBody>
      </p:sp>
      <p:sp>
        <p:nvSpPr>
          <p:cNvPr id="6" name="Fußzeilenplatzhalter 5">
            <a:extLst>
              <a:ext uri="{FF2B5EF4-FFF2-40B4-BE49-F238E27FC236}">
                <a16:creationId xmlns:a16="http://schemas.microsoft.com/office/drawing/2014/main" id="{EB450BE3-D70D-4717-8B63-DA9B7FD53758}"/>
              </a:ext>
            </a:extLst>
          </p:cNvPr>
          <p:cNvSpPr>
            <a:spLocks noGrp="1"/>
          </p:cNvSpPr>
          <p:nvPr>
            <p:ph type="ftr" sz="quarter" idx="11"/>
          </p:nvPr>
        </p:nvSpPr>
        <p:spPr>
          <a:xfrm>
            <a:off x="1161741" y="6492812"/>
            <a:ext cx="7870128" cy="217826"/>
          </a:xfrm>
        </p:spPr>
        <p:txBody>
          <a:bodyPr/>
          <a:lstStyle/>
          <a:p>
            <a:r>
              <a:rPr lang="en-US" dirty="0"/>
              <a:t>Feature Extraction and Tracking / Multi-Camera Computer Vision and Algorithms</a:t>
            </a:r>
          </a:p>
        </p:txBody>
      </p:sp>
      <p:sp>
        <p:nvSpPr>
          <p:cNvPr id="9" name="Inhaltsplatzhalter 8">
            <a:extLst>
              <a:ext uri="{FF2B5EF4-FFF2-40B4-BE49-F238E27FC236}">
                <a16:creationId xmlns:a16="http://schemas.microsoft.com/office/drawing/2014/main" id="{3B156DFD-6EA4-4577-85F5-CE7D1D9F049E}"/>
              </a:ext>
            </a:extLst>
          </p:cNvPr>
          <p:cNvSpPr>
            <a:spLocks noGrp="1"/>
          </p:cNvSpPr>
          <p:nvPr>
            <p:ph idx="1"/>
          </p:nvPr>
        </p:nvSpPr>
        <p:spPr>
          <a:xfrm>
            <a:off x="371475" y="1449389"/>
            <a:ext cx="11449050" cy="733342"/>
          </a:xfrm>
        </p:spPr>
        <p:txBody>
          <a:bodyPr/>
          <a:lstStyle/>
          <a:p>
            <a:pPr marL="0" indent="0">
              <a:buNone/>
            </a:pPr>
            <a:r>
              <a:rPr lang="en-US" dirty="0"/>
              <a:t>The robust extraction of invariant points of interest is the corner stone of the Odometry pipeline. Within the architecture, different modules for 2D feature extraction are available.</a:t>
            </a:r>
          </a:p>
          <a:p>
            <a:pPr marL="0" indent="0">
              <a:buNone/>
            </a:pPr>
            <a:endParaRPr lang="en-US" dirty="0">
              <a:solidFill>
                <a:schemeClr val="bg2"/>
              </a:solidFill>
            </a:endParaRPr>
          </a:p>
        </p:txBody>
      </p:sp>
      <p:sp>
        <p:nvSpPr>
          <p:cNvPr id="10" name="Textfeld 9">
            <a:extLst>
              <a:ext uri="{FF2B5EF4-FFF2-40B4-BE49-F238E27FC236}">
                <a16:creationId xmlns:a16="http://schemas.microsoft.com/office/drawing/2014/main" id="{B597894F-B92C-43A1-8CD8-ACE0305E099B}"/>
              </a:ext>
            </a:extLst>
          </p:cNvPr>
          <p:cNvSpPr txBox="1"/>
          <p:nvPr/>
        </p:nvSpPr>
        <p:spPr>
          <a:xfrm>
            <a:off x="5638800" y="2974622"/>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5CE89ED5-07D2-464D-80FD-259615D04F8D}"/>
                  </a:ext>
                </a:extLst>
              </p:cNvPr>
              <p:cNvSpPr txBox="1"/>
              <p:nvPr/>
            </p:nvSpPr>
            <p:spPr>
              <a:xfrm>
                <a:off x="7397839" y="2553985"/>
                <a:ext cx="4422686" cy="7333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𝑆</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𝑦</m:t>
                          </m:r>
                        </m:e>
                      </m:d>
                      <m:r>
                        <a:rPr lang="de-DE" b="0" i="1" smtClean="0">
                          <a:latin typeface="Cambria Math" panose="02040503050406030204" pitchFamily="18" charset="0"/>
                        </a:rPr>
                        <m:t>=</m:t>
                      </m:r>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𝑝</m:t>
                          </m:r>
                        </m:sub>
                        <m:sup/>
                        <m:e>
                          <m:r>
                            <a:rPr lang="de-DE" b="0" i="1" smtClean="0">
                              <a:latin typeface="Cambria Math" panose="02040503050406030204" pitchFamily="18" charset="0"/>
                            </a:rPr>
                            <m:t>𝑤</m:t>
                          </m:r>
                          <m:d>
                            <m:dPr>
                              <m:ctrlPr>
                                <a:rPr lang="de-DE" b="0" i="1" smtClean="0">
                                  <a:latin typeface="Cambria Math" panose="02040503050406030204" pitchFamily="18" charset="0"/>
                                </a:rPr>
                              </m:ctrlPr>
                            </m:dPr>
                            <m:e>
                              <m:r>
                                <a:rPr lang="de-DE" b="0" i="1" smtClean="0">
                                  <a:latin typeface="Cambria Math" panose="02040503050406030204" pitchFamily="18" charset="0"/>
                                </a:rPr>
                                <m:t>𝑝</m:t>
                              </m:r>
                            </m:e>
                          </m:d>
                        </m:e>
                      </m:nary>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m>
                            <m:mPr>
                              <m:mcs>
                                <m:mc>
                                  <m:mcPr>
                                    <m:count m:val="2"/>
                                    <m:mcJc m:val="center"/>
                                  </m:mcPr>
                                </m:mc>
                              </m:mcs>
                              <m:ctrlPr>
                                <a:rPr lang="de-DE" b="0" i="1" smtClean="0">
                                  <a:latin typeface="Cambria Math" panose="02040503050406030204" pitchFamily="18" charset="0"/>
                                </a:rPr>
                              </m:ctrlPr>
                            </m:mPr>
                            <m:mr>
                              <m:e>
                                <m:sSub>
                                  <m:sSubPr>
                                    <m:ctrlPr>
                                      <a:rPr lang="de-DE" b="0" i="1" smtClean="0">
                                        <a:latin typeface="Cambria Math" panose="02040503050406030204" pitchFamily="18" charset="0"/>
                                      </a:rPr>
                                    </m:ctrlPr>
                                  </m:sSubPr>
                                  <m:e>
                                    <m:r>
                                      <m:rPr>
                                        <m:brk m:alnAt="7"/>
                                      </m:rPr>
                                      <a:rPr lang="de-DE" b="0" i="1" smtClean="0">
                                        <a:latin typeface="Cambria Math" panose="02040503050406030204" pitchFamily="18" charset="0"/>
                                      </a:rPr>
                                      <m:t>𝐼</m:t>
                                    </m:r>
                                  </m:e>
                                  <m:sub>
                                    <m:r>
                                      <m:rPr>
                                        <m:brk m:alnAt="7"/>
                                      </m:rPr>
                                      <a:rPr lang="de-DE" b="0" i="1" smtClean="0">
                                        <a:latin typeface="Cambria Math" panose="02040503050406030204" pitchFamily="18" charset="0"/>
                                      </a:rPr>
                                      <m:t>𝑥</m:t>
                                    </m:r>
                                  </m:sub>
                                </m:sSub>
                                <m:sSup>
                                  <m:sSupPr>
                                    <m:ctrlPr>
                                      <a:rPr lang="de-DE" b="0" i="1" smtClean="0">
                                        <a:latin typeface="Cambria Math" panose="02040503050406030204" pitchFamily="18" charset="0"/>
                                      </a:rPr>
                                    </m:ctrlPr>
                                  </m:sSupPr>
                                  <m:e>
                                    <m:d>
                                      <m:dPr>
                                        <m:ctrlPr>
                                          <a:rPr lang="de-DE" b="0" i="1" smtClean="0">
                                            <a:latin typeface="Cambria Math" panose="02040503050406030204" pitchFamily="18" charset="0"/>
                                          </a:rPr>
                                        </m:ctrlPr>
                                      </m:dPr>
                                      <m:e>
                                        <m:r>
                                          <m:rPr>
                                            <m:brk m:alnAt="7"/>
                                          </m:rPr>
                                          <a:rPr lang="de-DE" b="0" i="1" smtClean="0">
                                            <a:latin typeface="Cambria Math" panose="02040503050406030204" pitchFamily="18" charset="0"/>
                                          </a:rPr>
                                          <m:t>𝑝</m:t>
                                        </m:r>
                                      </m:e>
                                    </m:d>
                                  </m:e>
                                  <m:sup>
                                    <m:r>
                                      <m:rPr>
                                        <m:brk m:alnAt="7"/>
                                      </m:rPr>
                                      <a:rPr lang="de-DE" b="0" i="1" smtClean="0">
                                        <a:latin typeface="Cambria Math" panose="02040503050406030204" pitchFamily="18" charset="0"/>
                                      </a:rPr>
                                      <m:t>2</m:t>
                                    </m:r>
                                  </m:sup>
                                </m:sSup>
                              </m:e>
                              <m:e>
                                <m:sSub>
                                  <m:sSubPr>
                                    <m:ctrlPr>
                                      <a:rPr lang="de-DE" b="0" i="1" smtClean="0">
                                        <a:latin typeface="Cambria Math" panose="02040503050406030204" pitchFamily="18" charset="0"/>
                                      </a:rPr>
                                    </m:ctrlPr>
                                  </m:sSubPr>
                                  <m:e>
                                    <m:r>
                                      <a:rPr lang="de-DE" b="0" i="1" smtClean="0">
                                        <a:latin typeface="Cambria Math" panose="02040503050406030204" pitchFamily="18" charset="0"/>
                                      </a:rPr>
                                      <m:t>𝐼</m:t>
                                    </m:r>
                                  </m:e>
                                  <m:sub>
                                    <m:r>
                                      <a:rPr lang="de-DE" b="0" i="1" smtClean="0">
                                        <a:latin typeface="Cambria Math" panose="02040503050406030204" pitchFamily="18" charset="0"/>
                                      </a:rPr>
                                      <m:t>𝑥</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𝑝</m:t>
                                    </m:r>
                                  </m:e>
                                </m:d>
                                <m:sSub>
                                  <m:sSubPr>
                                    <m:ctrlPr>
                                      <a:rPr lang="de-DE" b="0" i="1" smtClean="0">
                                        <a:latin typeface="Cambria Math" panose="02040503050406030204" pitchFamily="18" charset="0"/>
                                      </a:rPr>
                                    </m:ctrlPr>
                                  </m:sSubPr>
                                  <m:e>
                                    <m:r>
                                      <a:rPr lang="de-DE" b="0" i="1" smtClean="0">
                                        <a:latin typeface="Cambria Math" panose="02040503050406030204" pitchFamily="18" charset="0"/>
                                      </a:rPr>
                                      <m:t>𝐼</m:t>
                                    </m:r>
                                  </m:e>
                                  <m:sub>
                                    <m:r>
                                      <a:rPr lang="de-DE" b="0" i="1" smtClean="0">
                                        <a:latin typeface="Cambria Math" panose="02040503050406030204" pitchFamily="18" charset="0"/>
                                      </a:rPr>
                                      <m:t>𝑦</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𝑝</m:t>
                                    </m:r>
                                  </m:e>
                                </m:d>
                              </m:e>
                            </m:mr>
                            <m:mr>
                              <m:e>
                                <m:sSub>
                                  <m:sSubPr>
                                    <m:ctrlPr>
                                      <a:rPr lang="de-DE" b="0" i="1" smtClean="0">
                                        <a:latin typeface="Cambria Math" panose="02040503050406030204" pitchFamily="18" charset="0"/>
                                      </a:rPr>
                                    </m:ctrlPr>
                                  </m:sSubPr>
                                  <m:e>
                                    <m:r>
                                      <a:rPr lang="de-DE" b="0" i="1" smtClean="0">
                                        <a:latin typeface="Cambria Math" panose="02040503050406030204" pitchFamily="18" charset="0"/>
                                      </a:rPr>
                                      <m:t>𝐼</m:t>
                                    </m:r>
                                  </m:e>
                                  <m:sub>
                                    <m:r>
                                      <a:rPr lang="de-DE" b="0" i="1" smtClean="0">
                                        <a:latin typeface="Cambria Math" panose="02040503050406030204" pitchFamily="18" charset="0"/>
                                      </a:rPr>
                                      <m:t>𝑥</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𝑝</m:t>
                                    </m:r>
                                  </m:e>
                                </m:d>
                                <m:sSub>
                                  <m:sSubPr>
                                    <m:ctrlPr>
                                      <a:rPr lang="de-DE" b="0" i="1" smtClean="0">
                                        <a:latin typeface="Cambria Math" panose="02040503050406030204" pitchFamily="18" charset="0"/>
                                      </a:rPr>
                                    </m:ctrlPr>
                                  </m:sSubPr>
                                  <m:e>
                                    <m:r>
                                      <a:rPr lang="de-DE" b="0" i="1" smtClean="0">
                                        <a:latin typeface="Cambria Math" panose="02040503050406030204" pitchFamily="18" charset="0"/>
                                      </a:rPr>
                                      <m:t>𝐼</m:t>
                                    </m:r>
                                  </m:e>
                                  <m:sub>
                                    <m:r>
                                      <a:rPr lang="de-DE" b="0" i="1" smtClean="0">
                                        <a:latin typeface="Cambria Math" panose="02040503050406030204" pitchFamily="18" charset="0"/>
                                      </a:rPr>
                                      <m:t>𝑦</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𝑝</m:t>
                                    </m:r>
                                  </m:e>
                                </m:d>
                              </m:e>
                              <m:e>
                                <m:sSub>
                                  <m:sSubPr>
                                    <m:ctrlPr>
                                      <a:rPr lang="de-DE" b="0" i="1" smtClean="0">
                                        <a:latin typeface="Cambria Math" panose="02040503050406030204" pitchFamily="18" charset="0"/>
                                      </a:rPr>
                                    </m:ctrlPr>
                                  </m:sSubPr>
                                  <m:e>
                                    <m:r>
                                      <a:rPr lang="de-DE" b="0" i="1" smtClean="0">
                                        <a:latin typeface="Cambria Math" panose="02040503050406030204" pitchFamily="18" charset="0"/>
                                      </a:rPr>
                                      <m:t>𝐼</m:t>
                                    </m:r>
                                  </m:e>
                                  <m:sub>
                                    <m:r>
                                      <a:rPr lang="de-DE" b="0" i="1" smtClean="0">
                                        <a:latin typeface="Cambria Math" panose="02040503050406030204" pitchFamily="18" charset="0"/>
                                      </a:rPr>
                                      <m:t>𝑦</m:t>
                                    </m:r>
                                  </m:sub>
                                </m:sSub>
                                <m:sSup>
                                  <m:sSupPr>
                                    <m:ctrlPr>
                                      <a:rPr lang="de-DE" b="0" i="1" smtClean="0">
                                        <a:latin typeface="Cambria Math" panose="02040503050406030204" pitchFamily="18" charset="0"/>
                                      </a:rPr>
                                    </m:ctrlPr>
                                  </m:sSupPr>
                                  <m:e>
                                    <m:d>
                                      <m:dPr>
                                        <m:ctrlPr>
                                          <a:rPr lang="de-DE" b="0" i="1" smtClean="0">
                                            <a:latin typeface="Cambria Math" panose="02040503050406030204" pitchFamily="18" charset="0"/>
                                          </a:rPr>
                                        </m:ctrlPr>
                                      </m:dPr>
                                      <m:e>
                                        <m:r>
                                          <a:rPr lang="de-DE" b="0" i="1" smtClean="0">
                                            <a:latin typeface="Cambria Math" panose="02040503050406030204" pitchFamily="18" charset="0"/>
                                          </a:rPr>
                                          <m:t>𝑝</m:t>
                                        </m:r>
                                      </m:e>
                                    </m:d>
                                  </m:e>
                                  <m:sup>
                                    <m:r>
                                      <a:rPr lang="de-DE" b="0" i="1" smtClean="0">
                                        <a:latin typeface="Cambria Math" panose="02040503050406030204" pitchFamily="18" charset="0"/>
                                      </a:rPr>
                                      <m:t>2</m:t>
                                    </m:r>
                                  </m:sup>
                                </m:sSup>
                              </m:e>
                            </m:mr>
                          </m:m>
                        </m:e>
                      </m:d>
                    </m:oMath>
                  </m:oMathPara>
                </a14:m>
                <a:endParaRPr lang="en-US" dirty="0"/>
              </a:p>
            </p:txBody>
          </p:sp>
        </mc:Choice>
        <mc:Fallback xmlns="">
          <p:sp>
            <p:nvSpPr>
              <p:cNvPr id="3" name="Textfeld 2">
                <a:extLst>
                  <a:ext uri="{FF2B5EF4-FFF2-40B4-BE49-F238E27FC236}">
                    <a16:creationId xmlns:a16="http://schemas.microsoft.com/office/drawing/2014/main" id="{5CE89ED5-07D2-464D-80FD-259615D04F8D}"/>
                  </a:ext>
                </a:extLst>
              </p:cNvPr>
              <p:cNvSpPr txBox="1">
                <a:spLocks noRot="1" noChangeAspect="1" noMove="1" noResize="1" noEditPoints="1" noAdjustHandles="1" noChangeArrowheads="1" noChangeShapeType="1" noTextEdit="1"/>
              </p:cNvSpPr>
              <p:nvPr/>
            </p:nvSpPr>
            <p:spPr>
              <a:xfrm>
                <a:off x="7397839" y="2553985"/>
                <a:ext cx="4422686" cy="733342"/>
              </a:xfrm>
              <a:prstGeom prst="rect">
                <a:avLst/>
              </a:prstGeom>
              <a:blipFill>
                <a:blip r:embed="rId3"/>
                <a:stretch>
                  <a:fillRect/>
                </a:stretch>
              </a:blipFill>
            </p:spPr>
            <p:txBody>
              <a:bodyPr/>
              <a:lstStyle/>
              <a:p>
                <a:r>
                  <a:rPr lang="en-US">
                    <a:noFill/>
                  </a:rPr>
                  <a:t> </a:t>
                </a:r>
              </a:p>
            </p:txBody>
          </p:sp>
        </mc:Fallback>
      </mc:AlternateContent>
      <p:sp>
        <p:nvSpPr>
          <p:cNvPr id="11" name="Textfeld 10">
            <a:extLst>
              <a:ext uri="{FF2B5EF4-FFF2-40B4-BE49-F238E27FC236}">
                <a16:creationId xmlns:a16="http://schemas.microsoft.com/office/drawing/2014/main" id="{4BD2B09F-E602-4E39-A971-249FFF284616}"/>
              </a:ext>
            </a:extLst>
          </p:cNvPr>
          <p:cNvSpPr txBox="1"/>
          <p:nvPr/>
        </p:nvSpPr>
        <p:spPr>
          <a:xfrm>
            <a:off x="371475" y="2330094"/>
            <a:ext cx="6996991" cy="4154984"/>
          </a:xfrm>
          <a:prstGeom prst="rect">
            <a:avLst/>
          </a:prstGeom>
          <a:noFill/>
        </p:spPr>
        <p:txBody>
          <a:bodyPr wrap="square" rtlCol="0">
            <a:spAutoFit/>
          </a:bodyPr>
          <a:lstStyle/>
          <a:p>
            <a:r>
              <a:rPr lang="en-US" sz="2400" dirty="0" err="1">
                <a:solidFill>
                  <a:schemeClr val="bg2"/>
                </a:solidFill>
              </a:rPr>
              <a:t>ShiTomasiFeatureExtractor</a:t>
            </a:r>
            <a:endParaRPr lang="en-US" sz="2400" dirty="0">
              <a:solidFill>
                <a:schemeClr val="bg2"/>
              </a:solidFill>
            </a:endParaRPr>
          </a:p>
          <a:p>
            <a:r>
              <a:rPr lang="en-US" sz="2400" dirty="0"/>
              <a:t>Corner detector that selects local maxima in variation in all directions. Candidates are calculated using the Eigenvalues of the pixel‘s structural tensor [1].</a:t>
            </a:r>
          </a:p>
          <a:p>
            <a:r>
              <a:rPr lang="en-US" sz="2400" dirty="0" err="1">
                <a:solidFill>
                  <a:schemeClr val="bg2"/>
                </a:solidFill>
              </a:rPr>
              <a:t>OpenCVGoodFeatureExtractor</a:t>
            </a:r>
            <a:endParaRPr lang="en-US" sz="2400" dirty="0">
              <a:solidFill>
                <a:schemeClr val="bg2"/>
              </a:solidFill>
            </a:endParaRPr>
          </a:p>
          <a:p>
            <a:r>
              <a:rPr lang="en-US" sz="2400" dirty="0"/>
              <a:t>OpenCV based corner detector similar to the implementation above. Uses heuristic corner response measure instead of calculating Eigenvalues [2].</a:t>
            </a:r>
          </a:p>
          <a:p>
            <a:r>
              <a:rPr lang="en-US" sz="2400" dirty="0" err="1">
                <a:solidFill>
                  <a:schemeClr val="bg2"/>
                </a:solidFill>
              </a:rPr>
              <a:t>OpenCVFASTFeatureExtractor</a:t>
            </a:r>
            <a:endParaRPr lang="en-US" sz="2400" dirty="0">
              <a:solidFill>
                <a:schemeClr val="bg2"/>
              </a:solidFill>
            </a:endParaRPr>
          </a:p>
          <a:p>
            <a:r>
              <a:rPr lang="en-US" sz="2400" dirty="0"/>
              <a:t>Machine learning based. Checks pixels on a circle around the point of interest [3].</a:t>
            </a:r>
          </a:p>
        </p:txBody>
      </p:sp>
      <p:sp>
        <p:nvSpPr>
          <p:cNvPr id="12" name="Textfeld 11">
            <a:extLst>
              <a:ext uri="{FF2B5EF4-FFF2-40B4-BE49-F238E27FC236}">
                <a16:creationId xmlns:a16="http://schemas.microsoft.com/office/drawing/2014/main" id="{CDD02954-F0E1-4D6C-A77A-FB29626A87EC}"/>
              </a:ext>
            </a:extLst>
          </p:cNvPr>
          <p:cNvSpPr txBox="1"/>
          <p:nvPr/>
        </p:nvSpPr>
        <p:spPr>
          <a:xfrm>
            <a:off x="7326817" y="2330094"/>
            <a:ext cx="1761188" cy="369332"/>
          </a:xfrm>
          <a:prstGeom prst="rect">
            <a:avLst/>
          </a:prstGeom>
          <a:noFill/>
        </p:spPr>
        <p:txBody>
          <a:bodyPr wrap="none" rtlCol="0">
            <a:spAutoFit/>
          </a:bodyPr>
          <a:lstStyle/>
          <a:p>
            <a:r>
              <a:rPr lang="en-US" dirty="0"/>
              <a:t>Structural tensor</a:t>
            </a:r>
          </a:p>
        </p:txBody>
      </p:sp>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D8748706-43B0-4D3B-AB3F-1058D74CEE3F}"/>
                  </a:ext>
                </a:extLst>
              </p:cNvPr>
              <p:cNvSpPr txBox="1"/>
              <p:nvPr/>
            </p:nvSpPr>
            <p:spPr>
              <a:xfrm>
                <a:off x="7397839" y="3765469"/>
                <a:ext cx="25841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𝑅</m:t>
                      </m:r>
                      <m:r>
                        <a:rPr lang="de-DE" b="0" i="1" smtClean="0">
                          <a:latin typeface="Cambria Math" panose="02040503050406030204" pitchFamily="18" charset="0"/>
                        </a:rPr>
                        <m:t>=</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det</m:t>
                          </m:r>
                        </m:fName>
                        <m:e>
                          <m:r>
                            <a:rPr lang="de-DE" b="0" i="1" smtClean="0">
                              <a:latin typeface="Cambria Math" panose="02040503050406030204" pitchFamily="18" charset="0"/>
                            </a:rPr>
                            <m:t>𝑀</m:t>
                          </m:r>
                        </m:e>
                      </m:func>
                      <m:r>
                        <a:rPr lang="de-DE" b="0" i="1" smtClean="0">
                          <a:latin typeface="Cambria Math" panose="02040503050406030204" pitchFamily="18" charset="0"/>
                        </a:rPr>
                        <m:t>−</m:t>
                      </m:r>
                      <m:r>
                        <a:rPr lang="de-DE" b="0" i="1" smtClean="0">
                          <a:latin typeface="Cambria Math" panose="02040503050406030204" pitchFamily="18" charset="0"/>
                        </a:rPr>
                        <m:t>𝑘</m:t>
                      </m:r>
                      <m:sSup>
                        <m:sSupPr>
                          <m:ctrlPr>
                            <a:rPr lang="de-DE" b="0" i="1" smtClean="0">
                              <a:latin typeface="Cambria Math" panose="02040503050406030204" pitchFamily="18" charset="0"/>
                            </a:rPr>
                          </m:ctrlPr>
                        </m:sSupPr>
                        <m:e>
                          <m:d>
                            <m:dPr>
                              <m:ctrlPr>
                                <a:rPr lang="de-DE" b="0" i="1" smtClean="0">
                                  <a:latin typeface="Cambria Math" panose="02040503050406030204" pitchFamily="18" charset="0"/>
                                </a:rPr>
                              </m:ctrlPr>
                            </m:dPr>
                            <m:e>
                              <m:r>
                                <m:rPr>
                                  <m:nor/>
                                </m:rPr>
                                <a:rPr lang="de-DE" b="0" i="0" smtClean="0">
                                  <a:latin typeface="Cambria Math" panose="02040503050406030204" pitchFamily="18" charset="0"/>
                                </a:rPr>
                                <m:t>trace</m:t>
                              </m:r>
                              <m:r>
                                <a:rPr lang="de-DE" b="0" i="1" smtClean="0">
                                  <a:latin typeface="Cambria Math" panose="02040503050406030204" pitchFamily="18" charset="0"/>
                                </a:rPr>
                                <m:t> </m:t>
                              </m:r>
                              <m:r>
                                <a:rPr lang="de-DE" b="0" i="1" smtClean="0">
                                  <a:latin typeface="Cambria Math" panose="02040503050406030204" pitchFamily="18" charset="0"/>
                                </a:rPr>
                                <m:t>𝑀</m:t>
                              </m:r>
                            </m:e>
                          </m:d>
                        </m:e>
                        <m:sup>
                          <m:r>
                            <a:rPr lang="de-DE" b="0" i="1" smtClean="0">
                              <a:latin typeface="Cambria Math" panose="02040503050406030204" pitchFamily="18" charset="0"/>
                            </a:rPr>
                            <m:t>2</m:t>
                          </m:r>
                        </m:sup>
                      </m:sSup>
                    </m:oMath>
                  </m:oMathPara>
                </a14:m>
                <a:endParaRPr lang="en-US" dirty="0"/>
              </a:p>
            </p:txBody>
          </p:sp>
        </mc:Choice>
        <mc:Fallback xmlns="">
          <p:sp>
            <p:nvSpPr>
              <p:cNvPr id="13" name="Textfeld 12">
                <a:extLst>
                  <a:ext uri="{FF2B5EF4-FFF2-40B4-BE49-F238E27FC236}">
                    <a16:creationId xmlns:a16="http://schemas.microsoft.com/office/drawing/2014/main" id="{D8748706-43B0-4D3B-AB3F-1058D74CEE3F}"/>
                  </a:ext>
                </a:extLst>
              </p:cNvPr>
              <p:cNvSpPr txBox="1">
                <a:spLocks noRot="1" noChangeAspect="1" noMove="1" noResize="1" noEditPoints="1" noAdjustHandles="1" noChangeArrowheads="1" noChangeShapeType="1" noTextEdit="1"/>
              </p:cNvSpPr>
              <p:nvPr/>
            </p:nvSpPr>
            <p:spPr>
              <a:xfrm>
                <a:off x="7397839" y="3765469"/>
                <a:ext cx="2584169" cy="276999"/>
              </a:xfrm>
              <a:prstGeom prst="rect">
                <a:avLst/>
              </a:prstGeom>
              <a:blipFill>
                <a:blip r:embed="rId4"/>
                <a:stretch>
                  <a:fillRect l="-709" t="-4444" b="-8889"/>
                </a:stretch>
              </a:blipFill>
            </p:spPr>
            <p:txBody>
              <a:bodyPr/>
              <a:lstStyle/>
              <a:p>
                <a:r>
                  <a:rPr lang="en-US">
                    <a:noFill/>
                  </a:rPr>
                  <a:t> </a:t>
                </a:r>
              </a:p>
            </p:txBody>
          </p:sp>
        </mc:Fallback>
      </mc:AlternateContent>
      <p:sp>
        <p:nvSpPr>
          <p:cNvPr id="14" name="Textfeld 13">
            <a:extLst>
              <a:ext uri="{FF2B5EF4-FFF2-40B4-BE49-F238E27FC236}">
                <a16:creationId xmlns:a16="http://schemas.microsoft.com/office/drawing/2014/main" id="{439BB9C2-F96A-4438-A3FD-F21551AA4D57}"/>
              </a:ext>
            </a:extLst>
          </p:cNvPr>
          <p:cNvSpPr txBox="1"/>
          <p:nvPr/>
        </p:nvSpPr>
        <p:spPr>
          <a:xfrm>
            <a:off x="7326817" y="3388403"/>
            <a:ext cx="2600777" cy="369332"/>
          </a:xfrm>
          <a:prstGeom prst="rect">
            <a:avLst/>
          </a:prstGeom>
          <a:noFill/>
        </p:spPr>
        <p:txBody>
          <a:bodyPr wrap="none" rtlCol="0">
            <a:spAutoFit/>
          </a:bodyPr>
          <a:lstStyle/>
          <a:p>
            <a:r>
              <a:rPr lang="en-US" dirty="0"/>
              <a:t>Corner response measure</a:t>
            </a:r>
          </a:p>
        </p:txBody>
      </p:sp>
      <p:pic>
        <p:nvPicPr>
          <p:cNvPr id="16" name="Grafik 15" descr="Bildschirmausschnitt">
            <a:extLst>
              <a:ext uri="{FF2B5EF4-FFF2-40B4-BE49-F238E27FC236}">
                <a16:creationId xmlns:a16="http://schemas.microsoft.com/office/drawing/2014/main" id="{AA35261A-E2AB-4B0E-9C30-43D627747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839" y="4143544"/>
            <a:ext cx="3842197" cy="1872375"/>
          </a:xfrm>
          <a:prstGeom prst="rect">
            <a:avLst/>
          </a:prstGeom>
          <a:effectLst>
            <a:outerShdw blurRad="50800" dist="38100" dir="2700000" algn="tl" rotWithShape="0">
              <a:prstClr val="black">
                <a:alpha val="40000"/>
              </a:prstClr>
            </a:outerShdw>
          </a:effectLst>
        </p:spPr>
      </p:pic>
      <p:sp>
        <p:nvSpPr>
          <p:cNvPr id="17" name="Textfeld 16">
            <a:extLst>
              <a:ext uri="{FF2B5EF4-FFF2-40B4-BE49-F238E27FC236}">
                <a16:creationId xmlns:a16="http://schemas.microsoft.com/office/drawing/2014/main" id="{3929E147-9F5A-4AF5-88B7-25D85C16BC15}"/>
              </a:ext>
            </a:extLst>
          </p:cNvPr>
          <p:cNvSpPr txBox="1"/>
          <p:nvPr/>
        </p:nvSpPr>
        <p:spPr>
          <a:xfrm>
            <a:off x="7427212" y="6015919"/>
            <a:ext cx="3842197" cy="400110"/>
          </a:xfrm>
          <a:prstGeom prst="rect">
            <a:avLst/>
          </a:prstGeom>
          <a:noFill/>
        </p:spPr>
        <p:txBody>
          <a:bodyPr wrap="square" rtlCol="0">
            <a:spAutoFit/>
          </a:bodyPr>
          <a:lstStyle/>
          <a:p>
            <a:r>
              <a:rPr lang="en-US" sz="1000" dirty="0"/>
              <a:t>FAST (Features from Accelerated Segment Test) algorithm, from </a:t>
            </a:r>
            <a:r>
              <a:rPr lang="en-US" sz="1000" dirty="0" err="1"/>
              <a:t>Rosten</a:t>
            </a:r>
            <a:r>
              <a:rPr lang="en-US" sz="1000" dirty="0"/>
              <a:t> 2006</a:t>
            </a:r>
          </a:p>
        </p:txBody>
      </p:sp>
    </p:spTree>
    <p:extLst>
      <p:ext uri="{BB962C8B-B14F-4D97-AF65-F5344CB8AC3E}">
        <p14:creationId xmlns:p14="http://schemas.microsoft.com/office/powerpoint/2010/main" val="704776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C7C263-A94A-498B-AF0E-25FD1EE0AC1B}"/>
              </a:ext>
            </a:extLst>
          </p:cNvPr>
          <p:cNvSpPr>
            <a:spLocks noGrp="1"/>
          </p:cNvSpPr>
          <p:nvPr>
            <p:ph type="title"/>
          </p:nvPr>
        </p:nvSpPr>
        <p:spPr>
          <a:xfrm>
            <a:off x="371475" y="623019"/>
            <a:ext cx="11449050" cy="679007"/>
          </a:xfrm>
        </p:spPr>
        <p:txBody>
          <a:bodyPr/>
          <a:lstStyle/>
          <a:p>
            <a:r>
              <a:rPr lang="en-US" dirty="0"/>
              <a:t>Feature Extraction and Tracking</a:t>
            </a:r>
          </a:p>
        </p:txBody>
      </p:sp>
      <p:sp>
        <p:nvSpPr>
          <p:cNvPr id="4" name="Datumsplatzhalter 3">
            <a:extLst>
              <a:ext uri="{FF2B5EF4-FFF2-40B4-BE49-F238E27FC236}">
                <a16:creationId xmlns:a16="http://schemas.microsoft.com/office/drawing/2014/main" id="{4B1869C2-19E6-413D-BDA5-0282C3A8979E}"/>
              </a:ext>
            </a:extLst>
          </p:cNvPr>
          <p:cNvSpPr>
            <a:spLocks noGrp="1"/>
          </p:cNvSpPr>
          <p:nvPr>
            <p:ph type="dt" sz="half" idx="10"/>
          </p:nvPr>
        </p:nvSpPr>
        <p:spPr>
          <a:xfrm>
            <a:off x="371849" y="6495499"/>
            <a:ext cx="677684" cy="214714"/>
          </a:xfrm>
        </p:spPr>
        <p:txBody>
          <a:bodyPr/>
          <a:lstStyle/>
          <a:p>
            <a:pPr algn="ctr"/>
            <a:r>
              <a:rPr lang="de-DE" dirty="0"/>
              <a:t>WS 17/18</a:t>
            </a:r>
            <a:endParaRPr lang="en-US" dirty="0"/>
          </a:p>
        </p:txBody>
      </p:sp>
      <p:sp>
        <p:nvSpPr>
          <p:cNvPr id="5" name="Foliennummernplatzhalter 4">
            <a:extLst>
              <a:ext uri="{FF2B5EF4-FFF2-40B4-BE49-F238E27FC236}">
                <a16:creationId xmlns:a16="http://schemas.microsoft.com/office/drawing/2014/main" id="{70A13E50-995F-48D3-BCB9-9F20B87D8E2A}"/>
              </a:ext>
            </a:extLst>
          </p:cNvPr>
          <p:cNvSpPr>
            <a:spLocks noGrp="1"/>
          </p:cNvSpPr>
          <p:nvPr>
            <p:ph type="sldNum" sz="quarter" idx="12"/>
          </p:nvPr>
        </p:nvSpPr>
        <p:spPr>
          <a:xfrm>
            <a:off x="11278622" y="6492812"/>
            <a:ext cx="541903" cy="214714"/>
          </a:xfrm>
        </p:spPr>
        <p:txBody>
          <a:bodyPr/>
          <a:lstStyle/>
          <a:p>
            <a:fld id="{B169C2F2-EDB3-4FE6-84CD-3C84FADA21DC}" type="slidenum">
              <a:rPr lang="en-US" smtClean="0"/>
              <a:pPr/>
              <a:t>15</a:t>
            </a:fld>
            <a:endParaRPr lang="en-US" dirty="0"/>
          </a:p>
        </p:txBody>
      </p:sp>
      <p:sp>
        <p:nvSpPr>
          <p:cNvPr id="6" name="Fußzeilenplatzhalter 5">
            <a:extLst>
              <a:ext uri="{FF2B5EF4-FFF2-40B4-BE49-F238E27FC236}">
                <a16:creationId xmlns:a16="http://schemas.microsoft.com/office/drawing/2014/main" id="{EB450BE3-D70D-4717-8B63-DA9B7FD53758}"/>
              </a:ext>
            </a:extLst>
          </p:cNvPr>
          <p:cNvSpPr>
            <a:spLocks noGrp="1"/>
          </p:cNvSpPr>
          <p:nvPr>
            <p:ph type="ftr" sz="quarter" idx="11"/>
          </p:nvPr>
        </p:nvSpPr>
        <p:spPr>
          <a:xfrm>
            <a:off x="1161741" y="6492812"/>
            <a:ext cx="7870128" cy="217826"/>
          </a:xfrm>
        </p:spPr>
        <p:txBody>
          <a:bodyPr/>
          <a:lstStyle/>
          <a:p>
            <a:r>
              <a:rPr lang="en-US" dirty="0"/>
              <a:t>Feature Extraction and Tracking / Multi-Camera Computer Vision and Algorithms</a:t>
            </a:r>
          </a:p>
        </p:txBody>
      </p:sp>
      <p:sp>
        <p:nvSpPr>
          <p:cNvPr id="9" name="Inhaltsplatzhalter 8">
            <a:extLst>
              <a:ext uri="{FF2B5EF4-FFF2-40B4-BE49-F238E27FC236}">
                <a16:creationId xmlns:a16="http://schemas.microsoft.com/office/drawing/2014/main" id="{3B156DFD-6EA4-4577-85F5-CE7D1D9F049E}"/>
              </a:ext>
            </a:extLst>
          </p:cNvPr>
          <p:cNvSpPr>
            <a:spLocks noGrp="1"/>
          </p:cNvSpPr>
          <p:nvPr>
            <p:ph idx="1"/>
          </p:nvPr>
        </p:nvSpPr>
        <p:spPr>
          <a:xfrm>
            <a:off x="371475" y="1449389"/>
            <a:ext cx="11449050" cy="733342"/>
          </a:xfrm>
        </p:spPr>
        <p:txBody>
          <a:bodyPr/>
          <a:lstStyle/>
          <a:p>
            <a:pPr marL="0" indent="0">
              <a:buNone/>
            </a:pPr>
            <a:r>
              <a:rPr lang="en-US" dirty="0"/>
              <a:t>Features need to be tracked between frames in order to perform pose estimation or triangulation of new 3D points.</a:t>
            </a:r>
          </a:p>
          <a:p>
            <a:pPr marL="0" indent="0">
              <a:buNone/>
            </a:pPr>
            <a:endParaRPr lang="en-US" dirty="0">
              <a:solidFill>
                <a:schemeClr val="bg2"/>
              </a:solidFill>
            </a:endParaRPr>
          </a:p>
        </p:txBody>
      </p:sp>
      <p:sp>
        <p:nvSpPr>
          <p:cNvPr id="10" name="Textfeld 9">
            <a:extLst>
              <a:ext uri="{FF2B5EF4-FFF2-40B4-BE49-F238E27FC236}">
                <a16:creationId xmlns:a16="http://schemas.microsoft.com/office/drawing/2014/main" id="{B597894F-B92C-43A1-8CD8-ACE0305E099B}"/>
              </a:ext>
            </a:extLst>
          </p:cNvPr>
          <p:cNvSpPr txBox="1"/>
          <p:nvPr/>
        </p:nvSpPr>
        <p:spPr>
          <a:xfrm>
            <a:off x="5638800" y="2974622"/>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4BD2B09F-E602-4E39-A971-249FFF284616}"/>
                  </a:ext>
                </a:extLst>
              </p:cNvPr>
              <p:cNvSpPr txBox="1"/>
              <p:nvPr/>
            </p:nvSpPr>
            <p:spPr>
              <a:xfrm>
                <a:off x="371475" y="2330094"/>
                <a:ext cx="11449050" cy="4411336"/>
              </a:xfrm>
              <a:prstGeom prst="rect">
                <a:avLst/>
              </a:prstGeom>
              <a:noFill/>
            </p:spPr>
            <p:txBody>
              <a:bodyPr wrap="square" rtlCol="0">
                <a:spAutoFit/>
              </a:bodyPr>
              <a:lstStyle/>
              <a:p>
                <a:r>
                  <a:rPr lang="en-US" sz="2400" dirty="0">
                    <a:solidFill>
                      <a:schemeClr val="bg2"/>
                    </a:solidFill>
                  </a:rPr>
                  <a:t>OpenCVLucasKanadeFM</a:t>
                </a:r>
              </a:p>
              <a:p>
                <a:r>
                  <a:rPr lang="en-US" sz="2400" dirty="0"/>
                  <a:t>OpenCV‘s implementation of a pyramidal Lucas </a:t>
                </a:r>
                <a:r>
                  <a:rPr lang="en-US" sz="2400" dirty="0" err="1"/>
                  <a:t>Kanade</a:t>
                </a:r>
                <a:r>
                  <a:rPr lang="en-US" sz="2400" dirty="0"/>
                  <a:t> feature tracker [4]. On each level of the pyramid, the residual function </a:t>
                </a:r>
                <a14:m>
                  <m:oMath xmlns:m="http://schemas.openxmlformats.org/officeDocument/2006/math">
                    <m:nary>
                      <m:naryPr>
                        <m:chr m:val="∑"/>
                        <m:limLoc m:val="subSup"/>
                        <m:supHide m:val="on"/>
                        <m:ctrlPr>
                          <a:rPr lang="en-US" sz="2400" i="1" smtClean="0">
                            <a:latin typeface="Cambria Math" panose="02040503050406030204" pitchFamily="18" charset="0"/>
                          </a:rPr>
                        </m:ctrlPr>
                      </m:naryPr>
                      <m:sub>
                        <m:r>
                          <m:rPr>
                            <m:brk m:alnAt="9"/>
                          </m:rPr>
                          <a:rPr lang="de-DE" sz="2400" b="0" i="1" smtClean="0">
                            <a:latin typeface="Cambria Math" panose="02040503050406030204" pitchFamily="18" charset="0"/>
                          </a:rPr>
                          <m:t>𝑥</m:t>
                        </m:r>
                        <m:r>
                          <a:rPr lang="de-DE" sz="2400" b="0" i="1" smtClean="0">
                            <a:latin typeface="Cambria Math" panose="02040503050406030204" pitchFamily="18" charset="0"/>
                          </a:rPr>
                          <m:t>∈</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𝑤</m:t>
                            </m:r>
                          </m:e>
                          <m:sub>
                            <m:r>
                              <a:rPr lang="de-DE" sz="2400" b="0" i="1" smtClean="0">
                                <a:latin typeface="Cambria Math" panose="02040503050406030204" pitchFamily="18" charset="0"/>
                              </a:rPr>
                              <m:t>𝑥</m:t>
                            </m:r>
                          </m:sub>
                        </m:sSub>
                      </m:sub>
                      <m:sup/>
                      <m:e>
                        <m:sSup>
                          <m:sSupPr>
                            <m:ctrlPr>
                              <a:rPr lang="de-DE" sz="2400" b="0" i="1" smtClean="0">
                                <a:latin typeface="Cambria Math" panose="02040503050406030204" pitchFamily="18" charset="0"/>
                              </a:rPr>
                            </m:ctrlPr>
                          </m:sSupPr>
                          <m:e>
                            <m:nary>
                              <m:naryPr>
                                <m:chr m:val="∑"/>
                                <m:limLoc m:val="subSup"/>
                                <m:supHide m:val="on"/>
                                <m:ctrlPr>
                                  <a:rPr lang="en-US" sz="2400" i="1" smtClean="0">
                                    <a:latin typeface="Cambria Math" panose="02040503050406030204" pitchFamily="18" charset="0"/>
                                  </a:rPr>
                                </m:ctrlPr>
                              </m:naryPr>
                              <m:sub>
                                <m:r>
                                  <m:rPr>
                                    <m:brk m:alnAt="9"/>
                                  </m:rPr>
                                  <a:rPr lang="de-DE" sz="2400" b="0" i="1" smtClean="0">
                                    <a:latin typeface="Cambria Math" panose="02040503050406030204" pitchFamily="18" charset="0"/>
                                  </a:rPr>
                                  <m:t>𝑦</m:t>
                                </m:r>
                                <m:r>
                                  <a:rPr lang="de-DE" sz="2400" b="0" i="1" smtClean="0">
                                    <a:latin typeface="Cambria Math" panose="02040503050406030204" pitchFamily="18" charset="0"/>
                                  </a:rPr>
                                  <m:t>∈</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𝑤</m:t>
                                    </m:r>
                                  </m:e>
                                  <m:sub>
                                    <m:r>
                                      <a:rPr lang="de-DE" sz="2400" b="0" i="1" smtClean="0">
                                        <a:latin typeface="Cambria Math" panose="02040503050406030204" pitchFamily="18" charset="0"/>
                                      </a:rPr>
                                      <m:t>𝑦</m:t>
                                    </m:r>
                                  </m:sub>
                                </m:sSub>
                              </m:sub>
                              <m:sup/>
                              <m:e>
                                <m:d>
                                  <m:dPr>
                                    <m:ctrlPr>
                                      <a:rPr lang="en-US" sz="2400" i="1" smtClean="0">
                                        <a:latin typeface="Cambria Math" panose="02040503050406030204" pitchFamily="18" charset="0"/>
                                      </a:rPr>
                                    </m:ctrlPr>
                                  </m:dPr>
                                  <m:e>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𝐼</m:t>
                                        </m:r>
                                      </m:e>
                                      <m:sub>
                                        <m:r>
                                          <a:rPr lang="de-DE" sz="2400" b="0" i="1" smtClean="0">
                                            <a:latin typeface="Cambria Math" panose="02040503050406030204" pitchFamily="18" charset="0"/>
                                          </a:rPr>
                                          <m:t>𝑖</m:t>
                                        </m:r>
                                      </m:sub>
                                    </m:sSub>
                                    <m:d>
                                      <m:dPr>
                                        <m:ctrlPr>
                                          <a:rPr lang="de-DE" sz="2400" b="0" i="1" smtClean="0">
                                            <a:latin typeface="Cambria Math" panose="02040503050406030204" pitchFamily="18" charset="0"/>
                                          </a:rPr>
                                        </m:ctrlPr>
                                      </m:dPr>
                                      <m:e>
                                        <m:acc>
                                          <m:accPr>
                                            <m:chr m:val="⃗"/>
                                            <m:ctrlPr>
                                              <a:rPr lang="de-DE" sz="2400" b="0" i="1" smtClean="0">
                                                <a:latin typeface="Cambria Math" panose="02040503050406030204" pitchFamily="18" charset="0"/>
                                              </a:rPr>
                                            </m:ctrlPr>
                                          </m:accPr>
                                          <m:e>
                                            <m:r>
                                              <a:rPr lang="de-DE" sz="2400" b="0" i="1" smtClean="0">
                                                <a:latin typeface="Cambria Math" panose="02040503050406030204" pitchFamily="18" charset="0"/>
                                              </a:rPr>
                                              <m:t>𝑥</m:t>
                                            </m:r>
                                          </m:e>
                                        </m:acc>
                                        <m:r>
                                          <m:rPr>
                                            <m:brk m:alnAt="9"/>
                                          </m:rPr>
                                          <a:rPr lang="de-DE" sz="2400" b="0" i="1" smtClean="0">
                                            <a:latin typeface="Cambria Math" panose="02040503050406030204" pitchFamily="18" charset="0"/>
                                          </a:rPr>
                                          <m:t>+</m:t>
                                        </m:r>
                                        <m:acc>
                                          <m:accPr>
                                            <m:chr m:val="⃗"/>
                                            <m:ctrlPr>
                                              <a:rPr lang="de-DE" sz="2400" b="0" i="1" smtClean="0">
                                                <a:latin typeface="Cambria Math" panose="02040503050406030204" pitchFamily="18" charset="0"/>
                                              </a:rPr>
                                            </m:ctrlPr>
                                          </m:accPr>
                                          <m:e>
                                            <m:r>
                                              <a:rPr lang="de-DE" sz="2400" b="0" i="1" smtClean="0">
                                                <a:latin typeface="Cambria Math" panose="02040503050406030204" pitchFamily="18" charset="0"/>
                                              </a:rPr>
                                              <m:t>𝑢</m:t>
                                            </m:r>
                                          </m:e>
                                        </m:acc>
                                      </m:e>
                                    </m:d>
                                    <m:r>
                                      <a:rPr lang="de-DE" sz="2400" b="0" i="1" smtClean="0">
                                        <a:latin typeface="Cambria Math" panose="02040503050406030204" pitchFamily="18" charset="0"/>
                                      </a:rPr>
                                      <m:t>−</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𝐼</m:t>
                                        </m:r>
                                      </m:e>
                                      <m:sub>
                                        <m:r>
                                          <a:rPr lang="de-DE" sz="2400" b="0" i="1" smtClean="0">
                                            <a:latin typeface="Cambria Math" panose="02040503050406030204" pitchFamily="18" charset="0"/>
                                          </a:rPr>
                                          <m:t>𝑖</m:t>
                                        </m:r>
                                        <m:r>
                                          <a:rPr lang="de-DE" sz="2400" b="0" i="1" smtClean="0">
                                            <a:latin typeface="Cambria Math" panose="02040503050406030204" pitchFamily="18" charset="0"/>
                                          </a:rPr>
                                          <m:t>+1</m:t>
                                        </m:r>
                                      </m:sub>
                                    </m:sSub>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𝐴</m:t>
                                        </m:r>
                                        <m:acc>
                                          <m:accPr>
                                            <m:chr m:val="⃗"/>
                                            <m:ctrlPr>
                                              <a:rPr lang="de-DE" sz="2400" b="0" i="1" smtClean="0">
                                                <a:latin typeface="Cambria Math" panose="02040503050406030204" pitchFamily="18" charset="0"/>
                                              </a:rPr>
                                            </m:ctrlPr>
                                          </m:accPr>
                                          <m:e>
                                            <m:r>
                                              <a:rPr lang="de-DE" sz="2400" b="0" i="1" smtClean="0">
                                                <a:latin typeface="Cambria Math" panose="02040503050406030204" pitchFamily="18" charset="0"/>
                                              </a:rPr>
                                              <m:t>𝑥</m:t>
                                            </m:r>
                                          </m:e>
                                        </m:acc>
                                        <m:r>
                                          <m:rPr>
                                            <m:brk m:alnAt="9"/>
                                          </m:rPr>
                                          <a:rPr lang="de-DE" sz="2400" b="0" i="1" smtClean="0">
                                            <a:latin typeface="Cambria Math" panose="02040503050406030204" pitchFamily="18" charset="0"/>
                                          </a:rPr>
                                          <m:t>+</m:t>
                                        </m:r>
                                        <m:acc>
                                          <m:accPr>
                                            <m:chr m:val="⃗"/>
                                            <m:ctrlPr>
                                              <a:rPr lang="de-DE" sz="2400" b="0" i="1" smtClean="0">
                                                <a:latin typeface="Cambria Math" panose="02040503050406030204" pitchFamily="18" charset="0"/>
                                              </a:rPr>
                                            </m:ctrlPr>
                                          </m:accPr>
                                          <m:e>
                                            <m:r>
                                              <a:rPr lang="de-DE" sz="2400" b="0" i="1" smtClean="0">
                                                <a:latin typeface="Cambria Math" panose="02040503050406030204" pitchFamily="18" charset="0"/>
                                              </a:rPr>
                                              <m:t>𝑑</m:t>
                                            </m:r>
                                          </m:e>
                                        </m:acc>
                                        <m:r>
                                          <m:rPr>
                                            <m:brk m:alnAt="9"/>
                                          </m:rPr>
                                          <a:rPr lang="de-DE" sz="2400" b="0" i="1" smtClean="0">
                                            <a:latin typeface="Cambria Math" panose="02040503050406030204" pitchFamily="18" charset="0"/>
                                          </a:rPr>
                                          <m:t>+</m:t>
                                        </m:r>
                                        <m:acc>
                                          <m:accPr>
                                            <m:chr m:val="⃗"/>
                                            <m:ctrlPr>
                                              <a:rPr lang="de-DE" sz="2400" b="0" i="1" smtClean="0">
                                                <a:latin typeface="Cambria Math" panose="02040503050406030204" pitchFamily="18" charset="0"/>
                                              </a:rPr>
                                            </m:ctrlPr>
                                          </m:accPr>
                                          <m:e>
                                            <m:r>
                                              <a:rPr lang="de-DE" sz="2400" b="0" i="1" smtClean="0">
                                                <a:latin typeface="Cambria Math" panose="02040503050406030204" pitchFamily="18" charset="0"/>
                                              </a:rPr>
                                              <m:t>𝑢</m:t>
                                            </m:r>
                                          </m:e>
                                        </m:acc>
                                      </m:e>
                                    </m:d>
                                  </m:e>
                                </m:d>
                              </m:e>
                            </m:nary>
                          </m:e>
                          <m:sup>
                            <m:r>
                              <a:rPr lang="de-DE" sz="2400" b="0" i="1" smtClean="0">
                                <a:latin typeface="Cambria Math" panose="02040503050406030204" pitchFamily="18" charset="0"/>
                              </a:rPr>
                              <m:t>2</m:t>
                            </m:r>
                          </m:sup>
                        </m:sSup>
                      </m:e>
                    </m:nary>
                  </m:oMath>
                </a14:m>
                <a:r>
                  <a:rPr lang="en-US" sz="2400" dirty="0"/>
                  <a:t> is minimized for an image patch around each feature in regard to image velocity </a:t>
                </a:r>
                <a14:m>
                  <m:oMath xmlns:m="http://schemas.openxmlformats.org/officeDocument/2006/math">
                    <m:acc>
                      <m:accPr>
                        <m:chr m:val="⃗"/>
                        <m:ctrlPr>
                          <a:rPr lang="en-US" sz="2400" i="1" smtClean="0">
                            <a:latin typeface="Cambria Math" panose="02040503050406030204" pitchFamily="18" charset="0"/>
                          </a:rPr>
                        </m:ctrlPr>
                      </m:accPr>
                      <m:e>
                        <m:r>
                          <a:rPr lang="de-DE" sz="2400" b="0" i="1" smtClean="0">
                            <a:latin typeface="Cambria Math" panose="02040503050406030204" pitchFamily="18" charset="0"/>
                          </a:rPr>
                          <m:t>𝑢</m:t>
                        </m:r>
                      </m:e>
                    </m:acc>
                  </m:oMath>
                </a14:m>
                <a:r>
                  <a:rPr lang="en-US" sz="2400" dirty="0"/>
                  <a:t> and the affine transformation matrix </a:t>
                </a:r>
                <a14:m>
                  <m:oMath xmlns:m="http://schemas.openxmlformats.org/officeDocument/2006/math">
                    <m:r>
                      <a:rPr lang="de-DE" sz="2400" b="0" i="1" smtClean="0">
                        <a:latin typeface="Cambria Math" panose="02040503050406030204" pitchFamily="18" charset="0"/>
                      </a:rPr>
                      <m:t>𝐴</m:t>
                    </m:r>
                  </m:oMath>
                </a14:m>
                <a:r>
                  <a:rPr lang="en-US" sz="2400" dirty="0"/>
                  <a:t>.</a:t>
                </a:r>
              </a:p>
              <a:p>
                <a:r>
                  <a:rPr lang="en-US" sz="2400" dirty="0" err="1">
                    <a:solidFill>
                      <a:schemeClr val="bg2"/>
                    </a:solidFill>
                  </a:rPr>
                  <a:t>kNNFeatureMatcher</a:t>
                </a:r>
                <a:endParaRPr lang="en-US" sz="2400" dirty="0">
                  <a:solidFill>
                    <a:schemeClr val="bg2"/>
                  </a:solidFill>
                </a:endParaRPr>
              </a:p>
              <a:p>
                <a:r>
                  <a:rPr lang="en-US" sz="2400" dirty="0"/>
                  <a:t>Selects a local neighborhood of 2D features in the target image and compares them to a feature in the source image. Relatively slow, as features have to be extracted from every frame.</a:t>
                </a:r>
              </a:p>
              <a:p>
                <a:endParaRPr lang="en-US" sz="2400" dirty="0">
                  <a:solidFill>
                    <a:schemeClr val="bg2"/>
                  </a:solidFill>
                </a:endParaRPr>
              </a:p>
            </p:txBody>
          </p:sp>
        </mc:Choice>
        <mc:Fallback xmlns="">
          <p:sp>
            <p:nvSpPr>
              <p:cNvPr id="11" name="Textfeld 10">
                <a:extLst>
                  <a:ext uri="{FF2B5EF4-FFF2-40B4-BE49-F238E27FC236}">
                    <a16:creationId xmlns:a16="http://schemas.microsoft.com/office/drawing/2014/main" id="{4BD2B09F-E602-4E39-A971-249FFF284616}"/>
                  </a:ext>
                </a:extLst>
              </p:cNvPr>
              <p:cNvSpPr txBox="1">
                <a:spLocks noRot="1" noChangeAspect="1" noMove="1" noResize="1" noEditPoints="1" noAdjustHandles="1" noChangeArrowheads="1" noChangeShapeType="1" noTextEdit="1"/>
              </p:cNvSpPr>
              <p:nvPr/>
            </p:nvSpPr>
            <p:spPr>
              <a:xfrm>
                <a:off x="371475" y="2330094"/>
                <a:ext cx="11449050" cy="4411336"/>
              </a:xfrm>
              <a:prstGeom prst="rect">
                <a:avLst/>
              </a:prstGeom>
              <a:blipFill>
                <a:blip r:embed="rId3"/>
                <a:stretch>
                  <a:fillRect l="-852" t="-1105" r="-1331"/>
                </a:stretch>
              </a:blipFill>
            </p:spPr>
            <p:txBody>
              <a:bodyPr/>
              <a:lstStyle/>
              <a:p>
                <a:r>
                  <a:rPr lang="en-US">
                    <a:noFill/>
                  </a:rPr>
                  <a:t> </a:t>
                </a:r>
              </a:p>
            </p:txBody>
          </p:sp>
        </mc:Fallback>
      </mc:AlternateContent>
    </p:spTree>
    <p:extLst>
      <p:ext uri="{BB962C8B-B14F-4D97-AF65-F5344CB8AC3E}">
        <p14:creationId xmlns:p14="http://schemas.microsoft.com/office/powerpoint/2010/main" val="130541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41F631-2AF2-4970-A7A2-D607C1041DAD}"/>
              </a:ext>
            </a:extLst>
          </p:cNvPr>
          <p:cNvSpPr>
            <a:spLocks noGrp="1"/>
          </p:cNvSpPr>
          <p:nvPr>
            <p:ph type="title"/>
          </p:nvPr>
        </p:nvSpPr>
        <p:spPr>
          <a:xfrm>
            <a:off x="371475" y="623019"/>
            <a:ext cx="11449050" cy="679007"/>
          </a:xfrm>
        </p:spPr>
        <p:txBody>
          <a:bodyPr/>
          <a:lstStyle/>
          <a:p>
            <a:r>
              <a:rPr lang="en-US" dirty="0"/>
              <a:t>Triangulation and Pose Estimation</a:t>
            </a:r>
          </a:p>
        </p:txBody>
      </p:sp>
      <p:sp>
        <p:nvSpPr>
          <p:cNvPr id="3" name="Inhaltsplatzhalter 2">
            <a:extLst>
              <a:ext uri="{FF2B5EF4-FFF2-40B4-BE49-F238E27FC236}">
                <a16:creationId xmlns:a16="http://schemas.microsoft.com/office/drawing/2014/main" id="{65D78C78-FB45-4D18-99C2-09CC98789AD7}"/>
              </a:ext>
            </a:extLst>
          </p:cNvPr>
          <p:cNvSpPr>
            <a:spLocks noGrp="1"/>
          </p:cNvSpPr>
          <p:nvPr>
            <p:ph idx="1"/>
          </p:nvPr>
        </p:nvSpPr>
        <p:spPr>
          <a:xfrm>
            <a:off x="371475" y="1449389"/>
            <a:ext cx="11449050" cy="1068180"/>
          </a:xfrm>
        </p:spPr>
        <p:txBody>
          <a:bodyPr/>
          <a:lstStyle/>
          <a:p>
            <a:pPr marL="0" indent="0">
              <a:buNone/>
            </a:pPr>
            <a:r>
              <a:rPr lang="en-US" dirty="0"/>
              <a:t>Both during initialization and whenever the number of seen 3D points drops below a threshold, new 3D points need to be </a:t>
            </a:r>
            <a:r>
              <a:rPr lang="en-US" dirty="0">
                <a:solidFill>
                  <a:schemeClr val="bg2"/>
                </a:solidFill>
              </a:rPr>
              <a:t>triangulated</a:t>
            </a:r>
            <a:r>
              <a:rPr lang="en-US" dirty="0"/>
              <a:t> given 2D-2D correspondences between frames.</a:t>
            </a:r>
          </a:p>
        </p:txBody>
      </p:sp>
      <p:sp>
        <p:nvSpPr>
          <p:cNvPr id="4" name="Datumsplatzhalter 3">
            <a:extLst>
              <a:ext uri="{FF2B5EF4-FFF2-40B4-BE49-F238E27FC236}">
                <a16:creationId xmlns:a16="http://schemas.microsoft.com/office/drawing/2014/main" id="{054C59E6-2CC8-4952-ABB3-F4A27B52655E}"/>
              </a:ext>
            </a:extLst>
          </p:cNvPr>
          <p:cNvSpPr>
            <a:spLocks noGrp="1"/>
          </p:cNvSpPr>
          <p:nvPr>
            <p:ph type="dt" sz="half" idx="10"/>
          </p:nvPr>
        </p:nvSpPr>
        <p:spPr>
          <a:xfrm>
            <a:off x="371849" y="6495499"/>
            <a:ext cx="677684" cy="214714"/>
          </a:xfrm>
        </p:spPr>
        <p:txBody>
          <a:bodyPr/>
          <a:lstStyle/>
          <a:p>
            <a:pPr algn="ctr"/>
            <a:r>
              <a:rPr lang="de-DE"/>
              <a:t>WS 17/18</a:t>
            </a:r>
            <a:endParaRPr lang="en-US" dirty="0"/>
          </a:p>
        </p:txBody>
      </p:sp>
      <p:sp>
        <p:nvSpPr>
          <p:cNvPr id="5" name="Foliennummernplatzhalter 4">
            <a:extLst>
              <a:ext uri="{FF2B5EF4-FFF2-40B4-BE49-F238E27FC236}">
                <a16:creationId xmlns:a16="http://schemas.microsoft.com/office/drawing/2014/main" id="{358FD748-11E1-48F2-84E5-E9F0B4196B40}"/>
              </a:ext>
            </a:extLst>
          </p:cNvPr>
          <p:cNvSpPr>
            <a:spLocks noGrp="1"/>
          </p:cNvSpPr>
          <p:nvPr>
            <p:ph type="sldNum" sz="quarter" idx="12"/>
          </p:nvPr>
        </p:nvSpPr>
        <p:spPr>
          <a:xfrm>
            <a:off x="11278622" y="6492812"/>
            <a:ext cx="541903" cy="214714"/>
          </a:xfrm>
        </p:spPr>
        <p:txBody>
          <a:bodyPr/>
          <a:lstStyle/>
          <a:p>
            <a:fld id="{B169C2F2-EDB3-4FE6-84CD-3C84FADA21DC}" type="slidenum">
              <a:rPr lang="en-US" smtClean="0"/>
              <a:pPr/>
              <a:t>16</a:t>
            </a:fld>
            <a:endParaRPr lang="en-US" dirty="0"/>
          </a:p>
        </p:txBody>
      </p:sp>
      <p:sp>
        <p:nvSpPr>
          <p:cNvPr id="6" name="Fußzeilenplatzhalter 5">
            <a:extLst>
              <a:ext uri="{FF2B5EF4-FFF2-40B4-BE49-F238E27FC236}">
                <a16:creationId xmlns:a16="http://schemas.microsoft.com/office/drawing/2014/main" id="{5A780C07-EBC5-4188-845E-D1F2A2D5EF4C}"/>
              </a:ext>
            </a:extLst>
          </p:cNvPr>
          <p:cNvSpPr>
            <a:spLocks noGrp="1"/>
          </p:cNvSpPr>
          <p:nvPr>
            <p:ph type="ftr" sz="quarter" idx="11"/>
          </p:nvPr>
        </p:nvSpPr>
        <p:spPr>
          <a:xfrm>
            <a:off x="1161741" y="6492812"/>
            <a:ext cx="7870128" cy="217826"/>
          </a:xfrm>
        </p:spPr>
        <p:txBody>
          <a:bodyPr/>
          <a:lstStyle/>
          <a:p>
            <a:r>
              <a:rPr lang="en-US" dirty="0"/>
              <a:t>Triangulation and Pose Estimation / Multi-Camera Computer Vision and Algorithms</a:t>
            </a:r>
          </a:p>
        </p:txBody>
      </p:sp>
      <p:pic>
        <p:nvPicPr>
          <p:cNvPr id="10" name="Grafik 9">
            <a:extLst>
              <a:ext uri="{FF2B5EF4-FFF2-40B4-BE49-F238E27FC236}">
                <a16:creationId xmlns:a16="http://schemas.microsoft.com/office/drawing/2014/main" id="{46E9DC8A-A758-41D2-A77B-4DAACBCC7E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769" y="2517569"/>
            <a:ext cx="5178756" cy="3075708"/>
          </a:xfrm>
          <a:prstGeom prst="rect">
            <a:avLst/>
          </a:prstGeom>
        </p:spPr>
      </p:pic>
      <p:sp>
        <p:nvSpPr>
          <p:cNvPr id="11" name="Textfeld 10">
            <a:extLst>
              <a:ext uri="{FF2B5EF4-FFF2-40B4-BE49-F238E27FC236}">
                <a16:creationId xmlns:a16="http://schemas.microsoft.com/office/drawing/2014/main" id="{F2C78B44-3F55-4495-B339-DEC7DC6CE1AC}"/>
              </a:ext>
            </a:extLst>
          </p:cNvPr>
          <p:cNvSpPr txBox="1"/>
          <p:nvPr/>
        </p:nvSpPr>
        <p:spPr>
          <a:xfrm>
            <a:off x="6899564" y="5470166"/>
            <a:ext cx="3621974" cy="246221"/>
          </a:xfrm>
          <a:prstGeom prst="rect">
            <a:avLst/>
          </a:prstGeom>
          <a:noFill/>
        </p:spPr>
        <p:txBody>
          <a:bodyPr wrap="square" rtlCol="0">
            <a:spAutoFit/>
          </a:bodyPr>
          <a:lstStyle/>
          <a:p>
            <a:r>
              <a:rPr lang="en-US" sz="1000" dirty="0"/>
              <a:t>Triangulation of image point correspondences [5]</a:t>
            </a:r>
          </a:p>
        </p:txBody>
      </p:sp>
      <p:sp>
        <p:nvSpPr>
          <p:cNvPr id="12" name="Textfeld 11">
            <a:extLst>
              <a:ext uri="{FF2B5EF4-FFF2-40B4-BE49-F238E27FC236}">
                <a16:creationId xmlns:a16="http://schemas.microsoft.com/office/drawing/2014/main" id="{7C887682-6B83-4B08-AE5C-10492E4FF785}"/>
              </a:ext>
            </a:extLst>
          </p:cNvPr>
          <p:cNvSpPr txBox="1"/>
          <p:nvPr/>
        </p:nvSpPr>
        <p:spPr>
          <a:xfrm>
            <a:off x="371475" y="2517569"/>
            <a:ext cx="6361834" cy="2677656"/>
          </a:xfrm>
          <a:prstGeom prst="rect">
            <a:avLst/>
          </a:prstGeom>
          <a:noFill/>
        </p:spPr>
        <p:txBody>
          <a:bodyPr wrap="square" rtlCol="0">
            <a:spAutoFit/>
          </a:bodyPr>
          <a:lstStyle/>
          <a:p>
            <a:r>
              <a:rPr lang="en-US" sz="2400" dirty="0" err="1">
                <a:solidFill>
                  <a:schemeClr val="bg2"/>
                </a:solidFill>
              </a:rPr>
              <a:t>OpenCVFivePointTri</a:t>
            </a:r>
            <a:endParaRPr lang="en-US" sz="2400" dirty="0">
              <a:solidFill>
                <a:schemeClr val="bg2"/>
              </a:solidFill>
            </a:endParaRPr>
          </a:p>
          <a:p>
            <a:r>
              <a:rPr lang="en-US" sz="2400" dirty="0"/>
              <a:t>This module uses OpenCV‘s implementation of a five-point </a:t>
            </a:r>
            <a:r>
              <a:rPr lang="en-US" sz="2400"/>
              <a:t>algorithm [6] </a:t>
            </a:r>
            <a:r>
              <a:rPr lang="en-US" sz="2400" dirty="0"/>
              <a:t>to determine the essential matrix for 2D-2D correspondences between two frames. Given the relative poses of the cameras, 3D points can be triangulated as an intersection of two lines, as seen to the right.</a:t>
            </a:r>
          </a:p>
        </p:txBody>
      </p:sp>
    </p:spTree>
    <p:extLst>
      <p:ext uri="{BB962C8B-B14F-4D97-AF65-F5344CB8AC3E}">
        <p14:creationId xmlns:p14="http://schemas.microsoft.com/office/powerpoint/2010/main" val="4279540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41F631-2AF2-4970-A7A2-D607C1041DAD}"/>
              </a:ext>
            </a:extLst>
          </p:cNvPr>
          <p:cNvSpPr>
            <a:spLocks noGrp="1"/>
          </p:cNvSpPr>
          <p:nvPr>
            <p:ph type="title"/>
          </p:nvPr>
        </p:nvSpPr>
        <p:spPr>
          <a:xfrm>
            <a:off x="371475" y="623019"/>
            <a:ext cx="11449050" cy="679007"/>
          </a:xfrm>
        </p:spPr>
        <p:txBody>
          <a:bodyPr/>
          <a:lstStyle/>
          <a:p>
            <a:r>
              <a:rPr lang="en-US" dirty="0"/>
              <a:t>Triangulation and Pose Estimation</a:t>
            </a:r>
          </a:p>
        </p:txBody>
      </p:sp>
      <p:sp>
        <p:nvSpPr>
          <p:cNvPr id="3" name="Inhaltsplatzhalter 2">
            <a:extLst>
              <a:ext uri="{FF2B5EF4-FFF2-40B4-BE49-F238E27FC236}">
                <a16:creationId xmlns:a16="http://schemas.microsoft.com/office/drawing/2014/main" id="{65D78C78-FB45-4D18-99C2-09CC98789AD7}"/>
              </a:ext>
            </a:extLst>
          </p:cNvPr>
          <p:cNvSpPr>
            <a:spLocks noGrp="1"/>
          </p:cNvSpPr>
          <p:nvPr>
            <p:ph idx="1"/>
          </p:nvPr>
        </p:nvSpPr>
        <p:spPr>
          <a:xfrm>
            <a:off x="371475" y="1449389"/>
            <a:ext cx="11449050" cy="1068180"/>
          </a:xfrm>
        </p:spPr>
        <p:txBody>
          <a:bodyPr/>
          <a:lstStyle/>
          <a:p>
            <a:pPr marL="0" indent="0">
              <a:buNone/>
            </a:pPr>
            <a:r>
              <a:rPr lang="en-US" dirty="0"/>
              <a:t>After initialization, feature tracking will provide 2D-3D correspondences for each frame, that can be used to estimate the </a:t>
            </a:r>
            <a:r>
              <a:rPr lang="en-US" dirty="0">
                <a:solidFill>
                  <a:schemeClr val="bg2"/>
                </a:solidFill>
              </a:rPr>
              <a:t>pose</a:t>
            </a:r>
            <a:r>
              <a:rPr lang="en-US" dirty="0"/>
              <a:t> of the camera (Perspective-n-Point problem).</a:t>
            </a:r>
          </a:p>
        </p:txBody>
      </p:sp>
      <p:sp>
        <p:nvSpPr>
          <p:cNvPr id="4" name="Datumsplatzhalter 3">
            <a:extLst>
              <a:ext uri="{FF2B5EF4-FFF2-40B4-BE49-F238E27FC236}">
                <a16:creationId xmlns:a16="http://schemas.microsoft.com/office/drawing/2014/main" id="{054C59E6-2CC8-4952-ABB3-F4A27B52655E}"/>
              </a:ext>
            </a:extLst>
          </p:cNvPr>
          <p:cNvSpPr>
            <a:spLocks noGrp="1"/>
          </p:cNvSpPr>
          <p:nvPr>
            <p:ph type="dt" sz="half" idx="10"/>
          </p:nvPr>
        </p:nvSpPr>
        <p:spPr>
          <a:xfrm>
            <a:off x="371849" y="6495499"/>
            <a:ext cx="677684" cy="214714"/>
          </a:xfrm>
        </p:spPr>
        <p:txBody>
          <a:bodyPr/>
          <a:lstStyle/>
          <a:p>
            <a:pPr algn="ctr"/>
            <a:r>
              <a:rPr lang="de-DE"/>
              <a:t>WS 17/18</a:t>
            </a:r>
            <a:endParaRPr lang="en-US" dirty="0"/>
          </a:p>
        </p:txBody>
      </p:sp>
      <p:sp>
        <p:nvSpPr>
          <p:cNvPr id="5" name="Foliennummernplatzhalter 4">
            <a:extLst>
              <a:ext uri="{FF2B5EF4-FFF2-40B4-BE49-F238E27FC236}">
                <a16:creationId xmlns:a16="http://schemas.microsoft.com/office/drawing/2014/main" id="{358FD748-11E1-48F2-84E5-E9F0B4196B40}"/>
              </a:ext>
            </a:extLst>
          </p:cNvPr>
          <p:cNvSpPr>
            <a:spLocks noGrp="1"/>
          </p:cNvSpPr>
          <p:nvPr>
            <p:ph type="sldNum" sz="quarter" idx="12"/>
          </p:nvPr>
        </p:nvSpPr>
        <p:spPr>
          <a:xfrm>
            <a:off x="11278622" y="6492812"/>
            <a:ext cx="541903" cy="214714"/>
          </a:xfrm>
        </p:spPr>
        <p:txBody>
          <a:bodyPr/>
          <a:lstStyle/>
          <a:p>
            <a:fld id="{B169C2F2-EDB3-4FE6-84CD-3C84FADA21DC}" type="slidenum">
              <a:rPr lang="en-US" smtClean="0"/>
              <a:pPr/>
              <a:t>17</a:t>
            </a:fld>
            <a:endParaRPr lang="en-US" dirty="0"/>
          </a:p>
        </p:txBody>
      </p:sp>
      <p:sp>
        <p:nvSpPr>
          <p:cNvPr id="6" name="Fußzeilenplatzhalter 5">
            <a:extLst>
              <a:ext uri="{FF2B5EF4-FFF2-40B4-BE49-F238E27FC236}">
                <a16:creationId xmlns:a16="http://schemas.microsoft.com/office/drawing/2014/main" id="{5A780C07-EBC5-4188-845E-D1F2A2D5EF4C}"/>
              </a:ext>
            </a:extLst>
          </p:cNvPr>
          <p:cNvSpPr>
            <a:spLocks noGrp="1"/>
          </p:cNvSpPr>
          <p:nvPr>
            <p:ph type="ftr" sz="quarter" idx="11"/>
          </p:nvPr>
        </p:nvSpPr>
        <p:spPr>
          <a:xfrm>
            <a:off x="1161741" y="6492812"/>
            <a:ext cx="7870128" cy="217826"/>
          </a:xfrm>
        </p:spPr>
        <p:txBody>
          <a:bodyPr/>
          <a:lstStyle/>
          <a:p>
            <a:r>
              <a:rPr lang="en-US" dirty="0"/>
              <a:t>Triangulation and Pose Estimation / Multi-Camera Computer Vision and Algorithms</a:t>
            </a:r>
          </a:p>
        </p:txBody>
      </p: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7C887682-6B83-4B08-AE5C-10492E4FF785}"/>
                  </a:ext>
                </a:extLst>
              </p:cNvPr>
              <p:cNvSpPr txBox="1"/>
              <p:nvPr/>
            </p:nvSpPr>
            <p:spPr>
              <a:xfrm>
                <a:off x="371475" y="2517569"/>
                <a:ext cx="6361834" cy="2308324"/>
              </a:xfrm>
              <a:prstGeom prst="rect">
                <a:avLst/>
              </a:prstGeom>
              <a:noFill/>
            </p:spPr>
            <p:txBody>
              <a:bodyPr wrap="square" rtlCol="0">
                <a:spAutoFit/>
              </a:bodyPr>
              <a:lstStyle/>
              <a:p>
                <a:r>
                  <a:rPr lang="en-US" sz="2400" dirty="0">
                    <a:solidFill>
                      <a:schemeClr val="bg2"/>
                    </a:solidFill>
                  </a:rPr>
                  <a:t>OpenCVEPnPSolver</a:t>
                </a:r>
              </a:p>
              <a:p>
                <a:r>
                  <a:rPr lang="en-US" sz="2400" dirty="0"/>
                  <a:t>Based on OpenCV’s implementation of the Efficient PnP method (</a:t>
                </a:r>
                <a:r>
                  <a:rPr lang="en-US" sz="2400" dirty="0" err="1"/>
                  <a:t>EPnP</a:t>
                </a:r>
                <a:r>
                  <a:rPr lang="en-US" sz="2400" dirty="0"/>
                  <a:t>) described in [7]. Given </a:t>
                </a:r>
                <a14:m>
                  <m:oMath xmlns:m="http://schemas.openxmlformats.org/officeDocument/2006/math">
                    <m:r>
                      <a:rPr lang="de-DE" sz="2400" b="0" i="1" smtClean="0">
                        <a:latin typeface="Cambria Math" panose="02040503050406030204" pitchFamily="18" charset="0"/>
                      </a:rPr>
                      <m:t>𝑛</m:t>
                    </m:r>
                    <m:r>
                      <a:rPr lang="de-DE" sz="2400" b="0" i="1" smtClean="0">
                        <a:latin typeface="Cambria Math" panose="02040503050406030204" pitchFamily="18" charset="0"/>
                      </a:rPr>
                      <m:t>≥4</m:t>
                    </m:r>
                  </m:oMath>
                </a14:m>
                <a:r>
                  <a:rPr lang="en-US" sz="2400" dirty="0"/>
                  <a:t> reference point and a calibrated camera, the algorithm calculates an estimate for the camera pose in linear time.</a:t>
                </a:r>
              </a:p>
            </p:txBody>
          </p:sp>
        </mc:Choice>
        <mc:Fallback xmlns="">
          <p:sp>
            <p:nvSpPr>
              <p:cNvPr id="12" name="Textfeld 11">
                <a:extLst>
                  <a:ext uri="{FF2B5EF4-FFF2-40B4-BE49-F238E27FC236}">
                    <a16:creationId xmlns:a16="http://schemas.microsoft.com/office/drawing/2014/main" id="{7C887682-6B83-4B08-AE5C-10492E4FF785}"/>
                  </a:ext>
                </a:extLst>
              </p:cNvPr>
              <p:cNvSpPr txBox="1">
                <a:spLocks noRot="1" noChangeAspect="1" noMove="1" noResize="1" noEditPoints="1" noAdjustHandles="1" noChangeArrowheads="1" noChangeShapeType="1" noTextEdit="1"/>
              </p:cNvSpPr>
              <p:nvPr/>
            </p:nvSpPr>
            <p:spPr>
              <a:xfrm>
                <a:off x="371475" y="2517569"/>
                <a:ext cx="6361834" cy="2308324"/>
              </a:xfrm>
              <a:prstGeom prst="rect">
                <a:avLst/>
              </a:prstGeom>
              <a:blipFill>
                <a:blip r:embed="rId2"/>
                <a:stretch>
                  <a:fillRect l="-1533" t="-2111" b="-5013"/>
                </a:stretch>
              </a:blipFill>
            </p:spPr>
            <p:txBody>
              <a:bodyPr/>
              <a:lstStyle/>
              <a:p>
                <a:r>
                  <a:rPr lang="en-US">
                    <a:noFill/>
                  </a:rPr>
                  <a:t> </a:t>
                </a:r>
              </a:p>
            </p:txBody>
          </p:sp>
        </mc:Fallback>
      </mc:AlternateContent>
      <p:pic>
        <p:nvPicPr>
          <p:cNvPr id="8" name="Grafik 7" descr="Bildschirmausschnitt">
            <a:extLst>
              <a:ext uri="{FF2B5EF4-FFF2-40B4-BE49-F238E27FC236}">
                <a16:creationId xmlns:a16="http://schemas.microsoft.com/office/drawing/2014/main" id="{86261DB7-BD08-4E9A-A43F-2BA0027AD6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931" y="2664932"/>
            <a:ext cx="4123691" cy="2759700"/>
          </a:xfrm>
          <a:prstGeom prst="rect">
            <a:avLst/>
          </a:prstGeom>
        </p:spPr>
      </p:pic>
      <p:sp>
        <p:nvSpPr>
          <p:cNvPr id="9" name="Textfeld 8">
            <a:extLst>
              <a:ext uri="{FF2B5EF4-FFF2-40B4-BE49-F238E27FC236}">
                <a16:creationId xmlns:a16="http://schemas.microsoft.com/office/drawing/2014/main" id="{442EC775-1580-4C5E-AEDA-A4A87AAAAA54}"/>
              </a:ext>
            </a:extLst>
          </p:cNvPr>
          <p:cNvSpPr txBox="1"/>
          <p:nvPr/>
        </p:nvSpPr>
        <p:spPr>
          <a:xfrm>
            <a:off x="7154931" y="5424632"/>
            <a:ext cx="4221629" cy="246221"/>
          </a:xfrm>
          <a:prstGeom prst="rect">
            <a:avLst/>
          </a:prstGeom>
          <a:noFill/>
        </p:spPr>
        <p:txBody>
          <a:bodyPr wrap="square" rtlCol="0">
            <a:spAutoFit/>
          </a:bodyPr>
          <a:lstStyle/>
          <a:p>
            <a:r>
              <a:rPr lang="en-US" sz="1000" dirty="0"/>
              <a:t>Perspective-n-Point problem, as illustrated in the OpenCV documentation [8]</a:t>
            </a:r>
          </a:p>
        </p:txBody>
      </p:sp>
    </p:spTree>
    <p:extLst>
      <p:ext uri="{BB962C8B-B14F-4D97-AF65-F5344CB8AC3E}">
        <p14:creationId xmlns:p14="http://schemas.microsoft.com/office/powerpoint/2010/main" val="90881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D563E2-E116-42C4-A87B-1FFC39787C9D}"/>
              </a:ext>
            </a:extLst>
          </p:cNvPr>
          <p:cNvSpPr>
            <a:spLocks noGrp="1"/>
          </p:cNvSpPr>
          <p:nvPr>
            <p:ph type="title"/>
          </p:nvPr>
        </p:nvSpPr>
        <p:spPr>
          <a:xfrm>
            <a:off x="371475" y="623019"/>
            <a:ext cx="11449050" cy="679007"/>
          </a:xfrm>
        </p:spPr>
        <p:txBody>
          <a:bodyPr/>
          <a:lstStyle/>
          <a:p>
            <a:r>
              <a:rPr lang="en-US" dirty="0"/>
              <a:t>Bundle Adjustment and Optimizations</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1E85F23A-918A-42A1-BC7B-11249A15604B}"/>
                  </a:ext>
                </a:extLst>
              </p:cNvPr>
              <p:cNvSpPr>
                <a:spLocks noGrp="1"/>
              </p:cNvSpPr>
              <p:nvPr>
                <p:ph idx="1"/>
              </p:nvPr>
            </p:nvSpPr>
            <p:spPr/>
            <p:txBody>
              <a:bodyPr/>
              <a:lstStyle/>
              <a:p>
                <a:pPr marL="0" indent="0">
                  <a:buNone/>
                </a:pPr>
                <a:r>
                  <a:rPr lang="en-US" dirty="0">
                    <a:solidFill>
                      <a:schemeClr val="bg2"/>
                    </a:solidFill>
                  </a:rPr>
                  <a:t>Outlier detection</a:t>
                </a:r>
              </a:p>
              <a:p>
                <a:pPr marL="0" indent="0">
                  <a:buNone/>
                </a:pPr>
                <a:r>
                  <a:rPr lang="en-US" dirty="0"/>
                  <a:t>During pose estimation, </a:t>
                </a:r>
                <a:r>
                  <a:rPr lang="en-US" dirty="0">
                    <a:solidFill>
                      <a:schemeClr val="bg2"/>
                    </a:solidFill>
                  </a:rPr>
                  <a:t>RANSAC</a:t>
                </a:r>
                <a:r>
                  <a:rPr lang="en-US" dirty="0"/>
                  <a:t> is used to select a consensus set of reference points. 3D points not within this set are considered outliers and removed from the global shared list.</a:t>
                </a:r>
              </a:p>
              <a:p>
                <a:pPr marL="0" indent="0">
                  <a:buNone/>
                </a:pPr>
                <a:endParaRPr lang="en-US" dirty="0">
                  <a:solidFill>
                    <a:schemeClr val="bg2"/>
                  </a:solidFill>
                </a:endParaRPr>
              </a:p>
              <a:p>
                <a:pPr marL="0" indent="0">
                  <a:buNone/>
                </a:pPr>
                <a:r>
                  <a:rPr lang="en-US" dirty="0" err="1">
                    <a:solidFill>
                      <a:schemeClr val="bg2"/>
                    </a:solidFill>
                  </a:rPr>
                  <a:t>CeresBundleAdjustment</a:t>
                </a:r>
                <a:endParaRPr lang="en-US" dirty="0">
                  <a:solidFill>
                    <a:schemeClr val="bg2"/>
                  </a:solidFill>
                </a:endParaRPr>
              </a:p>
              <a:p>
                <a:pPr marL="0" indent="0">
                  <a:buNone/>
                </a:pPr>
                <a:r>
                  <a:rPr lang="en-US" dirty="0"/>
                  <a:t>Ceres Solver is used to minimize the </a:t>
                </a:r>
                <a:r>
                  <a:rPr lang="en-US" dirty="0">
                    <a:solidFill>
                      <a:schemeClr val="bg2"/>
                    </a:solidFill>
                  </a:rPr>
                  <a:t>reprojection error </a:t>
                </a:r>
                <a:r>
                  <a:rPr lang="en-US" dirty="0"/>
                  <a:t>of the last </a:t>
                </a:r>
                <a14:m>
                  <m:oMath xmlns:m="http://schemas.openxmlformats.org/officeDocument/2006/math">
                    <m:r>
                      <a:rPr lang="en-US" b="0" i="1" smtClean="0">
                        <a:latin typeface="Cambria Math" panose="02040503050406030204" pitchFamily="18" charset="0"/>
                      </a:rPr>
                      <m:t>𝑛</m:t>
                    </m:r>
                  </m:oMath>
                </a14:m>
                <a:r>
                  <a:rPr lang="en-US" dirty="0"/>
                  <a:t> frames. For each frame, a residual function varying the 3D points seen in the frame, as well as the pose of the camera are added to a cost function. Ceres Solver </a:t>
                </a:r>
                <a:r>
                  <a:rPr lang="en-US" dirty="0">
                    <a:solidFill>
                      <a:schemeClr val="bg2"/>
                    </a:solidFill>
                  </a:rPr>
                  <a:t>simultaneously</a:t>
                </a:r>
                <a:r>
                  <a:rPr lang="en-US" dirty="0"/>
                  <a:t> optimizes the shared 3D point coordinates as well as the camera poses.</a:t>
                </a:r>
              </a:p>
            </p:txBody>
          </p:sp>
        </mc:Choice>
        <mc:Fallback xmlns="">
          <p:sp>
            <p:nvSpPr>
              <p:cNvPr id="3" name="Inhaltsplatzhalter 2">
                <a:extLst>
                  <a:ext uri="{FF2B5EF4-FFF2-40B4-BE49-F238E27FC236}">
                    <a16:creationId xmlns:a16="http://schemas.microsoft.com/office/drawing/2014/main" id="{1E85F23A-918A-42A1-BC7B-11249A15604B}"/>
                  </a:ext>
                </a:extLst>
              </p:cNvPr>
              <p:cNvSpPr>
                <a:spLocks noGrp="1" noRot="1" noChangeAspect="1" noMove="1" noResize="1" noEditPoints="1" noAdjustHandles="1" noChangeArrowheads="1" noChangeShapeType="1" noTextEdit="1"/>
              </p:cNvSpPr>
              <p:nvPr>
                <p:ph idx="1"/>
              </p:nvPr>
            </p:nvSpPr>
            <p:spPr>
              <a:blipFill>
                <a:blip r:embed="rId2"/>
                <a:stretch>
                  <a:fillRect l="-852" t="-1757" r="-639"/>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427E1CCF-83AC-4F14-A37D-3D217D4206B1}"/>
              </a:ext>
            </a:extLst>
          </p:cNvPr>
          <p:cNvSpPr>
            <a:spLocks noGrp="1"/>
          </p:cNvSpPr>
          <p:nvPr>
            <p:ph type="dt" sz="half" idx="10"/>
          </p:nvPr>
        </p:nvSpPr>
        <p:spPr>
          <a:xfrm>
            <a:off x="371849" y="6495499"/>
            <a:ext cx="677684" cy="214714"/>
          </a:xfrm>
        </p:spPr>
        <p:txBody>
          <a:bodyPr/>
          <a:lstStyle/>
          <a:p>
            <a:pPr algn="ctr"/>
            <a:r>
              <a:rPr lang="de-DE"/>
              <a:t>WS 17/18</a:t>
            </a:r>
            <a:endParaRPr lang="en-US" dirty="0"/>
          </a:p>
        </p:txBody>
      </p:sp>
      <p:sp>
        <p:nvSpPr>
          <p:cNvPr id="5" name="Foliennummernplatzhalter 4">
            <a:extLst>
              <a:ext uri="{FF2B5EF4-FFF2-40B4-BE49-F238E27FC236}">
                <a16:creationId xmlns:a16="http://schemas.microsoft.com/office/drawing/2014/main" id="{50724770-D481-42A0-BD3C-C1E07A2C8FF7}"/>
              </a:ext>
            </a:extLst>
          </p:cNvPr>
          <p:cNvSpPr>
            <a:spLocks noGrp="1"/>
          </p:cNvSpPr>
          <p:nvPr>
            <p:ph type="sldNum" sz="quarter" idx="12"/>
          </p:nvPr>
        </p:nvSpPr>
        <p:spPr>
          <a:xfrm>
            <a:off x="11278622" y="6492812"/>
            <a:ext cx="541903" cy="214714"/>
          </a:xfrm>
        </p:spPr>
        <p:txBody>
          <a:bodyPr/>
          <a:lstStyle/>
          <a:p>
            <a:fld id="{B169C2F2-EDB3-4FE6-84CD-3C84FADA21DC}" type="slidenum">
              <a:rPr lang="en-US" smtClean="0"/>
              <a:pPr/>
              <a:t>18</a:t>
            </a:fld>
            <a:endParaRPr lang="en-US" dirty="0"/>
          </a:p>
        </p:txBody>
      </p:sp>
      <p:sp>
        <p:nvSpPr>
          <p:cNvPr id="6" name="Fußzeilenplatzhalter 5">
            <a:extLst>
              <a:ext uri="{FF2B5EF4-FFF2-40B4-BE49-F238E27FC236}">
                <a16:creationId xmlns:a16="http://schemas.microsoft.com/office/drawing/2014/main" id="{8F705A6D-D691-41A3-BC2A-C7BE82A468DC}"/>
              </a:ext>
            </a:extLst>
          </p:cNvPr>
          <p:cNvSpPr>
            <a:spLocks noGrp="1"/>
          </p:cNvSpPr>
          <p:nvPr>
            <p:ph type="ftr" sz="quarter" idx="11"/>
          </p:nvPr>
        </p:nvSpPr>
        <p:spPr>
          <a:xfrm>
            <a:off x="1161741" y="6492812"/>
            <a:ext cx="7870128" cy="217826"/>
          </a:xfrm>
        </p:spPr>
        <p:txBody>
          <a:bodyPr/>
          <a:lstStyle/>
          <a:p>
            <a:r>
              <a:rPr lang="en-US" dirty="0"/>
              <a:t>Bundle Adjustment and Optimizations / Multi-Camera Computer Vision and Algorithms</a:t>
            </a:r>
          </a:p>
        </p:txBody>
      </p:sp>
    </p:spTree>
    <p:extLst>
      <p:ext uri="{BB962C8B-B14F-4D97-AF65-F5344CB8AC3E}">
        <p14:creationId xmlns:p14="http://schemas.microsoft.com/office/powerpoint/2010/main" val="444172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E7C1C0-1912-49E3-B42A-8B61289EB567}"/>
              </a:ext>
            </a:extLst>
          </p:cNvPr>
          <p:cNvSpPr>
            <a:spLocks noGrp="1"/>
          </p:cNvSpPr>
          <p:nvPr>
            <p:ph type="title"/>
          </p:nvPr>
        </p:nvSpPr>
        <p:spPr>
          <a:xfrm>
            <a:off x="371475" y="623019"/>
            <a:ext cx="11449050" cy="679007"/>
          </a:xfrm>
        </p:spPr>
        <p:txBody>
          <a:bodyPr/>
          <a:lstStyle/>
          <a:p>
            <a:r>
              <a:rPr lang="en-US" dirty="0"/>
              <a:t>Conclusion</a:t>
            </a:r>
          </a:p>
        </p:txBody>
      </p:sp>
      <mc:AlternateContent xmlns:mc="http://schemas.openxmlformats.org/markup-compatibility/2006" xmlns:a14="http://schemas.microsoft.com/office/drawing/2010/main">
        <mc:Choice Requires="a14">
          <p:graphicFrame>
            <p:nvGraphicFramePr>
              <p:cNvPr id="7" name="Inhaltsplatzhalter 6">
                <a:extLst>
                  <a:ext uri="{FF2B5EF4-FFF2-40B4-BE49-F238E27FC236}">
                    <a16:creationId xmlns:a16="http://schemas.microsoft.com/office/drawing/2014/main" id="{D9267C32-483B-4201-A9D9-882BFBC9E5BE}"/>
                  </a:ext>
                </a:extLst>
              </p:cNvPr>
              <p:cNvGraphicFramePr>
                <a:graphicFrameLocks noGrp="1"/>
              </p:cNvGraphicFramePr>
              <p:nvPr>
                <p:ph idx="1"/>
                <p:extLst>
                  <p:ext uri="{D42A27DB-BD31-4B8C-83A1-F6EECF244321}">
                    <p14:modId xmlns:p14="http://schemas.microsoft.com/office/powerpoint/2010/main" val="77508785"/>
                  </p:ext>
                </p:extLst>
              </p:nvPr>
            </p:nvGraphicFramePr>
            <p:xfrm>
              <a:off x="371475" y="1449388"/>
              <a:ext cx="11449050" cy="1499235"/>
            </p:xfrm>
            <a:graphic>
              <a:graphicData uri="http://schemas.openxmlformats.org/drawingml/2006/table">
                <a:tbl>
                  <a:tblPr firstRow="1" bandRow="1">
                    <a:tableStyleId>{5C22544A-7EE6-4342-B048-85BDC9FD1C3A}</a:tableStyleId>
                  </a:tblPr>
                  <a:tblGrid>
                    <a:gridCol w="1144905">
                      <a:extLst>
                        <a:ext uri="{9D8B030D-6E8A-4147-A177-3AD203B41FA5}">
                          <a16:colId xmlns:a16="http://schemas.microsoft.com/office/drawing/2014/main" val="1026707510"/>
                        </a:ext>
                      </a:extLst>
                    </a:gridCol>
                    <a:gridCol w="1144905">
                      <a:extLst>
                        <a:ext uri="{9D8B030D-6E8A-4147-A177-3AD203B41FA5}">
                          <a16:colId xmlns:a16="http://schemas.microsoft.com/office/drawing/2014/main" val="2372831328"/>
                        </a:ext>
                      </a:extLst>
                    </a:gridCol>
                    <a:gridCol w="1278537">
                      <a:extLst>
                        <a:ext uri="{9D8B030D-6E8A-4147-A177-3AD203B41FA5}">
                          <a16:colId xmlns:a16="http://schemas.microsoft.com/office/drawing/2014/main" val="3119862280"/>
                        </a:ext>
                      </a:extLst>
                    </a:gridCol>
                    <a:gridCol w="1011273">
                      <a:extLst>
                        <a:ext uri="{9D8B030D-6E8A-4147-A177-3AD203B41FA5}">
                          <a16:colId xmlns:a16="http://schemas.microsoft.com/office/drawing/2014/main" val="634577361"/>
                        </a:ext>
                      </a:extLst>
                    </a:gridCol>
                    <a:gridCol w="1144905">
                      <a:extLst>
                        <a:ext uri="{9D8B030D-6E8A-4147-A177-3AD203B41FA5}">
                          <a16:colId xmlns:a16="http://schemas.microsoft.com/office/drawing/2014/main" val="3327029574"/>
                        </a:ext>
                      </a:extLst>
                    </a:gridCol>
                    <a:gridCol w="1144905">
                      <a:extLst>
                        <a:ext uri="{9D8B030D-6E8A-4147-A177-3AD203B41FA5}">
                          <a16:colId xmlns:a16="http://schemas.microsoft.com/office/drawing/2014/main" val="574374090"/>
                        </a:ext>
                      </a:extLst>
                    </a:gridCol>
                    <a:gridCol w="1203184">
                      <a:extLst>
                        <a:ext uri="{9D8B030D-6E8A-4147-A177-3AD203B41FA5}">
                          <a16:colId xmlns:a16="http://schemas.microsoft.com/office/drawing/2014/main" val="4087279224"/>
                        </a:ext>
                      </a:extLst>
                    </a:gridCol>
                    <a:gridCol w="1086626">
                      <a:extLst>
                        <a:ext uri="{9D8B030D-6E8A-4147-A177-3AD203B41FA5}">
                          <a16:colId xmlns:a16="http://schemas.microsoft.com/office/drawing/2014/main" val="1248793209"/>
                        </a:ext>
                      </a:extLst>
                    </a:gridCol>
                    <a:gridCol w="1144905">
                      <a:extLst>
                        <a:ext uri="{9D8B030D-6E8A-4147-A177-3AD203B41FA5}">
                          <a16:colId xmlns:a16="http://schemas.microsoft.com/office/drawing/2014/main" val="2638500512"/>
                        </a:ext>
                      </a:extLst>
                    </a:gridCol>
                    <a:gridCol w="1144905">
                      <a:extLst>
                        <a:ext uri="{9D8B030D-6E8A-4147-A177-3AD203B41FA5}">
                          <a16:colId xmlns:a16="http://schemas.microsoft.com/office/drawing/2014/main" val="3844569113"/>
                        </a:ext>
                      </a:extLst>
                    </a:gridCol>
                  </a:tblGrid>
                  <a:tr h="370840">
                    <a:tc>
                      <a:txBody>
                        <a:bodyPr/>
                        <a:lstStyle/>
                        <a:p>
                          <a:r>
                            <a:rPr lang="de-DE" dirty="0"/>
                            <a:t>Bundle/it.</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de-DE" b="1" i="0" smtClean="0">
                                    <a:latin typeface="Cambria Math" panose="02040503050406030204" pitchFamily="18" charset="0"/>
                                  </a:rPr>
                                  <m:t>𝚫</m:t>
                                </m:r>
                                <m:sSub>
                                  <m:sSubPr>
                                    <m:ctrlPr>
                                      <a:rPr lang="de-DE" b="1" i="1" smtClean="0">
                                        <a:latin typeface="Cambria Math" panose="02040503050406030204" pitchFamily="18" charset="0"/>
                                      </a:rPr>
                                    </m:ctrlPr>
                                  </m:sSubPr>
                                  <m:e>
                                    <m:r>
                                      <a:rPr lang="de-DE" b="1" i="0" smtClean="0">
                                        <a:latin typeface="Cambria Math" panose="02040503050406030204" pitchFamily="18" charset="0"/>
                                      </a:rPr>
                                      <m:t>𝐭</m:t>
                                    </m:r>
                                  </m:e>
                                  <m:sub>
                                    <m:r>
                                      <m:rPr>
                                        <m:nor/>
                                      </m:rPr>
                                      <a:rPr lang="de-DE" b="1" i="0" smtClean="0">
                                        <a:latin typeface="Cambria Math" panose="02040503050406030204" pitchFamily="18" charset="0"/>
                                      </a:rPr>
                                      <m:t>total</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de-DE" b="1" i="0" smtClean="0">
                                    <a:latin typeface="Cambria Math" panose="02040503050406030204" pitchFamily="18" charset="0"/>
                                  </a:rPr>
                                  <m:t>𝚫</m:t>
                                </m:r>
                                <m:sSub>
                                  <m:sSubPr>
                                    <m:ctrlPr>
                                      <a:rPr lang="de-DE" b="1" i="1" smtClean="0">
                                        <a:latin typeface="Cambria Math" panose="02040503050406030204" pitchFamily="18" charset="0"/>
                                      </a:rPr>
                                    </m:ctrlPr>
                                  </m:sSubPr>
                                  <m:e>
                                    <m:r>
                                      <a:rPr lang="de-DE" b="1" i="0" smtClean="0">
                                        <a:latin typeface="Cambria Math" panose="02040503050406030204" pitchFamily="18" charset="0"/>
                                      </a:rPr>
                                      <m:t>𝐭</m:t>
                                    </m:r>
                                  </m:e>
                                  <m:sub>
                                    <m:r>
                                      <m:rPr>
                                        <m:nor/>
                                      </m:rPr>
                                      <a:rPr lang="de-DE" b="1" i="0" smtClean="0">
                                        <a:latin typeface="Cambria Math" panose="02040503050406030204" pitchFamily="18" charset="0"/>
                                      </a:rPr>
                                      <m:t>min</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de-DE" b="1" i="0" smtClean="0">
                                    <a:latin typeface="Cambria Math" panose="02040503050406030204" pitchFamily="18" charset="0"/>
                                  </a:rPr>
                                  <m:t>𝚫</m:t>
                                </m:r>
                                <m:sSub>
                                  <m:sSubPr>
                                    <m:ctrlPr>
                                      <a:rPr lang="de-DE" b="1" i="1" smtClean="0">
                                        <a:latin typeface="Cambria Math" panose="02040503050406030204" pitchFamily="18" charset="0"/>
                                      </a:rPr>
                                    </m:ctrlPr>
                                  </m:sSubPr>
                                  <m:e>
                                    <m:r>
                                      <a:rPr lang="de-DE" b="1" i="0" smtClean="0">
                                        <a:latin typeface="Cambria Math" panose="02040503050406030204" pitchFamily="18" charset="0"/>
                                      </a:rPr>
                                      <m:t>𝐭</m:t>
                                    </m:r>
                                  </m:e>
                                  <m:sub>
                                    <m:r>
                                      <m:rPr>
                                        <m:nor/>
                                      </m:rPr>
                                      <a:rPr lang="de-DE" b="1" i="0" smtClean="0">
                                        <a:latin typeface="Cambria Math" panose="02040503050406030204" pitchFamily="18" charset="0"/>
                                      </a:rPr>
                                      <m:t>max</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de-DE" b="1" i="0" smtClean="0">
                                    <a:latin typeface="Cambria Math" panose="02040503050406030204" pitchFamily="18" charset="0"/>
                                  </a:rPr>
                                  <m:t>𝚫</m:t>
                                </m:r>
                                <m:sSub>
                                  <m:sSubPr>
                                    <m:ctrlPr>
                                      <a:rPr lang="de-DE" b="1" i="1" smtClean="0">
                                        <a:latin typeface="Cambria Math" panose="02040503050406030204" pitchFamily="18" charset="0"/>
                                      </a:rPr>
                                    </m:ctrlPr>
                                  </m:sSubPr>
                                  <m:e>
                                    <m:r>
                                      <a:rPr lang="de-DE" b="1" i="0" smtClean="0">
                                        <a:latin typeface="Cambria Math" panose="02040503050406030204" pitchFamily="18" charset="0"/>
                                      </a:rPr>
                                      <m:t>𝐭</m:t>
                                    </m:r>
                                  </m:e>
                                  <m:sub>
                                    <m:r>
                                      <m:rPr>
                                        <m:nor/>
                                      </m:rPr>
                                      <a:rPr lang="de-DE" b="1" i="0" smtClean="0">
                                        <a:latin typeface="Cambria Math" panose="02040503050406030204" pitchFamily="18" charset="0"/>
                                      </a:rPr>
                                      <m:t>std</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de-DE" b="1" i="0" smtClean="0">
                                    <a:latin typeface="Cambria Math" panose="02040503050406030204" pitchFamily="18" charset="0"/>
                                  </a:rPr>
                                  <m:t>𝚫</m:t>
                                </m:r>
                                <m:sSub>
                                  <m:sSubPr>
                                    <m:ctrlPr>
                                      <a:rPr lang="de-DE" b="1" i="1" smtClean="0">
                                        <a:latin typeface="Cambria Math" panose="02040503050406030204" pitchFamily="18" charset="0"/>
                                      </a:rPr>
                                    </m:ctrlPr>
                                  </m:sSubPr>
                                  <m:e>
                                    <m:r>
                                      <a:rPr lang="de-DE" b="1" i="0" smtClean="0">
                                        <a:latin typeface="Cambria Math" panose="02040503050406030204" pitchFamily="18" charset="0"/>
                                      </a:rPr>
                                      <m:t>𝐑</m:t>
                                    </m:r>
                                  </m:e>
                                  <m:sub>
                                    <m:r>
                                      <m:rPr>
                                        <m:nor/>
                                      </m:rPr>
                                      <a:rPr lang="de-DE" b="1" i="0" smtClean="0">
                                        <a:latin typeface="Cambria Math" panose="02040503050406030204" pitchFamily="18" charset="0"/>
                                      </a:rPr>
                                      <m:t>total</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de-DE" b="1" i="0" smtClean="0">
                                    <a:latin typeface="Cambria Math" panose="02040503050406030204" pitchFamily="18" charset="0"/>
                                  </a:rPr>
                                  <m:t>𝚫</m:t>
                                </m:r>
                                <m:sSub>
                                  <m:sSubPr>
                                    <m:ctrlPr>
                                      <a:rPr lang="de-DE" b="1" i="1" smtClean="0">
                                        <a:latin typeface="Cambria Math" panose="02040503050406030204" pitchFamily="18" charset="0"/>
                                      </a:rPr>
                                    </m:ctrlPr>
                                  </m:sSubPr>
                                  <m:e>
                                    <m:r>
                                      <a:rPr lang="de-DE" b="1" i="0" smtClean="0">
                                        <a:latin typeface="Cambria Math" panose="02040503050406030204" pitchFamily="18" charset="0"/>
                                      </a:rPr>
                                      <m:t>𝐑</m:t>
                                    </m:r>
                                  </m:e>
                                  <m:sub>
                                    <m:r>
                                      <m:rPr>
                                        <m:nor/>
                                      </m:rPr>
                                      <a:rPr lang="de-DE" b="1" i="0" smtClean="0">
                                        <a:latin typeface="Cambria Math" panose="02040503050406030204" pitchFamily="18" charset="0"/>
                                      </a:rPr>
                                      <m:t>min</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de-DE" b="1" i="0" smtClean="0">
                                    <a:latin typeface="Cambria Math" panose="02040503050406030204" pitchFamily="18" charset="0"/>
                                  </a:rPr>
                                  <m:t>𝚫</m:t>
                                </m:r>
                                <m:sSub>
                                  <m:sSubPr>
                                    <m:ctrlPr>
                                      <a:rPr lang="de-DE" b="1" i="1" smtClean="0">
                                        <a:latin typeface="Cambria Math" panose="02040503050406030204" pitchFamily="18" charset="0"/>
                                      </a:rPr>
                                    </m:ctrlPr>
                                  </m:sSubPr>
                                  <m:e>
                                    <m:r>
                                      <a:rPr lang="de-DE" b="1" i="0" smtClean="0">
                                        <a:latin typeface="Cambria Math" panose="02040503050406030204" pitchFamily="18" charset="0"/>
                                      </a:rPr>
                                      <m:t>𝐑</m:t>
                                    </m:r>
                                  </m:e>
                                  <m:sub>
                                    <m:r>
                                      <m:rPr>
                                        <m:nor/>
                                      </m:rPr>
                                      <a:rPr lang="de-DE" b="1" i="0" smtClean="0">
                                        <a:latin typeface="Cambria Math" panose="02040503050406030204" pitchFamily="18" charset="0"/>
                                      </a:rPr>
                                      <m:t>max</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de-DE" b="1" i="0" smtClean="0">
                                    <a:latin typeface="Cambria Math" panose="02040503050406030204" pitchFamily="18" charset="0"/>
                                  </a:rPr>
                                  <m:t>𝚫</m:t>
                                </m:r>
                                <m:sSub>
                                  <m:sSubPr>
                                    <m:ctrlPr>
                                      <a:rPr lang="de-DE" b="1" i="1" smtClean="0">
                                        <a:latin typeface="Cambria Math" panose="02040503050406030204" pitchFamily="18" charset="0"/>
                                      </a:rPr>
                                    </m:ctrlPr>
                                  </m:sSubPr>
                                  <m:e>
                                    <m:r>
                                      <a:rPr lang="de-DE" b="1" i="0" smtClean="0">
                                        <a:latin typeface="Cambria Math" panose="02040503050406030204" pitchFamily="18" charset="0"/>
                                      </a:rPr>
                                      <m:t>𝐑</m:t>
                                    </m:r>
                                  </m:e>
                                  <m:sub>
                                    <m:r>
                                      <m:rPr>
                                        <m:nor/>
                                      </m:rPr>
                                      <a:rPr lang="de-DE" b="1" i="0" smtClean="0">
                                        <a:latin typeface="Cambria Math" panose="02040503050406030204" pitchFamily="18" charset="0"/>
                                      </a:rPr>
                                      <m:t>std</m:t>
                                    </m:r>
                                  </m:sub>
                                </m:sSub>
                              </m:oMath>
                            </m:oMathPara>
                          </a14:m>
                          <a:endParaRPr lang="en-US" dirty="0"/>
                        </a:p>
                      </a:txBody>
                      <a:tcPr/>
                    </a:tc>
                    <a:tc>
                      <a:txBody>
                        <a:bodyPr/>
                        <a:lstStyle/>
                        <a:p>
                          <a:r>
                            <a:rPr lang="en-US" noProof="0" dirty="0"/>
                            <a:t>Runtime</a:t>
                          </a:r>
                        </a:p>
                      </a:txBody>
                      <a:tcPr/>
                    </a:tc>
                    <a:extLst>
                      <a:ext uri="{0D108BD9-81ED-4DB2-BD59-A6C34878D82A}">
                        <a16:rowId xmlns:a16="http://schemas.microsoft.com/office/drawing/2014/main" val="3383645365"/>
                      </a:ext>
                    </a:extLst>
                  </a:tr>
                  <a:tr h="370840">
                    <a:tc>
                      <a:txBody>
                        <a:bodyPr/>
                        <a:lstStyle/>
                        <a:p>
                          <a:r>
                            <a:rPr lang="de-DE" dirty="0"/>
                            <a:t>0/0</a:t>
                          </a:r>
                          <a:endParaRPr lang="en-US" dirty="0"/>
                        </a:p>
                      </a:txBody>
                      <a:tcPr/>
                    </a:tc>
                    <a:tc>
                      <a:txBody>
                        <a:bodyPr/>
                        <a:lstStyle/>
                        <a:p>
                          <a:r>
                            <a:rPr lang="de-DE" dirty="0"/>
                            <a:t>37977.8</a:t>
                          </a:r>
                          <a:endParaRPr lang="en-US" dirty="0"/>
                        </a:p>
                      </a:txBody>
                      <a:tcPr/>
                    </a:tc>
                    <a:tc>
                      <a:txBody>
                        <a:bodyPr/>
                        <a:lstStyle/>
                        <a:p>
                          <a:r>
                            <a:rPr lang="de-DE" dirty="0"/>
                            <a:t>0.013902</a:t>
                          </a:r>
                          <a:endParaRPr lang="en-US" dirty="0"/>
                        </a:p>
                      </a:txBody>
                      <a:tcPr/>
                    </a:tc>
                    <a:tc>
                      <a:txBody>
                        <a:bodyPr/>
                        <a:lstStyle/>
                        <a:p>
                          <a:r>
                            <a:rPr lang="de-DE" dirty="0"/>
                            <a:t>179.65</a:t>
                          </a:r>
                          <a:endParaRPr lang="en-US" dirty="0"/>
                        </a:p>
                      </a:txBody>
                      <a:tcPr/>
                    </a:tc>
                    <a:tc>
                      <a:txBody>
                        <a:bodyPr/>
                        <a:lstStyle/>
                        <a:p>
                          <a:r>
                            <a:rPr lang="de-DE" dirty="0"/>
                            <a:t>50.0298</a:t>
                          </a:r>
                          <a:endParaRPr lang="en-US" dirty="0"/>
                        </a:p>
                      </a:txBody>
                      <a:tcPr/>
                    </a:tc>
                    <a:tc>
                      <a:txBody>
                        <a:bodyPr/>
                        <a:lstStyle/>
                        <a:p>
                          <a:r>
                            <a:rPr lang="de-DE" dirty="0"/>
                            <a:t>457.367</a:t>
                          </a:r>
                          <a:endParaRPr lang="en-US" dirty="0"/>
                        </a:p>
                      </a:txBody>
                      <a:tcPr/>
                    </a:tc>
                    <a:tc>
                      <a:txBody>
                        <a:bodyPr/>
                        <a:lstStyle/>
                        <a:p>
                          <a:r>
                            <a:rPr lang="de-DE" dirty="0"/>
                            <a:t>0.0019524</a:t>
                          </a:r>
                          <a:endParaRPr lang="en-US" dirty="0"/>
                        </a:p>
                      </a:txBody>
                      <a:tcPr/>
                    </a:tc>
                    <a:tc>
                      <a:txBody>
                        <a:bodyPr/>
                        <a:lstStyle/>
                        <a:p>
                          <a:r>
                            <a:rPr lang="de-DE" dirty="0"/>
                            <a:t>1.49654</a:t>
                          </a:r>
                          <a:endParaRPr lang="en-US" dirty="0"/>
                        </a:p>
                      </a:txBody>
                      <a:tcPr/>
                    </a:tc>
                    <a:tc>
                      <a:txBody>
                        <a:bodyPr/>
                        <a:lstStyle/>
                        <a:p>
                          <a:r>
                            <a:rPr lang="de-DE" dirty="0"/>
                            <a:t>0.013902</a:t>
                          </a:r>
                          <a:endParaRPr lang="en-US" dirty="0"/>
                        </a:p>
                      </a:txBody>
                      <a:tcPr/>
                    </a:tc>
                    <a:tc>
                      <a:txBody>
                        <a:bodyPr/>
                        <a:lstStyle/>
                        <a:p>
                          <a:r>
                            <a:rPr lang="de-DE" dirty="0"/>
                            <a:t>16.0372</a:t>
                          </a:r>
                          <a:endParaRPr lang="en-US" dirty="0"/>
                        </a:p>
                      </a:txBody>
                      <a:tcPr/>
                    </a:tc>
                    <a:extLst>
                      <a:ext uri="{0D108BD9-81ED-4DB2-BD59-A6C34878D82A}">
                        <a16:rowId xmlns:a16="http://schemas.microsoft.com/office/drawing/2014/main" val="2386551038"/>
                      </a:ext>
                    </a:extLst>
                  </a:tr>
                  <a:tr h="370840">
                    <a:tc>
                      <a:txBody>
                        <a:bodyPr/>
                        <a:lstStyle/>
                        <a:p>
                          <a:r>
                            <a:rPr lang="de-DE" dirty="0"/>
                            <a:t>5/5</a:t>
                          </a:r>
                          <a:endParaRPr lang="en-US" dirty="0"/>
                        </a:p>
                      </a:txBody>
                      <a:tcPr/>
                    </a:tc>
                    <a:tc>
                      <a:txBody>
                        <a:bodyPr/>
                        <a:lstStyle/>
                        <a:p>
                          <a:r>
                            <a:rPr lang="en-US" dirty="0"/>
                            <a:t>13288.2</a:t>
                          </a:r>
                        </a:p>
                      </a:txBody>
                      <a:tcPr/>
                    </a:tc>
                    <a:tc>
                      <a:txBody>
                        <a:bodyPr/>
                        <a:lstStyle/>
                        <a:p>
                          <a:r>
                            <a:rPr lang="en-US" dirty="0"/>
                            <a:t>0.0538121</a:t>
                          </a:r>
                        </a:p>
                      </a:txBody>
                      <a:tcPr/>
                    </a:tc>
                    <a:tc>
                      <a:txBody>
                        <a:bodyPr/>
                        <a:lstStyle/>
                        <a:p>
                          <a:r>
                            <a:rPr lang="en-US" dirty="0"/>
                            <a:t>50.6598</a:t>
                          </a:r>
                        </a:p>
                      </a:txBody>
                      <a:tcPr/>
                    </a:tc>
                    <a:tc>
                      <a:txBody>
                        <a:bodyPr/>
                        <a:lstStyle/>
                        <a:p>
                          <a:r>
                            <a:rPr lang="en-US" dirty="0"/>
                            <a:t>15.1565</a:t>
                          </a:r>
                        </a:p>
                      </a:txBody>
                      <a:tcPr/>
                    </a:tc>
                    <a:tc>
                      <a:txBody>
                        <a:bodyPr/>
                        <a:lstStyle/>
                        <a:p>
                          <a:r>
                            <a:rPr lang="en-US" dirty="0"/>
                            <a:t>223.147</a:t>
                          </a:r>
                        </a:p>
                      </a:txBody>
                      <a:tcPr/>
                    </a:tc>
                    <a:tc>
                      <a:txBody>
                        <a:bodyPr/>
                        <a:lstStyle/>
                        <a:p>
                          <a:r>
                            <a:rPr lang="en-US" dirty="0"/>
                            <a:t>0.0106561</a:t>
                          </a:r>
                        </a:p>
                      </a:txBody>
                      <a:tcPr/>
                    </a:tc>
                    <a:tc>
                      <a:txBody>
                        <a:bodyPr/>
                        <a:lstStyle/>
                        <a:p>
                          <a:r>
                            <a:rPr lang="en-US" dirty="0"/>
                            <a:t>0.689664</a:t>
                          </a:r>
                        </a:p>
                      </a:txBody>
                      <a:tcPr/>
                    </a:tc>
                    <a:tc>
                      <a:txBody>
                        <a:bodyPr/>
                        <a:lstStyle/>
                        <a:p>
                          <a:r>
                            <a:rPr lang="en-US" dirty="0"/>
                            <a:t>0.181154</a:t>
                          </a:r>
                        </a:p>
                      </a:txBody>
                      <a:tcPr/>
                    </a:tc>
                    <a:tc>
                      <a:txBody>
                        <a:bodyPr/>
                        <a:lstStyle/>
                        <a:p>
                          <a:r>
                            <a:rPr lang="en-US" dirty="0"/>
                            <a:t>24.1479</a:t>
                          </a:r>
                        </a:p>
                      </a:txBody>
                      <a:tcPr/>
                    </a:tc>
                    <a:extLst>
                      <a:ext uri="{0D108BD9-81ED-4DB2-BD59-A6C34878D82A}">
                        <a16:rowId xmlns:a16="http://schemas.microsoft.com/office/drawing/2014/main" val="3499497381"/>
                      </a:ext>
                    </a:extLst>
                  </a:tr>
                  <a:tr h="370840">
                    <a:tc>
                      <a:txBody>
                        <a:bodyPr/>
                        <a:lstStyle/>
                        <a:p>
                          <a:r>
                            <a:rPr lang="de-DE" dirty="0"/>
                            <a:t>5/50</a:t>
                          </a:r>
                          <a:endParaRPr lang="en-US" dirty="0"/>
                        </a:p>
                      </a:txBody>
                      <a:tcPr/>
                    </a:tc>
                    <a:tc>
                      <a:txBody>
                        <a:bodyPr/>
                        <a:lstStyle/>
                        <a:p>
                          <a:r>
                            <a:rPr lang="en-US" dirty="0"/>
                            <a:t>12337.4</a:t>
                          </a:r>
                        </a:p>
                      </a:txBody>
                      <a:tcPr/>
                    </a:tc>
                    <a:tc>
                      <a:txBody>
                        <a:bodyPr/>
                        <a:lstStyle/>
                        <a:p>
                          <a:r>
                            <a:rPr lang="en-US" dirty="0"/>
                            <a:t>0.0817539</a:t>
                          </a:r>
                        </a:p>
                      </a:txBody>
                      <a:tcPr/>
                    </a:tc>
                    <a:tc>
                      <a:txBody>
                        <a:bodyPr/>
                        <a:lstStyle/>
                        <a:p>
                          <a:r>
                            <a:rPr lang="en-US" dirty="0"/>
                            <a:t>49.948</a:t>
                          </a:r>
                        </a:p>
                      </a:txBody>
                      <a:tcPr/>
                    </a:tc>
                    <a:tc>
                      <a:txBody>
                        <a:bodyPr/>
                        <a:lstStyle/>
                        <a:p>
                          <a:r>
                            <a:rPr lang="en-US" dirty="0"/>
                            <a:t>12.2226</a:t>
                          </a:r>
                        </a:p>
                      </a:txBody>
                      <a:tcPr/>
                    </a:tc>
                    <a:tc>
                      <a:txBody>
                        <a:bodyPr/>
                        <a:lstStyle/>
                        <a:p>
                          <a:r>
                            <a:rPr lang="en-US" dirty="0"/>
                            <a:t>218.43</a:t>
                          </a:r>
                        </a:p>
                      </a:txBody>
                      <a:tcPr/>
                    </a:tc>
                    <a:tc>
                      <a:txBody>
                        <a:bodyPr/>
                        <a:lstStyle/>
                        <a:p>
                          <a:r>
                            <a:rPr lang="en-US" dirty="0"/>
                            <a:t>0.0174908</a:t>
                          </a:r>
                        </a:p>
                      </a:txBody>
                      <a:tcPr/>
                    </a:tc>
                    <a:tc>
                      <a:txBody>
                        <a:bodyPr/>
                        <a:lstStyle/>
                        <a:p>
                          <a:r>
                            <a:rPr lang="en-US" dirty="0"/>
                            <a:t>0.75612</a:t>
                          </a:r>
                        </a:p>
                      </a:txBody>
                      <a:tcPr/>
                    </a:tc>
                    <a:tc>
                      <a:txBody>
                        <a:bodyPr/>
                        <a:lstStyle/>
                        <a:p>
                          <a:r>
                            <a:rPr lang="en-US" dirty="0"/>
                            <a:t>0.189256</a:t>
                          </a:r>
                        </a:p>
                      </a:txBody>
                      <a:tcPr/>
                    </a:tc>
                    <a:tc>
                      <a:txBody>
                        <a:bodyPr/>
                        <a:lstStyle/>
                        <a:p>
                          <a:r>
                            <a:rPr lang="en-US" dirty="0"/>
                            <a:t>78.1034</a:t>
                          </a:r>
                        </a:p>
                      </a:txBody>
                      <a:tcPr/>
                    </a:tc>
                    <a:extLst>
                      <a:ext uri="{0D108BD9-81ED-4DB2-BD59-A6C34878D82A}">
                        <a16:rowId xmlns:a16="http://schemas.microsoft.com/office/drawing/2014/main" val="3502345122"/>
                      </a:ext>
                    </a:extLst>
                  </a:tr>
                </a:tbl>
              </a:graphicData>
            </a:graphic>
          </p:graphicFrame>
        </mc:Choice>
        <mc:Fallback xmlns="">
          <p:graphicFrame>
            <p:nvGraphicFramePr>
              <p:cNvPr id="7" name="Inhaltsplatzhalter 6">
                <a:extLst>
                  <a:ext uri="{FF2B5EF4-FFF2-40B4-BE49-F238E27FC236}">
                    <a16:creationId xmlns:a16="http://schemas.microsoft.com/office/drawing/2014/main" id="{D9267C32-483B-4201-A9D9-882BFBC9E5BE}"/>
                  </a:ext>
                </a:extLst>
              </p:cNvPr>
              <p:cNvGraphicFramePr>
                <a:graphicFrameLocks noGrp="1"/>
              </p:cNvGraphicFramePr>
              <p:nvPr>
                <p:ph idx="1"/>
                <p:extLst>
                  <p:ext uri="{D42A27DB-BD31-4B8C-83A1-F6EECF244321}">
                    <p14:modId xmlns:p14="http://schemas.microsoft.com/office/powerpoint/2010/main" val="77508785"/>
                  </p:ext>
                </p:extLst>
              </p:nvPr>
            </p:nvGraphicFramePr>
            <p:xfrm>
              <a:off x="371475" y="1449388"/>
              <a:ext cx="11449050" cy="1499235"/>
            </p:xfrm>
            <a:graphic>
              <a:graphicData uri="http://schemas.openxmlformats.org/drawingml/2006/table">
                <a:tbl>
                  <a:tblPr firstRow="1" bandRow="1">
                    <a:tableStyleId>{5C22544A-7EE6-4342-B048-85BDC9FD1C3A}</a:tableStyleId>
                  </a:tblPr>
                  <a:tblGrid>
                    <a:gridCol w="1144905">
                      <a:extLst>
                        <a:ext uri="{9D8B030D-6E8A-4147-A177-3AD203B41FA5}">
                          <a16:colId xmlns:a16="http://schemas.microsoft.com/office/drawing/2014/main" val="1026707510"/>
                        </a:ext>
                      </a:extLst>
                    </a:gridCol>
                    <a:gridCol w="1144905">
                      <a:extLst>
                        <a:ext uri="{9D8B030D-6E8A-4147-A177-3AD203B41FA5}">
                          <a16:colId xmlns:a16="http://schemas.microsoft.com/office/drawing/2014/main" val="2372831328"/>
                        </a:ext>
                      </a:extLst>
                    </a:gridCol>
                    <a:gridCol w="1278537">
                      <a:extLst>
                        <a:ext uri="{9D8B030D-6E8A-4147-A177-3AD203B41FA5}">
                          <a16:colId xmlns:a16="http://schemas.microsoft.com/office/drawing/2014/main" val="3119862280"/>
                        </a:ext>
                      </a:extLst>
                    </a:gridCol>
                    <a:gridCol w="1011273">
                      <a:extLst>
                        <a:ext uri="{9D8B030D-6E8A-4147-A177-3AD203B41FA5}">
                          <a16:colId xmlns:a16="http://schemas.microsoft.com/office/drawing/2014/main" val="634577361"/>
                        </a:ext>
                      </a:extLst>
                    </a:gridCol>
                    <a:gridCol w="1144905">
                      <a:extLst>
                        <a:ext uri="{9D8B030D-6E8A-4147-A177-3AD203B41FA5}">
                          <a16:colId xmlns:a16="http://schemas.microsoft.com/office/drawing/2014/main" val="3327029574"/>
                        </a:ext>
                      </a:extLst>
                    </a:gridCol>
                    <a:gridCol w="1144905">
                      <a:extLst>
                        <a:ext uri="{9D8B030D-6E8A-4147-A177-3AD203B41FA5}">
                          <a16:colId xmlns:a16="http://schemas.microsoft.com/office/drawing/2014/main" val="574374090"/>
                        </a:ext>
                      </a:extLst>
                    </a:gridCol>
                    <a:gridCol w="1203184">
                      <a:extLst>
                        <a:ext uri="{9D8B030D-6E8A-4147-A177-3AD203B41FA5}">
                          <a16:colId xmlns:a16="http://schemas.microsoft.com/office/drawing/2014/main" val="4087279224"/>
                        </a:ext>
                      </a:extLst>
                    </a:gridCol>
                    <a:gridCol w="1086626">
                      <a:extLst>
                        <a:ext uri="{9D8B030D-6E8A-4147-A177-3AD203B41FA5}">
                          <a16:colId xmlns:a16="http://schemas.microsoft.com/office/drawing/2014/main" val="1248793209"/>
                        </a:ext>
                      </a:extLst>
                    </a:gridCol>
                    <a:gridCol w="1144905">
                      <a:extLst>
                        <a:ext uri="{9D8B030D-6E8A-4147-A177-3AD203B41FA5}">
                          <a16:colId xmlns:a16="http://schemas.microsoft.com/office/drawing/2014/main" val="2638500512"/>
                        </a:ext>
                      </a:extLst>
                    </a:gridCol>
                    <a:gridCol w="1144905">
                      <a:extLst>
                        <a:ext uri="{9D8B030D-6E8A-4147-A177-3AD203B41FA5}">
                          <a16:colId xmlns:a16="http://schemas.microsoft.com/office/drawing/2014/main" val="3844569113"/>
                        </a:ext>
                      </a:extLst>
                    </a:gridCol>
                  </a:tblGrid>
                  <a:tr h="386715">
                    <a:tc>
                      <a:txBody>
                        <a:bodyPr/>
                        <a:lstStyle/>
                        <a:p>
                          <a:r>
                            <a:rPr lang="de-DE" dirty="0"/>
                            <a:t>Bundle/it.</a:t>
                          </a:r>
                          <a:endParaRPr lang="en-US" dirty="0"/>
                        </a:p>
                      </a:txBody>
                      <a:tcPr/>
                    </a:tc>
                    <a:tc>
                      <a:txBody>
                        <a:bodyPr/>
                        <a:lstStyle/>
                        <a:p>
                          <a:endParaRPr lang="en-US"/>
                        </a:p>
                      </a:txBody>
                      <a:tcPr>
                        <a:blipFill>
                          <a:blip r:embed="rId3"/>
                          <a:stretch>
                            <a:fillRect l="-100532" t="-7813" r="-802128" b="-309375"/>
                          </a:stretch>
                        </a:blipFill>
                      </a:tcPr>
                    </a:tc>
                    <a:tc>
                      <a:txBody>
                        <a:bodyPr/>
                        <a:lstStyle/>
                        <a:p>
                          <a:endParaRPr lang="en-US"/>
                        </a:p>
                      </a:txBody>
                      <a:tcPr>
                        <a:blipFill>
                          <a:blip r:embed="rId3"/>
                          <a:stretch>
                            <a:fillRect l="-179524" t="-7813" r="-618095" b="-309375"/>
                          </a:stretch>
                        </a:blipFill>
                      </a:tcPr>
                    </a:tc>
                    <a:tc>
                      <a:txBody>
                        <a:bodyPr/>
                        <a:lstStyle/>
                        <a:p>
                          <a:endParaRPr lang="en-US"/>
                        </a:p>
                      </a:txBody>
                      <a:tcPr>
                        <a:blipFill>
                          <a:blip r:embed="rId3"/>
                          <a:stretch>
                            <a:fillRect l="-353614" t="-7813" r="-681928" b="-309375"/>
                          </a:stretch>
                        </a:blipFill>
                      </a:tcPr>
                    </a:tc>
                    <a:tc>
                      <a:txBody>
                        <a:bodyPr/>
                        <a:lstStyle/>
                        <a:p>
                          <a:endParaRPr lang="en-US"/>
                        </a:p>
                      </a:txBody>
                      <a:tcPr>
                        <a:blipFill>
                          <a:blip r:embed="rId3"/>
                          <a:stretch>
                            <a:fillRect l="-400532" t="-7813" r="-502128" b="-309375"/>
                          </a:stretch>
                        </a:blipFill>
                      </a:tcPr>
                    </a:tc>
                    <a:tc>
                      <a:txBody>
                        <a:bodyPr/>
                        <a:lstStyle/>
                        <a:p>
                          <a:endParaRPr lang="en-US"/>
                        </a:p>
                      </a:txBody>
                      <a:tcPr>
                        <a:blipFill>
                          <a:blip r:embed="rId3"/>
                          <a:stretch>
                            <a:fillRect l="-500532" t="-7813" r="-402128" b="-309375"/>
                          </a:stretch>
                        </a:blipFill>
                      </a:tcPr>
                    </a:tc>
                    <a:tc>
                      <a:txBody>
                        <a:bodyPr/>
                        <a:lstStyle/>
                        <a:p>
                          <a:endParaRPr lang="en-US"/>
                        </a:p>
                      </a:txBody>
                      <a:tcPr>
                        <a:blipFill>
                          <a:blip r:embed="rId3"/>
                          <a:stretch>
                            <a:fillRect l="-570202" t="-7813" r="-281818" b="-309375"/>
                          </a:stretch>
                        </a:blipFill>
                      </a:tcPr>
                    </a:tc>
                    <a:tc>
                      <a:txBody>
                        <a:bodyPr/>
                        <a:lstStyle/>
                        <a:p>
                          <a:endParaRPr lang="en-US"/>
                        </a:p>
                      </a:txBody>
                      <a:tcPr>
                        <a:blipFill>
                          <a:blip r:embed="rId3"/>
                          <a:stretch>
                            <a:fillRect l="-745506" t="-7813" r="-213483" b="-309375"/>
                          </a:stretch>
                        </a:blipFill>
                      </a:tcPr>
                    </a:tc>
                    <a:tc>
                      <a:txBody>
                        <a:bodyPr/>
                        <a:lstStyle/>
                        <a:p>
                          <a:endParaRPr lang="en-US"/>
                        </a:p>
                      </a:txBody>
                      <a:tcPr>
                        <a:blipFill>
                          <a:blip r:embed="rId3"/>
                          <a:stretch>
                            <a:fillRect l="-800532" t="-7813" r="-102128" b="-309375"/>
                          </a:stretch>
                        </a:blipFill>
                      </a:tcPr>
                    </a:tc>
                    <a:tc>
                      <a:txBody>
                        <a:bodyPr/>
                        <a:lstStyle/>
                        <a:p>
                          <a:r>
                            <a:rPr lang="en-US" noProof="0" dirty="0"/>
                            <a:t>Runtime</a:t>
                          </a:r>
                        </a:p>
                      </a:txBody>
                      <a:tcPr/>
                    </a:tc>
                    <a:extLst>
                      <a:ext uri="{0D108BD9-81ED-4DB2-BD59-A6C34878D82A}">
                        <a16:rowId xmlns:a16="http://schemas.microsoft.com/office/drawing/2014/main" val="3383645365"/>
                      </a:ext>
                    </a:extLst>
                  </a:tr>
                  <a:tr h="370840">
                    <a:tc>
                      <a:txBody>
                        <a:bodyPr/>
                        <a:lstStyle/>
                        <a:p>
                          <a:r>
                            <a:rPr lang="de-DE" dirty="0"/>
                            <a:t>0/0</a:t>
                          </a:r>
                          <a:endParaRPr lang="en-US" dirty="0"/>
                        </a:p>
                      </a:txBody>
                      <a:tcPr/>
                    </a:tc>
                    <a:tc>
                      <a:txBody>
                        <a:bodyPr/>
                        <a:lstStyle/>
                        <a:p>
                          <a:r>
                            <a:rPr lang="de-DE" dirty="0"/>
                            <a:t>37977.8</a:t>
                          </a:r>
                          <a:endParaRPr lang="en-US" dirty="0"/>
                        </a:p>
                      </a:txBody>
                      <a:tcPr/>
                    </a:tc>
                    <a:tc>
                      <a:txBody>
                        <a:bodyPr/>
                        <a:lstStyle/>
                        <a:p>
                          <a:r>
                            <a:rPr lang="de-DE" dirty="0"/>
                            <a:t>0.013902</a:t>
                          </a:r>
                          <a:endParaRPr lang="en-US" dirty="0"/>
                        </a:p>
                      </a:txBody>
                      <a:tcPr/>
                    </a:tc>
                    <a:tc>
                      <a:txBody>
                        <a:bodyPr/>
                        <a:lstStyle/>
                        <a:p>
                          <a:r>
                            <a:rPr lang="de-DE" dirty="0"/>
                            <a:t>179.65</a:t>
                          </a:r>
                          <a:endParaRPr lang="en-US" dirty="0"/>
                        </a:p>
                      </a:txBody>
                      <a:tcPr/>
                    </a:tc>
                    <a:tc>
                      <a:txBody>
                        <a:bodyPr/>
                        <a:lstStyle/>
                        <a:p>
                          <a:r>
                            <a:rPr lang="de-DE" dirty="0"/>
                            <a:t>50.0298</a:t>
                          </a:r>
                          <a:endParaRPr lang="en-US" dirty="0"/>
                        </a:p>
                      </a:txBody>
                      <a:tcPr/>
                    </a:tc>
                    <a:tc>
                      <a:txBody>
                        <a:bodyPr/>
                        <a:lstStyle/>
                        <a:p>
                          <a:r>
                            <a:rPr lang="de-DE" dirty="0"/>
                            <a:t>457.367</a:t>
                          </a:r>
                          <a:endParaRPr lang="en-US" dirty="0"/>
                        </a:p>
                      </a:txBody>
                      <a:tcPr/>
                    </a:tc>
                    <a:tc>
                      <a:txBody>
                        <a:bodyPr/>
                        <a:lstStyle/>
                        <a:p>
                          <a:r>
                            <a:rPr lang="de-DE" dirty="0"/>
                            <a:t>0.0019524</a:t>
                          </a:r>
                          <a:endParaRPr lang="en-US" dirty="0"/>
                        </a:p>
                      </a:txBody>
                      <a:tcPr/>
                    </a:tc>
                    <a:tc>
                      <a:txBody>
                        <a:bodyPr/>
                        <a:lstStyle/>
                        <a:p>
                          <a:r>
                            <a:rPr lang="de-DE" dirty="0"/>
                            <a:t>1.49654</a:t>
                          </a:r>
                          <a:endParaRPr lang="en-US" dirty="0"/>
                        </a:p>
                      </a:txBody>
                      <a:tcPr/>
                    </a:tc>
                    <a:tc>
                      <a:txBody>
                        <a:bodyPr/>
                        <a:lstStyle/>
                        <a:p>
                          <a:r>
                            <a:rPr lang="de-DE" dirty="0"/>
                            <a:t>0.013902</a:t>
                          </a:r>
                          <a:endParaRPr lang="en-US" dirty="0"/>
                        </a:p>
                      </a:txBody>
                      <a:tcPr/>
                    </a:tc>
                    <a:tc>
                      <a:txBody>
                        <a:bodyPr/>
                        <a:lstStyle/>
                        <a:p>
                          <a:r>
                            <a:rPr lang="de-DE" dirty="0"/>
                            <a:t>16.0372</a:t>
                          </a:r>
                          <a:endParaRPr lang="en-US" dirty="0"/>
                        </a:p>
                      </a:txBody>
                      <a:tcPr/>
                    </a:tc>
                    <a:extLst>
                      <a:ext uri="{0D108BD9-81ED-4DB2-BD59-A6C34878D82A}">
                        <a16:rowId xmlns:a16="http://schemas.microsoft.com/office/drawing/2014/main" val="2386551038"/>
                      </a:ext>
                    </a:extLst>
                  </a:tr>
                  <a:tr h="370840">
                    <a:tc>
                      <a:txBody>
                        <a:bodyPr/>
                        <a:lstStyle/>
                        <a:p>
                          <a:r>
                            <a:rPr lang="de-DE" dirty="0"/>
                            <a:t>5/5</a:t>
                          </a:r>
                          <a:endParaRPr lang="en-US" dirty="0"/>
                        </a:p>
                      </a:txBody>
                      <a:tcPr/>
                    </a:tc>
                    <a:tc>
                      <a:txBody>
                        <a:bodyPr/>
                        <a:lstStyle/>
                        <a:p>
                          <a:r>
                            <a:rPr lang="en-US" dirty="0"/>
                            <a:t>13288.2</a:t>
                          </a:r>
                        </a:p>
                      </a:txBody>
                      <a:tcPr/>
                    </a:tc>
                    <a:tc>
                      <a:txBody>
                        <a:bodyPr/>
                        <a:lstStyle/>
                        <a:p>
                          <a:r>
                            <a:rPr lang="en-US" dirty="0"/>
                            <a:t>0.0538121</a:t>
                          </a:r>
                        </a:p>
                      </a:txBody>
                      <a:tcPr/>
                    </a:tc>
                    <a:tc>
                      <a:txBody>
                        <a:bodyPr/>
                        <a:lstStyle/>
                        <a:p>
                          <a:r>
                            <a:rPr lang="en-US" dirty="0"/>
                            <a:t>50.6598</a:t>
                          </a:r>
                        </a:p>
                      </a:txBody>
                      <a:tcPr/>
                    </a:tc>
                    <a:tc>
                      <a:txBody>
                        <a:bodyPr/>
                        <a:lstStyle/>
                        <a:p>
                          <a:r>
                            <a:rPr lang="en-US" dirty="0"/>
                            <a:t>15.1565</a:t>
                          </a:r>
                        </a:p>
                      </a:txBody>
                      <a:tcPr/>
                    </a:tc>
                    <a:tc>
                      <a:txBody>
                        <a:bodyPr/>
                        <a:lstStyle/>
                        <a:p>
                          <a:r>
                            <a:rPr lang="en-US" dirty="0"/>
                            <a:t>223.147</a:t>
                          </a:r>
                        </a:p>
                      </a:txBody>
                      <a:tcPr/>
                    </a:tc>
                    <a:tc>
                      <a:txBody>
                        <a:bodyPr/>
                        <a:lstStyle/>
                        <a:p>
                          <a:r>
                            <a:rPr lang="en-US" dirty="0"/>
                            <a:t>0.0106561</a:t>
                          </a:r>
                        </a:p>
                      </a:txBody>
                      <a:tcPr/>
                    </a:tc>
                    <a:tc>
                      <a:txBody>
                        <a:bodyPr/>
                        <a:lstStyle/>
                        <a:p>
                          <a:r>
                            <a:rPr lang="en-US" dirty="0"/>
                            <a:t>0.689664</a:t>
                          </a:r>
                        </a:p>
                      </a:txBody>
                      <a:tcPr/>
                    </a:tc>
                    <a:tc>
                      <a:txBody>
                        <a:bodyPr/>
                        <a:lstStyle/>
                        <a:p>
                          <a:r>
                            <a:rPr lang="en-US" dirty="0"/>
                            <a:t>0.181154</a:t>
                          </a:r>
                        </a:p>
                      </a:txBody>
                      <a:tcPr/>
                    </a:tc>
                    <a:tc>
                      <a:txBody>
                        <a:bodyPr/>
                        <a:lstStyle/>
                        <a:p>
                          <a:r>
                            <a:rPr lang="en-US" dirty="0"/>
                            <a:t>24.1479</a:t>
                          </a:r>
                        </a:p>
                      </a:txBody>
                      <a:tcPr/>
                    </a:tc>
                    <a:extLst>
                      <a:ext uri="{0D108BD9-81ED-4DB2-BD59-A6C34878D82A}">
                        <a16:rowId xmlns:a16="http://schemas.microsoft.com/office/drawing/2014/main" val="3499497381"/>
                      </a:ext>
                    </a:extLst>
                  </a:tr>
                  <a:tr h="370840">
                    <a:tc>
                      <a:txBody>
                        <a:bodyPr/>
                        <a:lstStyle/>
                        <a:p>
                          <a:r>
                            <a:rPr lang="de-DE" dirty="0"/>
                            <a:t>5/50</a:t>
                          </a:r>
                          <a:endParaRPr lang="en-US" dirty="0"/>
                        </a:p>
                      </a:txBody>
                      <a:tcPr/>
                    </a:tc>
                    <a:tc>
                      <a:txBody>
                        <a:bodyPr/>
                        <a:lstStyle/>
                        <a:p>
                          <a:r>
                            <a:rPr lang="en-US" dirty="0"/>
                            <a:t>12337.4</a:t>
                          </a:r>
                        </a:p>
                      </a:txBody>
                      <a:tcPr/>
                    </a:tc>
                    <a:tc>
                      <a:txBody>
                        <a:bodyPr/>
                        <a:lstStyle/>
                        <a:p>
                          <a:r>
                            <a:rPr lang="en-US" dirty="0"/>
                            <a:t>0.0817539</a:t>
                          </a:r>
                        </a:p>
                      </a:txBody>
                      <a:tcPr/>
                    </a:tc>
                    <a:tc>
                      <a:txBody>
                        <a:bodyPr/>
                        <a:lstStyle/>
                        <a:p>
                          <a:r>
                            <a:rPr lang="en-US" dirty="0"/>
                            <a:t>49.948</a:t>
                          </a:r>
                        </a:p>
                      </a:txBody>
                      <a:tcPr/>
                    </a:tc>
                    <a:tc>
                      <a:txBody>
                        <a:bodyPr/>
                        <a:lstStyle/>
                        <a:p>
                          <a:r>
                            <a:rPr lang="en-US" dirty="0"/>
                            <a:t>12.2226</a:t>
                          </a:r>
                        </a:p>
                      </a:txBody>
                      <a:tcPr/>
                    </a:tc>
                    <a:tc>
                      <a:txBody>
                        <a:bodyPr/>
                        <a:lstStyle/>
                        <a:p>
                          <a:r>
                            <a:rPr lang="en-US" dirty="0"/>
                            <a:t>218.43</a:t>
                          </a:r>
                        </a:p>
                      </a:txBody>
                      <a:tcPr/>
                    </a:tc>
                    <a:tc>
                      <a:txBody>
                        <a:bodyPr/>
                        <a:lstStyle/>
                        <a:p>
                          <a:r>
                            <a:rPr lang="en-US" dirty="0"/>
                            <a:t>0.0174908</a:t>
                          </a:r>
                        </a:p>
                      </a:txBody>
                      <a:tcPr/>
                    </a:tc>
                    <a:tc>
                      <a:txBody>
                        <a:bodyPr/>
                        <a:lstStyle/>
                        <a:p>
                          <a:r>
                            <a:rPr lang="en-US" dirty="0"/>
                            <a:t>0.75612</a:t>
                          </a:r>
                        </a:p>
                      </a:txBody>
                      <a:tcPr/>
                    </a:tc>
                    <a:tc>
                      <a:txBody>
                        <a:bodyPr/>
                        <a:lstStyle/>
                        <a:p>
                          <a:r>
                            <a:rPr lang="en-US" dirty="0"/>
                            <a:t>0.189256</a:t>
                          </a:r>
                        </a:p>
                      </a:txBody>
                      <a:tcPr/>
                    </a:tc>
                    <a:tc>
                      <a:txBody>
                        <a:bodyPr/>
                        <a:lstStyle/>
                        <a:p>
                          <a:r>
                            <a:rPr lang="en-US" dirty="0"/>
                            <a:t>78.1034</a:t>
                          </a:r>
                        </a:p>
                      </a:txBody>
                      <a:tcPr/>
                    </a:tc>
                    <a:extLst>
                      <a:ext uri="{0D108BD9-81ED-4DB2-BD59-A6C34878D82A}">
                        <a16:rowId xmlns:a16="http://schemas.microsoft.com/office/drawing/2014/main" val="3502345122"/>
                      </a:ext>
                    </a:extLst>
                  </a:tr>
                </a:tbl>
              </a:graphicData>
            </a:graphic>
          </p:graphicFrame>
        </mc:Fallback>
      </mc:AlternateContent>
      <p:sp>
        <p:nvSpPr>
          <p:cNvPr id="4" name="Datumsplatzhalter 3">
            <a:extLst>
              <a:ext uri="{FF2B5EF4-FFF2-40B4-BE49-F238E27FC236}">
                <a16:creationId xmlns:a16="http://schemas.microsoft.com/office/drawing/2014/main" id="{99D175E3-DD0C-442B-9791-6ABCE68C88ED}"/>
              </a:ext>
            </a:extLst>
          </p:cNvPr>
          <p:cNvSpPr>
            <a:spLocks noGrp="1"/>
          </p:cNvSpPr>
          <p:nvPr>
            <p:ph type="dt" sz="half" idx="10"/>
          </p:nvPr>
        </p:nvSpPr>
        <p:spPr>
          <a:xfrm>
            <a:off x="371849" y="6495499"/>
            <a:ext cx="677684" cy="214714"/>
          </a:xfrm>
        </p:spPr>
        <p:txBody>
          <a:bodyPr/>
          <a:lstStyle/>
          <a:p>
            <a:pPr algn="ctr"/>
            <a:r>
              <a:rPr lang="de-DE"/>
              <a:t>WS 17/18</a:t>
            </a:r>
            <a:endParaRPr lang="en-US" dirty="0"/>
          </a:p>
        </p:txBody>
      </p:sp>
      <p:sp>
        <p:nvSpPr>
          <p:cNvPr id="5" name="Foliennummernplatzhalter 4">
            <a:extLst>
              <a:ext uri="{FF2B5EF4-FFF2-40B4-BE49-F238E27FC236}">
                <a16:creationId xmlns:a16="http://schemas.microsoft.com/office/drawing/2014/main" id="{A8B00FC1-854B-4E93-8BB5-98CAA50FA36A}"/>
              </a:ext>
            </a:extLst>
          </p:cNvPr>
          <p:cNvSpPr>
            <a:spLocks noGrp="1"/>
          </p:cNvSpPr>
          <p:nvPr>
            <p:ph type="sldNum" sz="quarter" idx="12"/>
          </p:nvPr>
        </p:nvSpPr>
        <p:spPr>
          <a:xfrm>
            <a:off x="11278622" y="6492812"/>
            <a:ext cx="541903" cy="214714"/>
          </a:xfrm>
        </p:spPr>
        <p:txBody>
          <a:bodyPr/>
          <a:lstStyle/>
          <a:p>
            <a:fld id="{B169C2F2-EDB3-4FE6-84CD-3C84FADA21DC}" type="slidenum">
              <a:rPr lang="en-US" smtClean="0"/>
              <a:pPr/>
              <a:t>19</a:t>
            </a:fld>
            <a:endParaRPr lang="en-US" dirty="0"/>
          </a:p>
        </p:txBody>
      </p:sp>
      <p:sp>
        <p:nvSpPr>
          <p:cNvPr id="6" name="Fußzeilenplatzhalter 5">
            <a:extLst>
              <a:ext uri="{FF2B5EF4-FFF2-40B4-BE49-F238E27FC236}">
                <a16:creationId xmlns:a16="http://schemas.microsoft.com/office/drawing/2014/main" id="{5FA0F2A6-5949-4C57-A0B6-61DDEA9D2E00}"/>
              </a:ext>
            </a:extLst>
          </p:cNvPr>
          <p:cNvSpPr>
            <a:spLocks noGrp="1"/>
          </p:cNvSpPr>
          <p:nvPr>
            <p:ph type="ftr" sz="quarter" idx="11"/>
          </p:nvPr>
        </p:nvSpPr>
        <p:spPr>
          <a:xfrm>
            <a:off x="1161741" y="6492812"/>
            <a:ext cx="7870128" cy="217826"/>
          </a:xfrm>
        </p:spPr>
        <p:txBody>
          <a:bodyPr/>
          <a:lstStyle/>
          <a:p>
            <a:r>
              <a:rPr lang="en-US" dirty="0"/>
              <a:t>Conclusion / Multi-Camera Computer Vision and Algorithms</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050BFFE5-6C72-4663-8763-4CF4C368835C}"/>
                  </a:ext>
                </a:extLst>
              </p:cNvPr>
              <p:cNvSpPr txBox="1"/>
              <p:nvPr/>
            </p:nvSpPr>
            <p:spPr>
              <a:xfrm>
                <a:off x="371475" y="3429000"/>
                <a:ext cx="11449050" cy="2308324"/>
              </a:xfrm>
              <a:prstGeom prst="rect">
                <a:avLst/>
              </a:prstGeom>
              <a:noFill/>
            </p:spPr>
            <p:txBody>
              <a:bodyPr wrap="square" rtlCol="0">
                <a:spAutoFit/>
              </a:bodyPr>
              <a:lstStyle/>
              <a:p>
                <a:r>
                  <a:rPr lang="en-US" dirty="0"/>
                  <a:t>Finally, Sequence 07 of the KITTI benchmark is run for 600 frames using different combinations of Bundle size and iterations (Bundle/it.), as seen on the previous slide. For each camera pose, the absolute deviation from the </a:t>
                </a:r>
                <a:r>
                  <a:rPr lang="en-US" dirty="0">
                    <a:solidFill>
                      <a:schemeClr val="bg2"/>
                    </a:solidFill>
                  </a:rPr>
                  <a:t>ground truth </a:t>
                </a:r>
                <a:r>
                  <a:rPr lang="en-US" dirty="0"/>
                  <a:t>is calculated using the </a:t>
                </a:r>
                <a14:m>
                  <m:oMath xmlns:m="http://schemas.openxmlformats.org/officeDocument/2006/math">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L</m:t>
                        </m:r>
                      </m:e>
                      <m:sub>
                        <m:r>
                          <a:rPr lang="en-US" b="0" i="1" smtClean="0">
                            <a:latin typeface="Cambria Math" panose="02040503050406030204" pitchFamily="18" charset="0"/>
                          </a:rPr>
                          <m:t>2</m:t>
                        </m:r>
                      </m:sub>
                    </m:sSub>
                  </m:oMath>
                </a14:m>
                <a:r>
                  <a:rPr lang="en-US" dirty="0"/>
                  <a:t> norm. The total error, as well as the minimum, maximum and standard deviation of the error for the 600 frames are given for both translation and rotation in the table above.</a:t>
                </a:r>
              </a:p>
              <a:p>
                <a:r>
                  <a:rPr lang="en-US" dirty="0">
                    <a:solidFill>
                      <a:schemeClr val="bg2"/>
                    </a:solidFill>
                  </a:rPr>
                  <a:t>Observed trend</a:t>
                </a:r>
                <a:r>
                  <a:rPr lang="en-US" dirty="0"/>
                  <a:t>: Using </a:t>
                </a:r>
                <a:r>
                  <a:rPr lang="en-US" dirty="0">
                    <a:solidFill>
                      <a:schemeClr val="bg2"/>
                    </a:solidFill>
                  </a:rPr>
                  <a:t>Bundle Adjustment</a:t>
                </a:r>
                <a:r>
                  <a:rPr lang="en-US" dirty="0"/>
                  <a:t> can significantly improve the reconstructed trajectory, albeit at the cost of increased </a:t>
                </a:r>
                <a:r>
                  <a:rPr lang="en-US" dirty="0">
                    <a:solidFill>
                      <a:schemeClr val="bg2"/>
                    </a:solidFill>
                  </a:rPr>
                  <a:t>runtimes</a:t>
                </a:r>
                <a:r>
                  <a:rPr lang="en-US" dirty="0"/>
                  <a:t>. Heuristically, a Bundle size of 5 frames has proved most advantageous. While significantly increasing the </a:t>
                </a:r>
                <a:r>
                  <a:rPr lang="en-US" dirty="0">
                    <a:solidFill>
                      <a:schemeClr val="bg2"/>
                    </a:solidFill>
                  </a:rPr>
                  <a:t>thresholds</a:t>
                </a:r>
                <a:r>
                  <a:rPr lang="en-US" dirty="0"/>
                  <a:t> for seen 3D points and tracked 2D features (beyond the standard 150 and 400 respectively) does little to improve the result.</a:t>
                </a:r>
              </a:p>
            </p:txBody>
          </p:sp>
        </mc:Choice>
        <mc:Fallback xmlns="">
          <p:sp>
            <p:nvSpPr>
              <p:cNvPr id="8" name="Textfeld 7">
                <a:extLst>
                  <a:ext uri="{FF2B5EF4-FFF2-40B4-BE49-F238E27FC236}">
                    <a16:creationId xmlns:a16="http://schemas.microsoft.com/office/drawing/2014/main" id="{050BFFE5-6C72-4663-8763-4CF4C368835C}"/>
                  </a:ext>
                </a:extLst>
              </p:cNvPr>
              <p:cNvSpPr txBox="1">
                <a:spLocks noRot="1" noChangeAspect="1" noMove="1" noResize="1" noEditPoints="1" noAdjustHandles="1" noChangeArrowheads="1" noChangeShapeType="1" noTextEdit="1"/>
              </p:cNvSpPr>
              <p:nvPr/>
            </p:nvSpPr>
            <p:spPr>
              <a:xfrm>
                <a:off x="371475" y="3429000"/>
                <a:ext cx="11449050" cy="2308324"/>
              </a:xfrm>
              <a:prstGeom prst="rect">
                <a:avLst/>
              </a:prstGeom>
              <a:blipFill>
                <a:blip r:embed="rId4"/>
                <a:stretch>
                  <a:fillRect l="-479" t="-1587" r="-532" b="-3175"/>
                </a:stretch>
              </a:blipFill>
            </p:spPr>
            <p:txBody>
              <a:bodyPr/>
              <a:lstStyle/>
              <a:p>
                <a:r>
                  <a:rPr lang="en-US">
                    <a:noFill/>
                  </a:rPr>
                  <a:t> </a:t>
                </a:r>
              </a:p>
            </p:txBody>
          </p:sp>
        </mc:Fallback>
      </mc:AlternateContent>
    </p:spTree>
    <p:extLst>
      <p:ext uri="{BB962C8B-B14F-4D97-AF65-F5344CB8AC3E}">
        <p14:creationId xmlns:p14="http://schemas.microsoft.com/office/powerpoint/2010/main" val="405759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173FBBD-4D40-4555-B9E5-38C40096B5FA}"/>
              </a:ext>
            </a:extLst>
          </p:cNvPr>
          <p:cNvSpPr>
            <a:spLocks noGrp="1"/>
          </p:cNvSpPr>
          <p:nvPr>
            <p:ph idx="1"/>
          </p:nvPr>
        </p:nvSpPr>
        <p:spPr/>
        <p:txBody>
          <a:bodyPr/>
          <a:lstStyle/>
          <a:p>
            <a:pPr marL="457200" indent="-457200">
              <a:buFont typeface="+mj-lt"/>
              <a:buAutoNum type="arabicPeriod"/>
            </a:pPr>
            <a:r>
              <a:rPr lang="en-US" dirty="0"/>
              <a:t>Motivation of Capsule Network Architecture</a:t>
            </a:r>
          </a:p>
          <a:p>
            <a:pPr marL="457200" indent="-457200">
              <a:buFont typeface="+mj-lt"/>
              <a:buAutoNum type="arabicPeriod"/>
            </a:pPr>
            <a:r>
              <a:rPr lang="en-US" dirty="0"/>
              <a:t>Formalizing Generalization</a:t>
            </a:r>
          </a:p>
          <a:p>
            <a:pPr marL="457200" indent="-457200">
              <a:buFont typeface="+mj-lt"/>
              <a:buAutoNum type="arabicPeriod"/>
            </a:pPr>
            <a:r>
              <a:rPr lang="en-US" dirty="0"/>
              <a:t>Dataset Generation</a:t>
            </a:r>
          </a:p>
          <a:p>
            <a:pPr marL="457200" indent="-457200">
              <a:buFont typeface="+mj-lt"/>
              <a:buAutoNum type="arabicPeriod"/>
            </a:pPr>
            <a:r>
              <a:rPr lang="en-US" dirty="0"/>
              <a:t>Results</a:t>
            </a:r>
          </a:p>
          <a:p>
            <a:pPr marL="457200" indent="-457200">
              <a:buFont typeface="+mj-lt"/>
              <a:buAutoNum type="arabicPeriod"/>
            </a:pPr>
            <a:endParaRPr lang="en-US" dirty="0"/>
          </a:p>
        </p:txBody>
      </p:sp>
      <p:sp>
        <p:nvSpPr>
          <p:cNvPr id="3" name="Datumsplatzhalter 2">
            <a:extLst>
              <a:ext uri="{FF2B5EF4-FFF2-40B4-BE49-F238E27FC236}">
                <a16:creationId xmlns:a16="http://schemas.microsoft.com/office/drawing/2014/main" id="{D2B3FA20-519A-4307-BB9D-5BFED6EB4B4E}"/>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AE90492E-A29C-49B1-A5A2-DF749F65396C}"/>
              </a:ext>
            </a:extLst>
          </p:cNvPr>
          <p:cNvSpPr>
            <a:spLocks noGrp="1"/>
          </p:cNvSpPr>
          <p:nvPr>
            <p:ph type="ftr" sz="quarter" idx="11"/>
          </p:nvPr>
        </p:nvSpPr>
        <p:spPr/>
        <p:txBody>
          <a:bodyPr/>
          <a:lstStyle/>
          <a:p>
            <a:r>
              <a:rPr lang="en-US" dirty="0"/>
              <a:t>Table of Contents / Evaluation and Generalization of Capsule Networks in Neurorobotics</a:t>
            </a:r>
          </a:p>
        </p:txBody>
      </p:sp>
      <p:sp>
        <p:nvSpPr>
          <p:cNvPr id="5" name="Foliennummernplatzhalter 4">
            <a:extLst>
              <a:ext uri="{FF2B5EF4-FFF2-40B4-BE49-F238E27FC236}">
                <a16:creationId xmlns:a16="http://schemas.microsoft.com/office/drawing/2014/main" id="{150A73B2-E017-49F9-9BBE-ABC69F11B9C6}"/>
              </a:ext>
            </a:extLst>
          </p:cNvPr>
          <p:cNvSpPr>
            <a:spLocks noGrp="1"/>
          </p:cNvSpPr>
          <p:nvPr>
            <p:ph type="sldNum" sz="quarter" idx="12"/>
          </p:nvPr>
        </p:nvSpPr>
        <p:spPr/>
        <p:txBody>
          <a:bodyPr/>
          <a:lstStyle/>
          <a:p>
            <a:fld id="{B169C2F2-EDB3-4FE6-84CD-3C84FADA21DC}" type="slidenum">
              <a:rPr lang="en-US" smtClean="0"/>
              <a:pPr/>
              <a:t>2</a:t>
            </a:fld>
            <a:endParaRPr lang="en-US" dirty="0"/>
          </a:p>
        </p:txBody>
      </p:sp>
      <p:sp>
        <p:nvSpPr>
          <p:cNvPr id="6" name="Titel 5">
            <a:extLst>
              <a:ext uri="{FF2B5EF4-FFF2-40B4-BE49-F238E27FC236}">
                <a16:creationId xmlns:a16="http://schemas.microsoft.com/office/drawing/2014/main" id="{CF29DBD4-B8C3-4AF8-82A9-6BBB4C23BC14}"/>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361837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E7C1C0-1912-49E3-B42A-8B61289EB567}"/>
              </a:ext>
            </a:extLst>
          </p:cNvPr>
          <p:cNvSpPr>
            <a:spLocks noGrp="1"/>
          </p:cNvSpPr>
          <p:nvPr>
            <p:ph type="title"/>
          </p:nvPr>
        </p:nvSpPr>
        <p:spPr>
          <a:xfrm>
            <a:off x="371475" y="623019"/>
            <a:ext cx="11449050" cy="679007"/>
          </a:xfrm>
        </p:spPr>
        <p:txBody>
          <a:bodyPr/>
          <a:lstStyle/>
          <a:p>
            <a:r>
              <a:rPr lang="en-US" dirty="0"/>
              <a:t>Conclusion</a:t>
            </a:r>
          </a:p>
        </p:txBody>
      </p:sp>
      <p:sp>
        <p:nvSpPr>
          <p:cNvPr id="3" name="Inhaltsplatzhalter 2">
            <a:extLst>
              <a:ext uri="{FF2B5EF4-FFF2-40B4-BE49-F238E27FC236}">
                <a16:creationId xmlns:a16="http://schemas.microsoft.com/office/drawing/2014/main" id="{849B3E29-D9EE-48B5-9624-5B3B5349564D}"/>
              </a:ext>
            </a:extLst>
          </p:cNvPr>
          <p:cNvSpPr>
            <a:spLocks noGrp="1"/>
          </p:cNvSpPr>
          <p:nvPr>
            <p:ph idx="1"/>
          </p:nvPr>
        </p:nvSpPr>
        <p:spPr/>
        <p:txBody>
          <a:bodyPr/>
          <a:lstStyle/>
          <a:p>
            <a:pPr marL="0" indent="0">
              <a:buNone/>
            </a:pPr>
            <a:r>
              <a:rPr lang="en-US" dirty="0">
                <a:solidFill>
                  <a:schemeClr val="bg2"/>
                </a:solidFill>
              </a:rPr>
              <a:t>YouTube Channel</a:t>
            </a:r>
          </a:p>
          <a:p>
            <a:pPr marL="0" indent="0">
              <a:buNone/>
            </a:pPr>
            <a:r>
              <a:rPr lang="en-US" dirty="0"/>
              <a:t>Including videos running with different settings and during different stages of development</a:t>
            </a:r>
          </a:p>
          <a:p>
            <a:pPr marL="0" indent="0">
              <a:buNone/>
            </a:pPr>
            <a:r>
              <a:rPr lang="en-US" dirty="0">
                <a:hlinkClick r:id="rId3"/>
              </a:rPr>
              <a:t>https://www.youtube.com/channel/UC1qMUwRQFM96uWErU2Avc1g</a:t>
            </a:r>
            <a:endParaRPr lang="en-US" dirty="0"/>
          </a:p>
          <a:p>
            <a:pPr marL="0" indent="0">
              <a:buNone/>
            </a:pPr>
            <a:endParaRPr lang="en-US" dirty="0"/>
          </a:p>
          <a:p>
            <a:pPr marL="0" indent="0">
              <a:buNone/>
            </a:pPr>
            <a:r>
              <a:rPr lang="en-US" dirty="0">
                <a:solidFill>
                  <a:schemeClr val="bg2"/>
                </a:solidFill>
              </a:rPr>
              <a:t>GitHub Repository</a:t>
            </a:r>
          </a:p>
          <a:p>
            <a:pPr marL="0" indent="0">
              <a:buNone/>
            </a:pPr>
            <a:r>
              <a:rPr lang="en-US" dirty="0"/>
              <a:t>Full source code and instruction for compilation available on GitHub</a:t>
            </a:r>
          </a:p>
          <a:p>
            <a:pPr marL="0" indent="0">
              <a:buNone/>
            </a:pPr>
            <a:r>
              <a:rPr lang="en-US" dirty="0">
                <a:solidFill>
                  <a:schemeClr val="bg2"/>
                </a:solidFill>
                <a:hlinkClick r:id="rId4"/>
              </a:rPr>
              <a:t>https://github.com/JeanElsner/practical-multi-view</a:t>
            </a:r>
            <a:endParaRPr lang="en-US" dirty="0">
              <a:solidFill>
                <a:schemeClr val="bg2"/>
              </a:solidFill>
            </a:endParaRPr>
          </a:p>
          <a:p>
            <a:pPr marL="0" indent="0">
              <a:buNone/>
            </a:pPr>
            <a:endParaRPr lang="en-US" dirty="0">
              <a:solidFill>
                <a:schemeClr val="bg2"/>
              </a:solidFill>
            </a:endParaRPr>
          </a:p>
        </p:txBody>
      </p:sp>
      <p:sp>
        <p:nvSpPr>
          <p:cNvPr id="4" name="Datumsplatzhalter 3">
            <a:extLst>
              <a:ext uri="{FF2B5EF4-FFF2-40B4-BE49-F238E27FC236}">
                <a16:creationId xmlns:a16="http://schemas.microsoft.com/office/drawing/2014/main" id="{99D175E3-DD0C-442B-9791-6ABCE68C88ED}"/>
              </a:ext>
            </a:extLst>
          </p:cNvPr>
          <p:cNvSpPr>
            <a:spLocks noGrp="1"/>
          </p:cNvSpPr>
          <p:nvPr>
            <p:ph type="dt" sz="half" idx="10"/>
          </p:nvPr>
        </p:nvSpPr>
        <p:spPr>
          <a:xfrm>
            <a:off x="371849" y="6495499"/>
            <a:ext cx="677684" cy="214714"/>
          </a:xfrm>
        </p:spPr>
        <p:txBody>
          <a:bodyPr/>
          <a:lstStyle/>
          <a:p>
            <a:pPr algn="ctr"/>
            <a:r>
              <a:rPr lang="de-DE"/>
              <a:t>WS 17/18</a:t>
            </a:r>
            <a:endParaRPr lang="en-US" dirty="0"/>
          </a:p>
        </p:txBody>
      </p:sp>
      <p:sp>
        <p:nvSpPr>
          <p:cNvPr id="5" name="Foliennummernplatzhalter 4">
            <a:extLst>
              <a:ext uri="{FF2B5EF4-FFF2-40B4-BE49-F238E27FC236}">
                <a16:creationId xmlns:a16="http://schemas.microsoft.com/office/drawing/2014/main" id="{A8B00FC1-854B-4E93-8BB5-98CAA50FA36A}"/>
              </a:ext>
            </a:extLst>
          </p:cNvPr>
          <p:cNvSpPr>
            <a:spLocks noGrp="1"/>
          </p:cNvSpPr>
          <p:nvPr>
            <p:ph type="sldNum" sz="quarter" idx="12"/>
          </p:nvPr>
        </p:nvSpPr>
        <p:spPr>
          <a:xfrm>
            <a:off x="11278622" y="6492812"/>
            <a:ext cx="541903" cy="214714"/>
          </a:xfrm>
        </p:spPr>
        <p:txBody>
          <a:bodyPr/>
          <a:lstStyle/>
          <a:p>
            <a:fld id="{B169C2F2-EDB3-4FE6-84CD-3C84FADA21DC}" type="slidenum">
              <a:rPr lang="en-US" smtClean="0"/>
              <a:pPr/>
              <a:t>20</a:t>
            </a:fld>
            <a:endParaRPr lang="en-US" dirty="0"/>
          </a:p>
        </p:txBody>
      </p:sp>
      <p:sp>
        <p:nvSpPr>
          <p:cNvPr id="6" name="Fußzeilenplatzhalter 5">
            <a:extLst>
              <a:ext uri="{FF2B5EF4-FFF2-40B4-BE49-F238E27FC236}">
                <a16:creationId xmlns:a16="http://schemas.microsoft.com/office/drawing/2014/main" id="{5FA0F2A6-5949-4C57-A0B6-61DDEA9D2E00}"/>
              </a:ext>
            </a:extLst>
          </p:cNvPr>
          <p:cNvSpPr>
            <a:spLocks noGrp="1"/>
          </p:cNvSpPr>
          <p:nvPr>
            <p:ph type="ftr" sz="quarter" idx="11"/>
          </p:nvPr>
        </p:nvSpPr>
        <p:spPr>
          <a:xfrm>
            <a:off x="1161741" y="6492812"/>
            <a:ext cx="7870128" cy="217826"/>
          </a:xfrm>
        </p:spPr>
        <p:txBody>
          <a:bodyPr/>
          <a:lstStyle/>
          <a:p>
            <a:r>
              <a:rPr lang="en-US" dirty="0"/>
              <a:t>Conclusion / Multi-Camera Computer Vision and Algorithms</a:t>
            </a:r>
          </a:p>
        </p:txBody>
      </p:sp>
    </p:spTree>
    <p:extLst>
      <p:ext uri="{BB962C8B-B14F-4D97-AF65-F5344CB8AC3E}">
        <p14:creationId xmlns:p14="http://schemas.microsoft.com/office/powerpoint/2010/main" val="2615172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E7C1C0-1912-49E3-B42A-8B61289EB567}"/>
              </a:ext>
            </a:extLst>
          </p:cNvPr>
          <p:cNvSpPr>
            <a:spLocks noGrp="1"/>
          </p:cNvSpPr>
          <p:nvPr>
            <p:ph type="title"/>
          </p:nvPr>
        </p:nvSpPr>
        <p:spPr>
          <a:xfrm>
            <a:off x="371475" y="623019"/>
            <a:ext cx="11449050" cy="679007"/>
          </a:xfrm>
        </p:spPr>
        <p:txBody>
          <a:bodyPr/>
          <a:lstStyle/>
          <a:p>
            <a:r>
              <a:rPr lang="en-US" dirty="0"/>
              <a:t>Conclusion</a:t>
            </a:r>
          </a:p>
        </p:txBody>
      </p:sp>
      <p:sp>
        <p:nvSpPr>
          <p:cNvPr id="3" name="Inhaltsplatzhalter 2">
            <a:extLst>
              <a:ext uri="{FF2B5EF4-FFF2-40B4-BE49-F238E27FC236}">
                <a16:creationId xmlns:a16="http://schemas.microsoft.com/office/drawing/2014/main" id="{849B3E29-D9EE-48B5-9624-5B3B5349564D}"/>
              </a:ext>
            </a:extLst>
          </p:cNvPr>
          <p:cNvSpPr>
            <a:spLocks noGrp="1"/>
          </p:cNvSpPr>
          <p:nvPr>
            <p:ph idx="1"/>
          </p:nvPr>
        </p:nvSpPr>
        <p:spPr/>
        <p:txBody>
          <a:bodyPr/>
          <a:lstStyle/>
          <a:p>
            <a:pPr marL="0" indent="0">
              <a:buNone/>
            </a:pPr>
            <a:r>
              <a:rPr lang="de-DE" dirty="0">
                <a:solidFill>
                  <a:schemeClr val="bg2"/>
                </a:solidFill>
              </a:rPr>
              <a:t>References</a:t>
            </a:r>
          </a:p>
          <a:p>
            <a:pPr marL="0" indent="0">
              <a:buNone/>
            </a:pPr>
            <a:r>
              <a:rPr lang="de-DE" sz="1200" dirty="0"/>
              <a:t>[1] </a:t>
            </a:r>
            <a:r>
              <a:rPr lang="en-US" sz="1200" dirty="0"/>
              <a:t>J. Shi and C. </a:t>
            </a:r>
            <a:r>
              <a:rPr lang="en-US" sz="1200" dirty="0" err="1"/>
              <a:t>Tomasi</a:t>
            </a:r>
            <a:r>
              <a:rPr lang="en-US" sz="1200" dirty="0"/>
              <a:t>. Good Features to Track. 9th IEEE Conference on Computer Vision and Pattern Recognition, 1994.</a:t>
            </a:r>
          </a:p>
          <a:p>
            <a:pPr marL="0" indent="0">
              <a:buNone/>
            </a:pPr>
            <a:r>
              <a:rPr lang="de-DE" sz="1200" dirty="0"/>
              <a:t>[2</a:t>
            </a:r>
            <a:r>
              <a:rPr lang="en-US" sz="1200" dirty="0"/>
              <a:t>] C. Harris and M. Stephens. A Combined Corner and Edge Detector. Proceedings of the 4th </a:t>
            </a:r>
            <a:r>
              <a:rPr lang="en-US" sz="1200" dirty="0" err="1"/>
              <a:t>Alvey</a:t>
            </a:r>
            <a:r>
              <a:rPr lang="en-US" sz="1200" dirty="0"/>
              <a:t> Vision Conference,  147–151, 1988.</a:t>
            </a:r>
          </a:p>
          <a:p>
            <a:pPr marL="0" indent="0">
              <a:buNone/>
            </a:pPr>
            <a:r>
              <a:rPr lang="de-DE" sz="1200" dirty="0"/>
              <a:t>[3</a:t>
            </a:r>
            <a:r>
              <a:rPr lang="en-US" sz="1200" dirty="0"/>
              <a:t>] E. </a:t>
            </a:r>
            <a:r>
              <a:rPr lang="en-US" sz="1200" dirty="0" err="1"/>
              <a:t>Rosten</a:t>
            </a:r>
            <a:r>
              <a:rPr lang="en-US" sz="1200" dirty="0"/>
              <a:t> and T. Drummond. Machine Learning for High-Speed Corner Detection. Computer Vision–ECCV 2006, 430–443, 2006.</a:t>
            </a:r>
          </a:p>
          <a:p>
            <a:pPr marL="0" indent="0">
              <a:buNone/>
            </a:pPr>
            <a:r>
              <a:rPr lang="de-DE" sz="1200" dirty="0"/>
              <a:t>[4</a:t>
            </a:r>
            <a:r>
              <a:rPr lang="en-US" sz="1200" dirty="0"/>
              <a:t>] Jean-Yves </a:t>
            </a:r>
            <a:r>
              <a:rPr lang="en-US" sz="1200" dirty="0" err="1"/>
              <a:t>Bouguet</a:t>
            </a:r>
            <a:r>
              <a:rPr lang="en-US" sz="1200" dirty="0"/>
              <a:t>. Pyramidal Implementation of the Affine Lucas </a:t>
            </a:r>
            <a:r>
              <a:rPr lang="en-US" sz="1200" dirty="0" err="1"/>
              <a:t>Kanade</a:t>
            </a:r>
            <a:r>
              <a:rPr lang="en-US" sz="1200" dirty="0"/>
              <a:t> Feature Tracker. Intel Corporation, 5, 2001.</a:t>
            </a:r>
          </a:p>
          <a:p>
            <a:pPr marL="0" indent="0">
              <a:buNone/>
            </a:pPr>
            <a:r>
              <a:rPr lang="de-DE" sz="1200" dirty="0"/>
              <a:t>[5</a:t>
            </a:r>
            <a:r>
              <a:rPr lang="en-US" sz="1200" dirty="0"/>
              <a:t>] </a:t>
            </a:r>
            <a:r>
              <a:rPr lang="en-US" sz="1200" dirty="0" err="1"/>
              <a:t>R.Hartley</a:t>
            </a:r>
            <a:r>
              <a:rPr lang="en-US" sz="1200" dirty="0"/>
              <a:t> and A. Zisserman. Multiple View Geometry in Computer Vision. Cambridge University Press, 2004.</a:t>
            </a:r>
          </a:p>
          <a:p>
            <a:pPr marL="0" indent="0">
              <a:buNone/>
            </a:pPr>
            <a:r>
              <a:rPr lang="en-US" sz="1200" dirty="0"/>
              <a:t>[6] David </a:t>
            </a:r>
            <a:r>
              <a:rPr lang="en-US" sz="1200" dirty="0" err="1"/>
              <a:t>Nistér</a:t>
            </a:r>
            <a:r>
              <a:rPr lang="en-US" sz="1200" dirty="0"/>
              <a:t>. An Efficient Solution to the Five-Point Relative Pose Problem. Pattern Analysis and Machine Intelligence, IEEE Transactions on, 26(6):756–770, 2004.</a:t>
            </a:r>
          </a:p>
          <a:p>
            <a:pPr marL="0" indent="0">
              <a:buNone/>
            </a:pPr>
            <a:r>
              <a:rPr lang="de-DE" sz="1200" dirty="0"/>
              <a:t>[7</a:t>
            </a:r>
            <a:r>
              <a:rPr lang="en-US" sz="1200" dirty="0"/>
              <a:t>] V. </a:t>
            </a:r>
            <a:r>
              <a:rPr lang="en-US" sz="1200" dirty="0" err="1"/>
              <a:t>Lepetit</a:t>
            </a:r>
            <a:r>
              <a:rPr lang="en-US" sz="1200" dirty="0"/>
              <a:t> and F. Moreno-</a:t>
            </a:r>
            <a:r>
              <a:rPr lang="en-US" sz="1200" dirty="0" err="1"/>
              <a:t>Noguer</a:t>
            </a:r>
            <a:r>
              <a:rPr lang="en-US" sz="1200" dirty="0"/>
              <a:t> and P. </a:t>
            </a:r>
            <a:r>
              <a:rPr lang="en-US" sz="1200" dirty="0" err="1"/>
              <a:t>Fua</a:t>
            </a:r>
            <a:r>
              <a:rPr lang="en-US" sz="1200" dirty="0"/>
              <a:t>. </a:t>
            </a:r>
            <a:r>
              <a:rPr lang="en-US" sz="1200" dirty="0" err="1"/>
              <a:t>EPnP</a:t>
            </a:r>
            <a:r>
              <a:rPr lang="en-US" sz="1200" dirty="0"/>
              <a:t>: An Accurate O(n) Solution to the PnP Problem. International journal of computer vision, 81(2):155–166, 2009.</a:t>
            </a:r>
          </a:p>
          <a:p>
            <a:pPr marL="0" indent="0">
              <a:buNone/>
            </a:pPr>
            <a:r>
              <a:rPr lang="de-DE" sz="1200" dirty="0"/>
              <a:t>[8</a:t>
            </a:r>
            <a:r>
              <a:rPr lang="en-US" sz="1200" dirty="0"/>
              <a:t>] OpenCV: Camera Calibration and 3D Reconstruction. Retrieved from </a:t>
            </a:r>
            <a:r>
              <a:rPr lang="en-US" sz="1200" dirty="0">
                <a:hlinkClick r:id="rId3"/>
              </a:rPr>
              <a:t>https://docs.opencv.org/3.4.1/d9/d0c/group__calib3d.html#ga549c2075fac14829ff4a58bc931c033d</a:t>
            </a:r>
            <a:r>
              <a:rPr lang="en-US" sz="1200" dirty="0"/>
              <a:t>.</a:t>
            </a:r>
          </a:p>
          <a:p>
            <a:pPr marL="0" indent="0">
              <a:buNone/>
            </a:pPr>
            <a:endParaRPr lang="en-US" sz="1200" dirty="0"/>
          </a:p>
        </p:txBody>
      </p:sp>
      <p:sp>
        <p:nvSpPr>
          <p:cNvPr id="4" name="Datumsplatzhalter 3">
            <a:extLst>
              <a:ext uri="{FF2B5EF4-FFF2-40B4-BE49-F238E27FC236}">
                <a16:creationId xmlns:a16="http://schemas.microsoft.com/office/drawing/2014/main" id="{99D175E3-DD0C-442B-9791-6ABCE68C88ED}"/>
              </a:ext>
            </a:extLst>
          </p:cNvPr>
          <p:cNvSpPr>
            <a:spLocks noGrp="1"/>
          </p:cNvSpPr>
          <p:nvPr>
            <p:ph type="dt" sz="half" idx="10"/>
          </p:nvPr>
        </p:nvSpPr>
        <p:spPr>
          <a:xfrm>
            <a:off x="371849" y="6495499"/>
            <a:ext cx="677684" cy="214714"/>
          </a:xfrm>
        </p:spPr>
        <p:txBody>
          <a:bodyPr/>
          <a:lstStyle/>
          <a:p>
            <a:pPr algn="ctr"/>
            <a:r>
              <a:rPr lang="de-DE" dirty="0"/>
              <a:t>WS 17/18</a:t>
            </a:r>
            <a:endParaRPr lang="en-US" dirty="0"/>
          </a:p>
        </p:txBody>
      </p:sp>
      <p:sp>
        <p:nvSpPr>
          <p:cNvPr id="5" name="Foliennummernplatzhalter 4">
            <a:extLst>
              <a:ext uri="{FF2B5EF4-FFF2-40B4-BE49-F238E27FC236}">
                <a16:creationId xmlns:a16="http://schemas.microsoft.com/office/drawing/2014/main" id="{A8B00FC1-854B-4E93-8BB5-98CAA50FA36A}"/>
              </a:ext>
            </a:extLst>
          </p:cNvPr>
          <p:cNvSpPr>
            <a:spLocks noGrp="1"/>
          </p:cNvSpPr>
          <p:nvPr>
            <p:ph type="sldNum" sz="quarter" idx="12"/>
          </p:nvPr>
        </p:nvSpPr>
        <p:spPr>
          <a:xfrm>
            <a:off x="11278622" y="6492812"/>
            <a:ext cx="541903" cy="214714"/>
          </a:xfrm>
        </p:spPr>
        <p:txBody>
          <a:bodyPr/>
          <a:lstStyle/>
          <a:p>
            <a:fld id="{B169C2F2-EDB3-4FE6-84CD-3C84FADA21DC}" type="slidenum">
              <a:rPr lang="en-US" smtClean="0"/>
              <a:pPr/>
              <a:t>21</a:t>
            </a:fld>
            <a:endParaRPr lang="en-US" dirty="0"/>
          </a:p>
        </p:txBody>
      </p:sp>
      <p:sp>
        <p:nvSpPr>
          <p:cNvPr id="6" name="Fußzeilenplatzhalter 5">
            <a:extLst>
              <a:ext uri="{FF2B5EF4-FFF2-40B4-BE49-F238E27FC236}">
                <a16:creationId xmlns:a16="http://schemas.microsoft.com/office/drawing/2014/main" id="{5FA0F2A6-5949-4C57-A0B6-61DDEA9D2E00}"/>
              </a:ext>
            </a:extLst>
          </p:cNvPr>
          <p:cNvSpPr>
            <a:spLocks noGrp="1"/>
          </p:cNvSpPr>
          <p:nvPr>
            <p:ph type="ftr" sz="quarter" idx="11"/>
          </p:nvPr>
        </p:nvSpPr>
        <p:spPr>
          <a:xfrm>
            <a:off x="1161741" y="6492812"/>
            <a:ext cx="7870128" cy="217826"/>
          </a:xfrm>
        </p:spPr>
        <p:txBody>
          <a:bodyPr/>
          <a:lstStyle/>
          <a:p>
            <a:r>
              <a:rPr lang="en-US" dirty="0"/>
              <a:t>Conclusion / Multi-Camera Computer Vision and Algorithms</a:t>
            </a:r>
          </a:p>
        </p:txBody>
      </p:sp>
    </p:spTree>
    <p:extLst>
      <p:ext uri="{BB962C8B-B14F-4D97-AF65-F5344CB8AC3E}">
        <p14:creationId xmlns:p14="http://schemas.microsoft.com/office/powerpoint/2010/main" val="390066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C8C0762-40EE-4520-9F9C-5FD5A1A97EB9}"/>
              </a:ext>
            </a:extLst>
          </p:cNvPr>
          <p:cNvSpPr>
            <a:spLocks noGrp="1"/>
          </p:cNvSpPr>
          <p:nvPr>
            <p:ph idx="1"/>
          </p:nvPr>
        </p:nvSpPr>
        <p:spPr/>
        <p:txBody>
          <a:bodyPr/>
          <a:lstStyle/>
          <a:p>
            <a:pPr marL="0" indent="0">
              <a:buNone/>
            </a:pPr>
            <a:r>
              <a:rPr lang="en-US" dirty="0"/>
              <a:t>Convolutional neural networks (</a:t>
            </a:r>
            <a:r>
              <a:rPr lang="en-US" dirty="0">
                <a:solidFill>
                  <a:schemeClr val="bg2"/>
                </a:solidFill>
              </a:rPr>
              <a:t>CNN</a:t>
            </a:r>
            <a:r>
              <a:rPr lang="en-US" dirty="0"/>
              <a:t>s) are the current state-of-the-art deep learning approach in computer vision. They do however suffer several </a:t>
            </a:r>
            <a:r>
              <a:rPr lang="en-US" dirty="0">
                <a:solidFill>
                  <a:schemeClr val="bg2"/>
                </a:solidFill>
              </a:rPr>
              <a:t>drawbacks</a:t>
            </a:r>
            <a:r>
              <a:rPr lang="en-US" dirty="0"/>
              <a:t> that limit their use especially in </a:t>
            </a:r>
            <a:r>
              <a:rPr lang="en-US" dirty="0">
                <a:solidFill>
                  <a:schemeClr val="bg2"/>
                </a:solidFill>
              </a:rPr>
              <a:t>real-time</a:t>
            </a:r>
            <a:r>
              <a:rPr lang="en-US" dirty="0"/>
              <a:t> applications (robotics).</a:t>
            </a:r>
          </a:p>
          <a:p>
            <a:pPr marL="0" indent="0">
              <a:buNone/>
            </a:pPr>
            <a:endParaRPr lang="en-US" dirty="0"/>
          </a:p>
          <a:p>
            <a:r>
              <a:rPr lang="en-US" dirty="0"/>
              <a:t>Invariant only to variations in position, not affine transformations in general</a:t>
            </a:r>
          </a:p>
          <a:p>
            <a:r>
              <a:rPr lang="en-US" dirty="0"/>
              <a:t>Training artificial neural networks is </a:t>
            </a:r>
            <a:r>
              <a:rPr lang="en-US" dirty="0">
                <a:solidFill>
                  <a:schemeClr val="bg2"/>
                </a:solidFill>
              </a:rPr>
              <a:t>computationally very expensive</a:t>
            </a:r>
            <a:r>
              <a:rPr lang="en-US" dirty="0"/>
              <a:t> and can take several days or even weeks</a:t>
            </a:r>
          </a:p>
          <a:p>
            <a:r>
              <a:rPr lang="en-US" dirty="0">
                <a:solidFill>
                  <a:schemeClr val="bg2"/>
                </a:solidFill>
              </a:rPr>
              <a:t>High latency </a:t>
            </a:r>
            <a:r>
              <a:rPr lang="en-US" dirty="0"/>
              <a:t>during inference, </a:t>
            </a:r>
            <a:r>
              <a:rPr lang="en-US" dirty="0">
                <a:solidFill>
                  <a:schemeClr val="bg2"/>
                </a:solidFill>
              </a:rPr>
              <a:t>high energy</a:t>
            </a:r>
            <a:r>
              <a:rPr lang="en-US" dirty="0"/>
              <a:t> requirements limit mobile/real-time applications</a:t>
            </a:r>
          </a:p>
          <a:p>
            <a:r>
              <a:rPr lang="en-US" dirty="0"/>
              <a:t>Creation of </a:t>
            </a:r>
            <a:r>
              <a:rPr lang="en-US" dirty="0">
                <a:solidFill>
                  <a:schemeClr val="bg2"/>
                </a:solidFill>
              </a:rPr>
              <a:t>large labelled datasets</a:t>
            </a:r>
            <a:r>
              <a:rPr lang="en-US" dirty="0"/>
              <a:t> necessary, covering all variations in lighting, color, viewpoints etc.</a:t>
            </a:r>
          </a:p>
        </p:txBody>
      </p:sp>
      <p:sp>
        <p:nvSpPr>
          <p:cNvPr id="3" name="Datumsplatzhalter 2">
            <a:extLst>
              <a:ext uri="{FF2B5EF4-FFF2-40B4-BE49-F238E27FC236}">
                <a16:creationId xmlns:a16="http://schemas.microsoft.com/office/drawing/2014/main" id="{BA2E7155-3129-408E-B818-DD85DB8D5925}"/>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A57B354D-8769-4FE9-A7F7-045917202C89}"/>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9FF7FD4D-9A24-485C-A08F-BA49D3B3FD45}"/>
              </a:ext>
            </a:extLst>
          </p:cNvPr>
          <p:cNvSpPr>
            <a:spLocks noGrp="1"/>
          </p:cNvSpPr>
          <p:nvPr>
            <p:ph type="sldNum" sz="quarter" idx="12"/>
          </p:nvPr>
        </p:nvSpPr>
        <p:spPr/>
        <p:txBody>
          <a:bodyPr/>
          <a:lstStyle/>
          <a:p>
            <a:fld id="{B169C2F2-EDB3-4FE6-84CD-3C84FADA21DC}" type="slidenum">
              <a:rPr lang="en-US" smtClean="0"/>
              <a:pPr/>
              <a:t>3</a:t>
            </a:fld>
            <a:endParaRPr lang="en-US" dirty="0"/>
          </a:p>
        </p:txBody>
      </p:sp>
      <p:sp>
        <p:nvSpPr>
          <p:cNvPr id="6" name="Titel 5">
            <a:extLst>
              <a:ext uri="{FF2B5EF4-FFF2-40B4-BE49-F238E27FC236}">
                <a16:creationId xmlns:a16="http://schemas.microsoft.com/office/drawing/2014/main" id="{88B12F9B-D681-45D2-BDF9-C8CE32011481}"/>
              </a:ext>
            </a:extLst>
          </p:cNvPr>
          <p:cNvSpPr>
            <a:spLocks noGrp="1"/>
          </p:cNvSpPr>
          <p:nvPr>
            <p:ph type="title"/>
          </p:nvPr>
        </p:nvSpPr>
        <p:spPr/>
        <p:txBody>
          <a:bodyPr/>
          <a:lstStyle/>
          <a:p>
            <a:r>
              <a:rPr lang="en-US" dirty="0"/>
              <a:t>Limitations of Deep Learning</a:t>
            </a:r>
          </a:p>
        </p:txBody>
      </p:sp>
    </p:spTree>
    <p:extLst>
      <p:ext uri="{BB962C8B-B14F-4D97-AF65-F5344CB8AC3E}">
        <p14:creationId xmlns:p14="http://schemas.microsoft.com/office/powerpoint/2010/main" val="184210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C8C0762-40EE-4520-9F9C-5FD5A1A97EB9}"/>
              </a:ext>
            </a:extLst>
          </p:cNvPr>
          <p:cNvSpPr>
            <a:spLocks noGrp="1"/>
          </p:cNvSpPr>
          <p:nvPr>
            <p:ph idx="1"/>
          </p:nvPr>
        </p:nvSpPr>
        <p:spPr/>
        <p:txBody>
          <a:bodyPr/>
          <a:lstStyle/>
          <a:p>
            <a:pPr marL="0" indent="0">
              <a:buNone/>
            </a:pPr>
            <a:r>
              <a:rPr lang="en-US" dirty="0"/>
              <a:t>Convolutional neural networks (</a:t>
            </a:r>
            <a:r>
              <a:rPr lang="en-US" dirty="0">
                <a:solidFill>
                  <a:schemeClr val="bg2"/>
                </a:solidFill>
              </a:rPr>
              <a:t>CNN</a:t>
            </a:r>
            <a:r>
              <a:rPr lang="en-US" dirty="0"/>
              <a:t>s) are the current state-of-the-art deep learning approach in computer vision. They do however suffer several </a:t>
            </a:r>
            <a:r>
              <a:rPr lang="en-US" dirty="0">
                <a:solidFill>
                  <a:schemeClr val="bg2"/>
                </a:solidFill>
              </a:rPr>
              <a:t>drawbacks</a:t>
            </a:r>
            <a:r>
              <a:rPr lang="en-US" dirty="0"/>
              <a:t> that limit their use especially in </a:t>
            </a:r>
            <a:r>
              <a:rPr lang="en-US" dirty="0">
                <a:solidFill>
                  <a:schemeClr val="bg2"/>
                </a:solidFill>
              </a:rPr>
              <a:t>real-time</a:t>
            </a:r>
            <a:r>
              <a:rPr lang="en-US" dirty="0"/>
              <a:t> applications (robotics).</a:t>
            </a:r>
          </a:p>
          <a:p>
            <a:pPr marL="0" indent="0">
              <a:buNone/>
            </a:pPr>
            <a:endParaRPr lang="en-US" dirty="0"/>
          </a:p>
          <a:p>
            <a:r>
              <a:rPr lang="en-US" dirty="0"/>
              <a:t>Invariant only to variations in position, not affine transformations in general</a:t>
            </a:r>
          </a:p>
          <a:p>
            <a:r>
              <a:rPr lang="en-US" dirty="0"/>
              <a:t>Training artificial neural networks is </a:t>
            </a:r>
            <a:r>
              <a:rPr lang="en-US" dirty="0">
                <a:solidFill>
                  <a:schemeClr val="bg2"/>
                </a:solidFill>
              </a:rPr>
              <a:t>computationally very expensive</a:t>
            </a:r>
            <a:r>
              <a:rPr lang="en-US" dirty="0"/>
              <a:t> and can take several days or even weeks</a:t>
            </a:r>
          </a:p>
          <a:p>
            <a:r>
              <a:rPr lang="en-US" dirty="0">
                <a:solidFill>
                  <a:schemeClr val="bg2"/>
                </a:solidFill>
              </a:rPr>
              <a:t>High latency </a:t>
            </a:r>
            <a:r>
              <a:rPr lang="en-US" dirty="0"/>
              <a:t>during inference, </a:t>
            </a:r>
            <a:r>
              <a:rPr lang="en-US" dirty="0">
                <a:solidFill>
                  <a:schemeClr val="bg2"/>
                </a:solidFill>
              </a:rPr>
              <a:t>high energy</a:t>
            </a:r>
            <a:r>
              <a:rPr lang="en-US" dirty="0"/>
              <a:t> requirements limit mobile/real-time applications</a:t>
            </a:r>
          </a:p>
          <a:p>
            <a:r>
              <a:rPr lang="en-US" dirty="0"/>
              <a:t>Creation of </a:t>
            </a:r>
            <a:r>
              <a:rPr lang="en-US" dirty="0">
                <a:solidFill>
                  <a:schemeClr val="bg2"/>
                </a:solidFill>
              </a:rPr>
              <a:t>large labelled datasets</a:t>
            </a:r>
            <a:r>
              <a:rPr lang="en-US" dirty="0"/>
              <a:t> necessary, covering all variations in lighting, color, viewpoints etc.</a:t>
            </a:r>
          </a:p>
        </p:txBody>
      </p:sp>
      <p:sp>
        <p:nvSpPr>
          <p:cNvPr id="3" name="Datumsplatzhalter 2">
            <a:extLst>
              <a:ext uri="{FF2B5EF4-FFF2-40B4-BE49-F238E27FC236}">
                <a16:creationId xmlns:a16="http://schemas.microsoft.com/office/drawing/2014/main" id="{BA2E7155-3129-408E-B818-DD85DB8D5925}"/>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A57B354D-8769-4FE9-A7F7-045917202C89}"/>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9FF7FD4D-9A24-485C-A08F-BA49D3B3FD45}"/>
              </a:ext>
            </a:extLst>
          </p:cNvPr>
          <p:cNvSpPr>
            <a:spLocks noGrp="1"/>
          </p:cNvSpPr>
          <p:nvPr>
            <p:ph type="sldNum" sz="quarter" idx="12"/>
          </p:nvPr>
        </p:nvSpPr>
        <p:spPr/>
        <p:txBody>
          <a:bodyPr/>
          <a:lstStyle/>
          <a:p>
            <a:fld id="{B169C2F2-EDB3-4FE6-84CD-3C84FADA21DC}" type="slidenum">
              <a:rPr lang="en-US" smtClean="0"/>
              <a:pPr/>
              <a:t>4</a:t>
            </a:fld>
            <a:endParaRPr lang="en-US" dirty="0"/>
          </a:p>
        </p:txBody>
      </p:sp>
      <p:sp>
        <p:nvSpPr>
          <p:cNvPr id="6" name="Titel 5">
            <a:extLst>
              <a:ext uri="{FF2B5EF4-FFF2-40B4-BE49-F238E27FC236}">
                <a16:creationId xmlns:a16="http://schemas.microsoft.com/office/drawing/2014/main" id="{88B12F9B-D681-45D2-BDF9-C8CE32011481}"/>
              </a:ext>
            </a:extLst>
          </p:cNvPr>
          <p:cNvSpPr>
            <a:spLocks noGrp="1"/>
          </p:cNvSpPr>
          <p:nvPr>
            <p:ph type="title"/>
          </p:nvPr>
        </p:nvSpPr>
        <p:spPr/>
        <p:txBody>
          <a:bodyPr/>
          <a:lstStyle/>
          <a:p>
            <a:r>
              <a:rPr lang="en-US" dirty="0"/>
              <a:t>Limitations of Deep Learning</a:t>
            </a:r>
          </a:p>
        </p:txBody>
      </p:sp>
      <p:sp>
        <p:nvSpPr>
          <p:cNvPr id="8" name="Pfeil: nach links 7">
            <a:extLst>
              <a:ext uri="{FF2B5EF4-FFF2-40B4-BE49-F238E27FC236}">
                <a16:creationId xmlns:a16="http://schemas.microsoft.com/office/drawing/2014/main" id="{D739F835-80B4-4C26-913F-C31084CBF5CB}"/>
              </a:ext>
            </a:extLst>
          </p:cNvPr>
          <p:cNvSpPr/>
          <p:nvPr/>
        </p:nvSpPr>
        <p:spPr>
          <a:xfrm>
            <a:off x="10253709" y="3057185"/>
            <a:ext cx="656948" cy="3018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8">
            <a:extLst>
              <a:ext uri="{FF2B5EF4-FFF2-40B4-BE49-F238E27FC236}">
                <a16:creationId xmlns:a16="http://schemas.microsoft.com/office/drawing/2014/main" id="{E20139F5-BA7C-4D5F-A173-0699DF8DDC40}"/>
              </a:ext>
            </a:extLst>
          </p:cNvPr>
          <p:cNvSpPr/>
          <p:nvPr/>
        </p:nvSpPr>
        <p:spPr>
          <a:xfrm>
            <a:off x="11278621" y="5099340"/>
            <a:ext cx="541903" cy="3462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1E2BE1A0-70E3-4D23-8D65-5492F0F4B461}"/>
              </a:ext>
            </a:extLst>
          </p:cNvPr>
          <p:cNvSpPr/>
          <p:nvPr/>
        </p:nvSpPr>
        <p:spPr>
          <a:xfrm>
            <a:off x="8020880" y="3506389"/>
            <a:ext cx="3799644" cy="1198487"/>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a:extLst>
              <a:ext uri="{FF2B5EF4-FFF2-40B4-BE49-F238E27FC236}">
                <a16:creationId xmlns:a16="http://schemas.microsoft.com/office/drawing/2014/main" id="{30522A2A-5C52-4405-BA20-C208D4263590}"/>
              </a:ext>
            </a:extLst>
          </p:cNvPr>
          <p:cNvSpPr txBox="1"/>
          <p:nvPr/>
        </p:nvSpPr>
        <p:spPr>
          <a:xfrm>
            <a:off x="8195730" y="3633818"/>
            <a:ext cx="3449944" cy="923330"/>
          </a:xfrm>
          <a:prstGeom prst="rect">
            <a:avLst/>
          </a:prstGeom>
          <a:noFill/>
        </p:spPr>
        <p:txBody>
          <a:bodyPr wrap="square" rtlCol="0">
            <a:spAutoFit/>
          </a:bodyPr>
          <a:lstStyle/>
          <a:p>
            <a:r>
              <a:rPr lang="en-US" dirty="0">
                <a:solidFill>
                  <a:schemeClr val="bg1"/>
                </a:solidFill>
              </a:rPr>
              <a:t>Capsule networks are proposed to tackle two of these issues by learning a specific representation!</a:t>
            </a:r>
          </a:p>
        </p:txBody>
      </p:sp>
    </p:spTree>
    <p:extLst>
      <p:ext uri="{BB962C8B-B14F-4D97-AF65-F5344CB8AC3E}">
        <p14:creationId xmlns:p14="http://schemas.microsoft.com/office/powerpoint/2010/main" val="341264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692A42E-66FB-4CFA-98D7-6ADFE253C51A}"/>
              </a:ext>
            </a:extLst>
          </p:cNvPr>
          <p:cNvSpPr>
            <a:spLocks noGrp="1"/>
          </p:cNvSpPr>
          <p:nvPr>
            <p:ph idx="1"/>
          </p:nvPr>
        </p:nvSpPr>
        <p:spPr>
          <a:xfrm>
            <a:off x="371475" y="1449389"/>
            <a:ext cx="6411065" cy="4859336"/>
          </a:xfrm>
        </p:spPr>
        <p:txBody>
          <a:bodyPr/>
          <a:lstStyle/>
          <a:p>
            <a:pPr marL="0" indent="0">
              <a:buNone/>
            </a:pPr>
            <a:r>
              <a:rPr lang="en-US" dirty="0"/>
              <a:t>A capsule is conceived as a </a:t>
            </a:r>
            <a:r>
              <a:rPr lang="en-US" dirty="0">
                <a:solidFill>
                  <a:schemeClr val="bg2"/>
                </a:solidFill>
              </a:rPr>
              <a:t>group of neurons</a:t>
            </a:r>
            <a:r>
              <a:rPr lang="en-US" dirty="0"/>
              <a:t> –  a state vector (or matrix) and an activation. Every capsule represents a feature whose </a:t>
            </a:r>
            <a:r>
              <a:rPr lang="en-US" dirty="0">
                <a:solidFill>
                  <a:schemeClr val="bg2"/>
                </a:solidFill>
              </a:rPr>
              <a:t>instantiation parameters</a:t>
            </a:r>
            <a:r>
              <a:rPr lang="en-US" dirty="0"/>
              <a:t> and probability of being present are encoded in the state vector and activation respectively.</a:t>
            </a:r>
          </a:p>
          <a:p>
            <a:pPr marL="0" indent="0">
              <a:buNone/>
            </a:pPr>
            <a:endParaRPr lang="en-US" dirty="0"/>
          </a:p>
          <a:p>
            <a:pPr marL="0" indent="0">
              <a:buNone/>
            </a:pPr>
            <a:r>
              <a:rPr lang="en-US" dirty="0">
                <a:solidFill>
                  <a:schemeClr val="bg2"/>
                </a:solidFill>
              </a:rPr>
              <a:t>Instantiation Parameters</a:t>
            </a:r>
          </a:p>
          <a:p>
            <a:pPr marL="0" indent="0">
              <a:buNone/>
            </a:pPr>
            <a:r>
              <a:rPr lang="en-US" dirty="0"/>
              <a:t>The coordinates of a specific instance of an object on the </a:t>
            </a:r>
            <a:r>
              <a:rPr lang="en-US" dirty="0">
                <a:solidFill>
                  <a:schemeClr val="bg2"/>
                </a:solidFill>
              </a:rPr>
              <a:t>appearance manifold</a:t>
            </a:r>
            <a:r>
              <a:rPr lang="en-US" dirty="0"/>
              <a:t>. For a simple object like an edge, this could be orientation, strength, etc. For more complex objects these can be pose, lighting, occlusion and many more.</a:t>
            </a:r>
          </a:p>
        </p:txBody>
      </p:sp>
      <p:sp>
        <p:nvSpPr>
          <p:cNvPr id="3" name="Datumsplatzhalter 2">
            <a:extLst>
              <a:ext uri="{FF2B5EF4-FFF2-40B4-BE49-F238E27FC236}">
                <a16:creationId xmlns:a16="http://schemas.microsoft.com/office/drawing/2014/main" id="{CFB1C0F2-6E97-4FD3-A487-529A0053C4A6}"/>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D17E1B9B-DD94-4484-BC4B-97620EF982EF}"/>
              </a:ext>
            </a:extLst>
          </p:cNvPr>
          <p:cNvSpPr>
            <a:spLocks noGrp="1"/>
          </p:cNvSpPr>
          <p:nvPr>
            <p:ph type="ftr" sz="quarter" idx="11"/>
          </p:nvPr>
        </p:nvSpPr>
        <p:spPr/>
        <p:txBody>
          <a:bodyPr/>
          <a:lstStyle/>
          <a:p>
            <a:r>
              <a:rPr lang="en-US" dirty="0"/>
              <a:t>1. Motivation of Capsule Network </a:t>
            </a:r>
            <a:r>
              <a:rPr lang="en-US" dirty="0" err="1"/>
              <a:t>ARchitecture</a:t>
            </a:r>
            <a:r>
              <a:rPr lang="en-US" dirty="0"/>
              <a:t> / Evaluation and Generalization of Capsule Networks in Neurorobotics</a:t>
            </a:r>
          </a:p>
        </p:txBody>
      </p:sp>
      <p:sp>
        <p:nvSpPr>
          <p:cNvPr id="5" name="Foliennummernplatzhalter 4">
            <a:extLst>
              <a:ext uri="{FF2B5EF4-FFF2-40B4-BE49-F238E27FC236}">
                <a16:creationId xmlns:a16="http://schemas.microsoft.com/office/drawing/2014/main" id="{751B3CE7-4445-4ABE-9C4F-B22E828565E0}"/>
              </a:ext>
            </a:extLst>
          </p:cNvPr>
          <p:cNvSpPr>
            <a:spLocks noGrp="1"/>
          </p:cNvSpPr>
          <p:nvPr>
            <p:ph type="sldNum" sz="quarter" idx="12"/>
          </p:nvPr>
        </p:nvSpPr>
        <p:spPr/>
        <p:txBody>
          <a:bodyPr/>
          <a:lstStyle/>
          <a:p>
            <a:fld id="{B169C2F2-EDB3-4FE6-84CD-3C84FADA21DC}" type="slidenum">
              <a:rPr lang="en-US" smtClean="0"/>
              <a:pPr/>
              <a:t>5</a:t>
            </a:fld>
            <a:endParaRPr lang="en-US" dirty="0"/>
          </a:p>
        </p:txBody>
      </p:sp>
      <p:sp>
        <p:nvSpPr>
          <p:cNvPr id="6" name="Titel 5">
            <a:extLst>
              <a:ext uri="{FF2B5EF4-FFF2-40B4-BE49-F238E27FC236}">
                <a16:creationId xmlns:a16="http://schemas.microsoft.com/office/drawing/2014/main" id="{2512047D-AC96-4CA7-9986-E058740FA5A2}"/>
              </a:ext>
            </a:extLst>
          </p:cNvPr>
          <p:cNvSpPr>
            <a:spLocks noGrp="1"/>
          </p:cNvSpPr>
          <p:nvPr>
            <p:ph type="title"/>
          </p:nvPr>
        </p:nvSpPr>
        <p:spPr>
          <a:xfrm>
            <a:off x="371475" y="623019"/>
            <a:ext cx="11449050" cy="679007"/>
          </a:xfrm>
        </p:spPr>
        <p:txBody>
          <a:bodyPr/>
          <a:lstStyle/>
          <a:p>
            <a:r>
              <a:rPr lang="en-US" dirty="0"/>
              <a:t>Capsule</a:t>
            </a:r>
          </a:p>
        </p:txBody>
      </p:sp>
      <p:sp>
        <p:nvSpPr>
          <p:cNvPr id="7" name="Flussdiagramm: Verzögerung 6">
            <a:extLst>
              <a:ext uri="{FF2B5EF4-FFF2-40B4-BE49-F238E27FC236}">
                <a16:creationId xmlns:a16="http://schemas.microsoft.com/office/drawing/2014/main" id="{58AB88CA-026D-4F11-B9BB-E4C68D0448D6}"/>
              </a:ext>
            </a:extLst>
          </p:cNvPr>
          <p:cNvSpPr/>
          <p:nvPr/>
        </p:nvSpPr>
        <p:spPr>
          <a:xfrm>
            <a:off x="7729231" y="2286249"/>
            <a:ext cx="408373" cy="435005"/>
          </a:xfrm>
          <a:prstGeom prst="flowChartDelay">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ussdiagramm: Verzögerung 7">
            <a:extLst>
              <a:ext uri="{FF2B5EF4-FFF2-40B4-BE49-F238E27FC236}">
                <a16:creationId xmlns:a16="http://schemas.microsoft.com/office/drawing/2014/main" id="{9F03EA98-0FA9-485E-B4D6-035C59EFE424}"/>
              </a:ext>
            </a:extLst>
          </p:cNvPr>
          <p:cNvSpPr/>
          <p:nvPr/>
        </p:nvSpPr>
        <p:spPr>
          <a:xfrm rot="10800000">
            <a:off x="7244658" y="2286249"/>
            <a:ext cx="408373" cy="435005"/>
          </a:xfrm>
          <a:prstGeom prst="flowChartDelay">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94F187A1-BCAB-4C43-A18C-BDF6A394D4DC}"/>
              </a:ext>
            </a:extLst>
          </p:cNvPr>
          <p:cNvSpPr/>
          <p:nvPr/>
        </p:nvSpPr>
        <p:spPr>
          <a:xfrm>
            <a:off x="9633751" y="3098307"/>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E9CF6DA6-A0B6-4970-8132-A443BB7C282E}"/>
              </a:ext>
            </a:extLst>
          </p:cNvPr>
          <p:cNvSpPr/>
          <p:nvPr/>
        </p:nvSpPr>
        <p:spPr>
          <a:xfrm>
            <a:off x="9324513" y="1734670"/>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A89957C4-1957-4920-9027-284485867CFB}"/>
              </a:ext>
            </a:extLst>
          </p:cNvPr>
          <p:cNvSpPr/>
          <p:nvPr/>
        </p:nvSpPr>
        <p:spPr>
          <a:xfrm>
            <a:off x="9633752" y="1734670"/>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D9237641-38DC-445D-9D4D-3EA1B786C3D1}"/>
              </a:ext>
            </a:extLst>
          </p:cNvPr>
          <p:cNvSpPr/>
          <p:nvPr/>
        </p:nvSpPr>
        <p:spPr>
          <a:xfrm>
            <a:off x="9942991" y="1734670"/>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7F96FD18-A396-4DCE-A908-18FB0A12F163}"/>
              </a:ext>
            </a:extLst>
          </p:cNvPr>
          <p:cNvSpPr/>
          <p:nvPr/>
        </p:nvSpPr>
        <p:spPr>
          <a:xfrm>
            <a:off x="9324513" y="2037674"/>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a:extLst>
              <a:ext uri="{FF2B5EF4-FFF2-40B4-BE49-F238E27FC236}">
                <a16:creationId xmlns:a16="http://schemas.microsoft.com/office/drawing/2014/main" id="{274BB151-05DF-4EC1-A49B-D5C02ED20942}"/>
              </a:ext>
            </a:extLst>
          </p:cNvPr>
          <p:cNvSpPr/>
          <p:nvPr/>
        </p:nvSpPr>
        <p:spPr>
          <a:xfrm>
            <a:off x="9633752" y="2037674"/>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27585FB9-3D56-41FF-861D-005A8B25F3C1}"/>
              </a:ext>
            </a:extLst>
          </p:cNvPr>
          <p:cNvSpPr/>
          <p:nvPr/>
        </p:nvSpPr>
        <p:spPr>
          <a:xfrm>
            <a:off x="9942991" y="2037674"/>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B8AAECE7-1EF9-4866-AED3-806FE2DC9782}"/>
              </a:ext>
            </a:extLst>
          </p:cNvPr>
          <p:cNvSpPr/>
          <p:nvPr/>
        </p:nvSpPr>
        <p:spPr>
          <a:xfrm>
            <a:off x="9324513" y="2344862"/>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49C2C9D7-3B5E-4294-8FF3-B86E55DA4DA7}"/>
              </a:ext>
            </a:extLst>
          </p:cNvPr>
          <p:cNvSpPr/>
          <p:nvPr/>
        </p:nvSpPr>
        <p:spPr>
          <a:xfrm>
            <a:off x="9633752" y="2344862"/>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18">
            <a:extLst>
              <a:ext uri="{FF2B5EF4-FFF2-40B4-BE49-F238E27FC236}">
                <a16:creationId xmlns:a16="http://schemas.microsoft.com/office/drawing/2014/main" id="{992A8793-B526-4829-B290-8595E0CF376B}"/>
              </a:ext>
            </a:extLst>
          </p:cNvPr>
          <p:cNvSpPr/>
          <p:nvPr/>
        </p:nvSpPr>
        <p:spPr>
          <a:xfrm>
            <a:off x="9942991" y="2344862"/>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feld 19">
            <a:extLst>
              <a:ext uri="{FF2B5EF4-FFF2-40B4-BE49-F238E27FC236}">
                <a16:creationId xmlns:a16="http://schemas.microsoft.com/office/drawing/2014/main" id="{69F2A82F-6AE6-4D83-B81D-DBFDB949D9F4}"/>
              </a:ext>
            </a:extLst>
          </p:cNvPr>
          <p:cNvSpPr txBox="1"/>
          <p:nvPr/>
        </p:nvSpPr>
        <p:spPr>
          <a:xfrm>
            <a:off x="10390352" y="1983245"/>
            <a:ext cx="1330877" cy="369332"/>
          </a:xfrm>
          <a:prstGeom prst="rect">
            <a:avLst/>
          </a:prstGeom>
          <a:noFill/>
        </p:spPr>
        <p:txBody>
          <a:bodyPr wrap="none" rtlCol="0">
            <a:spAutoFit/>
          </a:bodyPr>
          <a:lstStyle/>
          <a:p>
            <a:r>
              <a:rPr lang="de-DE" dirty="0"/>
              <a:t>State Matrix</a:t>
            </a:r>
            <a:endParaRPr lang="en-US" dirty="0"/>
          </a:p>
        </p:txBody>
      </p:sp>
      <p:sp>
        <p:nvSpPr>
          <p:cNvPr id="21" name="Textfeld 20">
            <a:extLst>
              <a:ext uri="{FF2B5EF4-FFF2-40B4-BE49-F238E27FC236}">
                <a16:creationId xmlns:a16="http://schemas.microsoft.com/office/drawing/2014/main" id="{8ABA861F-9073-4F2B-9AE0-9C51DA60263C}"/>
              </a:ext>
            </a:extLst>
          </p:cNvPr>
          <p:cNvSpPr txBox="1"/>
          <p:nvPr/>
        </p:nvSpPr>
        <p:spPr>
          <a:xfrm>
            <a:off x="10390352" y="3033796"/>
            <a:ext cx="1639488" cy="369332"/>
          </a:xfrm>
          <a:prstGeom prst="rect">
            <a:avLst/>
          </a:prstGeom>
          <a:noFill/>
        </p:spPr>
        <p:txBody>
          <a:bodyPr wrap="none" rtlCol="0">
            <a:spAutoFit/>
          </a:bodyPr>
          <a:lstStyle/>
          <a:p>
            <a:r>
              <a:rPr lang="en-US" dirty="0"/>
              <a:t>Activation Logit</a:t>
            </a:r>
          </a:p>
        </p:txBody>
      </p:sp>
      <p:sp>
        <p:nvSpPr>
          <p:cNvPr id="24" name="Geschweifte Klammer links 23">
            <a:extLst>
              <a:ext uri="{FF2B5EF4-FFF2-40B4-BE49-F238E27FC236}">
                <a16:creationId xmlns:a16="http://schemas.microsoft.com/office/drawing/2014/main" id="{13625B68-2182-4AE2-BF4F-F0F0C4A2B8B1}"/>
              </a:ext>
            </a:extLst>
          </p:cNvPr>
          <p:cNvSpPr/>
          <p:nvPr/>
        </p:nvSpPr>
        <p:spPr>
          <a:xfrm>
            <a:off x="8727810" y="1734670"/>
            <a:ext cx="309238" cy="1612212"/>
          </a:xfrm>
          <a:prstGeom prst="leftBrace">
            <a:avLst>
              <a:gd name="adj1" fmla="val 57137"/>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feld 24">
            <a:extLst>
              <a:ext uri="{FF2B5EF4-FFF2-40B4-BE49-F238E27FC236}">
                <a16:creationId xmlns:a16="http://schemas.microsoft.com/office/drawing/2014/main" id="{8D37F169-B75A-48BB-81BD-13EF14A0C1BF}"/>
              </a:ext>
            </a:extLst>
          </p:cNvPr>
          <p:cNvSpPr txBox="1"/>
          <p:nvPr/>
        </p:nvSpPr>
        <p:spPr>
          <a:xfrm>
            <a:off x="8263802" y="2344862"/>
            <a:ext cx="248575" cy="368677"/>
          </a:xfrm>
          <a:prstGeom prst="rect">
            <a:avLst/>
          </a:prstGeom>
          <a:noFill/>
        </p:spPr>
        <p:txBody>
          <a:bodyPr wrap="square" rtlCol="0">
            <a:spAutoFit/>
          </a:bodyPr>
          <a:lstStyle/>
          <a:p>
            <a:r>
              <a:rPr lang="de-DE" dirty="0"/>
              <a:t>=</a:t>
            </a:r>
            <a:endParaRPr lang="en-US" dirty="0"/>
          </a:p>
        </p:txBody>
      </p:sp>
      <p:sp>
        <p:nvSpPr>
          <p:cNvPr id="26" name="Textfeld 25">
            <a:extLst>
              <a:ext uri="{FF2B5EF4-FFF2-40B4-BE49-F238E27FC236}">
                <a16:creationId xmlns:a16="http://schemas.microsoft.com/office/drawing/2014/main" id="{A68AF9F0-1349-431A-A6DE-509E92188A47}"/>
              </a:ext>
            </a:extLst>
          </p:cNvPr>
          <p:cNvSpPr txBox="1"/>
          <p:nvPr/>
        </p:nvSpPr>
        <p:spPr>
          <a:xfrm>
            <a:off x="7237361" y="3033159"/>
            <a:ext cx="914400" cy="369332"/>
          </a:xfrm>
          <a:prstGeom prst="rect">
            <a:avLst/>
          </a:prstGeom>
          <a:noFill/>
        </p:spPr>
        <p:txBody>
          <a:bodyPr wrap="square" rtlCol="0">
            <a:spAutoFit/>
          </a:bodyPr>
          <a:lstStyle/>
          <a:p>
            <a:r>
              <a:rPr lang="en-US" dirty="0"/>
              <a:t>Capsule</a:t>
            </a:r>
          </a:p>
        </p:txBody>
      </p:sp>
      <p:pic>
        <p:nvPicPr>
          <p:cNvPr id="28" name="Grafik 27">
            <a:extLst>
              <a:ext uri="{FF2B5EF4-FFF2-40B4-BE49-F238E27FC236}">
                <a16:creationId xmlns:a16="http://schemas.microsoft.com/office/drawing/2014/main" id="{95CA48B0-748A-4FD6-A9B6-F85E1F1AA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361" y="4169300"/>
            <a:ext cx="2133785" cy="1386960"/>
          </a:xfrm>
          <a:prstGeom prst="rect">
            <a:avLst/>
          </a:prstGeom>
          <a:effectLst>
            <a:outerShdw blurRad="50800" dist="38100" dir="2700000" algn="tl" rotWithShape="0">
              <a:prstClr val="black">
                <a:alpha val="40000"/>
              </a:prstClr>
            </a:outerShdw>
          </a:effectLst>
        </p:spPr>
      </p:pic>
      <p:sp>
        <p:nvSpPr>
          <p:cNvPr id="29" name="Textfeld 28">
            <a:extLst>
              <a:ext uri="{FF2B5EF4-FFF2-40B4-BE49-F238E27FC236}">
                <a16:creationId xmlns:a16="http://schemas.microsoft.com/office/drawing/2014/main" id="{48E54927-7A11-4BFC-966C-E8BD382D10BB}"/>
              </a:ext>
            </a:extLst>
          </p:cNvPr>
          <p:cNvSpPr txBox="1"/>
          <p:nvPr/>
        </p:nvSpPr>
        <p:spPr>
          <a:xfrm>
            <a:off x="7152893" y="5655204"/>
            <a:ext cx="3757952" cy="369332"/>
          </a:xfrm>
          <a:prstGeom prst="rect">
            <a:avLst/>
          </a:prstGeom>
          <a:noFill/>
        </p:spPr>
        <p:txBody>
          <a:bodyPr wrap="none" rtlCol="0">
            <a:spAutoFit/>
          </a:bodyPr>
          <a:lstStyle/>
          <a:p>
            <a:r>
              <a:rPr lang="en-US" dirty="0"/>
              <a:t>First layer kernels as learned by a CNN</a:t>
            </a:r>
          </a:p>
        </p:txBody>
      </p:sp>
    </p:spTree>
    <p:extLst>
      <p:ext uri="{BB962C8B-B14F-4D97-AF65-F5344CB8AC3E}">
        <p14:creationId xmlns:p14="http://schemas.microsoft.com/office/powerpoint/2010/main" val="56317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400BB5B-FD85-4FA9-9284-2F631BA2B9B9}"/>
              </a:ext>
            </a:extLst>
          </p:cNvPr>
          <p:cNvSpPr>
            <a:spLocks noGrp="1"/>
          </p:cNvSpPr>
          <p:nvPr>
            <p:ph idx="1"/>
          </p:nvPr>
        </p:nvSpPr>
        <p:spPr/>
        <p:txBody>
          <a:bodyPr/>
          <a:lstStyle/>
          <a:p>
            <a:pPr marL="0" indent="0">
              <a:buNone/>
            </a:pPr>
            <a:r>
              <a:rPr lang="en-US" dirty="0"/>
              <a:t>Assuming a layer of capsules already extracted their activation and state from pixel intensities, a </a:t>
            </a:r>
            <a:r>
              <a:rPr lang="en-US" dirty="0">
                <a:solidFill>
                  <a:schemeClr val="bg2"/>
                </a:solidFill>
              </a:rPr>
              <a:t>routing algorithm</a:t>
            </a:r>
            <a:r>
              <a:rPr lang="en-US" dirty="0"/>
              <a:t> can be designed to propagate the signal in a capsule network based on </a:t>
            </a:r>
            <a:r>
              <a:rPr lang="en-US" dirty="0">
                <a:solidFill>
                  <a:schemeClr val="bg2"/>
                </a:solidFill>
              </a:rPr>
              <a:t>agreement</a:t>
            </a:r>
            <a:r>
              <a:rPr lang="en-US" dirty="0"/>
              <a:t>.</a:t>
            </a:r>
          </a:p>
          <a:p>
            <a:pPr marL="457200" indent="-457200">
              <a:buFont typeface="+mj-lt"/>
              <a:buAutoNum type="arabicPeriod"/>
            </a:pPr>
            <a:r>
              <a:rPr lang="en-US" dirty="0"/>
              <a:t>Capsules in the lower layer cast votes about what they expect the state of the capsules in the higher level to be, based on their own state</a:t>
            </a:r>
          </a:p>
          <a:p>
            <a:pPr marL="457200" indent="-457200">
              <a:buFont typeface="+mj-lt"/>
              <a:buAutoNum type="arabicPeriod"/>
            </a:pPr>
            <a:r>
              <a:rPr lang="en-US" dirty="0"/>
              <a:t>The more capsules agree about a higher capsule’s state the higher its activation</a:t>
            </a:r>
          </a:p>
          <a:p>
            <a:pPr marL="457200" indent="-457200">
              <a:buFont typeface="+mj-lt"/>
              <a:buAutoNum type="arabicPeriod"/>
            </a:pPr>
            <a:r>
              <a:rPr lang="en-US" dirty="0"/>
              <a:t>States of higher capsules are computed based on the average votes they received</a:t>
            </a:r>
          </a:p>
        </p:txBody>
      </p:sp>
      <p:sp>
        <p:nvSpPr>
          <p:cNvPr id="3" name="Datumsplatzhalter 2">
            <a:extLst>
              <a:ext uri="{FF2B5EF4-FFF2-40B4-BE49-F238E27FC236}">
                <a16:creationId xmlns:a16="http://schemas.microsoft.com/office/drawing/2014/main" id="{DC702DE8-A889-4724-9C5E-83D835BAB5D3}"/>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99981A5C-E2DF-4616-8B3A-06B6FA2394EA}"/>
              </a:ext>
            </a:extLst>
          </p:cNvPr>
          <p:cNvSpPr>
            <a:spLocks noGrp="1"/>
          </p:cNvSpPr>
          <p:nvPr>
            <p:ph type="ftr" sz="quarter" idx="11"/>
          </p:nvPr>
        </p:nvSpPr>
        <p:spPr/>
        <p:txBody>
          <a:bodyPr/>
          <a:lstStyle/>
          <a:p>
            <a:r>
              <a:rPr lang="en-US"/>
              <a:t>Chapter / Evaluation and Generalization of Capsule Networks in Neurorobotics</a:t>
            </a:r>
            <a:endParaRPr lang="en-US" dirty="0"/>
          </a:p>
        </p:txBody>
      </p:sp>
      <p:sp>
        <p:nvSpPr>
          <p:cNvPr id="5" name="Foliennummernplatzhalter 4">
            <a:extLst>
              <a:ext uri="{FF2B5EF4-FFF2-40B4-BE49-F238E27FC236}">
                <a16:creationId xmlns:a16="http://schemas.microsoft.com/office/drawing/2014/main" id="{728C0A2F-DA17-4867-BB00-6299B1920849}"/>
              </a:ext>
            </a:extLst>
          </p:cNvPr>
          <p:cNvSpPr>
            <a:spLocks noGrp="1"/>
          </p:cNvSpPr>
          <p:nvPr>
            <p:ph type="sldNum" sz="quarter" idx="12"/>
          </p:nvPr>
        </p:nvSpPr>
        <p:spPr/>
        <p:txBody>
          <a:bodyPr/>
          <a:lstStyle/>
          <a:p>
            <a:fld id="{B169C2F2-EDB3-4FE6-84CD-3C84FADA21DC}" type="slidenum">
              <a:rPr lang="en-US" smtClean="0"/>
              <a:pPr/>
              <a:t>6</a:t>
            </a:fld>
            <a:endParaRPr lang="en-US" dirty="0"/>
          </a:p>
        </p:txBody>
      </p:sp>
      <p:sp>
        <p:nvSpPr>
          <p:cNvPr id="6" name="Titel 5">
            <a:extLst>
              <a:ext uri="{FF2B5EF4-FFF2-40B4-BE49-F238E27FC236}">
                <a16:creationId xmlns:a16="http://schemas.microsoft.com/office/drawing/2014/main" id="{570FD689-A905-48D2-AD22-85BFBE974482}"/>
              </a:ext>
            </a:extLst>
          </p:cNvPr>
          <p:cNvSpPr>
            <a:spLocks noGrp="1"/>
          </p:cNvSpPr>
          <p:nvPr>
            <p:ph type="title"/>
          </p:nvPr>
        </p:nvSpPr>
        <p:spPr/>
        <p:txBody>
          <a:bodyPr/>
          <a:lstStyle/>
          <a:p>
            <a:r>
              <a:rPr lang="en-US" dirty="0"/>
              <a:t>Routing between Capsules</a:t>
            </a:r>
          </a:p>
        </p:txBody>
      </p:sp>
    </p:spTree>
    <p:extLst>
      <p:ext uri="{BB962C8B-B14F-4D97-AF65-F5344CB8AC3E}">
        <p14:creationId xmlns:p14="http://schemas.microsoft.com/office/powerpoint/2010/main" val="2026493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F400BB5B-FD85-4FA9-9284-2F631BA2B9B9}"/>
                  </a:ext>
                </a:extLst>
              </p:cNvPr>
              <p:cNvSpPr>
                <a:spLocks noGrp="1"/>
              </p:cNvSpPr>
              <p:nvPr>
                <p:ph idx="1"/>
              </p:nvPr>
            </p:nvSpPr>
            <p:spPr/>
            <p:txBody>
              <a:bodyPr/>
              <a:lstStyle/>
              <a:p>
                <a:pPr marL="0" indent="0">
                  <a:buNone/>
                </a:pPr>
                <a:r>
                  <a:rPr lang="en-US" dirty="0"/>
                  <a:t>Assuming a layer of capsules already extracted their activation and state from pixel intensities, a </a:t>
                </a:r>
                <a:r>
                  <a:rPr lang="en-US" dirty="0">
                    <a:solidFill>
                      <a:schemeClr val="bg2"/>
                    </a:solidFill>
                  </a:rPr>
                  <a:t>routing algorithm</a:t>
                </a:r>
                <a:r>
                  <a:rPr lang="en-US" dirty="0"/>
                  <a:t> can be designed to propagate the signal in a capsule network based on </a:t>
                </a:r>
                <a:r>
                  <a:rPr lang="en-US" dirty="0">
                    <a:solidFill>
                      <a:schemeClr val="bg2"/>
                    </a:solidFill>
                  </a:rPr>
                  <a:t>agreement</a:t>
                </a:r>
                <a:r>
                  <a:rPr lang="en-US" dirty="0"/>
                  <a:t>.</a:t>
                </a:r>
              </a:p>
              <a:p>
                <a:pPr marL="457200" indent="-457200">
                  <a:buFont typeface="+mj-lt"/>
                  <a:buAutoNum type="arabicPeriod"/>
                </a:pPr>
                <a:r>
                  <a:rPr lang="en-US" dirty="0"/>
                  <a:t>Capsules in the lower layer cast votes about what they expect the state of the capsules in the higher level to be, based on their own state</a:t>
                </a:r>
              </a:p>
              <a:p>
                <a:pPr marL="457200" indent="-457200">
                  <a:buFont typeface="+mj-lt"/>
                  <a:buAutoNum type="arabicPeriod"/>
                </a:pPr>
                <a:r>
                  <a:rPr lang="en-US" dirty="0"/>
                  <a:t>The more capsules agree about a higher capsule’s state the higher its activation</a:t>
                </a:r>
              </a:p>
              <a:p>
                <a:pPr marL="457200" indent="-457200">
                  <a:buFont typeface="+mj-lt"/>
                  <a:buAutoNum type="arabicPeriod"/>
                </a:pPr>
                <a:r>
                  <a:rPr lang="en-US" dirty="0"/>
                  <a:t>States of higher capsules are computed based on the average votes they received</a:t>
                </a:r>
              </a:p>
              <a:p>
                <a:pPr marL="0" indent="0">
                  <a:buNone/>
                </a:pPr>
                <a:r>
                  <a:rPr lang="en-US" dirty="0">
                    <a:solidFill>
                      <a:schemeClr val="bg2"/>
                    </a:solidFill>
                  </a:rPr>
                  <a:t>Benefits</a:t>
                </a:r>
              </a:p>
              <a:p>
                <a:r>
                  <a:rPr lang="en-US" dirty="0"/>
                  <a:t>No pooling operations </a:t>
                </a:r>
                <a14:m>
                  <m:oMath xmlns:m="http://schemas.openxmlformats.org/officeDocument/2006/math">
                    <m:r>
                      <a:rPr lang="en-US" b="0" i="1" smtClean="0">
                        <a:latin typeface="Cambria Math" panose="02040503050406030204" pitchFamily="18" charset="0"/>
                      </a:rPr>
                      <m:t>→</m:t>
                    </m:r>
                  </m:oMath>
                </a14:m>
                <a:r>
                  <a:rPr lang="en-US" dirty="0"/>
                  <a:t> information on position of activation is not discarded</a:t>
                </a:r>
              </a:p>
              <a:p>
                <a:r>
                  <a:rPr lang="en-US" dirty="0"/>
                  <a:t>No unprincipled activation functions, rather a </a:t>
                </a:r>
                <a:r>
                  <a:rPr lang="en-US" dirty="0">
                    <a:solidFill>
                      <a:schemeClr val="bg2"/>
                    </a:solidFill>
                  </a:rPr>
                  <a:t>sensible objective</a:t>
                </a:r>
                <a:r>
                  <a:rPr lang="en-US" dirty="0"/>
                  <a:t> function is minimized</a:t>
                </a:r>
              </a:p>
              <a:p>
                <a:r>
                  <a:rPr lang="en-US" dirty="0"/>
                  <a:t>The network only learns linear transforms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oMath>
                </a14:m>
                <a:r>
                  <a:rPr lang="en-US" dirty="0"/>
                  <a:t> between capsule states</a:t>
                </a:r>
              </a:p>
            </p:txBody>
          </p:sp>
        </mc:Choice>
        <mc:Fallback xmlns="">
          <p:sp>
            <p:nvSpPr>
              <p:cNvPr id="2" name="Inhaltsplatzhalter 1">
                <a:extLst>
                  <a:ext uri="{FF2B5EF4-FFF2-40B4-BE49-F238E27FC236}">
                    <a16:creationId xmlns:a16="http://schemas.microsoft.com/office/drawing/2014/main" id="{F400BB5B-FD85-4FA9-9284-2F631BA2B9B9}"/>
                  </a:ext>
                </a:extLst>
              </p:cNvPr>
              <p:cNvSpPr>
                <a:spLocks noGrp="1" noRot="1" noChangeAspect="1" noMove="1" noResize="1" noEditPoints="1" noAdjustHandles="1" noChangeArrowheads="1" noChangeShapeType="1" noTextEdit="1"/>
              </p:cNvSpPr>
              <p:nvPr>
                <p:ph idx="1"/>
              </p:nvPr>
            </p:nvSpPr>
            <p:spPr>
              <a:blipFill>
                <a:blip r:embed="rId2"/>
                <a:stretch>
                  <a:fillRect l="-852" t="-1757" r="-319"/>
                </a:stretch>
              </a:blipFill>
            </p:spPr>
            <p:txBody>
              <a:bodyPr/>
              <a:lstStyle/>
              <a:p>
                <a:r>
                  <a:rPr lang="en-US">
                    <a:noFill/>
                  </a:rPr>
                  <a:t> </a:t>
                </a:r>
              </a:p>
            </p:txBody>
          </p:sp>
        </mc:Fallback>
      </mc:AlternateContent>
      <p:sp>
        <p:nvSpPr>
          <p:cNvPr id="3" name="Datumsplatzhalter 2">
            <a:extLst>
              <a:ext uri="{FF2B5EF4-FFF2-40B4-BE49-F238E27FC236}">
                <a16:creationId xmlns:a16="http://schemas.microsoft.com/office/drawing/2014/main" id="{DC702DE8-A889-4724-9C5E-83D835BAB5D3}"/>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99981A5C-E2DF-4616-8B3A-06B6FA2394EA}"/>
              </a:ext>
            </a:extLst>
          </p:cNvPr>
          <p:cNvSpPr>
            <a:spLocks noGrp="1"/>
          </p:cNvSpPr>
          <p:nvPr>
            <p:ph type="ftr" sz="quarter" idx="11"/>
          </p:nvPr>
        </p:nvSpPr>
        <p:spPr/>
        <p:txBody>
          <a:bodyPr/>
          <a:lstStyle/>
          <a:p>
            <a:r>
              <a:rPr lang="en-US"/>
              <a:t>Chapter / Evaluation and Generalization of Capsule Networks in Neurorobotics</a:t>
            </a:r>
            <a:endParaRPr lang="en-US" dirty="0"/>
          </a:p>
        </p:txBody>
      </p:sp>
      <p:sp>
        <p:nvSpPr>
          <p:cNvPr id="5" name="Foliennummernplatzhalter 4">
            <a:extLst>
              <a:ext uri="{FF2B5EF4-FFF2-40B4-BE49-F238E27FC236}">
                <a16:creationId xmlns:a16="http://schemas.microsoft.com/office/drawing/2014/main" id="{728C0A2F-DA17-4867-BB00-6299B1920849}"/>
              </a:ext>
            </a:extLst>
          </p:cNvPr>
          <p:cNvSpPr>
            <a:spLocks noGrp="1"/>
          </p:cNvSpPr>
          <p:nvPr>
            <p:ph type="sldNum" sz="quarter" idx="12"/>
          </p:nvPr>
        </p:nvSpPr>
        <p:spPr/>
        <p:txBody>
          <a:bodyPr/>
          <a:lstStyle/>
          <a:p>
            <a:fld id="{B169C2F2-EDB3-4FE6-84CD-3C84FADA21DC}" type="slidenum">
              <a:rPr lang="en-US" smtClean="0"/>
              <a:pPr/>
              <a:t>7</a:t>
            </a:fld>
            <a:endParaRPr lang="en-US" dirty="0"/>
          </a:p>
        </p:txBody>
      </p:sp>
      <p:sp>
        <p:nvSpPr>
          <p:cNvPr id="6" name="Titel 5">
            <a:extLst>
              <a:ext uri="{FF2B5EF4-FFF2-40B4-BE49-F238E27FC236}">
                <a16:creationId xmlns:a16="http://schemas.microsoft.com/office/drawing/2014/main" id="{570FD689-A905-48D2-AD22-85BFBE974482}"/>
              </a:ext>
            </a:extLst>
          </p:cNvPr>
          <p:cNvSpPr>
            <a:spLocks noGrp="1"/>
          </p:cNvSpPr>
          <p:nvPr>
            <p:ph type="title"/>
          </p:nvPr>
        </p:nvSpPr>
        <p:spPr/>
        <p:txBody>
          <a:bodyPr/>
          <a:lstStyle/>
          <a:p>
            <a:r>
              <a:rPr lang="en-US" dirty="0"/>
              <a:t>Routing between Capsules</a:t>
            </a:r>
          </a:p>
        </p:txBody>
      </p:sp>
    </p:spTree>
    <p:extLst>
      <p:ext uri="{BB962C8B-B14F-4D97-AF65-F5344CB8AC3E}">
        <p14:creationId xmlns:p14="http://schemas.microsoft.com/office/powerpoint/2010/main" val="237290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F400BB5B-FD85-4FA9-9284-2F631BA2B9B9}"/>
                  </a:ext>
                </a:extLst>
              </p:cNvPr>
              <p:cNvSpPr>
                <a:spLocks noGrp="1"/>
              </p:cNvSpPr>
              <p:nvPr>
                <p:ph idx="1"/>
              </p:nvPr>
            </p:nvSpPr>
            <p:spPr/>
            <p:txBody>
              <a:bodyPr/>
              <a:lstStyle/>
              <a:p>
                <a:pPr marL="0" indent="0">
                  <a:buNone/>
                </a:pPr>
                <a:r>
                  <a:rPr lang="en-US" dirty="0"/>
                  <a:t>For a lower capsule </a:t>
                </a:r>
                <a14:m>
                  <m:oMath xmlns:m="http://schemas.openxmlformats.org/officeDocument/2006/math">
                    <m:r>
                      <a:rPr lang="en-US" b="0" i="1" smtClean="0">
                        <a:latin typeface="Cambria Math" panose="02040503050406030204" pitchFamily="18" charset="0"/>
                      </a:rPr>
                      <m:t>𝑖</m:t>
                    </m:r>
                  </m:oMath>
                </a14:m>
                <a:r>
                  <a:rPr lang="en-US" dirty="0"/>
                  <a:t> its vote for a higher capsule </a:t>
                </a:r>
                <a14:m>
                  <m:oMath xmlns:m="http://schemas.openxmlformats.org/officeDocument/2006/math">
                    <m:r>
                      <a:rPr lang="en-US" b="0" i="1" smtClean="0">
                        <a:latin typeface="Cambria Math" panose="02040503050406030204" pitchFamily="18" charset="0"/>
                      </a:rPr>
                      <m:t>𝑗</m:t>
                    </m:r>
                  </m:oMath>
                </a14:m>
                <a:r>
                  <a:rPr lang="en-US" dirty="0"/>
                  <a:t> is simply calculated as a matrix multiply of its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oMath>
                </a14:m>
                <a:r>
                  <a:rPr lang="en-US" dirty="0"/>
                  <a:t> and the discriminatively learned matrix transform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oMath>
                </a14:m>
                <a:r>
                  <a:rPr lang="en-US" dirty="0"/>
                  <a:t>. The job of the routing algorithm is then to cluster votes of the lower layer and set the expected activations and states of the higher layer.</a:t>
                </a:r>
              </a:p>
              <a:p>
                <a:pPr marL="0" indent="0">
                  <a:buNone/>
                </a:pPr>
                <a:endParaRPr lang="en-US" dirty="0"/>
              </a:p>
              <a:p>
                <a:pPr marL="0" indent="0">
                  <a:buNone/>
                </a:pPr>
                <a:r>
                  <a:rPr lang="en-US" dirty="0">
                    <a:solidFill>
                      <a:schemeClr val="bg2"/>
                    </a:solidFill>
                  </a:rPr>
                  <a:t>EM Routing</a:t>
                </a:r>
              </a:p>
              <a:p>
                <a:pPr marL="0" indent="0">
                  <a:buNone/>
                </a:pPr>
                <a:r>
                  <a:rPr lang="en-US" dirty="0"/>
                  <a:t>The Expectation Maximization algorithm fits a gaussian mixture model by iteratively computing a log-likelihood function using the current estimation of the parameters in the expectation step and computing parameters maximizing the same log-likelihood function in the following maximization step. In EM Routing, the higher capsules are interpreted as gaussian distributions while the vectorized pose matrices of the lower capsules constitute the data points.</a:t>
                </a:r>
              </a:p>
            </p:txBody>
          </p:sp>
        </mc:Choice>
        <mc:Fallback xmlns="">
          <p:sp>
            <p:nvSpPr>
              <p:cNvPr id="2" name="Inhaltsplatzhalter 1">
                <a:extLst>
                  <a:ext uri="{FF2B5EF4-FFF2-40B4-BE49-F238E27FC236}">
                    <a16:creationId xmlns:a16="http://schemas.microsoft.com/office/drawing/2014/main" id="{F400BB5B-FD85-4FA9-9284-2F631BA2B9B9}"/>
                  </a:ext>
                </a:extLst>
              </p:cNvPr>
              <p:cNvSpPr>
                <a:spLocks noGrp="1" noRot="1" noChangeAspect="1" noMove="1" noResize="1" noEditPoints="1" noAdjustHandles="1" noChangeArrowheads="1" noChangeShapeType="1" noTextEdit="1"/>
              </p:cNvSpPr>
              <p:nvPr>
                <p:ph idx="1"/>
              </p:nvPr>
            </p:nvSpPr>
            <p:spPr>
              <a:blipFill>
                <a:blip r:embed="rId2"/>
                <a:stretch>
                  <a:fillRect l="-852" t="-1757" r="-532"/>
                </a:stretch>
              </a:blipFill>
            </p:spPr>
            <p:txBody>
              <a:bodyPr/>
              <a:lstStyle/>
              <a:p>
                <a:r>
                  <a:rPr lang="en-US">
                    <a:noFill/>
                  </a:rPr>
                  <a:t> </a:t>
                </a:r>
              </a:p>
            </p:txBody>
          </p:sp>
        </mc:Fallback>
      </mc:AlternateContent>
      <p:sp>
        <p:nvSpPr>
          <p:cNvPr id="3" name="Datumsplatzhalter 2">
            <a:extLst>
              <a:ext uri="{FF2B5EF4-FFF2-40B4-BE49-F238E27FC236}">
                <a16:creationId xmlns:a16="http://schemas.microsoft.com/office/drawing/2014/main" id="{DC702DE8-A889-4724-9C5E-83D835BAB5D3}"/>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99981A5C-E2DF-4616-8B3A-06B6FA2394EA}"/>
              </a:ext>
            </a:extLst>
          </p:cNvPr>
          <p:cNvSpPr>
            <a:spLocks noGrp="1"/>
          </p:cNvSpPr>
          <p:nvPr>
            <p:ph type="ftr" sz="quarter" idx="11"/>
          </p:nvPr>
        </p:nvSpPr>
        <p:spPr/>
        <p:txBody>
          <a:bodyPr/>
          <a:lstStyle/>
          <a:p>
            <a:r>
              <a:rPr lang="en-US"/>
              <a:t>Chapter / Evaluation and Generalization of Capsule Networks in Neurorobotics</a:t>
            </a:r>
            <a:endParaRPr lang="en-US" dirty="0"/>
          </a:p>
        </p:txBody>
      </p:sp>
      <p:sp>
        <p:nvSpPr>
          <p:cNvPr id="5" name="Foliennummernplatzhalter 4">
            <a:extLst>
              <a:ext uri="{FF2B5EF4-FFF2-40B4-BE49-F238E27FC236}">
                <a16:creationId xmlns:a16="http://schemas.microsoft.com/office/drawing/2014/main" id="{728C0A2F-DA17-4867-BB00-6299B1920849}"/>
              </a:ext>
            </a:extLst>
          </p:cNvPr>
          <p:cNvSpPr>
            <a:spLocks noGrp="1"/>
          </p:cNvSpPr>
          <p:nvPr>
            <p:ph type="sldNum" sz="quarter" idx="12"/>
          </p:nvPr>
        </p:nvSpPr>
        <p:spPr/>
        <p:txBody>
          <a:bodyPr/>
          <a:lstStyle/>
          <a:p>
            <a:fld id="{B169C2F2-EDB3-4FE6-84CD-3C84FADA21DC}" type="slidenum">
              <a:rPr lang="en-US" smtClean="0"/>
              <a:pPr/>
              <a:t>8</a:t>
            </a:fld>
            <a:endParaRPr lang="en-US" dirty="0"/>
          </a:p>
        </p:txBody>
      </p:sp>
      <p:sp>
        <p:nvSpPr>
          <p:cNvPr id="6" name="Titel 5">
            <a:extLst>
              <a:ext uri="{FF2B5EF4-FFF2-40B4-BE49-F238E27FC236}">
                <a16:creationId xmlns:a16="http://schemas.microsoft.com/office/drawing/2014/main" id="{570FD689-A905-48D2-AD22-85BFBE974482}"/>
              </a:ext>
            </a:extLst>
          </p:cNvPr>
          <p:cNvSpPr>
            <a:spLocks noGrp="1"/>
          </p:cNvSpPr>
          <p:nvPr>
            <p:ph type="title"/>
          </p:nvPr>
        </p:nvSpPr>
        <p:spPr/>
        <p:txBody>
          <a:bodyPr/>
          <a:lstStyle/>
          <a:p>
            <a:r>
              <a:rPr lang="en-US" dirty="0"/>
              <a:t>Routing between Capsules</a:t>
            </a:r>
          </a:p>
        </p:txBody>
      </p:sp>
    </p:spTree>
    <p:extLst>
      <p:ext uri="{BB962C8B-B14F-4D97-AF65-F5344CB8AC3E}">
        <p14:creationId xmlns:p14="http://schemas.microsoft.com/office/powerpoint/2010/main" val="186260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1B205F-AD37-4CF5-B62F-DDDB1ECCB600}"/>
              </a:ext>
            </a:extLst>
          </p:cNvPr>
          <p:cNvSpPr>
            <a:spLocks noGrp="1"/>
          </p:cNvSpPr>
          <p:nvPr>
            <p:ph type="title"/>
          </p:nvPr>
        </p:nvSpPr>
        <p:spPr>
          <a:xfrm>
            <a:off x="371475" y="623019"/>
            <a:ext cx="11449050" cy="679007"/>
          </a:xfrm>
        </p:spPr>
        <p:txBody>
          <a:bodyPr/>
          <a:lstStyle/>
          <a:p>
            <a:r>
              <a:rPr lang="en-US" dirty="0"/>
              <a:t>Pipeline Architecture</a:t>
            </a:r>
          </a:p>
        </p:txBody>
      </p:sp>
      <p:graphicFrame>
        <p:nvGraphicFramePr>
          <p:cNvPr id="7" name="Inhaltsplatzhalter 6">
            <a:extLst>
              <a:ext uri="{FF2B5EF4-FFF2-40B4-BE49-F238E27FC236}">
                <a16:creationId xmlns:a16="http://schemas.microsoft.com/office/drawing/2014/main" id="{6812034E-D6C4-4479-B15F-737EAF03913B}"/>
              </a:ext>
            </a:extLst>
          </p:cNvPr>
          <p:cNvGraphicFramePr>
            <a:graphicFrameLocks noGrp="1"/>
          </p:cNvGraphicFramePr>
          <p:nvPr>
            <p:ph idx="1"/>
            <p:extLst>
              <p:ext uri="{D42A27DB-BD31-4B8C-83A1-F6EECF244321}">
                <p14:modId xmlns:p14="http://schemas.microsoft.com/office/powerpoint/2010/main" val="2830390129"/>
              </p:ext>
            </p:extLst>
          </p:nvPr>
        </p:nvGraphicFramePr>
        <p:xfrm>
          <a:off x="371475" y="1449388"/>
          <a:ext cx="11449050" cy="4859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a:extLst>
              <a:ext uri="{FF2B5EF4-FFF2-40B4-BE49-F238E27FC236}">
                <a16:creationId xmlns:a16="http://schemas.microsoft.com/office/drawing/2014/main" id="{3EC61CAD-CDC5-4697-A693-43B1C74BAE9E}"/>
              </a:ext>
            </a:extLst>
          </p:cNvPr>
          <p:cNvSpPr>
            <a:spLocks noGrp="1"/>
          </p:cNvSpPr>
          <p:nvPr>
            <p:ph type="dt" sz="half" idx="10"/>
          </p:nvPr>
        </p:nvSpPr>
        <p:spPr>
          <a:xfrm>
            <a:off x="371849" y="6495499"/>
            <a:ext cx="677684" cy="214714"/>
          </a:xfrm>
        </p:spPr>
        <p:txBody>
          <a:bodyPr/>
          <a:lstStyle/>
          <a:p>
            <a:pPr algn="ctr"/>
            <a:r>
              <a:rPr lang="en-US" dirty="0"/>
              <a:t>WS 17/18</a:t>
            </a:r>
          </a:p>
        </p:txBody>
      </p:sp>
      <p:sp>
        <p:nvSpPr>
          <p:cNvPr id="5" name="Foliennummernplatzhalter 4">
            <a:extLst>
              <a:ext uri="{FF2B5EF4-FFF2-40B4-BE49-F238E27FC236}">
                <a16:creationId xmlns:a16="http://schemas.microsoft.com/office/drawing/2014/main" id="{F5305A8F-D419-4AD1-9BE3-1C6710D6BBD9}"/>
              </a:ext>
            </a:extLst>
          </p:cNvPr>
          <p:cNvSpPr>
            <a:spLocks noGrp="1"/>
          </p:cNvSpPr>
          <p:nvPr>
            <p:ph type="sldNum" sz="quarter" idx="12"/>
          </p:nvPr>
        </p:nvSpPr>
        <p:spPr>
          <a:xfrm>
            <a:off x="11278622" y="6492812"/>
            <a:ext cx="541903" cy="214714"/>
          </a:xfrm>
        </p:spPr>
        <p:txBody>
          <a:bodyPr/>
          <a:lstStyle/>
          <a:p>
            <a:fld id="{B169C2F2-EDB3-4FE6-84CD-3C84FADA21DC}" type="slidenum">
              <a:rPr lang="en-US" smtClean="0"/>
              <a:pPr/>
              <a:t>9</a:t>
            </a:fld>
            <a:endParaRPr lang="en-US" dirty="0"/>
          </a:p>
        </p:txBody>
      </p:sp>
      <p:sp>
        <p:nvSpPr>
          <p:cNvPr id="6" name="Fußzeilenplatzhalter 5">
            <a:extLst>
              <a:ext uri="{FF2B5EF4-FFF2-40B4-BE49-F238E27FC236}">
                <a16:creationId xmlns:a16="http://schemas.microsoft.com/office/drawing/2014/main" id="{F95C358E-372D-4FC9-87CB-01FF1E98200A}"/>
              </a:ext>
            </a:extLst>
          </p:cNvPr>
          <p:cNvSpPr>
            <a:spLocks noGrp="1"/>
          </p:cNvSpPr>
          <p:nvPr>
            <p:ph type="ftr" sz="quarter" idx="11"/>
          </p:nvPr>
        </p:nvSpPr>
        <p:spPr>
          <a:xfrm>
            <a:off x="1161741" y="6492812"/>
            <a:ext cx="7870128" cy="217826"/>
          </a:xfrm>
        </p:spPr>
        <p:txBody>
          <a:bodyPr/>
          <a:lstStyle/>
          <a:p>
            <a:r>
              <a:rPr lang="en-US" dirty="0"/>
              <a:t>Pipeline Architecture / Multi-Camera Computer Vision and Algorithms</a:t>
            </a:r>
          </a:p>
        </p:txBody>
      </p:sp>
    </p:spTree>
    <p:extLst>
      <p:ext uri="{BB962C8B-B14F-4D97-AF65-F5344CB8AC3E}">
        <p14:creationId xmlns:p14="http://schemas.microsoft.com/office/powerpoint/2010/main" val="2456659654"/>
      </p:ext>
    </p:extLst>
  </p:cSld>
  <p:clrMapOvr>
    <a:masterClrMapping/>
  </p:clrMapOvr>
</p:sld>
</file>

<file path=ppt/theme/theme1.xml><?xml version="1.0" encoding="utf-8"?>
<a:theme xmlns:a="http://schemas.openxmlformats.org/drawingml/2006/main" name="Office">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I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M_I6_Presentation_Wide.potx" id="{7CC128BB-DCD2-4E37-8BCC-6EA7D9250DCD}" vid="{E51C5ED9-ACAB-4828-8F06-AED52E40E3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template_presentation</Template>
  <TotalTime>0</TotalTime>
  <Words>2284</Words>
  <Application>Microsoft Office PowerPoint</Application>
  <PresentationFormat>Breitbild</PresentationFormat>
  <Paragraphs>263</Paragraphs>
  <Slides>21</Slides>
  <Notes>11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Arial</vt:lpstr>
      <vt:lpstr>Calibri</vt:lpstr>
      <vt:lpstr>Cambria Math</vt:lpstr>
      <vt:lpstr>Office</vt:lpstr>
      <vt:lpstr>Evaluation and Generalization of Capsule Networks in Neurorobotics</vt:lpstr>
      <vt:lpstr>Table of Contents</vt:lpstr>
      <vt:lpstr>Limitations of Deep Learning</vt:lpstr>
      <vt:lpstr>Limitations of Deep Learning</vt:lpstr>
      <vt:lpstr>Capsule</vt:lpstr>
      <vt:lpstr>Routing between Capsules</vt:lpstr>
      <vt:lpstr>Routing between Capsules</vt:lpstr>
      <vt:lpstr>Routing between Capsules</vt:lpstr>
      <vt:lpstr>Pipeline Architecture</vt:lpstr>
      <vt:lpstr>Pipeline Architecture</vt:lpstr>
      <vt:lpstr>Pipeline Architecture</vt:lpstr>
      <vt:lpstr>Pipeline Architecture</vt:lpstr>
      <vt:lpstr>Pipeline Architecture</vt:lpstr>
      <vt:lpstr>Feature Extraction and Tracking</vt:lpstr>
      <vt:lpstr>Feature Extraction and Tracking</vt:lpstr>
      <vt:lpstr>Triangulation and Pose Estimation</vt:lpstr>
      <vt:lpstr>Triangulation and Pose Estimation</vt:lpstr>
      <vt:lpstr>Bundle Adjustment and Optimizations</vt:lpstr>
      <vt:lpstr>Conclusion</vt:lpstr>
      <vt:lpstr>Conclusion</vt:lpstr>
      <vt:lpstr>Conclusion</vt:lpstr>
    </vt:vector>
  </TitlesOfParts>
  <Manager>knoll@mytum.de</Manager>
  <Company>Technische Universität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Muscular Robots: An Introducion</dc:title>
  <dc:creator>ga48zov</dc:creator>
  <cp:lastModifiedBy>Jean Elsner</cp:lastModifiedBy>
  <cp:revision>213</cp:revision>
  <dcterms:created xsi:type="dcterms:W3CDTF">2018-01-14T10:51:07Z</dcterms:created>
  <dcterms:modified xsi:type="dcterms:W3CDTF">2018-12-05T06:37:31Z</dcterms:modified>
</cp:coreProperties>
</file>