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8" r:id="rId2"/>
    <p:sldId id="285" r:id="rId3"/>
    <p:sldId id="286" r:id="rId4"/>
    <p:sldId id="287" r:id="rId5"/>
    <p:sldId id="288" r:id="rId6"/>
    <p:sldId id="292" r:id="rId7"/>
    <p:sldId id="289" r:id="rId8"/>
    <p:sldId id="290" r:id="rId9"/>
    <p:sldId id="291" r:id="rId10"/>
    <p:sldId id="293" r:id="rId11"/>
    <p:sldId id="294" r:id="rId12"/>
    <p:sldId id="295" r:id="rId13"/>
    <p:sldId id="296" r:id="rId14"/>
    <p:sldId id="297" r:id="rId15"/>
    <p:sldId id="298" r:id="rId16"/>
    <p:sldId id="299" r:id="rId17"/>
    <p:sldId id="300" r:id="rId18"/>
    <p:sldId id="301" r:id="rId19"/>
    <p:sldId id="302" r:id="rId20"/>
    <p:sldId id="303" r:id="rId21"/>
    <p:sldId id="305" r:id="rId22"/>
    <p:sldId id="306" r:id="rId23"/>
    <p:sldId id="307" r:id="rId24"/>
    <p:sldId id="309" r:id="rId25"/>
    <p:sldId id="310" r:id="rId26"/>
    <p:sldId id="311" r:id="rId27"/>
    <p:sldId id="308" r:id="rId28"/>
    <p:sldId id="312" r:id="rId29"/>
    <p:sldId id="313" r:id="rId30"/>
    <p:sldId id="314" r:id="rId31"/>
    <p:sldId id="315" r:id="rId32"/>
    <p:sldId id="31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9"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3"/>
    <a:srgbClr val="AEAEAE"/>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86" d="100"/>
          <a:sy n="86" d="100"/>
        </p:scale>
        <p:origin x="566" y="58"/>
      </p:cViewPr>
      <p:guideLst>
        <p:guide orient="horz" pos="2069"/>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AA308C-9FE1-415F-B3F5-488A7D6A4BA2}"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A4FB6-EA4B-482B-B28C-7A9080322404}" type="slidenum">
              <a:rPr lang="en-US" smtClean="0"/>
              <a:t>‹Nr.›</a:t>
            </a:fld>
            <a:endParaRPr lang="en-US"/>
          </a:p>
        </p:txBody>
      </p:sp>
    </p:spTree>
    <p:extLst>
      <p:ext uri="{BB962C8B-B14F-4D97-AF65-F5344CB8AC3E}">
        <p14:creationId xmlns:p14="http://schemas.microsoft.com/office/powerpoint/2010/main" val="1938328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E81A4FB6-EA4B-482B-B28C-7A9080322404}" type="slidenum">
              <a:rPr lang="en-US" smtClean="0"/>
              <a:t>1</a:t>
            </a:fld>
            <a:endParaRPr lang="en-US"/>
          </a:p>
        </p:txBody>
      </p:sp>
    </p:spTree>
    <p:extLst>
      <p:ext uri="{BB962C8B-B14F-4D97-AF65-F5344CB8AC3E}">
        <p14:creationId xmlns:p14="http://schemas.microsoft.com/office/powerpoint/2010/main" val="34798852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10"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0764" y="521730"/>
            <a:ext cx="1008687" cy="521729"/>
          </a:xfrm>
          <a:prstGeom prst="rect">
            <a:avLst/>
          </a:prstGeom>
        </p:spPr>
      </p:pic>
      <p:pic>
        <p:nvPicPr>
          <p:cNvPr id="11"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56602" y="428236"/>
            <a:ext cx="614793" cy="704905"/>
          </a:xfrm>
          <a:prstGeom prst="rect">
            <a:avLst/>
          </a:prstGeom>
        </p:spPr>
      </p:pic>
      <p:pic>
        <p:nvPicPr>
          <p:cNvPr id="12" name="Grafik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37914" y="352839"/>
            <a:ext cx="4872361" cy="1151745"/>
          </a:xfrm>
          <a:prstGeom prst="rect">
            <a:avLst/>
          </a:prstGeom>
        </p:spPr>
      </p:pic>
      <p:sp>
        <p:nvSpPr>
          <p:cNvPr id="3" name="Title 2"/>
          <p:cNvSpPr>
            <a:spLocks noGrp="1"/>
          </p:cNvSpPr>
          <p:nvPr>
            <p:ph type="title" hasCustomPrompt="1"/>
          </p:nvPr>
        </p:nvSpPr>
        <p:spPr>
          <a:xfrm>
            <a:off x="371475" y="2560319"/>
            <a:ext cx="11449050" cy="2137600"/>
          </a:xfrm>
        </p:spPr>
        <p:txBody>
          <a:bodyPr anchor="t"/>
          <a:lstStyle>
            <a:lvl1pPr>
              <a:defRPr sz="5400"/>
            </a:lvl1pPr>
          </a:lstStyle>
          <a:p>
            <a:r>
              <a:rPr lang="en-US" dirty="0" err="1"/>
              <a:t>Titel</a:t>
            </a:r>
            <a:r>
              <a:rPr lang="en-US" dirty="0"/>
              <a:t> of your topic</a:t>
            </a:r>
          </a:p>
        </p:txBody>
      </p:sp>
      <p:sp>
        <p:nvSpPr>
          <p:cNvPr id="6" name="Text Placeholder 5"/>
          <p:cNvSpPr>
            <a:spLocks noGrp="1"/>
          </p:cNvSpPr>
          <p:nvPr>
            <p:ph type="body" sz="quarter" idx="10" hasCustomPrompt="1"/>
          </p:nvPr>
        </p:nvSpPr>
        <p:spPr>
          <a:xfrm>
            <a:off x="371471" y="1563689"/>
            <a:ext cx="11449052" cy="402862"/>
          </a:xfrm>
        </p:spPr>
        <p:txBody>
          <a:bodyPr/>
          <a:lstStyle>
            <a:lvl1pPr marL="0" indent="0">
              <a:buNone/>
              <a:defRPr b="1">
                <a:solidFill>
                  <a:schemeClr val="bg1">
                    <a:lumMod val="50000"/>
                  </a:schemeClr>
                </a:solidFill>
              </a:defRPr>
            </a:lvl1pPr>
          </a:lstStyle>
          <a:p>
            <a:pPr lvl="0"/>
            <a:r>
              <a:rPr lang="en-US" dirty="0"/>
              <a:t>Lecture Title</a:t>
            </a:r>
          </a:p>
        </p:txBody>
      </p:sp>
      <p:sp>
        <p:nvSpPr>
          <p:cNvPr id="22" name="Text Placeholder 5"/>
          <p:cNvSpPr>
            <a:spLocks noGrp="1"/>
          </p:cNvSpPr>
          <p:nvPr>
            <p:ph type="body" sz="quarter" idx="11" hasCustomPrompt="1"/>
          </p:nvPr>
        </p:nvSpPr>
        <p:spPr>
          <a:xfrm>
            <a:off x="371471" y="1993311"/>
            <a:ext cx="11449052" cy="402862"/>
          </a:xfrm>
        </p:spPr>
        <p:txBody>
          <a:bodyPr/>
          <a:lstStyle>
            <a:lvl1pPr marL="0" indent="0">
              <a:buNone/>
              <a:defRPr b="1">
                <a:solidFill>
                  <a:schemeClr val="bg1">
                    <a:lumMod val="50000"/>
                  </a:schemeClr>
                </a:solidFill>
              </a:defRPr>
            </a:lvl1pPr>
          </a:lstStyle>
          <a:p>
            <a:pPr lvl="0"/>
            <a:r>
              <a:rPr lang="en-US" dirty="0"/>
              <a:t>Subtitle</a:t>
            </a:r>
          </a:p>
        </p:txBody>
      </p:sp>
      <p:sp>
        <p:nvSpPr>
          <p:cNvPr id="23" name="Text Placeholder 5"/>
          <p:cNvSpPr>
            <a:spLocks noGrp="1"/>
          </p:cNvSpPr>
          <p:nvPr>
            <p:ph type="body" sz="quarter" idx="12" hasCustomPrompt="1"/>
          </p:nvPr>
        </p:nvSpPr>
        <p:spPr>
          <a:xfrm>
            <a:off x="371471" y="5989365"/>
            <a:ext cx="11449052" cy="319071"/>
          </a:xfrm>
        </p:spPr>
        <p:txBody>
          <a:bodyPr/>
          <a:lstStyle>
            <a:lvl1pPr marL="0" indent="0">
              <a:buNone/>
              <a:defRPr sz="1800" b="1">
                <a:solidFill>
                  <a:schemeClr val="bg1">
                    <a:lumMod val="50000"/>
                  </a:schemeClr>
                </a:solidFill>
              </a:defRPr>
            </a:lvl1pPr>
          </a:lstStyle>
          <a:p>
            <a:pPr lvl="0"/>
            <a:r>
              <a:rPr lang="en-US" dirty="0"/>
              <a:t>Semester</a:t>
            </a:r>
          </a:p>
        </p:txBody>
      </p:sp>
      <p:sp>
        <p:nvSpPr>
          <p:cNvPr id="24" name="Text Placeholder 5"/>
          <p:cNvSpPr>
            <a:spLocks noGrp="1"/>
          </p:cNvSpPr>
          <p:nvPr>
            <p:ph type="body" sz="quarter" idx="13" hasCustomPrompt="1"/>
          </p:nvPr>
        </p:nvSpPr>
        <p:spPr>
          <a:xfrm>
            <a:off x="371472" y="4816128"/>
            <a:ext cx="11449052" cy="291581"/>
          </a:xfrm>
        </p:spPr>
        <p:txBody>
          <a:bodyPr/>
          <a:lstStyle>
            <a:lvl1pPr marL="0" indent="0">
              <a:spcBef>
                <a:spcPts val="600"/>
              </a:spcBef>
              <a:buNone/>
              <a:defRPr sz="1800" b="1" baseline="0">
                <a:solidFill>
                  <a:schemeClr val="bg1">
                    <a:lumMod val="50000"/>
                  </a:schemeClr>
                </a:solidFill>
              </a:defRPr>
            </a:lvl1pPr>
          </a:lstStyle>
          <a:p>
            <a:pPr lvl="0"/>
            <a:r>
              <a:rPr lang="en-US" dirty="0"/>
              <a:t>Your name</a:t>
            </a:r>
          </a:p>
        </p:txBody>
      </p:sp>
      <p:sp>
        <p:nvSpPr>
          <p:cNvPr id="13" name="Text Placeholder 5"/>
          <p:cNvSpPr>
            <a:spLocks noGrp="1"/>
          </p:cNvSpPr>
          <p:nvPr>
            <p:ph type="body" sz="quarter" idx="14" hasCustomPrompt="1"/>
          </p:nvPr>
        </p:nvSpPr>
        <p:spPr>
          <a:xfrm>
            <a:off x="371471" y="5225918"/>
            <a:ext cx="11449052" cy="294751"/>
          </a:xfrm>
        </p:spPr>
        <p:txBody>
          <a:bodyPr/>
          <a:lstStyle>
            <a:lvl1pPr marL="0" indent="0">
              <a:spcBef>
                <a:spcPts val="600"/>
              </a:spcBef>
              <a:buNone/>
              <a:defRPr sz="1800" b="1" baseline="0">
                <a:solidFill>
                  <a:schemeClr val="bg1">
                    <a:lumMod val="50000"/>
                  </a:schemeClr>
                </a:solidFill>
              </a:defRPr>
            </a:lvl1pPr>
          </a:lstStyle>
          <a:p>
            <a:pPr lvl="0"/>
            <a:r>
              <a:rPr lang="en-US" dirty="0"/>
              <a:t>Your advisor</a:t>
            </a:r>
          </a:p>
        </p:txBody>
      </p:sp>
      <p:sp>
        <p:nvSpPr>
          <p:cNvPr id="14" name="Text Placeholder 5"/>
          <p:cNvSpPr>
            <a:spLocks noGrp="1"/>
          </p:cNvSpPr>
          <p:nvPr>
            <p:ph type="body" sz="quarter" idx="15" hasCustomPrompt="1"/>
          </p:nvPr>
        </p:nvSpPr>
        <p:spPr>
          <a:xfrm>
            <a:off x="371471" y="5635708"/>
            <a:ext cx="11449052" cy="238619"/>
          </a:xfrm>
        </p:spPr>
        <p:txBody>
          <a:bodyPr/>
          <a:lstStyle>
            <a:lvl1pPr marL="0" indent="0">
              <a:spcBef>
                <a:spcPts val="600"/>
              </a:spcBef>
              <a:buNone/>
              <a:defRPr sz="1800" b="1" baseline="0">
                <a:solidFill>
                  <a:schemeClr val="bg1">
                    <a:lumMod val="50000"/>
                  </a:schemeClr>
                </a:solidFill>
              </a:defRPr>
            </a:lvl1pPr>
          </a:lstStyle>
          <a:p>
            <a:pPr lvl="0"/>
            <a:r>
              <a:rPr lang="en-US" dirty="0"/>
              <a:t>Prof. Dr.-</a:t>
            </a:r>
            <a:r>
              <a:rPr lang="en-US" dirty="0" err="1"/>
              <a:t>Ing</a:t>
            </a:r>
            <a:r>
              <a:rPr lang="en-US" dirty="0"/>
              <a:t>. Matthias </a:t>
            </a:r>
            <a:r>
              <a:rPr lang="en-US" dirty="0" err="1"/>
              <a:t>Althoff</a:t>
            </a:r>
            <a:endParaRPr lang="en-US" dirty="0"/>
          </a:p>
        </p:txBody>
      </p:sp>
    </p:spTree>
    <p:extLst>
      <p:ext uri="{BB962C8B-B14F-4D97-AF65-F5344CB8AC3E}">
        <p14:creationId xmlns:p14="http://schemas.microsoft.com/office/powerpoint/2010/main" val="945076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hasCustomPrompt="1"/>
          </p:nvPr>
        </p:nvSpPr>
        <p:spPr/>
        <p:txBody>
          <a:bodyPr vert="eaVert"/>
          <a:lstStyle>
            <a:lvl1pPr>
              <a:defRPr sz="2400"/>
            </a:lvl1pPr>
            <a:lvl2pPr>
              <a:defRPr sz="3200"/>
            </a:lvl2pPr>
            <a:lvl3pPr>
              <a:defRPr sz="2800"/>
            </a:lvl3pPr>
            <a:lvl4pPr>
              <a:defRPr sz="2400"/>
            </a:lvl4pPr>
            <a:lvl5pPr>
              <a:defRPr sz="2400"/>
            </a:lvl5pPr>
          </a:lstStyle>
          <a:p>
            <a:pPr lvl="0"/>
            <a:r>
              <a:rPr lang="en-US" dirty="0"/>
              <a:t>Edit Master text styles</a:t>
            </a:r>
          </a:p>
        </p:txBody>
      </p:sp>
      <p:sp>
        <p:nvSpPr>
          <p:cNvPr id="7"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dirty="0"/>
              <a:t>2018</a:t>
            </a:r>
            <a:endParaRPr lang="en-US" dirty="0"/>
          </a:p>
        </p:txBody>
      </p:sp>
      <p:sp>
        <p:nvSpPr>
          <p:cNvPr id="8"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‹Nr.›</a:t>
            </a:fld>
            <a:endParaRPr lang="en-US" dirty="0"/>
          </a:p>
        </p:txBody>
      </p:sp>
      <p:sp>
        <p:nvSpPr>
          <p:cNvPr id="10"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Evaluation and Generalization of Capsule Networks in Neurorobotics</a:t>
            </a:r>
          </a:p>
        </p:txBody>
      </p:sp>
    </p:spTree>
    <p:extLst>
      <p:ext uri="{BB962C8B-B14F-4D97-AF65-F5344CB8AC3E}">
        <p14:creationId xmlns:p14="http://schemas.microsoft.com/office/powerpoint/2010/main" val="2203525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1625" y="620713"/>
            <a:ext cx="2628900" cy="5688012"/>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371849" y="620713"/>
            <a:ext cx="8660020" cy="5688012"/>
          </a:xfrm>
        </p:spPr>
        <p:txBody>
          <a:bodyPr vert="eaVert"/>
          <a:lstStyle>
            <a:lvl1pPr>
              <a:defRPr sz="2400"/>
            </a:lvl1pPr>
            <a:lvl2pPr>
              <a:defRPr sz="1800"/>
            </a:lvl2pPr>
            <a:lvl3pPr>
              <a:defRPr sz="1800"/>
            </a:lvl3pPr>
            <a:lvl4pPr>
              <a:defRPr sz="1800"/>
            </a:lvl4pPr>
            <a:lvl5pPr>
              <a:defRPr sz="1800"/>
            </a:lvl5pPr>
          </a:lstStyle>
          <a:p>
            <a:pPr lvl="0"/>
            <a:r>
              <a:rPr lang="de-DE"/>
              <a:t>Mastertextformat bearbeiten</a:t>
            </a:r>
          </a:p>
        </p:txBody>
      </p:sp>
      <p:sp>
        <p:nvSpPr>
          <p:cNvPr id="7"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dirty="0"/>
              <a:t>2018</a:t>
            </a:r>
            <a:endParaRPr lang="en-US" dirty="0"/>
          </a:p>
        </p:txBody>
      </p:sp>
      <p:sp>
        <p:nvSpPr>
          <p:cNvPr id="8"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‹Nr.›</a:t>
            </a:fld>
            <a:endParaRPr lang="en-US" dirty="0"/>
          </a:p>
        </p:txBody>
      </p:sp>
      <p:sp>
        <p:nvSpPr>
          <p:cNvPr id="10"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Evaluation and Generalization of Capsule Networks in Neurorobotics</a:t>
            </a:r>
          </a:p>
        </p:txBody>
      </p:sp>
    </p:spTree>
    <p:extLst>
      <p:ext uri="{BB962C8B-B14F-4D97-AF65-F5344CB8AC3E}">
        <p14:creationId xmlns:p14="http://schemas.microsoft.com/office/powerpoint/2010/main" val="3481710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de-DE"/>
              <a:t>Mastertextformat bearbeiten</a:t>
            </a:r>
          </a:p>
        </p:txBody>
      </p:sp>
      <p:sp>
        <p:nvSpPr>
          <p:cNvPr id="5" name="Datumsplatzhalter 4">
            <a:extLst>
              <a:ext uri="{FF2B5EF4-FFF2-40B4-BE49-F238E27FC236}">
                <a16:creationId xmlns:a16="http://schemas.microsoft.com/office/drawing/2014/main" id="{53A17A9A-2EF9-4913-9D54-78C9989D732B}"/>
              </a:ext>
            </a:extLst>
          </p:cNvPr>
          <p:cNvSpPr>
            <a:spLocks noGrp="1"/>
          </p:cNvSpPr>
          <p:nvPr>
            <p:ph type="dt" sz="half" idx="10"/>
          </p:nvPr>
        </p:nvSpPr>
        <p:spPr/>
        <p:txBody>
          <a:bodyPr/>
          <a:lstStyle>
            <a:lvl1pPr>
              <a:defRPr/>
            </a:lvl1pPr>
          </a:lstStyle>
          <a:p>
            <a:r>
              <a:rPr lang="de-DE" dirty="0"/>
              <a:t>2018</a:t>
            </a:r>
            <a:endParaRPr lang="en-US" dirty="0"/>
          </a:p>
        </p:txBody>
      </p:sp>
      <p:sp>
        <p:nvSpPr>
          <p:cNvPr id="7" name="Fußzeilenplatzhalter 6">
            <a:extLst>
              <a:ext uri="{FF2B5EF4-FFF2-40B4-BE49-F238E27FC236}">
                <a16:creationId xmlns:a16="http://schemas.microsoft.com/office/drawing/2014/main" id="{9AD41423-2579-4750-AA44-B930F99D9965}"/>
              </a:ext>
            </a:extLst>
          </p:cNvPr>
          <p:cNvSpPr>
            <a:spLocks noGrp="1"/>
          </p:cNvSpPr>
          <p:nvPr>
            <p:ph type="ftr" sz="quarter" idx="11"/>
          </p:nvPr>
        </p:nvSpPr>
        <p:spPr/>
        <p:txBody>
          <a:bodyPr/>
          <a:lstStyle/>
          <a:p>
            <a:r>
              <a:rPr lang="en-US" dirty="0"/>
              <a:t>Chapter / Evaluation and Generalization of Capsule Networks in Neurorobotics</a:t>
            </a:r>
          </a:p>
        </p:txBody>
      </p:sp>
      <p:sp>
        <p:nvSpPr>
          <p:cNvPr id="9" name="Foliennummernplatzhalter 8">
            <a:extLst>
              <a:ext uri="{FF2B5EF4-FFF2-40B4-BE49-F238E27FC236}">
                <a16:creationId xmlns:a16="http://schemas.microsoft.com/office/drawing/2014/main" id="{3AA49FB4-AF63-4B6A-98B0-12724F8CC18C}"/>
              </a:ext>
            </a:extLst>
          </p:cNvPr>
          <p:cNvSpPr>
            <a:spLocks noGrp="1"/>
          </p:cNvSpPr>
          <p:nvPr>
            <p:ph type="sldNum" sz="quarter" idx="12"/>
          </p:nvPr>
        </p:nvSpPr>
        <p:spPr/>
        <p:txBody>
          <a:bodyPr/>
          <a:lstStyle/>
          <a:p>
            <a:fld id="{B169C2F2-EDB3-4FE6-84CD-3C84FADA21DC}" type="slidenum">
              <a:rPr lang="en-US" smtClean="0"/>
              <a:pPr/>
              <a:t>‹Nr.›</a:t>
            </a:fld>
            <a:endParaRPr lang="en-US" dirty="0"/>
          </a:p>
        </p:txBody>
      </p:sp>
      <p:sp>
        <p:nvSpPr>
          <p:cNvPr id="10" name="Titel 9">
            <a:extLst>
              <a:ext uri="{FF2B5EF4-FFF2-40B4-BE49-F238E27FC236}">
                <a16:creationId xmlns:a16="http://schemas.microsoft.com/office/drawing/2014/main" id="{753979F0-52D3-4A14-AF70-3E2AACF3E90C}"/>
              </a:ext>
            </a:extLst>
          </p:cNvPr>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392150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849" y="1709738"/>
            <a:ext cx="11448676" cy="2852737"/>
          </a:xfrm>
        </p:spPr>
        <p:txBody>
          <a:bodyPr anchor="b">
            <a:normAutofit/>
          </a:bodyPr>
          <a:lstStyle>
            <a:lvl1pPr>
              <a:defRPr sz="6000"/>
            </a:lvl1pPr>
          </a:lstStyle>
          <a:p>
            <a:r>
              <a:rPr lang="en-US" dirty="0"/>
              <a:t>Click to edit Master title style</a:t>
            </a:r>
          </a:p>
        </p:txBody>
      </p:sp>
      <p:sp>
        <p:nvSpPr>
          <p:cNvPr id="3" name="Text Placeholder 2"/>
          <p:cNvSpPr>
            <a:spLocks noGrp="1"/>
          </p:cNvSpPr>
          <p:nvPr>
            <p:ph type="body" idx="1"/>
          </p:nvPr>
        </p:nvSpPr>
        <p:spPr>
          <a:xfrm>
            <a:off x="371849" y="4589463"/>
            <a:ext cx="1144867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dirty="0"/>
              <a:t>2018</a:t>
            </a:r>
            <a:endParaRPr lang="en-US" dirty="0"/>
          </a:p>
        </p:txBody>
      </p:sp>
      <p:sp>
        <p:nvSpPr>
          <p:cNvPr id="8"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‹Nr.›</a:t>
            </a:fld>
            <a:endParaRPr lang="en-US" dirty="0"/>
          </a:p>
        </p:txBody>
      </p:sp>
      <p:sp>
        <p:nvSpPr>
          <p:cNvPr id="10"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Evaluation and Generalization of Capsule Networks in Neurorobotics</a:t>
            </a:r>
          </a:p>
        </p:txBody>
      </p:sp>
    </p:spTree>
    <p:extLst>
      <p:ext uri="{BB962C8B-B14F-4D97-AF65-F5344CB8AC3E}">
        <p14:creationId xmlns:p14="http://schemas.microsoft.com/office/powerpoint/2010/main" val="497896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371475" y="1449388"/>
            <a:ext cx="5540400" cy="4859337"/>
          </a:xfrm>
        </p:spPr>
        <p:txBody>
          <a:bodyPr/>
          <a:lstStyle/>
          <a:p>
            <a:pPr lvl="0"/>
            <a:r>
              <a:rPr lang="de-DE"/>
              <a:t>Mastertextformat bearbeiten</a:t>
            </a:r>
          </a:p>
        </p:txBody>
      </p:sp>
      <p:sp>
        <p:nvSpPr>
          <p:cNvPr id="4" name="Content Placeholder 3"/>
          <p:cNvSpPr>
            <a:spLocks noGrp="1"/>
          </p:cNvSpPr>
          <p:nvPr>
            <p:ph sz="half" idx="2"/>
          </p:nvPr>
        </p:nvSpPr>
        <p:spPr>
          <a:xfrm>
            <a:off x="6280125" y="1449387"/>
            <a:ext cx="5540400" cy="4859337"/>
          </a:xfrm>
        </p:spPr>
        <p:txBody>
          <a:bodyPr/>
          <a:lstStyle/>
          <a:p>
            <a:pPr lvl="0"/>
            <a:r>
              <a:rPr lang="de-DE"/>
              <a:t>Mastertextformat bearbeiten</a:t>
            </a:r>
          </a:p>
        </p:txBody>
      </p:sp>
      <p:sp>
        <p:nvSpPr>
          <p:cNvPr id="9"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‹Nr.›</a:t>
            </a:fld>
            <a:endParaRPr lang="en-US" dirty="0"/>
          </a:p>
        </p:txBody>
      </p:sp>
      <p:sp>
        <p:nvSpPr>
          <p:cNvPr id="11"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Evaluation and Generalization of Capsule Networks in Neurorobotics</a:t>
            </a:r>
          </a:p>
        </p:txBody>
      </p:sp>
      <p:sp>
        <p:nvSpPr>
          <p:cNvPr id="13"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dirty="0"/>
              <a:t>2018</a:t>
            </a:r>
            <a:endParaRPr lang="en-US" dirty="0"/>
          </a:p>
        </p:txBody>
      </p:sp>
    </p:spTree>
    <p:extLst>
      <p:ext uri="{BB962C8B-B14F-4D97-AF65-F5344CB8AC3E}">
        <p14:creationId xmlns:p14="http://schemas.microsoft.com/office/powerpoint/2010/main" val="2735065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1476" y="1449388"/>
            <a:ext cx="554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hasCustomPrompt="1"/>
          </p:nvPr>
        </p:nvSpPr>
        <p:spPr>
          <a:xfrm>
            <a:off x="371476" y="2273300"/>
            <a:ext cx="5540400" cy="4035425"/>
          </a:xfrm>
        </p:spPr>
        <p:txBody>
          <a:bodyPr/>
          <a:lstStyle/>
          <a:p>
            <a:pPr lvl="0"/>
            <a:r>
              <a:rPr lang="en-US" dirty="0"/>
              <a:t>Edit Master text styles</a:t>
            </a:r>
          </a:p>
        </p:txBody>
      </p:sp>
      <p:sp>
        <p:nvSpPr>
          <p:cNvPr id="5" name="Text Placeholder 4"/>
          <p:cNvSpPr>
            <a:spLocks noGrp="1"/>
          </p:cNvSpPr>
          <p:nvPr>
            <p:ph type="body" sz="quarter" idx="3"/>
          </p:nvPr>
        </p:nvSpPr>
        <p:spPr>
          <a:xfrm>
            <a:off x="6280126" y="1449389"/>
            <a:ext cx="554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hasCustomPrompt="1"/>
          </p:nvPr>
        </p:nvSpPr>
        <p:spPr>
          <a:xfrm>
            <a:off x="6280126" y="2273300"/>
            <a:ext cx="5540400" cy="4035425"/>
          </a:xfrm>
        </p:spPr>
        <p:txBody>
          <a:bodyPr/>
          <a:lstStyle/>
          <a:p>
            <a:pPr lvl="0"/>
            <a:r>
              <a:rPr lang="en-US" dirty="0"/>
              <a:t>Edit Master text styles</a:t>
            </a:r>
          </a:p>
        </p:txBody>
      </p:sp>
      <p:sp>
        <p:nvSpPr>
          <p:cNvPr id="8" name="Footer Placeholder 7"/>
          <p:cNvSpPr>
            <a:spLocks noGrp="1"/>
          </p:cNvSpPr>
          <p:nvPr>
            <p:ph type="ftr" sz="quarter" idx="11"/>
          </p:nvPr>
        </p:nvSpPr>
        <p:spPr/>
        <p:txBody>
          <a:bodyPr/>
          <a:lstStyle>
            <a:lvl1pPr>
              <a:defRPr sz="1000"/>
            </a:lvl1pPr>
          </a:lstStyle>
          <a:p>
            <a:r>
              <a:rPr lang="en-US" dirty="0"/>
              <a:t>Chapter / Evaluation and Generalization of Capsule Networks in Neurorobotics</a:t>
            </a:r>
          </a:p>
        </p:txBody>
      </p:sp>
      <p:sp>
        <p:nvSpPr>
          <p:cNvPr id="9" name="Slide Number Placeholder 8"/>
          <p:cNvSpPr>
            <a:spLocks noGrp="1"/>
          </p:cNvSpPr>
          <p:nvPr>
            <p:ph type="sldNum" sz="quarter" idx="12"/>
          </p:nvPr>
        </p:nvSpPr>
        <p:spPr/>
        <p:txBody>
          <a:bodyPr/>
          <a:lstStyle>
            <a:lvl1pPr>
              <a:defRPr sz="1000"/>
            </a:lvl1pPr>
          </a:lstStyle>
          <a:p>
            <a:fld id="{B169C2F2-EDB3-4FE6-84CD-3C84FADA21DC}" type="slidenum">
              <a:rPr lang="en-US" smtClean="0"/>
              <a:pPr/>
              <a:t>‹Nr.›</a:t>
            </a:fld>
            <a:endParaRPr lang="en-US"/>
          </a:p>
        </p:txBody>
      </p:sp>
      <p:sp>
        <p:nvSpPr>
          <p:cNvPr id="11" name="Title 1"/>
          <p:cNvSpPr>
            <a:spLocks noGrp="1"/>
          </p:cNvSpPr>
          <p:nvPr>
            <p:ph type="title"/>
          </p:nvPr>
        </p:nvSpPr>
        <p:spPr>
          <a:xfrm>
            <a:off x="371475" y="623019"/>
            <a:ext cx="11449050" cy="679007"/>
          </a:xfrm>
        </p:spPr>
        <p:txBody>
          <a:bodyPr/>
          <a:lstStyle/>
          <a:p>
            <a:r>
              <a:rPr lang="de-DE"/>
              <a:t>Mastertitelformat bearbeiten</a:t>
            </a:r>
            <a:endParaRPr lang="en-US" dirty="0"/>
          </a:p>
        </p:txBody>
      </p:sp>
      <p:sp>
        <p:nvSpPr>
          <p:cNvPr id="12"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dirty="0"/>
              <a:t>2018</a:t>
            </a:r>
            <a:endParaRPr lang="en-US" dirty="0"/>
          </a:p>
        </p:txBody>
      </p:sp>
    </p:spTree>
    <p:extLst>
      <p:ext uri="{BB962C8B-B14F-4D97-AF65-F5344CB8AC3E}">
        <p14:creationId xmlns:p14="http://schemas.microsoft.com/office/powerpoint/2010/main" val="23978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11"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dirty="0"/>
              <a:t>2018</a:t>
            </a:r>
            <a:endParaRPr lang="en-US" dirty="0"/>
          </a:p>
        </p:txBody>
      </p:sp>
      <p:sp>
        <p:nvSpPr>
          <p:cNvPr id="12"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‹Nr.›</a:t>
            </a:fld>
            <a:endParaRPr lang="en-US" dirty="0"/>
          </a:p>
        </p:txBody>
      </p:sp>
      <p:sp>
        <p:nvSpPr>
          <p:cNvPr id="14"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Evaluation and Generalization of Capsule Networks in Neurorobotics</a:t>
            </a:r>
          </a:p>
        </p:txBody>
      </p:sp>
    </p:spTree>
    <p:extLst>
      <p:ext uri="{BB962C8B-B14F-4D97-AF65-F5344CB8AC3E}">
        <p14:creationId xmlns:p14="http://schemas.microsoft.com/office/powerpoint/2010/main" val="948018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dirty="0"/>
              <a:t>2018</a:t>
            </a:r>
            <a:endParaRPr lang="en-US" dirty="0"/>
          </a:p>
        </p:txBody>
      </p:sp>
      <p:sp>
        <p:nvSpPr>
          <p:cNvPr id="6"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‹Nr.›</a:t>
            </a:fld>
            <a:endParaRPr lang="en-US" dirty="0"/>
          </a:p>
        </p:txBody>
      </p:sp>
      <p:sp>
        <p:nvSpPr>
          <p:cNvPr id="8"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Evaluation and Generalization of Capsule Networks in Neurorobotics</a:t>
            </a:r>
          </a:p>
        </p:txBody>
      </p:sp>
    </p:spTree>
    <p:extLst>
      <p:ext uri="{BB962C8B-B14F-4D97-AF65-F5344CB8AC3E}">
        <p14:creationId xmlns:p14="http://schemas.microsoft.com/office/powerpoint/2010/main" val="1251900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7" y="623019"/>
            <a:ext cx="6637337" cy="5685706"/>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de-DE"/>
              <a:t>Mastertextformat bearbeiten</a:t>
            </a:r>
          </a:p>
        </p:txBody>
      </p:sp>
      <p:sp>
        <p:nvSpPr>
          <p:cNvPr id="4" name="Text Placeholder 3"/>
          <p:cNvSpPr>
            <a:spLocks noGrp="1"/>
          </p:cNvSpPr>
          <p:nvPr>
            <p:ph type="body" sz="half" idx="2"/>
          </p:nvPr>
        </p:nvSpPr>
        <p:spPr>
          <a:xfrm>
            <a:off x="371476" y="1449389"/>
            <a:ext cx="4400549" cy="4859336"/>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8"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dirty="0"/>
              <a:t>2018</a:t>
            </a:r>
            <a:endParaRPr lang="en-US" dirty="0"/>
          </a:p>
        </p:txBody>
      </p:sp>
      <p:sp>
        <p:nvSpPr>
          <p:cNvPr id="9"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‹Nr.›</a:t>
            </a:fld>
            <a:endParaRPr lang="en-US" dirty="0"/>
          </a:p>
        </p:txBody>
      </p:sp>
      <p:sp>
        <p:nvSpPr>
          <p:cNvPr id="11"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Evaluation and Generalization of Capsule Networks in Neurorobotics</a:t>
            </a:r>
          </a:p>
        </p:txBody>
      </p:sp>
      <p:sp>
        <p:nvSpPr>
          <p:cNvPr id="12" name="Title 1"/>
          <p:cNvSpPr>
            <a:spLocks noGrp="1"/>
          </p:cNvSpPr>
          <p:nvPr>
            <p:ph type="title"/>
          </p:nvPr>
        </p:nvSpPr>
        <p:spPr>
          <a:xfrm>
            <a:off x="371475" y="623019"/>
            <a:ext cx="4400550" cy="679007"/>
          </a:xfrm>
        </p:spPr>
        <p:txBody>
          <a:bodyPr/>
          <a:lstStyle/>
          <a:p>
            <a:r>
              <a:rPr lang="de-DE"/>
              <a:t>Mastertitelformat bearbeiten</a:t>
            </a:r>
            <a:endParaRPr lang="en-US" dirty="0"/>
          </a:p>
        </p:txBody>
      </p:sp>
    </p:spTree>
    <p:extLst>
      <p:ext uri="{BB962C8B-B14F-4D97-AF65-F5344CB8AC3E}">
        <p14:creationId xmlns:p14="http://schemas.microsoft.com/office/powerpoint/2010/main" val="286849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7" y="620713"/>
            <a:ext cx="6637337" cy="5688012"/>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371850" y="1449389"/>
            <a:ext cx="4400176" cy="4859336"/>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8" name="Date Placeholder 3"/>
          <p:cNvSpPr>
            <a:spLocks noGrp="1"/>
          </p:cNvSpPr>
          <p:nvPr>
            <p:ph type="dt" sz="half" idx="10"/>
          </p:nvPr>
        </p:nvSpPr>
        <p:spPr>
          <a:xfrm>
            <a:off x="371849" y="6495499"/>
            <a:ext cx="677684" cy="214714"/>
          </a:xfrm>
        </p:spPr>
        <p:txBody>
          <a:bodyPr lIns="36000" rIns="36000"/>
          <a:lstStyle>
            <a:lvl1pPr>
              <a:defRPr sz="1000"/>
            </a:lvl1pPr>
          </a:lstStyle>
          <a:p>
            <a:r>
              <a:rPr lang="de-DE" dirty="0"/>
              <a:t>2018</a:t>
            </a:r>
            <a:endParaRPr lang="en-US" dirty="0"/>
          </a:p>
        </p:txBody>
      </p:sp>
      <p:sp>
        <p:nvSpPr>
          <p:cNvPr id="9" name="Slide Number Placeholder 5"/>
          <p:cNvSpPr>
            <a:spLocks noGrp="1"/>
          </p:cNvSpPr>
          <p:nvPr>
            <p:ph type="sldNum" sz="quarter" idx="12"/>
          </p:nvPr>
        </p:nvSpPr>
        <p:spPr>
          <a:xfrm>
            <a:off x="11278622" y="6492812"/>
            <a:ext cx="541903" cy="214714"/>
          </a:xfrm>
        </p:spPr>
        <p:txBody>
          <a:bodyPr lIns="36000" rIns="36000"/>
          <a:lstStyle>
            <a:lvl1pPr>
              <a:defRPr sz="1000"/>
            </a:lvl1pPr>
          </a:lstStyle>
          <a:p>
            <a:fld id="{B169C2F2-EDB3-4FE6-84CD-3C84FADA21DC}" type="slidenum">
              <a:rPr lang="en-US" smtClean="0"/>
              <a:pPr/>
              <a:t>‹Nr.›</a:t>
            </a:fld>
            <a:endParaRPr lang="en-US" dirty="0"/>
          </a:p>
        </p:txBody>
      </p:sp>
      <p:sp>
        <p:nvSpPr>
          <p:cNvPr id="11"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Evaluation and Generalization of Capsule Networks in Neurorobotics</a:t>
            </a:r>
          </a:p>
        </p:txBody>
      </p:sp>
      <p:sp>
        <p:nvSpPr>
          <p:cNvPr id="12" name="Title 1"/>
          <p:cNvSpPr>
            <a:spLocks noGrp="1"/>
          </p:cNvSpPr>
          <p:nvPr>
            <p:ph type="title"/>
          </p:nvPr>
        </p:nvSpPr>
        <p:spPr>
          <a:xfrm>
            <a:off x="371475" y="623019"/>
            <a:ext cx="4400551" cy="679007"/>
          </a:xfrm>
        </p:spPr>
        <p:txBody>
          <a:bodyPr/>
          <a:lstStyle>
            <a:lvl1pPr>
              <a:defRPr/>
            </a:lvl1pPr>
          </a:lstStyle>
          <a:p>
            <a:r>
              <a:rPr lang="de-DE"/>
              <a:t>Mastertitelformat bearbeiten</a:t>
            </a:r>
            <a:endParaRPr lang="en-US" dirty="0"/>
          </a:p>
        </p:txBody>
      </p:sp>
    </p:spTree>
    <p:extLst>
      <p:ext uri="{BB962C8B-B14F-4D97-AF65-F5344CB8AC3E}">
        <p14:creationId xmlns:p14="http://schemas.microsoft.com/office/powerpoint/2010/main" val="389165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1475" y="623019"/>
            <a:ext cx="11449050" cy="679007"/>
          </a:xfrm>
          <a:prstGeom prst="rect">
            <a:avLst/>
          </a:prstGeom>
        </p:spPr>
        <p:txBody>
          <a:bodyPr vert="horz" lIns="91440" tIns="45720" rIns="91440" bIns="45720" rtlCol="0" anchor="ctr">
            <a:noAutofit/>
          </a:bodyPr>
          <a:lstStyle/>
          <a:p>
            <a:r>
              <a:rPr lang="de-DE"/>
              <a:t>Mastertitelformat bearbeiten</a:t>
            </a:r>
            <a:endParaRPr lang="en-US" dirty="0"/>
          </a:p>
        </p:txBody>
      </p:sp>
      <p:sp>
        <p:nvSpPr>
          <p:cNvPr id="3" name="Text Placeholder 2"/>
          <p:cNvSpPr>
            <a:spLocks noGrp="1"/>
          </p:cNvSpPr>
          <p:nvPr>
            <p:ph type="body" idx="1"/>
          </p:nvPr>
        </p:nvSpPr>
        <p:spPr>
          <a:xfrm>
            <a:off x="371475" y="1449389"/>
            <a:ext cx="11449050" cy="4859336"/>
          </a:xfrm>
          <a:prstGeom prst="rect">
            <a:avLst/>
          </a:prstGeom>
        </p:spPr>
        <p:txBody>
          <a:bodyPr vert="horz" lIns="91440" tIns="45720" rIns="91440" bIns="45720" rtlCol="0">
            <a:noAutofit/>
          </a:bodyPr>
          <a:lstStyle/>
          <a:p>
            <a:pPr lvl="0"/>
            <a:r>
              <a:rPr lang="en-US" dirty="0"/>
              <a:t>Edit Master text styles</a:t>
            </a:r>
          </a:p>
        </p:txBody>
      </p:sp>
      <p:sp>
        <p:nvSpPr>
          <p:cNvPr id="4" name="Date Placeholder 3"/>
          <p:cNvSpPr>
            <a:spLocks noGrp="1"/>
          </p:cNvSpPr>
          <p:nvPr>
            <p:ph type="dt" sz="half" idx="2"/>
          </p:nvPr>
        </p:nvSpPr>
        <p:spPr>
          <a:xfrm>
            <a:off x="371850" y="6495499"/>
            <a:ext cx="700190" cy="214714"/>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de-DE" dirty="0"/>
              <a:t>SS 2017</a:t>
            </a:r>
            <a:endParaRPr lang="en-US" dirty="0"/>
          </a:p>
        </p:txBody>
      </p:sp>
      <p:sp>
        <p:nvSpPr>
          <p:cNvPr id="5" name="Footer Placeholder 4"/>
          <p:cNvSpPr>
            <a:spLocks noGrp="1"/>
          </p:cNvSpPr>
          <p:nvPr>
            <p:ph type="ftr" sz="quarter" idx="3"/>
          </p:nvPr>
        </p:nvSpPr>
        <p:spPr>
          <a:xfrm>
            <a:off x="1161741" y="6492812"/>
            <a:ext cx="7870128" cy="2178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Chapter / Evaluation and Generalization of </a:t>
            </a:r>
            <a:r>
              <a:rPr lang="en-US" dirty="0" err="1"/>
              <a:t>CapsuleNetworks</a:t>
            </a:r>
            <a:r>
              <a:rPr lang="en-US" dirty="0"/>
              <a:t> in Neurorobotics</a:t>
            </a:r>
          </a:p>
        </p:txBody>
      </p:sp>
      <p:sp>
        <p:nvSpPr>
          <p:cNvPr id="6" name="Slide Number Placeholder 5"/>
          <p:cNvSpPr>
            <a:spLocks noGrp="1"/>
          </p:cNvSpPr>
          <p:nvPr>
            <p:ph type="sldNum" sz="quarter" idx="4"/>
          </p:nvPr>
        </p:nvSpPr>
        <p:spPr>
          <a:xfrm>
            <a:off x="11278622" y="6492812"/>
            <a:ext cx="541903" cy="214714"/>
          </a:xfrm>
          <a:prstGeom prst="rect">
            <a:avLst/>
          </a:prstGeom>
        </p:spPr>
        <p:txBody>
          <a:bodyPr vert="horz" lIns="91440" tIns="45720" rIns="91440" bIns="45720" rtlCol="0" anchor="ctr"/>
          <a:lstStyle>
            <a:lvl1pPr algn="r">
              <a:defRPr sz="1000">
                <a:solidFill>
                  <a:schemeClr val="tx1">
                    <a:tint val="75000"/>
                  </a:schemeClr>
                </a:solidFill>
              </a:defRPr>
            </a:lvl1pPr>
          </a:lstStyle>
          <a:p>
            <a:fld id="{B169C2F2-EDB3-4FE6-84CD-3C84FADA21DC}" type="slidenum">
              <a:rPr lang="en-US" smtClean="0"/>
              <a:pPr/>
              <a:t>‹Nr.›</a:t>
            </a:fld>
            <a:endParaRPr lang="en-US" dirty="0"/>
          </a:p>
        </p:txBody>
      </p:sp>
      <p:cxnSp>
        <p:nvCxnSpPr>
          <p:cNvPr id="8" name="Straight Connector 7"/>
          <p:cNvCxnSpPr/>
          <p:nvPr userDrawn="1"/>
        </p:nvCxnSpPr>
        <p:spPr>
          <a:xfrm>
            <a:off x="371475" y="6416675"/>
            <a:ext cx="114490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592683" y="206904"/>
            <a:ext cx="400019" cy="206904"/>
          </a:xfrm>
          <a:prstGeom prst="rect">
            <a:avLst/>
          </a:prstGeom>
        </p:spPr>
      </p:pic>
      <p:pic>
        <p:nvPicPr>
          <p:cNvPr id="48" name="Picture 4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146869" y="169827"/>
            <a:ext cx="243811" cy="279547"/>
          </a:xfrm>
          <a:prstGeom prst="rect">
            <a:avLst/>
          </a:prstGeom>
        </p:spPr>
      </p:pic>
      <p:pic>
        <p:nvPicPr>
          <p:cNvPr id="43" name="Picture 4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726559" y="191809"/>
            <a:ext cx="224340" cy="248285"/>
          </a:xfrm>
          <a:prstGeom prst="rect">
            <a:avLst/>
          </a:prstGeom>
        </p:spPr>
      </p:pic>
      <p:sp>
        <p:nvSpPr>
          <p:cNvPr id="55" name="TextBox 54"/>
          <p:cNvSpPr txBox="1"/>
          <p:nvPr userDrawn="1"/>
        </p:nvSpPr>
        <p:spPr>
          <a:xfrm>
            <a:off x="371474" y="0"/>
            <a:ext cx="6881582" cy="620713"/>
          </a:xfrm>
          <a:prstGeom prst="rect">
            <a:avLst/>
          </a:prstGeom>
          <a:noFill/>
        </p:spPr>
        <p:txBody>
          <a:bodyPr wrap="square" lIns="90000" tIns="234000" rtlCol="0">
            <a:noAutofit/>
          </a:bodyPr>
          <a:lstStyle/>
          <a:p>
            <a:pPr algn="l"/>
            <a:r>
              <a:rPr lang="en-US" sz="1000" b="0" dirty="0">
                <a:solidFill>
                  <a:srgbClr val="898989"/>
                </a:solidFill>
              </a:rPr>
              <a:t>Robotics, Artificial Intelligence</a:t>
            </a:r>
            <a:r>
              <a:rPr lang="en-US" sz="1000" b="0" baseline="0" dirty="0">
                <a:solidFill>
                  <a:srgbClr val="898989"/>
                </a:solidFill>
              </a:rPr>
              <a:t> and Embedded Systems ▪ Department of Computer Science ▪ Technical University of Munich</a:t>
            </a:r>
            <a:endParaRPr lang="en-US" sz="1000" b="0" dirty="0">
              <a:solidFill>
                <a:srgbClr val="898989"/>
              </a:solidFill>
            </a:endParaRPr>
          </a:p>
        </p:txBody>
      </p:sp>
    </p:spTree>
    <p:extLst>
      <p:ext uri="{BB962C8B-B14F-4D97-AF65-F5344CB8AC3E}">
        <p14:creationId xmlns:p14="http://schemas.microsoft.com/office/powerpoint/2010/main" val="2856252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91" userDrawn="1">
          <p15:clr>
            <a:srgbClr val="F26B43"/>
          </p15:clr>
        </p15:guide>
        <p15:guide id="2" pos="7446" userDrawn="1">
          <p15:clr>
            <a:srgbClr val="F26B43"/>
          </p15:clr>
        </p15:guide>
        <p15:guide id="3" pos="234" userDrawn="1">
          <p15:clr>
            <a:srgbClr val="F26B43"/>
          </p15:clr>
        </p15:guide>
        <p15:guide id="4" orient="horz" pos="4088" userDrawn="1">
          <p15:clr>
            <a:srgbClr val="F26B43"/>
          </p15:clr>
        </p15:guide>
        <p15:guide id="5" orient="horz" pos="913" userDrawn="1">
          <p15:clr>
            <a:srgbClr val="F26B43"/>
          </p15:clr>
        </p15:guide>
        <p15:guide id="6" orient="horz" pos="3974" userDrawn="1">
          <p15:clr>
            <a:srgbClr val="F26B43"/>
          </p15:clr>
        </p15:guide>
        <p15:guide id="7"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JeanElsner/thesis-capsules-neurorobo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GB" dirty="0"/>
              <a:t>Evaluation and Generalization of Capsule Networks in Neurorobotics</a:t>
            </a:r>
          </a:p>
        </p:txBody>
      </p:sp>
      <p:sp>
        <p:nvSpPr>
          <p:cNvPr id="8" name="Textplatzhalter 7"/>
          <p:cNvSpPr>
            <a:spLocks noGrp="1"/>
          </p:cNvSpPr>
          <p:nvPr>
            <p:ph type="body" sz="quarter" idx="10"/>
          </p:nvPr>
        </p:nvSpPr>
        <p:spPr/>
        <p:txBody>
          <a:bodyPr/>
          <a:lstStyle/>
          <a:p>
            <a:r>
              <a:rPr lang="en-US" dirty="0"/>
              <a:t>Master’s Thesis in Robotics, Cognition, Intelligence</a:t>
            </a:r>
          </a:p>
          <a:p>
            <a:endParaRPr lang="en-GB" dirty="0"/>
          </a:p>
        </p:txBody>
      </p:sp>
      <p:sp>
        <p:nvSpPr>
          <p:cNvPr id="11" name="Textplatzhalter 10"/>
          <p:cNvSpPr>
            <a:spLocks noGrp="1"/>
          </p:cNvSpPr>
          <p:nvPr>
            <p:ph type="body" sz="quarter" idx="13"/>
          </p:nvPr>
        </p:nvSpPr>
        <p:spPr/>
        <p:txBody>
          <a:bodyPr/>
          <a:lstStyle/>
          <a:p>
            <a:r>
              <a:rPr lang="en-GB" dirty="0"/>
              <a:t>Jean Elsner</a:t>
            </a:r>
          </a:p>
        </p:txBody>
      </p:sp>
      <p:sp>
        <p:nvSpPr>
          <p:cNvPr id="12" name="Textplatzhalter 11"/>
          <p:cNvSpPr>
            <a:spLocks noGrp="1"/>
          </p:cNvSpPr>
          <p:nvPr>
            <p:ph type="body" sz="quarter" idx="14"/>
          </p:nvPr>
        </p:nvSpPr>
        <p:spPr/>
        <p:txBody>
          <a:bodyPr/>
          <a:lstStyle/>
          <a:p>
            <a:r>
              <a:rPr lang="en-GB" dirty="0"/>
              <a:t>Submission Date 29 November 2018</a:t>
            </a:r>
          </a:p>
        </p:txBody>
      </p:sp>
      <p:sp>
        <p:nvSpPr>
          <p:cNvPr id="5" name="Foliennummernplatzhalter 4"/>
          <p:cNvSpPr>
            <a:spLocks noGrp="1"/>
          </p:cNvSpPr>
          <p:nvPr>
            <p:ph type="sldNum" sz="quarter" idx="4294967295"/>
          </p:nvPr>
        </p:nvSpPr>
        <p:spPr>
          <a:xfrm>
            <a:off x="11650663" y="6492875"/>
            <a:ext cx="541337" cy="214313"/>
          </a:xfrm>
        </p:spPr>
        <p:txBody>
          <a:bodyPr/>
          <a:lstStyle/>
          <a:p>
            <a:fld id="{B169C2F2-EDB3-4FE6-84CD-3C84FADA21DC}" type="slidenum">
              <a:rPr lang="en-US" smtClean="0"/>
              <a:pPr/>
              <a:t>1</a:t>
            </a:fld>
            <a:endParaRPr lang="en-US" dirty="0"/>
          </a:p>
        </p:txBody>
      </p:sp>
    </p:spTree>
    <p:extLst>
      <p:ext uri="{BB962C8B-B14F-4D97-AF65-F5344CB8AC3E}">
        <p14:creationId xmlns:p14="http://schemas.microsoft.com/office/powerpoint/2010/main" val="3044938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FBC56A08-510E-4EF4-B16D-58F388EFA7AF}"/>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ED5337E2-A391-465F-A178-FBC2D57361F3}"/>
              </a:ext>
            </a:extLst>
          </p:cNvPr>
          <p:cNvSpPr>
            <a:spLocks noGrp="1"/>
          </p:cNvSpPr>
          <p:nvPr>
            <p:ph type="ftr" sz="quarter" idx="11"/>
          </p:nvPr>
        </p:nvSpPr>
        <p:spPr/>
        <p:txBody>
          <a:bodyPr/>
          <a:lstStyle/>
          <a:p>
            <a:r>
              <a:rPr lang="en-US" dirty="0"/>
              <a:t>1. Motivation of Capsule Network Architecture / Evaluation and Generalization of Capsule Networks in Neurorobotics</a:t>
            </a:r>
          </a:p>
        </p:txBody>
      </p:sp>
      <p:sp>
        <p:nvSpPr>
          <p:cNvPr id="5" name="Foliennummernplatzhalter 4">
            <a:extLst>
              <a:ext uri="{FF2B5EF4-FFF2-40B4-BE49-F238E27FC236}">
                <a16:creationId xmlns:a16="http://schemas.microsoft.com/office/drawing/2014/main" id="{BC737653-3955-49AC-B0BE-FA105229F44C}"/>
              </a:ext>
            </a:extLst>
          </p:cNvPr>
          <p:cNvSpPr>
            <a:spLocks noGrp="1"/>
          </p:cNvSpPr>
          <p:nvPr>
            <p:ph type="sldNum" sz="quarter" idx="12"/>
          </p:nvPr>
        </p:nvSpPr>
        <p:spPr/>
        <p:txBody>
          <a:bodyPr/>
          <a:lstStyle/>
          <a:p>
            <a:fld id="{B169C2F2-EDB3-4FE6-84CD-3C84FADA21DC}" type="slidenum">
              <a:rPr lang="en-US" smtClean="0"/>
              <a:pPr/>
              <a:t>10</a:t>
            </a:fld>
            <a:endParaRPr lang="en-US" dirty="0"/>
          </a:p>
        </p:txBody>
      </p:sp>
      <p:sp>
        <p:nvSpPr>
          <p:cNvPr id="6" name="Titel 5">
            <a:extLst>
              <a:ext uri="{FF2B5EF4-FFF2-40B4-BE49-F238E27FC236}">
                <a16:creationId xmlns:a16="http://schemas.microsoft.com/office/drawing/2014/main" id="{B9ADD6D0-3030-48E7-8640-2FD785FC8FB8}"/>
              </a:ext>
            </a:extLst>
          </p:cNvPr>
          <p:cNvSpPr>
            <a:spLocks noGrp="1"/>
          </p:cNvSpPr>
          <p:nvPr>
            <p:ph type="title"/>
          </p:nvPr>
        </p:nvSpPr>
        <p:spPr/>
        <p:txBody>
          <a:bodyPr/>
          <a:lstStyle/>
          <a:p>
            <a:r>
              <a:rPr lang="en-US" dirty="0"/>
              <a:t>Routing between Capsules</a:t>
            </a:r>
          </a:p>
        </p:txBody>
      </p:sp>
      <mc:AlternateContent xmlns:mc="http://schemas.openxmlformats.org/markup-compatibility/2006">
        <mc:Choice xmlns:a14="http://schemas.microsoft.com/office/drawing/2010/main" Requires="a14">
          <p:sp>
            <p:nvSpPr>
              <p:cNvPr id="11" name="Textfeld 10">
                <a:extLst>
                  <a:ext uri="{FF2B5EF4-FFF2-40B4-BE49-F238E27FC236}">
                    <a16:creationId xmlns:a16="http://schemas.microsoft.com/office/drawing/2014/main" id="{70B6C59F-B1DB-45AF-8C48-ACEC944E6BBB}"/>
                  </a:ext>
                </a:extLst>
              </p:cNvPr>
              <p:cNvSpPr txBox="1"/>
              <p:nvPr/>
            </p:nvSpPr>
            <p:spPr>
              <a:xfrm>
                <a:off x="523782" y="1555896"/>
                <a:ext cx="7705817" cy="2330638"/>
              </a:xfrm>
              <a:prstGeom prst="rect">
                <a:avLst/>
              </a:prstGeom>
              <a:noFill/>
            </p:spPr>
            <p:txBody>
              <a:bodyPr wrap="square" rtlCol="0">
                <a:spAutoFit/>
              </a:bodyPr>
              <a:lstStyle/>
              <a:p>
                <a:r>
                  <a:rPr lang="en-US" dirty="0">
                    <a:solidFill>
                      <a:schemeClr val="bg2"/>
                    </a:solidFill>
                  </a:rPr>
                  <a:t>Matrix Capsules with EM Routing</a:t>
                </a:r>
              </a:p>
              <a:p>
                <a:pPr marL="285750" indent="-285750">
                  <a:buFont typeface="Arial" panose="020B0604020202020204" pitchFamily="34" charset="0"/>
                  <a:buChar char="•"/>
                </a:pPr>
                <a:r>
                  <a:rPr lang="en-US" dirty="0"/>
                  <a:t>Minimize the system‘s free energy by activating capsules based on their description length</a:t>
                </a:r>
              </a:p>
              <a:p>
                <a:pPr marL="285750" indent="-285750">
                  <a:buFont typeface="Arial" panose="020B0604020202020204" pitchFamily="34" charset="0"/>
                  <a:buChar char="•"/>
                </a:pPr>
                <a:r>
                  <a:rPr lang="en-US" dirty="0"/>
                  <a:t>Learns part-whole relationships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𝑖𝑗</m:t>
                        </m:r>
                      </m:sub>
                    </m:sSub>
                  </m:oMath>
                </a14:m>
                <a:r>
                  <a:rPr lang="en-US" dirty="0"/>
                  <a:t> in feature hierarchies</a:t>
                </a:r>
              </a:p>
              <a:p>
                <a:pPr marL="285750" indent="-285750">
                  <a:buFont typeface="Arial" panose="020B0604020202020204" pitchFamily="34" charset="0"/>
                  <a:buChar char="•"/>
                </a:pPr>
                <a:r>
                  <a:rPr lang="en-US" dirty="0"/>
                  <a:t>Matrix Capsules are equivariant in their instantiation parameters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mc:Choice>
        <mc:Fallback>
          <p:sp>
            <p:nvSpPr>
              <p:cNvPr id="11" name="Textfeld 10">
                <a:extLst>
                  <a:ext uri="{FF2B5EF4-FFF2-40B4-BE49-F238E27FC236}">
                    <a16:creationId xmlns:a16="http://schemas.microsoft.com/office/drawing/2014/main" id="{70B6C59F-B1DB-45AF-8C48-ACEC944E6BBB}"/>
                  </a:ext>
                </a:extLst>
              </p:cNvPr>
              <p:cNvSpPr txBox="1">
                <a:spLocks noRot="1" noChangeAspect="1" noMove="1" noResize="1" noEditPoints="1" noAdjustHandles="1" noChangeArrowheads="1" noChangeShapeType="1" noTextEdit="1"/>
              </p:cNvSpPr>
              <p:nvPr/>
            </p:nvSpPr>
            <p:spPr>
              <a:xfrm>
                <a:off x="523782" y="1555896"/>
                <a:ext cx="7705817" cy="2330638"/>
              </a:xfrm>
              <a:prstGeom prst="rect">
                <a:avLst/>
              </a:prstGeom>
              <a:blipFill>
                <a:blip r:embed="rId2"/>
                <a:stretch>
                  <a:fillRect l="-712" t="-1305"/>
                </a:stretch>
              </a:blipFill>
            </p:spPr>
            <p:txBody>
              <a:bodyPr/>
              <a:lstStyle/>
              <a:p>
                <a:r>
                  <a:rPr lang="en-US">
                    <a:noFill/>
                  </a:rPr>
                  <a:t> </a:t>
                </a:r>
              </a:p>
            </p:txBody>
          </p:sp>
        </mc:Fallback>
      </mc:AlternateContent>
      <p:pic>
        <p:nvPicPr>
          <p:cNvPr id="15" name="Grafik 14">
            <a:extLst>
              <a:ext uri="{FF2B5EF4-FFF2-40B4-BE49-F238E27FC236}">
                <a16:creationId xmlns:a16="http://schemas.microsoft.com/office/drawing/2014/main" id="{50E6E47E-ACC5-450D-9CBD-337CC7CD5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600" y="495046"/>
            <a:ext cx="3254022" cy="5867908"/>
          </a:xfrm>
          <a:prstGeom prst="rect">
            <a:avLst/>
          </a:prstGeom>
        </p:spPr>
      </p:pic>
    </p:spTree>
    <p:extLst>
      <p:ext uri="{BB962C8B-B14F-4D97-AF65-F5344CB8AC3E}">
        <p14:creationId xmlns:p14="http://schemas.microsoft.com/office/powerpoint/2010/main" val="380495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FBC56A08-510E-4EF4-B16D-58F388EFA7AF}"/>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ED5337E2-A391-465F-A178-FBC2D57361F3}"/>
              </a:ext>
            </a:extLst>
          </p:cNvPr>
          <p:cNvSpPr>
            <a:spLocks noGrp="1"/>
          </p:cNvSpPr>
          <p:nvPr>
            <p:ph type="ftr" sz="quarter" idx="11"/>
          </p:nvPr>
        </p:nvSpPr>
        <p:spPr/>
        <p:txBody>
          <a:bodyPr/>
          <a:lstStyle/>
          <a:p>
            <a:r>
              <a:rPr lang="en-US" dirty="0"/>
              <a:t>1. Motivation of Capsule Network Architecture / Evaluation and Generalization of Capsule Networks in Neurorobotics</a:t>
            </a:r>
          </a:p>
        </p:txBody>
      </p:sp>
      <p:sp>
        <p:nvSpPr>
          <p:cNvPr id="5" name="Foliennummernplatzhalter 4">
            <a:extLst>
              <a:ext uri="{FF2B5EF4-FFF2-40B4-BE49-F238E27FC236}">
                <a16:creationId xmlns:a16="http://schemas.microsoft.com/office/drawing/2014/main" id="{BC737653-3955-49AC-B0BE-FA105229F44C}"/>
              </a:ext>
            </a:extLst>
          </p:cNvPr>
          <p:cNvSpPr>
            <a:spLocks noGrp="1"/>
          </p:cNvSpPr>
          <p:nvPr>
            <p:ph type="sldNum" sz="quarter" idx="12"/>
          </p:nvPr>
        </p:nvSpPr>
        <p:spPr/>
        <p:txBody>
          <a:bodyPr/>
          <a:lstStyle/>
          <a:p>
            <a:fld id="{B169C2F2-EDB3-4FE6-84CD-3C84FADA21DC}" type="slidenum">
              <a:rPr lang="en-US" smtClean="0"/>
              <a:pPr/>
              <a:t>11</a:t>
            </a:fld>
            <a:endParaRPr lang="en-US" dirty="0"/>
          </a:p>
        </p:txBody>
      </p:sp>
      <p:sp>
        <p:nvSpPr>
          <p:cNvPr id="6" name="Titel 5">
            <a:extLst>
              <a:ext uri="{FF2B5EF4-FFF2-40B4-BE49-F238E27FC236}">
                <a16:creationId xmlns:a16="http://schemas.microsoft.com/office/drawing/2014/main" id="{B9ADD6D0-3030-48E7-8640-2FD785FC8FB8}"/>
              </a:ext>
            </a:extLst>
          </p:cNvPr>
          <p:cNvSpPr>
            <a:spLocks noGrp="1"/>
          </p:cNvSpPr>
          <p:nvPr>
            <p:ph type="title"/>
          </p:nvPr>
        </p:nvSpPr>
        <p:spPr/>
        <p:txBody>
          <a:bodyPr/>
          <a:lstStyle/>
          <a:p>
            <a:r>
              <a:rPr lang="en-US" dirty="0"/>
              <a:t>Routing between Capsules</a:t>
            </a:r>
          </a:p>
        </p:txBody>
      </p:sp>
      <mc:AlternateContent xmlns:mc="http://schemas.openxmlformats.org/markup-compatibility/2006">
        <mc:Choice xmlns:a14="http://schemas.microsoft.com/office/drawing/2010/main" Requires="a14">
          <p:sp>
            <p:nvSpPr>
              <p:cNvPr id="11" name="Textfeld 10">
                <a:extLst>
                  <a:ext uri="{FF2B5EF4-FFF2-40B4-BE49-F238E27FC236}">
                    <a16:creationId xmlns:a16="http://schemas.microsoft.com/office/drawing/2014/main" id="{70B6C59F-B1DB-45AF-8C48-ACEC944E6BBB}"/>
                  </a:ext>
                </a:extLst>
              </p:cNvPr>
              <p:cNvSpPr txBox="1"/>
              <p:nvPr/>
            </p:nvSpPr>
            <p:spPr>
              <a:xfrm>
                <a:off x="523782" y="1555896"/>
                <a:ext cx="7705817" cy="2330638"/>
              </a:xfrm>
              <a:prstGeom prst="rect">
                <a:avLst/>
              </a:prstGeom>
              <a:noFill/>
            </p:spPr>
            <p:txBody>
              <a:bodyPr wrap="square" rtlCol="0">
                <a:spAutoFit/>
              </a:bodyPr>
              <a:lstStyle/>
              <a:p>
                <a:r>
                  <a:rPr lang="en-US" dirty="0">
                    <a:solidFill>
                      <a:schemeClr val="bg2"/>
                    </a:solidFill>
                  </a:rPr>
                  <a:t>Matrix Capsules with EM Routing</a:t>
                </a:r>
              </a:p>
              <a:p>
                <a:pPr marL="285750" indent="-285750">
                  <a:buFont typeface="Arial" panose="020B0604020202020204" pitchFamily="34" charset="0"/>
                  <a:buChar char="•"/>
                </a:pPr>
                <a:r>
                  <a:rPr lang="en-US" dirty="0"/>
                  <a:t>Minimize the system‘s free energy by activating capsules based on their description length</a:t>
                </a:r>
              </a:p>
              <a:p>
                <a:pPr marL="285750" indent="-285750">
                  <a:buFont typeface="Arial" panose="020B0604020202020204" pitchFamily="34" charset="0"/>
                  <a:buChar char="•"/>
                </a:pPr>
                <a:r>
                  <a:rPr lang="en-US" dirty="0"/>
                  <a:t>Learns part-whole relationships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𝑖𝑗</m:t>
                        </m:r>
                      </m:sub>
                    </m:sSub>
                  </m:oMath>
                </a14:m>
                <a:r>
                  <a:rPr lang="en-US" dirty="0"/>
                  <a:t> in feature hierarchies</a:t>
                </a:r>
              </a:p>
              <a:p>
                <a:pPr marL="285750" indent="-285750">
                  <a:buFont typeface="Arial" panose="020B0604020202020204" pitchFamily="34" charset="0"/>
                  <a:buChar char="•"/>
                </a:pPr>
                <a:r>
                  <a:rPr lang="en-US" dirty="0"/>
                  <a:t>Matrix Capsules are equivariant in their instantiation parameters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mc:Choice>
        <mc:Fallback>
          <p:sp>
            <p:nvSpPr>
              <p:cNvPr id="11" name="Textfeld 10">
                <a:extLst>
                  <a:ext uri="{FF2B5EF4-FFF2-40B4-BE49-F238E27FC236}">
                    <a16:creationId xmlns:a16="http://schemas.microsoft.com/office/drawing/2014/main" id="{70B6C59F-B1DB-45AF-8C48-ACEC944E6BBB}"/>
                  </a:ext>
                </a:extLst>
              </p:cNvPr>
              <p:cNvSpPr txBox="1">
                <a:spLocks noRot="1" noChangeAspect="1" noMove="1" noResize="1" noEditPoints="1" noAdjustHandles="1" noChangeArrowheads="1" noChangeShapeType="1" noTextEdit="1"/>
              </p:cNvSpPr>
              <p:nvPr/>
            </p:nvSpPr>
            <p:spPr>
              <a:xfrm>
                <a:off x="523782" y="1555896"/>
                <a:ext cx="7705817" cy="2330638"/>
              </a:xfrm>
              <a:prstGeom prst="rect">
                <a:avLst/>
              </a:prstGeom>
              <a:blipFill>
                <a:blip r:embed="rId2"/>
                <a:stretch>
                  <a:fillRect l="-712" t="-1305"/>
                </a:stretch>
              </a:blipFill>
            </p:spPr>
            <p:txBody>
              <a:bodyPr/>
              <a:lstStyle/>
              <a:p>
                <a:r>
                  <a:rPr lang="en-US">
                    <a:noFill/>
                  </a:rPr>
                  <a:t> </a:t>
                </a:r>
              </a:p>
            </p:txBody>
          </p:sp>
        </mc:Fallback>
      </mc:AlternateContent>
      <p:pic>
        <p:nvPicPr>
          <p:cNvPr id="15" name="Grafik 14">
            <a:extLst>
              <a:ext uri="{FF2B5EF4-FFF2-40B4-BE49-F238E27FC236}">
                <a16:creationId xmlns:a16="http://schemas.microsoft.com/office/drawing/2014/main" id="{50E6E47E-ACC5-450D-9CBD-337CC7CD5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600" y="495046"/>
            <a:ext cx="3254022" cy="5867908"/>
          </a:xfrm>
          <a:prstGeom prst="rect">
            <a:avLst/>
          </a:prstGeom>
        </p:spPr>
      </p:pic>
      <p:sp>
        <p:nvSpPr>
          <p:cNvPr id="19" name="Rechteck 18">
            <a:extLst>
              <a:ext uri="{FF2B5EF4-FFF2-40B4-BE49-F238E27FC236}">
                <a16:creationId xmlns:a16="http://schemas.microsoft.com/office/drawing/2014/main" id="{163EECEE-227B-4B99-96FD-4E3125CB710E}"/>
              </a:ext>
            </a:extLst>
          </p:cNvPr>
          <p:cNvSpPr/>
          <p:nvPr/>
        </p:nvSpPr>
        <p:spPr>
          <a:xfrm>
            <a:off x="8664605" y="4145872"/>
            <a:ext cx="2254929" cy="355107"/>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feil: nach rechts 20">
            <a:extLst>
              <a:ext uri="{FF2B5EF4-FFF2-40B4-BE49-F238E27FC236}">
                <a16:creationId xmlns:a16="http://schemas.microsoft.com/office/drawing/2014/main" id="{B3E580CA-13C5-457B-B1A2-35610807FBEB}"/>
              </a:ext>
            </a:extLst>
          </p:cNvPr>
          <p:cNvSpPr/>
          <p:nvPr/>
        </p:nvSpPr>
        <p:spPr>
          <a:xfrm>
            <a:off x="7482696" y="4208015"/>
            <a:ext cx="362359" cy="217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feld 22">
            <a:extLst>
              <a:ext uri="{FF2B5EF4-FFF2-40B4-BE49-F238E27FC236}">
                <a16:creationId xmlns:a16="http://schemas.microsoft.com/office/drawing/2014/main" id="{2158814A-3A67-4BE1-B14A-D0B1E5AD8251}"/>
              </a:ext>
            </a:extLst>
          </p:cNvPr>
          <p:cNvSpPr txBox="1"/>
          <p:nvPr/>
        </p:nvSpPr>
        <p:spPr>
          <a:xfrm>
            <a:off x="4815684" y="4131647"/>
            <a:ext cx="2667012" cy="369332"/>
          </a:xfrm>
          <a:prstGeom prst="rect">
            <a:avLst/>
          </a:prstGeom>
          <a:noFill/>
        </p:spPr>
        <p:txBody>
          <a:bodyPr wrap="none" rtlCol="0">
            <a:spAutoFit/>
          </a:bodyPr>
          <a:lstStyle/>
          <a:p>
            <a:r>
              <a:rPr lang="en-US" dirty="0"/>
              <a:t>Cost for description length</a:t>
            </a:r>
          </a:p>
        </p:txBody>
      </p:sp>
    </p:spTree>
    <p:extLst>
      <p:ext uri="{BB962C8B-B14F-4D97-AF65-F5344CB8AC3E}">
        <p14:creationId xmlns:p14="http://schemas.microsoft.com/office/powerpoint/2010/main" val="963343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FBC56A08-510E-4EF4-B16D-58F388EFA7AF}"/>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ED5337E2-A391-465F-A178-FBC2D57361F3}"/>
              </a:ext>
            </a:extLst>
          </p:cNvPr>
          <p:cNvSpPr>
            <a:spLocks noGrp="1"/>
          </p:cNvSpPr>
          <p:nvPr>
            <p:ph type="ftr" sz="quarter" idx="11"/>
          </p:nvPr>
        </p:nvSpPr>
        <p:spPr/>
        <p:txBody>
          <a:bodyPr/>
          <a:lstStyle/>
          <a:p>
            <a:r>
              <a:rPr lang="en-US" dirty="0"/>
              <a:t>1. Motivation of Capsule Network Architecture / Evaluation and Generalization of Capsule Networks in Neurorobotics</a:t>
            </a:r>
          </a:p>
        </p:txBody>
      </p:sp>
      <p:sp>
        <p:nvSpPr>
          <p:cNvPr id="5" name="Foliennummernplatzhalter 4">
            <a:extLst>
              <a:ext uri="{FF2B5EF4-FFF2-40B4-BE49-F238E27FC236}">
                <a16:creationId xmlns:a16="http://schemas.microsoft.com/office/drawing/2014/main" id="{BC737653-3955-49AC-B0BE-FA105229F44C}"/>
              </a:ext>
            </a:extLst>
          </p:cNvPr>
          <p:cNvSpPr>
            <a:spLocks noGrp="1"/>
          </p:cNvSpPr>
          <p:nvPr>
            <p:ph type="sldNum" sz="quarter" idx="12"/>
          </p:nvPr>
        </p:nvSpPr>
        <p:spPr/>
        <p:txBody>
          <a:bodyPr/>
          <a:lstStyle/>
          <a:p>
            <a:fld id="{B169C2F2-EDB3-4FE6-84CD-3C84FADA21DC}" type="slidenum">
              <a:rPr lang="en-US" smtClean="0"/>
              <a:pPr/>
              <a:t>12</a:t>
            </a:fld>
            <a:endParaRPr lang="en-US" dirty="0"/>
          </a:p>
        </p:txBody>
      </p:sp>
      <p:sp>
        <p:nvSpPr>
          <p:cNvPr id="6" name="Titel 5">
            <a:extLst>
              <a:ext uri="{FF2B5EF4-FFF2-40B4-BE49-F238E27FC236}">
                <a16:creationId xmlns:a16="http://schemas.microsoft.com/office/drawing/2014/main" id="{B9ADD6D0-3030-48E7-8640-2FD785FC8FB8}"/>
              </a:ext>
            </a:extLst>
          </p:cNvPr>
          <p:cNvSpPr>
            <a:spLocks noGrp="1"/>
          </p:cNvSpPr>
          <p:nvPr>
            <p:ph type="title"/>
          </p:nvPr>
        </p:nvSpPr>
        <p:spPr/>
        <p:txBody>
          <a:bodyPr/>
          <a:lstStyle/>
          <a:p>
            <a:r>
              <a:rPr lang="en-US" dirty="0"/>
              <a:t>Routing between Capsules</a:t>
            </a:r>
          </a:p>
        </p:txBody>
      </p:sp>
      <mc:AlternateContent xmlns:mc="http://schemas.openxmlformats.org/markup-compatibility/2006">
        <mc:Choice xmlns:a14="http://schemas.microsoft.com/office/drawing/2010/main" Requires="a14">
          <p:sp>
            <p:nvSpPr>
              <p:cNvPr id="11" name="Textfeld 10">
                <a:extLst>
                  <a:ext uri="{FF2B5EF4-FFF2-40B4-BE49-F238E27FC236}">
                    <a16:creationId xmlns:a16="http://schemas.microsoft.com/office/drawing/2014/main" id="{70B6C59F-B1DB-45AF-8C48-ACEC944E6BBB}"/>
                  </a:ext>
                </a:extLst>
              </p:cNvPr>
              <p:cNvSpPr txBox="1"/>
              <p:nvPr/>
            </p:nvSpPr>
            <p:spPr>
              <a:xfrm>
                <a:off x="523782" y="1555896"/>
                <a:ext cx="7705817" cy="2330638"/>
              </a:xfrm>
              <a:prstGeom prst="rect">
                <a:avLst/>
              </a:prstGeom>
              <a:noFill/>
            </p:spPr>
            <p:txBody>
              <a:bodyPr wrap="square" rtlCol="0">
                <a:spAutoFit/>
              </a:bodyPr>
              <a:lstStyle/>
              <a:p>
                <a:r>
                  <a:rPr lang="en-US" dirty="0">
                    <a:solidFill>
                      <a:schemeClr val="bg2"/>
                    </a:solidFill>
                  </a:rPr>
                  <a:t>Matrix Capsules with EM Routing</a:t>
                </a:r>
              </a:p>
              <a:p>
                <a:pPr marL="285750" indent="-285750">
                  <a:buFont typeface="Arial" panose="020B0604020202020204" pitchFamily="34" charset="0"/>
                  <a:buChar char="•"/>
                </a:pPr>
                <a:r>
                  <a:rPr lang="en-US" dirty="0"/>
                  <a:t>Minimize the system‘s free energy by activating capsules based on their description length</a:t>
                </a:r>
              </a:p>
              <a:p>
                <a:pPr marL="285750" indent="-285750">
                  <a:buFont typeface="Arial" panose="020B0604020202020204" pitchFamily="34" charset="0"/>
                  <a:buChar char="•"/>
                </a:pPr>
                <a:r>
                  <a:rPr lang="en-US" dirty="0"/>
                  <a:t>Learns part-whole relationships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𝑖𝑗</m:t>
                        </m:r>
                      </m:sub>
                    </m:sSub>
                  </m:oMath>
                </a14:m>
                <a:r>
                  <a:rPr lang="en-US" dirty="0"/>
                  <a:t> in feature hierarchies</a:t>
                </a:r>
              </a:p>
              <a:p>
                <a:pPr marL="285750" indent="-285750">
                  <a:buFont typeface="Arial" panose="020B0604020202020204" pitchFamily="34" charset="0"/>
                  <a:buChar char="•"/>
                </a:pPr>
                <a:r>
                  <a:rPr lang="en-US" dirty="0"/>
                  <a:t>Matrix Capsules are equivariant in their instantiation parameters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mc:Choice>
        <mc:Fallback>
          <p:sp>
            <p:nvSpPr>
              <p:cNvPr id="11" name="Textfeld 10">
                <a:extLst>
                  <a:ext uri="{FF2B5EF4-FFF2-40B4-BE49-F238E27FC236}">
                    <a16:creationId xmlns:a16="http://schemas.microsoft.com/office/drawing/2014/main" id="{70B6C59F-B1DB-45AF-8C48-ACEC944E6BBB}"/>
                  </a:ext>
                </a:extLst>
              </p:cNvPr>
              <p:cNvSpPr txBox="1">
                <a:spLocks noRot="1" noChangeAspect="1" noMove="1" noResize="1" noEditPoints="1" noAdjustHandles="1" noChangeArrowheads="1" noChangeShapeType="1" noTextEdit="1"/>
              </p:cNvSpPr>
              <p:nvPr/>
            </p:nvSpPr>
            <p:spPr>
              <a:xfrm>
                <a:off x="523782" y="1555896"/>
                <a:ext cx="7705817" cy="2330638"/>
              </a:xfrm>
              <a:prstGeom prst="rect">
                <a:avLst/>
              </a:prstGeom>
              <a:blipFill>
                <a:blip r:embed="rId2"/>
                <a:stretch>
                  <a:fillRect l="-712" t="-1305"/>
                </a:stretch>
              </a:blipFill>
            </p:spPr>
            <p:txBody>
              <a:bodyPr/>
              <a:lstStyle/>
              <a:p>
                <a:r>
                  <a:rPr lang="en-US">
                    <a:noFill/>
                  </a:rPr>
                  <a:t> </a:t>
                </a:r>
              </a:p>
            </p:txBody>
          </p:sp>
        </mc:Fallback>
      </mc:AlternateContent>
      <p:pic>
        <p:nvPicPr>
          <p:cNvPr id="15" name="Grafik 14">
            <a:extLst>
              <a:ext uri="{FF2B5EF4-FFF2-40B4-BE49-F238E27FC236}">
                <a16:creationId xmlns:a16="http://schemas.microsoft.com/office/drawing/2014/main" id="{50E6E47E-ACC5-450D-9CBD-337CC7CD5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600" y="495046"/>
            <a:ext cx="3254022" cy="5867908"/>
          </a:xfrm>
          <a:prstGeom prst="rect">
            <a:avLst/>
          </a:prstGeom>
        </p:spPr>
      </p:pic>
      <p:sp>
        <p:nvSpPr>
          <p:cNvPr id="18" name="Rechteck 17">
            <a:extLst>
              <a:ext uri="{FF2B5EF4-FFF2-40B4-BE49-F238E27FC236}">
                <a16:creationId xmlns:a16="http://schemas.microsoft.com/office/drawing/2014/main" id="{924CB4C8-5DE1-4807-AD6E-C49ACF3BBD8D}"/>
              </a:ext>
            </a:extLst>
          </p:cNvPr>
          <p:cNvSpPr/>
          <p:nvPr/>
        </p:nvSpPr>
        <p:spPr>
          <a:xfrm>
            <a:off x="8664605" y="5344357"/>
            <a:ext cx="2681057" cy="55041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hteck 18">
            <a:extLst>
              <a:ext uri="{FF2B5EF4-FFF2-40B4-BE49-F238E27FC236}">
                <a16:creationId xmlns:a16="http://schemas.microsoft.com/office/drawing/2014/main" id="{163EECEE-227B-4B99-96FD-4E3125CB710E}"/>
              </a:ext>
            </a:extLst>
          </p:cNvPr>
          <p:cNvSpPr/>
          <p:nvPr/>
        </p:nvSpPr>
        <p:spPr>
          <a:xfrm>
            <a:off x="8664605" y="4145872"/>
            <a:ext cx="2254929" cy="355107"/>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feil: nach rechts 20">
            <a:extLst>
              <a:ext uri="{FF2B5EF4-FFF2-40B4-BE49-F238E27FC236}">
                <a16:creationId xmlns:a16="http://schemas.microsoft.com/office/drawing/2014/main" id="{B3E580CA-13C5-457B-B1A2-35610807FBEB}"/>
              </a:ext>
            </a:extLst>
          </p:cNvPr>
          <p:cNvSpPr/>
          <p:nvPr/>
        </p:nvSpPr>
        <p:spPr>
          <a:xfrm>
            <a:off x="7482696" y="4208015"/>
            <a:ext cx="362359" cy="217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feil: nach rechts 21">
            <a:extLst>
              <a:ext uri="{FF2B5EF4-FFF2-40B4-BE49-F238E27FC236}">
                <a16:creationId xmlns:a16="http://schemas.microsoft.com/office/drawing/2014/main" id="{99C88691-D493-4884-9310-A0CB9B607A11}"/>
              </a:ext>
            </a:extLst>
          </p:cNvPr>
          <p:cNvSpPr/>
          <p:nvPr/>
        </p:nvSpPr>
        <p:spPr>
          <a:xfrm>
            <a:off x="7485102" y="5510652"/>
            <a:ext cx="362359" cy="217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feld 22">
            <a:extLst>
              <a:ext uri="{FF2B5EF4-FFF2-40B4-BE49-F238E27FC236}">
                <a16:creationId xmlns:a16="http://schemas.microsoft.com/office/drawing/2014/main" id="{2158814A-3A67-4BE1-B14A-D0B1E5AD8251}"/>
              </a:ext>
            </a:extLst>
          </p:cNvPr>
          <p:cNvSpPr txBox="1"/>
          <p:nvPr/>
        </p:nvSpPr>
        <p:spPr>
          <a:xfrm>
            <a:off x="4815684" y="4131647"/>
            <a:ext cx="2667012" cy="369332"/>
          </a:xfrm>
          <a:prstGeom prst="rect">
            <a:avLst/>
          </a:prstGeom>
          <a:noFill/>
        </p:spPr>
        <p:txBody>
          <a:bodyPr wrap="none" rtlCol="0">
            <a:spAutoFit/>
          </a:bodyPr>
          <a:lstStyle/>
          <a:p>
            <a:r>
              <a:rPr lang="en-US" dirty="0"/>
              <a:t>Cost for description length</a:t>
            </a:r>
          </a:p>
        </p:txBody>
      </p:sp>
      <mc:AlternateContent xmlns:mc="http://schemas.openxmlformats.org/markup-compatibility/2006">
        <mc:Choice xmlns:a14="http://schemas.microsoft.com/office/drawing/2010/main" Requires="a14">
          <p:sp>
            <p:nvSpPr>
              <p:cNvPr id="24" name="Textfeld 23">
                <a:extLst>
                  <a:ext uri="{FF2B5EF4-FFF2-40B4-BE49-F238E27FC236}">
                    <a16:creationId xmlns:a16="http://schemas.microsoft.com/office/drawing/2014/main" id="{37798E0C-A23E-4ED2-84CC-2C89DAB38D41}"/>
                  </a:ext>
                </a:extLst>
              </p:cNvPr>
              <p:cNvSpPr txBox="1"/>
              <p:nvPr/>
            </p:nvSpPr>
            <p:spPr>
              <a:xfrm>
                <a:off x="2697283" y="5423742"/>
                <a:ext cx="4785413" cy="391646"/>
              </a:xfrm>
              <a:prstGeom prst="rect">
                <a:avLst/>
              </a:prstGeom>
              <a:noFill/>
            </p:spPr>
            <p:txBody>
              <a:bodyPr wrap="none" rtlCol="0">
                <a:spAutoFit/>
              </a:bodyPr>
              <a:lstStyle/>
              <a:p>
                <a:r>
                  <a:rPr lang="en-US" dirty="0"/>
                  <a:t>Probability of seeing the Vote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𝑖𝑗</m:t>
                        </m:r>
                      </m:sub>
                    </m:sSub>
                  </m:oMath>
                </a14:m>
                <a:r>
                  <a:rPr lang="en-US" dirty="0"/>
                  <a:t> under capsule </a:t>
                </a:r>
                <a14:m>
                  <m:oMath xmlns:m="http://schemas.openxmlformats.org/officeDocument/2006/math">
                    <m:r>
                      <a:rPr lang="en-US" b="0" i="1" smtClean="0">
                        <a:latin typeface="Cambria Math" panose="02040503050406030204" pitchFamily="18" charset="0"/>
                      </a:rPr>
                      <m:t>𝑗</m:t>
                    </m:r>
                  </m:oMath>
                </a14:m>
                <a:endParaRPr lang="en-US" dirty="0"/>
              </a:p>
            </p:txBody>
          </p:sp>
        </mc:Choice>
        <mc:Fallback>
          <p:sp>
            <p:nvSpPr>
              <p:cNvPr id="24" name="Textfeld 23">
                <a:extLst>
                  <a:ext uri="{FF2B5EF4-FFF2-40B4-BE49-F238E27FC236}">
                    <a16:creationId xmlns:a16="http://schemas.microsoft.com/office/drawing/2014/main" id="{37798E0C-A23E-4ED2-84CC-2C89DAB38D41}"/>
                  </a:ext>
                </a:extLst>
              </p:cNvPr>
              <p:cNvSpPr txBox="1">
                <a:spLocks noRot="1" noChangeAspect="1" noMove="1" noResize="1" noEditPoints="1" noAdjustHandles="1" noChangeArrowheads="1" noChangeShapeType="1" noTextEdit="1"/>
              </p:cNvSpPr>
              <p:nvPr/>
            </p:nvSpPr>
            <p:spPr>
              <a:xfrm>
                <a:off x="2697283" y="5423742"/>
                <a:ext cx="4785413" cy="391646"/>
              </a:xfrm>
              <a:prstGeom prst="rect">
                <a:avLst/>
              </a:prstGeom>
              <a:blipFill>
                <a:blip r:embed="rId4"/>
                <a:stretch>
                  <a:fillRect l="-1019" t="-7813" b="-20313"/>
                </a:stretch>
              </a:blipFill>
            </p:spPr>
            <p:txBody>
              <a:bodyPr/>
              <a:lstStyle/>
              <a:p>
                <a:r>
                  <a:rPr lang="en-US">
                    <a:noFill/>
                  </a:rPr>
                  <a:t> </a:t>
                </a:r>
              </a:p>
            </p:txBody>
          </p:sp>
        </mc:Fallback>
      </mc:AlternateContent>
    </p:spTree>
    <p:extLst>
      <p:ext uri="{BB962C8B-B14F-4D97-AF65-F5344CB8AC3E}">
        <p14:creationId xmlns:p14="http://schemas.microsoft.com/office/powerpoint/2010/main" val="236566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EAB9A1C-8412-4E52-88E1-EC9FACAF5BE4}"/>
              </a:ext>
            </a:extLst>
          </p:cNvPr>
          <p:cNvSpPr>
            <a:spLocks noGrp="1"/>
          </p:cNvSpPr>
          <p:nvPr>
            <p:ph idx="1"/>
          </p:nvPr>
        </p:nvSpPr>
        <p:spPr/>
        <p:txBody>
          <a:bodyPr/>
          <a:lstStyle/>
          <a:p>
            <a:r>
              <a:rPr lang="en-US" dirty="0"/>
              <a:t>How to initialize the first capsule layer from pixel intensities?</a:t>
            </a:r>
          </a:p>
          <a:p>
            <a:endParaRPr lang="en-US" dirty="0"/>
          </a:p>
          <a:p>
            <a:r>
              <a:rPr lang="en-US" dirty="0"/>
              <a:t>Does training matrix capsules with EM routing discriminatively result in the capsules learning useful instantiation parameters?</a:t>
            </a:r>
          </a:p>
          <a:p>
            <a:endParaRPr lang="en-US" dirty="0"/>
          </a:p>
          <a:p>
            <a:r>
              <a:rPr lang="en-US" dirty="0"/>
              <a:t>How do capsule networks perform compared to established methods?</a:t>
            </a:r>
          </a:p>
          <a:p>
            <a:endParaRPr lang="en-US" dirty="0"/>
          </a:p>
        </p:txBody>
      </p:sp>
      <p:sp>
        <p:nvSpPr>
          <p:cNvPr id="3" name="Datumsplatzhalter 2">
            <a:extLst>
              <a:ext uri="{FF2B5EF4-FFF2-40B4-BE49-F238E27FC236}">
                <a16:creationId xmlns:a16="http://schemas.microsoft.com/office/drawing/2014/main" id="{B38ED03E-ECF9-4156-8ACB-413FF9675F5F}"/>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5F75E489-A7CB-4F79-A819-5A7D4D30FCEB}"/>
              </a:ext>
            </a:extLst>
          </p:cNvPr>
          <p:cNvSpPr>
            <a:spLocks noGrp="1"/>
          </p:cNvSpPr>
          <p:nvPr>
            <p:ph type="ftr" sz="quarter" idx="11"/>
          </p:nvPr>
        </p:nvSpPr>
        <p:spPr/>
        <p:txBody>
          <a:bodyPr/>
          <a:lstStyle/>
          <a:p>
            <a:r>
              <a:rPr lang="en-US" dirty="0"/>
              <a:t>1. Motivation of Capsule Network Architecture / Evaluation and Generalization of Capsule Networks in Neurorobotics</a:t>
            </a:r>
          </a:p>
        </p:txBody>
      </p:sp>
      <p:sp>
        <p:nvSpPr>
          <p:cNvPr id="5" name="Foliennummernplatzhalter 4">
            <a:extLst>
              <a:ext uri="{FF2B5EF4-FFF2-40B4-BE49-F238E27FC236}">
                <a16:creationId xmlns:a16="http://schemas.microsoft.com/office/drawing/2014/main" id="{558EC81C-6675-4F52-BC77-78D142986C89}"/>
              </a:ext>
            </a:extLst>
          </p:cNvPr>
          <p:cNvSpPr>
            <a:spLocks noGrp="1"/>
          </p:cNvSpPr>
          <p:nvPr>
            <p:ph type="sldNum" sz="quarter" idx="12"/>
          </p:nvPr>
        </p:nvSpPr>
        <p:spPr/>
        <p:txBody>
          <a:bodyPr/>
          <a:lstStyle/>
          <a:p>
            <a:fld id="{B169C2F2-EDB3-4FE6-84CD-3C84FADA21DC}" type="slidenum">
              <a:rPr lang="en-US" smtClean="0"/>
              <a:pPr/>
              <a:t>13</a:t>
            </a:fld>
            <a:endParaRPr lang="en-US" dirty="0"/>
          </a:p>
        </p:txBody>
      </p:sp>
      <p:sp>
        <p:nvSpPr>
          <p:cNvPr id="6" name="Titel 5">
            <a:extLst>
              <a:ext uri="{FF2B5EF4-FFF2-40B4-BE49-F238E27FC236}">
                <a16:creationId xmlns:a16="http://schemas.microsoft.com/office/drawing/2014/main" id="{C1795E21-E52D-41BC-8C22-7729E46DF96F}"/>
              </a:ext>
            </a:extLst>
          </p:cNvPr>
          <p:cNvSpPr>
            <a:spLocks noGrp="1"/>
          </p:cNvSpPr>
          <p:nvPr>
            <p:ph type="title"/>
          </p:nvPr>
        </p:nvSpPr>
        <p:spPr/>
        <p:txBody>
          <a:bodyPr/>
          <a:lstStyle/>
          <a:p>
            <a:r>
              <a:rPr lang="de-DE" dirty="0"/>
              <a:t>Open Questions</a:t>
            </a:r>
            <a:endParaRPr lang="en-US" dirty="0"/>
          </a:p>
        </p:txBody>
      </p:sp>
    </p:spTree>
    <p:extLst>
      <p:ext uri="{BB962C8B-B14F-4D97-AF65-F5344CB8AC3E}">
        <p14:creationId xmlns:p14="http://schemas.microsoft.com/office/powerpoint/2010/main" val="2494542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Inhaltsplatzhalter 1">
                <a:extLst>
                  <a:ext uri="{FF2B5EF4-FFF2-40B4-BE49-F238E27FC236}">
                    <a16:creationId xmlns:a16="http://schemas.microsoft.com/office/drawing/2014/main" id="{1EAB9A1C-8412-4E52-88E1-EC9FACAF5BE4}"/>
                  </a:ext>
                </a:extLst>
              </p:cNvPr>
              <p:cNvSpPr>
                <a:spLocks noGrp="1"/>
              </p:cNvSpPr>
              <p:nvPr>
                <p:ph idx="1"/>
              </p:nvPr>
            </p:nvSpPr>
            <p:spPr/>
            <p:txBody>
              <a:bodyPr/>
              <a:lstStyle/>
              <a:p>
                <a:r>
                  <a:rPr lang="en-US" dirty="0"/>
                  <a:t>How to initialize the first capsule layer from pixel intensities?</a:t>
                </a:r>
              </a:p>
              <a:p>
                <a:pPr marL="0" indent="0">
                  <a:buNone/>
                </a:pPr>
                <a14:m>
                  <m:oMath xmlns:m="http://schemas.openxmlformats.org/officeDocument/2006/math">
                    <m:r>
                      <a:rPr lang="de-DE" b="0" i="1" smtClean="0">
                        <a:solidFill>
                          <a:schemeClr val="bg2"/>
                        </a:solidFill>
                        <a:latin typeface="Cambria Math" panose="02040503050406030204" pitchFamily="18" charset="0"/>
                      </a:rPr>
                      <m:t>→</m:t>
                    </m:r>
                  </m:oMath>
                </a14:m>
                <a:r>
                  <a:rPr lang="en-US" dirty="0">
                    <a:solidFill>
                      <a:schemeClr val="bg2"/>
                    </a:solidFill>
                  </a:rPr>
                  <a:t> Hinton et al. suggest using conventional convolutional layers</a:t>
                </a:r>
              </a:p>
              <a:p>
                <a:r>
                  <a:rPr lang="en-US" dirty="0"/>
                  <a:t>Does training matrix capsules with EM routing discriminatively result in the capsules learning useful instantiation parameters?</a:t>
                </a:r>
              </a:p>
              <a:p>
                <a:endParaRPr lang="en-US" dirty="0"/>
              </a:p>
              <a:p>
                <a:r>
                  <a:rPr lang="en-US" dirty="0"/>
                  <a:t>How do capsule networks perform compared to established methods?</a:t>
                </a:r>
              </a:p>
              <a:p>
                <a:endParaRPr lang="en-US" dirty="0"/>
              </a:p>
            </p:txBody>
          </p:sp>
        </mc:Choice>
        <mc:Fallback>
          <p:sp>
            <p:nvSpPr>
              <p:cNvPr id="2" name="Inhaltsplatzhalter 1">
                <a:extLst>
                  <a:ext uri="{FF2B5EF4-FFF2-40B4-BE49-F238E27FC236}">
                    <a16:creationId xmlns:a16="http://schemas.microsoft.com/office/drawing/2014/main" id="{1EAB9A1C-8412-4E52-88E1-EC9FACAF5BE4}"/>
                  </a:ext>
                </a:extLst>
              </p:cNvPr>
              <p:cNvSpPr>
                <a:spLocks noGrp="1" noRot="1" noChangeAspect="1" noMove="1" noResize="1" noEditPoints="1" noAdjustHandles="1" noChangeArrowheads="1" noChangeShapeType="1" noTextEdit="1"/>
              </p:cNvSpPr>
              <p:nvPr>
                <p:ph idx="1"/>
              </p:nvPr>
            </p:nvSpPr>
            <p:spPr>
              <a:blipFill>
                <a:blip r:embed="rId2"/>
                <a:stretch>
                  <a:fillRect l="-745" t="-1757"/>
                </a:stretch>
              </a:blipFill>
            </p:spPr>
            <p:txBody>
              <a:bodyPr/>
              <a:lstStyle/>
              <a:p>
                <a:r>
                  <a:rPr lang="en-US">
                    <a:noFill/>
                  </a:rPr>
                  <a:t> </a:t>
                </a:r>
              </a:p>
            </p:txBody>
          </p:sp>
        </mc:Fallback>
      </mc:AlternateContent>
      <p:sp>
        <p:nvSpPr>
          <p:cNvPr id="3" name="Datumsplatzhalter 2">
            <a:extLst>
              <a:ext uri="{FF2B5EF4-FFF2-40B4-BE49-F238E27FC236}">
                <a16:creationId xmlns:a16="http://schemas.microsoft.com/office/drawing/2014/main" id="{B38ED03E-ECF9-4156-8ACB-413FF9675F5F}"/>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5F75E489-A7CB-4F79-A819-5A7D4D30FCEB}"/>
              </a:ext>
            </a:extLst>
          </p:cNvPr>
          <p:cNvSpPr>
            <a:spLocks noGrp="1"/>
          </p:cNvSpPr>
          <p:nvPr>
            <p:ph type="ftr" sz="quarter" idx="11"/>
          </p:nvPr>
        </p:nvSpPr>
        <p:spPr/>
        <p:txBody>
          <a:bodyPr/>
          <a:lstStyle/>
          <a:p>
            <a:r>
              <a:rPr lang="en-US" dirty="0"/>
              <a:t>1. Motivation of Capsule Network Architecture / Evaluation and Generalization of Capsule Networks in Neurorobotics</a:t>
            </a:r>
          </a:p>
        </p:txBody>
      </p:sp>
      <p:sp>
        <p:nvSpPr>
          <p:cNvPr id="5" name="Foliennummernplatzhalter 4">
            <a:extLst>
              <a:ext uri="{FF2B5EF4-FFF2-40B4-BE49-F238E27FC236}">
                <a16:creationId xmlns:a16="http://schemas.microsoft.com/office/drawing/2014/main" id="{558EC81C-6675-4F52-BC77-78D142986C89}"/>
              </a:ext>
            </a:extLst>
          </p:cNvPr>
          <p:cNvSpPr>
            <a:spLocks noGrp="1"/>
          </p:cNvSpPr>
          <p:nvPr>
            <p:ph type="sldNum" sz="quarter" idx="12"/>
          </p:nvPr>
        </p:nvSpPr>
        <p:spPr/>
        <p:txBody>
          <a:bodyPr/>
          <a:lstStyle/>
          <a:p>
            <a:fld id="{B169C2F2-EDB3-4FE6-84CD-3C84FADA21DC}" type="slidenum">
              <a:rPr lang="en-US" smtClean="0"/>
              <a:pPr/>
              <a:t>14</a:t>
            </a:fld>
            <a:endParaRPr lang="en-US" dirty="0"/>
          </a:p>
        </p:txBody>
      </p:sp>
      <p:sp>
        <p:nvSpPr>
          <p:cNvPr id="6" name="Titel 5">
            <a:extLst>
              <a:ext uri="{FF2B5EF4-FFF2-40B4-BE49-F238E27FC236}">
                <a16:creationId xmlns:a16="http://schemas.microsoft.com/office/drawing/2014/main" id="{C1795E21-E52D-41BC-8C22-7729E46DF96F}"/>
              </a:ext>
            </a:extLst>
          </p:cNvPr>
          <p:cNvSpPr>
            <a:spLocks noGrp="1"/>
          </p:cNvSpPr>
          <p:nvPr>
            <p:ph type="title"/>
          </p:nvPr>
        </p:nvSpPr>
        <p:spPr/>
        <p:txBody>
          <a:bodyPr/>
          <a:lstStyle/>
          <a:p>
            <a:r>
              <a:rPr lang="de-DE" dirty="0"/>
              <a:t>Open Questions</a:t>
            </a:r>
            <a:endParaRPr lang="en-US" dirty="0"/>
          </a:p>
        </p:txBody>
      </p:sp>
    </p:spTree>
    <p:extLst>
      <p:ext uri="{BB962C8B-B14F-4D97-AF65-F5344CB8AC3E}">
        <p14:creationId xmlns:p14="http://schemas.microsoft.com/office/powerpoint/2010/main" val="48837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AC13B7B-FF6E-45C4-8E15-0DEA920F6BA5}"/>
              </a:ext>
            </a:extLst>
          </p:cNvPr>
          <p:cNvSpPr>
            <a:spLocks noGrp="1"/>
          </p:cNvSpPr>
          <p:nvPr>
            <p:ph idx="1"/>
          </p:nvPr>
        </p:nvSpPr>
        <p:spPr/>
        <p:txBody>
          <a:bodyPr/>
          <a:lstStyle/>
          <a:p>
            <a:pPr marL="0" indent="0">
              <a:buNone/>
            </a:pPr>
            <a:r>
              <a:rPr lang="en-US" dirty="0"/>
              <a:t>Capsules are </a:t>
            </a:r>
            <a:r>
              <a:rPr lang="en-US" dirty="0">
                <a:solidFill>
                  <a:schemeClr val="bg2"/>
                </a:solidFill>
              </a:rPr>
              <a:t>equivariant</a:t>
            </a:r>
            <a:r>
              <a:rPr lang="en-US" dirty="0"/>
              <a:t> in their instantiation parameters, i.e. a </a:t>
            </a:r>
            <a:r>
              <a:rPr lang="en-US" dirty="0">
                <a:solidFill>
                  <a:schemeClr val="bg2"/>
                </a:solidFill>
              </a:rPr>
              <a:t>nonlinear transform </a:t>
            </a:r>
            <a:r>
              <a:rPr lang="en-US" dirty="0"/>
              <a:t>in pixel intensities results in only a linear transformation in the instantiation parameter‘s activation. The capsule‘s </a:t>
            </a:r>
            <a:r>
              <a:rPr lang="en-US" dirty="0">
                <a:solidFill>
                  <a:schemeClr val="bg2"/>
                </a:solidFill>
              </a:rPr>
              <a:t>activation probability </a:t>
            </a:r>
            <a:r>
              <a:rPr lang="en-US" dirty="0"/>
              <a:t>remains the same.</a:t>
            </a:r>
          </a:p>
          <a:p>
            <a:pPr marL="0" indent="0">
              <a:buNone/>
            </a:pPr>
            <a:endParaRPr lang="en-US" dirty="0"/>
          </a:p>
          <a:p>
            <a:r>
              <a:rPr lang="en-US" dirty="0"/>
              <a:t>A capsule‘s ability to generalize is encoded in their instantiation parameters</a:t>
            </a:r>
          </a:p>
          <a:p>
            <a:r>
              <a:rPr lang="en-US" dirty="0"/>
              <a:t>Capsule networks can also use convolutional capsule layers, as such they inherently generalize to variations in position like CNNs</a:t>
            </a:r>
          </a:p>
        </p:txBody>
      </p:sp>
      <p:sp>
        <p:nvSpPr>
          <p:cNvPr id="3" name="Datumsplatzhalter 2">
            <a:extLst>
              <a:ext uri="{FF2B5EF4-FFF2-40B4-BE49-F238E27FC236}">
                <a16:creationId xmlns:a16="http://schemas.microsoft.com/office/drawing/2014/main" id="{C7A0C2BD-5705-4E09-A94F-12A259CEC944}"/>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FAAF7F62-CC51-45D6-8E1E-3C67B141DC36}"/>
              </a:ext>
            </a:extLst>
          </p:cNvPr>
          <p:cNvSpPr>
            <a:spLocks noGrp="1"/>
          </p:cNvSpPr>
          <p:nvPr>
            <p:ph type="ftr" sz="quarter" idx="11"/>
          </p:nvPr>
        </p:nvSpPr>
        <p:spPr/>
        <p:txBody>
          <a:bodyPr/>
          <a:lstStyle/>
          <a:p>
            <a:r>
              <a:rPr lang="en-US" dirty="0"/>
              <a:t>2. Formalizing Generalization / Evaluation and Generalization of Capsule Networks in Neurorobotics</a:t>
            </a:r>
          </a:p>
        </p:txBody>
      </p:sp>
      <p:sp>
        <p:nvSpPr>
          <p:cNvPr id="5" name="Foliennummernplatzhalter 4">
            <a:extLst>
              <a:ext uri="{FF2B5EF4-FFF2-40B4-BE49-F238E27FC236}">
                <a16:creationId xmlns:a16="http://schemas.microsoft.com/office/drawing/2014/main" id="{D52CF6CB-EC01-4020-B906-7DE06C03F288}"/>
              </a:ext>
            </a:extLst>
          </p:cNvPr>
          <p:cNvSpPr>
            <a:spLocks noGrp="1"/>
          </p:cNvSpPr>
          <p:nvPr>
            <p:ph type="sldNum" sz="quarter" idx="12"/>
          </p:nvPr>
        </p:nvSpPr>
        <p:spPr/>
        <p:txBody>
          <a:bodyPr/>
          <a:lstStyle/>
          <a:p>
            <a:fld id="{B169C2F2-EDB3-4FE6-84CD-3C84FADA21DC}" type="slidenum">
              <a:rPr lang="en-US" smtClean="0"/>
              <a:pPr/>
              <a:t>15</a:t>
            </a:fld>
            <a:endParaRPr lang="en-US" dirty="0"/>
          </a:p>
        </p:txBody>
      </p:sp>
      <p:sp>
        <p:nvSpPr>
          <p:cNvPr id="6" name="Titel 5">
            <a:extLst>
              <a:ext uri="{FF2B5EF4-FFF2-40B4-BE49-F238E27FC236}">
                <a16:creationId xmlns:a16="http://schemas.microsoft.com/office/drawing/2014/main" id="{DF16113E-B0C4-4F57-A20C-5DD1CDDC5345}"/>
              </a:ext>
            </a:extLst>
          </p:cNvPr>
          <p:cNvSpPr>
            <a:spLocks noGrp="1"/>
          </p:cNvSpPr>
          <p:nvPr>
            <p:ph type="title"/>
          </p:nvPr>
        </p:nvSpPr>
        <p:spPr/>
        <p:txBody>
          <a:bodyPr/>
          <a:lstStyle/>
          <a:p>
            <a:r>
              <a:rPr lang="en-US" dirty="0"/>
              <a:t>Formalizing Generalization</a:t>
            </a:r>
          </a:p>
        </p:txBody>
      </p:sp>
    </p:spTree>
    <p:extLst>
      <p:ext uri="{BB962C8B-B14F-4D97-AF65-F5344CB8AC3E}">
        <p14:creationId xmlns:p14="http://schemas.microsoft.com/office/powerpoint/2010/main" val="1196336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AC13B7B-FF6E-45C4-8E15-0DEA920F6BA5}"/>
              </a:ext>
            </a:extLst>
          </p:cNvPr>
          <p:cNvSpPr>
            <a:spLocks noGrp="1"/>
          </p:cNvSpPr>
          <p:nvPr>
            <p:ph idx="1"/>
          </p:nvPr>
        </p:nvSpPr>
        <p:spPr/>
        <p:txBody>
          <a:bodyPr/>
          <a:lstStyle/>
          <a:p>
            <a:pPr marL="0" indent="0">
              <a:buNone/>
            </a:pPr>
            <a:r>
              <a:rPr lang="en-US" dirty="0"/>
              <a:t>Capsules are </a:t>
            </a:r>
            <a:r>
              <a:rPr lang="en-US" dirty="0">
                <a:solidFill>
                  <a:schemeClr val="bg2"/>
                </a:solidFill>
              </a:rPr>
              <a:t>equivariant</a:t>
            </a:r>
            <a:r>
              <a:rPr lang="en-US" dirty="0"/>
              <a:t> in their instantiation parameters, i.e. a </a:t>
            </a:r>
            <a:r>
              <a:rPr lang="en-US" dirty="0">
                <a:solidFill>
                  <a:schemeClr val="bg2"/>
                </a:solidFill>
              </a:rPr>
              <a:t>nonlinear transform </a:t>
            </a:r>
            <a:r>
              <a:rPr lang="en-US" dirty="0"/>
              <a:t>in pixel intensities results in only a linear transformation in the instantiation parameter‘s activation. The capsule‘s </a:t>
            </a:r>
            <a:r>
              <a:rPr lang="en-US" dirty="0">
                <a:solidFill>
                  <a:schemeClr val="bg2"/>
                </a:solidFill>
              </a:rPr>
              <a:t>activation probability </a:t>
            </a:r>
            <a:r>
              <a:rPr lang="en-US" dirty="0"/>
              <a:t>remains the same.</a:t>
            </a:r>
          </a:p>
          <a:p>
            <a:pPr marL="0" indent="0">
              <a:buNone/>
            </a:pPr>
            <a:endParaRPr lang="en-US" dirty="0"/>
          </a:p>
          <a:p>
            <a:r>
              <a:rPr lang="en-US" dirty="0"/>
              <a:t>A capsule‘s ability to generalize is encoded in their instantiation parameters</a:t>
            </a:r>
          </a:p>
          <a:p>
            <a:r>
              <a:rPr lang="en-US" dirty="0"/>
              <a:t>Capsule networks can also use convolutional capsule layers, as such they inherently generalize to variations in position like CNNs</a:t>
            </a:r>
          </a:p>
          <a:p>
            <a:pPr marL="0" indent="0">
              <a:buNone/>
            </a:pPr>
            <a:endParaRPr lang="de-DE" dirty="0"/>
          </a:p>
          <a:p>
            <a:pPr marL="0" indent="0">
              <a:buNone/>
            </a:pPr>
            <a:r>
              <a:rPr lang="en-US" dirty="0">
                <a:solidFill>
                  <a:schemeClr val="bg2"/>
                </a:solidFill>
              </a:rPr>
              <a:t>Idea</a:t>
            </a:r>
          </a:p>
          <a:p>
            <a:pPr marL="0" indent="0">
              <a:buNone/>
            </a:pPr>
            <a:r>
              <a:rPr lang="en-US" dirty="0"/>
              <a:t>Every instantiation parameter corresponds to a </a:t>
            </a:r>
            <a:r>
              <a:rPr lang="en-US" dirty="0">
                <a:solidFill>
                  <a:schemeClr val="bg2"/>
                </a:solidFill>
              </a:rPr>
              <a:t>perturbation</a:t>
            </a:r>
            <a:r>
              <a:rPr lang="en-US" dirty="0"/>
              <a:t> of the data. Parameterize the data to produce perturbed versions across the entire </a:t>
            </a:r>
            <a:r>
              <a:rPr lang="en-US" dirty="0">
                <a:solidFill>
                  <a:schemeClr val="bg2"/>
                </a:solidFill>
              </a:rPr>
              <a:t>perturbation space </a:t>
            </a:r>
            <a:r>
              <a:rPr lang="en-US" dirty="0"/>
              <a:t>and evaluate the capsule networks trained on the unperturbed versions.</a:t>
            </a:r>
          </a:p>
        </p:txBody>
      </p:sp>
      <p:sp>
        <p:nvSpPr>
          <p:cNvPr id="3" name="Datumsplatzhalter 2">
            <a:extLst>
              <a:ext uri="{FF2B5EF4-FFF2-40B4-BE49-F238E27FC236}">
                <a16:creationId xmlns:a16="http://schemas.microsoft.com/office/drawing/2014/main" id="{C7A0C2BD-5705-4E09-A94F-12A259CEC944}"/>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FAAF7F62-CC51-45D6-8E1E-3C67B141DC36}"/>
              </a:ext>
            </a:extLst>
          </p:cNvPr>
          <p:cNvSpPr>
            <a:spLocks noGrp="1"/>
          </p:cNvSpPr>
          <p:nvPr>
            <p:ph type="ftr" sz="quarter" idx="11"/>
          </p:nvPr>
        </p:nvSpPr>
        <p:spPr/>
        <p:txBody>
          <a:bodyPr/>
          <a:lstStyle/>
          <a:p>
            <a:r>
              <a:rPr lang="en-US" dirty="0"/>
              <a:t>2. Formalizing Generalization / Evaluation and Generalization of Capsule Networks in Neurorobotics</a:t>
            </a:r>
          </a:p>
        </p:txBody>
      </p:sp>
      <p:sp>
        <p:nvSpPr>
          <p:cNvPr id="5" name="Foliennummernplatzhalter 4">
            <a:extLst>
              <a:ext uri="{FF2B5EF4-FFF2-40B4-BE49-F238E27FC236}">
                <a16:creationId xmlns:a16="http://schemas.microsoft.com/office/drawing/2014/main" id="{D52CF6CB-EC01-4020-B906-7DE06C03F288}"/>
              </a:ext>
            </a:extLst>
          </p:cNvPr>
          <p:cNvSpPr>
            <a:spLocks noGrp="1"/>
          </p:cNvSpPr>
          <p:nvPr>
            <p:ph type="sldNum" sz="quarter" idx="12"/>
          </p:nvPr>
        </p:nvSpPr>
        <p:spPr/>
        <p:txBody>
          <a:bodyPr/>
          <a:lstStyle/>
          <a:p>
            <a:fld id="{B169C2F2-EDB3-4FE6-84CD-3C84FADA21DC}" type="slidenum">
              <a:rPr lang="en-US" smtClean="0"/>
              <a:pPr/>
              <a:t>16</a:t>
            </a:fld>
            <a:endParaRPr lang="en-US" dirty="0"/>
          </a:p>
        </p:txBody>
      </p:sp>
      <p:sp>
        <p:nvSpPr>
          <p:cNvPr id="6" name="Titel 5">
            <a:extLst>
              <a:ext uri="{FF2B5EF4-FFF2-40B4-BE49-F238E27FC236}">
                <a16:creationId xmlns:a16="http://schemas.microsoft.com/office/drawing/2014/main" id="{DF16113E-B0C4-4F57-A20C-5DD1CDDC5345}"/>
              </a:ext>
            </a:extLst>
          </p:cNvPr>
          <p:cNvSpPr>
            <a:spLocks noGrp="1"/>
          </p:cNvSpPr>
          <p:nvPr>
            <p:ph type="title"/>
          </p:nvPr>
        </p:nvSpPr>
        <p:spPr/>
        <p:txBody>
          <a:bodyPr/>
          <a:lstStyle/>
          <a:p>
            <a:r>
              <a:rPr lang="en-US" dirty="0"/>
              <a:t>Formalizing Generalization</a:t>
            </a:r>
          </a:p>
        </p:txBody>
      </p:sp>
    </p:spTree>
    <p:extLst>
      <p:ext uri="{BB962C8B-B14F-4D97-AF65-F5344CB8AC3E}">
        <p14:creationId xmlns:p14="http://schemas.microsoft.com/office/powerpoint/2010/main" val="1724255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a:extLst>
              <a:ext uri="{FF2B5EF4-FFF2-40B4-BE49-F238E27FC236}">
                <a16:creationId xmlns:a16="http://schemas.microsoft.com/office/drawing/2014/main" id="{2903302C-41D2-4F90-BB0A-3A0D48FB6C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6086" y="1302026"/>
            <a:ext cx="4324439" cy="2474029"/>
          </a:xfrm>
        </p:spPr>
      </p:pic>
      <p:sp>
        <p:nvSpPr>
          <p:cNvPr id="3" name="Datumsplatzhalter 2">
            <a:extLst>
              <a:ext uri="{FF2B5EF4-FFF2-40B4-BE49-F238E27FC236}">
                <a16:creationId xmlns:a16="http://schemas.microsoft.com/office/drawing/2014/main" id="{1B58A50D-9EF4-4ABC-B85A-29F0EED596B5}"/>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254072E4-49B6-4112-B0BB-A2260049C18B}"/>
              </a:ext>
            </a:extLst>
          </p:cNvPr>
          <p:cNvSpPr>
            <a:spLocks noGrp="1"/>
          </p:cNvSpPr>
          <p:nvPr>
            <p:ph type="ftr" sz="quarter" idx="11"/>
          </p:nvPr>
        </p:nvSpPr>
        <p:spPr/>
        <p:txBody>
          <a:bodyPr/>
          <a:lstStyle/>
          <a:p>
            <a:r>
              <a:rPr lang="en-US" dirty="0"/>
              <a:t>2. Formalizing Generalization / Evaluation and Generalization of Capsule Networks in Neurorobotics</a:t>
            </a:r>
          </a:p>
        </p:txBody>
      </p:sp>
      <p:sp>
        <p:nvSpPr>
          <p:cNvPr id="5" name="Foliennummernplatzhalter 4">
            <a:extLst>
              <a:ext uri="{FF2B5EF4-FFF2-40B4-BE49-F238E27FC236}">
                <a16:creationId xmlns:a16="http://schemas.microsoft.com/office/drawing/2014/main" id="{E516AF12-91C7-41D6-B845-1CD2C2F09119}"/>
              </a:ext>
            </a:extLst>
          </p:cNvPr>
          <p:cNvSpPr>
            <a:spLocks noGrp="1"/>
          </p:cNvSpPr>
          <p:nvPr>
            <p:ph type="sldNum" sz="quarter" idx="12"/>
          </p:nvPr>
        </p:nvSpPr>
        <p:spPr/>
        <p:txBody>
          <a:bodyPr/>
          <a:lstStyle/>
          <a:p>
            <a:fld id="{B169C2F2-EDB3-4FE6-84CD-3C84FADA21DC}" type="slidenum">
              <a:rPr lang="en-US" smtClean="0"/>
              <a:pPr/>
              <a:t>17</a:t>
            </a:fld>
            <a:endParaRPr lang="en-US" dirty="0"/>
          </a:p>
        </p:txBody>
      </p:sp>
      <p:sp>
        <p:nvSpPr>
          <p:cNvPr id="6" name="Titel 5">
            <a:extLst>
              <a:ext uri="{FF2B5EF4-FFF2-40B4-BE49-F238E27FC236}">
                <a16:creationId xmlns:a16="http://schemas.microsoft.com/office/drawing/2014/main" id="{B86BADE0-9DEF-41CE-A23F-D4CC7BB63AF6}"/>
              </a:ext>
            </a:extLst>
          </p:cNvPr>
          <p:cNvSpPr>
            <a:spLocks noGrp="1"/>
          </p:cNvSpPr>
          <p:nvPr>
            <p:ph type="title"/>
          </p:nvPr>
        </p:nvSpPr>
        <p:spPr/>
        <p:txBody>
          <a:bodyPr/>
          <a:lstStyle/>
          <a:p>
            <a:r>
              <a:rPr lang="en-US" dirty="0"/>
              <a:t>Example for Perturbation</a:t>
            </a:r>
          </a:p>
        </p:txBody>
      </p:sp>
      <p:sp>
        <p:nvSpPr>
          <p:cNvPr id="9" name="Pfeil: nach rechts 8">
            <a:extLst>
              <a:ext uri="{FF2B5EF4-FFF2-40B4-BE49-F238E27FC236}">
                <a16:creationId xmlns:a16="http://schemas.microsoft.com/office/drawing/2014/main" id="{D5A84DAD-5615-4AB8-A8DE-9BE5BDA1C7C4}"/>
              </a:ext>
            </a:extLst>
          </p:cNvPr>
          <p:cNvSpPr/>
          <p:nvPr/>
        </p:nvSpPr>
        <p:spPr>
          <a:xfrm>
            <a:off x="9232177" y="2352609"/>
            <a:ext cx="586526" cy="372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791E2042-1979-4A23-B89B-EF933AA3D919}"/>
              </a:ext>
            </a:extLst>
          </p:cNvPr>
          <p:cNvSpPr txBox="1"/>
          <p:nvPr/>
        </p:nvSpPr>
        <p:spPr>
          <a:xfrm>
            <a:off x="7610270" y="4085730"/>
            <a:ext cx="4210255" cy="369332"/>
          </a:xfrm>
          <a:prstGeom prst="rect">
            <a:avLst/>
          </a:prstGeom>
          <a:noFill/>
        </p:spPr>
        <p:txBody>
          <a:bodyPr wrap="none" rtlCol="0">
            <a:spAutoFit/>
          </a:bodyPr>
          <a:lstStyle/>
          <a:p>
            <a:r>
              <a:rPr lang="en-US" dirty="0"/>
              <a:t>Deconstruction of part-whole relationships</a:t>
            </a:r>
          </a:p>
        </p:txBody>
      </p:sp>
      <p:sp>
        <p:nvSpPr>
          <p:cNvPr id="11" name="Textfeld 10">
            <a:extLst>
              <a:ext uri="{FF2B5EF4-FFF2-40B4-BE49-F238E27FC236}">
                <a16:creationId xmlns:a16="http://schemas.microsoft.com/office/drawing/2014/main" id="{6A617FFA-A441-478F-A4A7-04FC3285A32B}"/>
              </a:ext>
            </a:extLst>
          </p:cNvPr>
          <p:cNvSpPr txBox="1"/>
          <p:nvPr/>
        </p:nvSpPr>
        <p:spPr>
          <a:xfrm>
            <a:off x="371474" y="1302026"/>
            <a:ext cx="6721783" cy="3970318"/>
          </a:xfrm>
          <a:prstGeom prst="rect">
            <a:avLst/>
          </a:prstGeom>
          <a:noFill/>
        </p:spPr>
        <p:txBody>
          <a:bodyPr wrap="square" rtlCol="0">
            <a:spAutoFit/>
          </a:bodyPr>
          <a:lstStyle/>
          <a:p>
            <a:r>
              <a:rPr lang="en-US" dirty="0"/>
              <a:t>Capsule networks learn part-whole relationships between features. This means that capsules only activate if the capsules beneath them are in agreement about the state of the instantiation parameters of the higher capsule based on their own instantiation.</a:t>
            </a:r>
          </a:p>
          <a:p>
            <a:endParaRPr lang="en-US" dirty="0"/>
          </a:p>
          <a:p>
            <a:r>
              <a:rPr lang="en-US" dirty="0">
                <a:solidFill>
                  <a:schemeClr val="bg2"/>
                </a:solidFill>
              </a:rPr>
              <a:t>Example</a:t>
            </a:r>
          </a:p>
          <a:p>
            <a:r>
              <a:rPr lang="en-US" dirty="0"/>
              <a:t>In a capsule network trained to recognize </a:t>
            </a:r>
            <a:r>
              <a:rPr lang="en-US" dirty="0">
                <a:solidFill>
                  <a:schemeClr val="bg2"/>
                </a:solidFill>
              </a:rPr>
              <a:t>faces</a:t>
            </a:r>
            <a:r>
              <a:rPr lang="en-US" dirty="0"/>
              <a:t>, capsules in one layer could learn such features as eyes, noses and lips. If the capsules’ instantiation represent poses, the part-whole transforms would describe </a:t>
            </a:r>
            <a:r>
              <a:rPr lang="en-US" dirty="0">
                <a:solidFill>
                  <a:schemeClr val="bg2"/>
                </a:solidFill>
              </a:rPr>
              <a:t>relative poses</a:t>
            </a:r>
            <a:r>
              <a:rPr lang="en-US" dirty="0"/>
              <a:t>. The part-whole relationships can be deconstructed by placing the features in such a way that the capsules representing them are no longer in agreement. A capsule network, that successfully learned to represent poses, should not respond to the deconstructed version.</a:t>
            </a:r>
          </a:p>
        </p:txBody>
      </p:sp>
    </p:spTree>
    <p:extLst>
      <p:ext uri="{BB962C8B-B14F-4D97-AF65-F5344CB8AC3E}">
        <p14:creationId xmlns:p14="http://schemas.microsoft.com/office/powerpoint/2010/main" val="177627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C4062FB-C57B-4BBC-AFB8-79261D302851}"/>
              </a:ext>
            </a:extLst>
          </p:cNvPr>
          <p:cNvSpPr>
            <a:spLocks noGrp="1"/>
          </p:cNvSpPr>
          <p:nvPr>
            <p:ph idx="1"/>
          </p:nvPr>
        </p:nvSpPr>
        <p:spPr/>
        <p:txBody>
          <a:bodyPr/>
          <a:lstStyle/>
          <a:p>
            <a:pPr marL="0" indent="0">
              <a:buNone/>
            </a:pPr>
            <a:r>
              <a:rPr lang="en-US" dirty="0"/>
              <a:t>The </a:t>
            </a:r>
            <a:r>
              <a:rPr lang="en-US" dirty="0">
                <a:solidFill>
                  <a:schemeClr val="bg2"/>
                </a:solidFill>
              </a:rPr>
              <a:t>Neurorobotics Platform</a:t>
            </a:r>
            <a:r>
              <a:rPr lang="en-US" dirty="0"/>
              <a:t> is used to generate object recognition data.</a:t>
            </a:r>
          </a:p>
        </p:txBody>
      </p:sp>
      <p:sp>
        <p:nvSpPr>
          <p:cNvPr id="3" name="Datumsplatzhalter 2">
            <a:extLst>
              <a:ext uri="{FF2B5EF4-FFF2-40B4-BE49-F238E27FC236}">
                <a16:creationId xmlns:a16="http://schemas.microsoft.com/office/drawing/2014/main" id="{DBE9AAE9-B868-4A4A-80EB-4EEEF926AB60}"/>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F2E4F35F-9AC5-4FA3-9667-7287B0D023A7}"/>
              </a:ext>
            </a:extLst>
          </p:cNvPr>
          <p:cNvSpPr>
            <a:spLocks noGrp="1"/>
          </p:cNvSpPr>
          <p:nvPr>
            <p:ph type="ftr" sz="quarter" idx="11"/>
          </p:nvPr>
        </p:nvSpPr>
        <p:spPr/>
        <p:txBody>
          <a:bodyPr/>
          <a:lstStyle/>
          <a:p>
            <a:r>
              <a:rPr lang="en-US" dirty="0"/>
              <a:t>3. Data Generation / Evaluation and Generalization of Capsule Networks in Neurorobotics</a:t>
            </a:r>
          </a:p>
        </p:txBody>
      </p:sp>
      <p:sp>
        <p:nvSpPr>
          <p:cNvPr id="5" name="Foliennummernplatzhalter 4">
            <a:extLst>
              <a:ext uri="{FF2B5EF4-FFF2-40B4-BE49-F238E27FC236}">
                <a16:creationId xmlns:a16="http://schemas.microsoft.com/office/drawing/2014/main" id="{04BCC337-573D-4666-8849-E5476EA4E9E3}"/>
              </a:ext>
            </a:extLst>
          </p:cNvPr>
          <p:cNvSpPr>
            <a:spLocks noGrp="1"/>
          </p:cNvSpPr>
          <p:nvPr>
            <p:ph type="sldNum" sz="quarter" idx="12"/>
          </p:nvPr>
        </p:nvSpPr>
        <p:spPr/>
        <p:txBody>
          <a:bodyPr/>
          <a:lstStyle/>
          <a:p>
            <a:fld id="{B169C2F2-EDB3-4FE6-84CD-3C84FADA21DC}" type="slidenum">
              <a:rPr lang="en-US" smtClean="0"/>
              <a:pPr/>
              <a:t>18</a:t>
            </a:fld>
            <a:endParaRPr lang="en-US" dirty="0"/>
          </a:p>
        </p:txBody>
      </p:sp>
      <p:sp>
        <p:nvSpPr>
          <p:cNvPr id="6" name="Titel 5">
            <a:extLst>
              <a:ext uri="{FF2B5EF4-FFF2-40B4-BE49-F238E27FC236}">
                <a16:creationId xmlns:a16="http://schemas.microsoft.com/office/drawing/2014/main" id="{D45AA376-6BD1-4B11-88BD-49D547EE8778}"/>
              </a:ext>
            </a:extLst>
          </p:cNvPr>
          <p:cNvSpPr>
            <a:spLocks noGrp="1"/>
          </p:cNvSpPr>
          <p:nvPr>
            <p:ph type="title"/>
          </p:nvPr>
        </p:nvSpPr>
        <p:spPr/>
        <p:txBody>
          <a:bodyPr/>
          <a:lstStyle/>
          <a:p>
            <a:r>
              <a:rPr lang="de-DE" dirty="0"/>
              <a:t>Dataset Generation</a:t>
            </a:r>
            <a:endParaRPr lang="en-US" dirty="0"/>
          </a:p>
        </p:txBody>
      </p:sp>
      <p:pic>
        <p:nvPicPr>
          <p:cNvPr id="8" name="Grafik 7">
            <a:extLst>
              <a:ext uri="{FF2B5EF4-FFF2-40B4-BE49-F238E27FC236}">
                <a16:creationId xmlns:a16="http://schemas.microsoft.com/office/drawing/2014/main" id="{A3D26D1A-26AB-42DE-9EF6-FF5328F0F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098" y="1850466"/>
            <a:ext cx="7870128" cy="4458259"/>
          </a:xfrm>
          <a:prstGeom prst="rect">
            <a:avLst/>
          </a:prstGeom>
        </p:spPr>
      </p:pic>
    </p:spTree>
    <p:extLst>
      <p:ext uri="{BB962C8B-B14F-4D97-AF65-F5344CB8AC3E}">
        <p14:creationId xmlns:p14="http://schemas.microsoft.com/office/powerpoint/2010/main" val="18118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C4062FB-C57B-4BBC-AFB8-79261D302851}"/>
              </a:ext>
            </a:extLst>
          </p:cNvPr>
          <p:cNvSpPr>
            <a:spLocks noGrp="1"/>
          </p:cNvSpPr>
          <p:nvPr>
            <p:ph idx="1"/>
          </p:nvPr>
        </p:nvSpPr>
        <p:spPr/>
        <p:txBody>
          <a:bodyPr/>
          <a:lstStyle/>
          <a:p>
            <a:pPr marL="0" indent="0">
              <a:buNone/>
            </a:pPr>
            <a:r>
              <a:rPr lang="en-US" dirty="0"/>
              <a:t>The </a:t>
            </a:r>
            <a:r>
              <a:rPr lang="en-US" dirty="0">
                <a:solidFill>
                  <a:schemeClr val="bg2"/>
                </a:solidFill>
              </a:rPr>
              <a:t>Neurorobotics Platform</a:t>
            </a:r>
            <a:r>
              <a:rPr lang="en-US" dirty="0"/>
              <a:t> is used to generate object recognition data.</a:t>
            </a:r>
          </a:p>
          <a:p>
            <a:pPr marL="0" indent="0">
              <a:buNone/>
            </a:pPr>
            <a:endParaRPr lang="en-US" dirty="0"/>
          </a:p>
          <a:p>
            <a:pPr marL="0" indent="0">
              <a:buNone/>
            </a:pPr>
            <a:r>
              <a:rPr lang="en-US" dirty="0"/>
              <a:t>A</a:t>
            </a:r>
            <a:r>
              <a:rPr lang="en-US" dirty="0">
                <a:solidFill>
                  <a:schemeClr val="bg2"/>
                </a:solidFill>
              </a:rPr>
              <a:t>dvantages</a:t>
            </a:r>
          </a:p>
          <a:p>
            <a:r>
              <a:rPr lang="en-US" dirty="0"/>
              <a:t>Large labelled datasets can be create with little “manual labor”</a:t>
            </a:r>
          </a:p>
          <a:p>
            <a:r>
              <a:rPr lang="en-US" dirty="0"/>
              <a:t>Supports different modalities by using simulated noisy sensors</a:t>
            </a:r>
          </a:p>
          <a:p>
            <a:r>
              <a:rPr lang="en-US" dirty="0"/>
              <a:t>Control perturbations to customize data to test for generalization specifically</a:t>
            </a:r>
          </a:p>
        </p:txBody>
      </p:sp>
      <p:sp>
        <p:nvSpPr>
          <p:cNvPr id="3" name="Datumsplatzhalter 2">
            <a:extLst>
              <a:ext uri="{FF2B5EF4-FFF2-40B4-BE49-F238E27FC236}">
                <a16:creationId xmlns:a16="http://schemas.microsoft.com/office/drawing/2014/main" id="{DBE9AAE9-B868-4A4A-80EB-4EEEF926AB60}"/>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F2E4F35F-9AC5-4FA3-9667-7287B0D023A7}"/>
              </a:ext>
            </a:extLst>
          </p:cNvPr>
          <p:cNvSpPr>
            <a:spLocks noGrp="1"/>
          </p:cNvSpPr>
          <p:nvPr>
            <p:ph type="ftr" sz="quarter" idx="11"/>
          </p:nvPr>
        </p:nvSpPr>
        <p:spPr/>
        <p:txBody>
          <a:bodyPr/>
          <a:lstStyle/>
          <a:p>
            <a:r>
              <a:rPr lang="en-US" dirty="0"/>
              <a:t>3. Data Generation / Evaluation and Generalization of Capsule Networks in Neurorobotics</a:t>
            </a:r>
          </a:p>
        </p:txBody>
      </p:sp>
      <p:sp>
        <p:nvSpPr>
          <p:cNvPr id="5" name="Foliennummernplatzhalter 4">
            <a:extLst>
              <a:ext uri="{FF2B5EF4-FFF2-40B4-BE49-F238E27FC236}">
                <a16:creationId xmlns:a16="http://schemas.microsoft.com/office/drawing/2014/main" id="{04BCC337-573D-4666-8849-E5476EA4E9E3}"/>
              </a:ext>
            </a:extLst>
          </p:cNvPr>
          <p:cNvSpPr>
            <a:spLocks noGrp="1"/>
          </p:cNvSpPr>
          <p:nvPr>
            <p:ph type="sldNum" sz="quarter" idx="12"/>
          </p:nvPr>
        </p:nvSpPr>
        <p:spPr/>
        <p:txBody>
          <a:bodyPr/>
          <a:lstStyle/>
          <a:p>
            <a:fld id="{B169C2F2-EDB3-4FE6-84CD-3C84FADA21DC}" type="slidenum">
              <a:rPr lang="en-US" smtClean="0"/>
              <a:pPr/>
              <a:t>19</a:t>
            </a:fld>
            <a:endParaRPr lang="en-US" dirty="0"/>
          </a:p>
        </p:txBody>
      </p:sp>
      <p:sp>
        <p:nvSpPr>
          <p:cNvPr id="6" name="Titel 5">
            <a:extLst>
              <a:ext uri="{FF2B5EF4-FFF2-40B4-BE49-F238E27FC236}">
                <a16:creationId xmlns:a16="http://schemas.microsoft.com/office/drawing/2014/main" id="{D45AA376-6BD1-4B11-88BD-49D547EE8778}"/>
              </a:ext>
            </a:extLst>
          </p:cNvPr>
          <p:cNvSpPr>
            <a:spLocks noGrp="1"/>
          </p:cNvSpPr>
          <p:nvPr>
            <p:ph type="title"/>
          </p:nvPr>
        </p:nvSpPr>
        <p:spPr/>
        <p:txBody>
          <a:bodyPr/>
          <a:lstStyle/>
          <a:p>
            <a:r>
              <a:rPr lang="de-DE" dirty="0"/>
              <a:t>Dataset Generation</a:t>
            </a:r>
            <a:endParaRPr lang="en-US" dirty="0"/>
          </a:p>
        </p:txBody>
      </p:sp>
    </p:spTree>
    <p:extLst>
      <p:ext uri="{BB962C8B-B14F-4D97-AF65-F5344CB8AC3E}">
        <p14:creationId xmlns:p14="http://schemas.microsoft.com/office/powerpoint/2010/main" val="429222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173FBBD-4D40-4555-B9E5-38C40096B5FA}"/>
              </a:ext>
            </a:extLst>
          </p:cNvPr>
          <p:cNvSpPr>
            <a:spLocks noGrp="1"/>
          </p:cNvSpPr>
          <p:nvPr>
            <p:ph idx="1"/>
          </p:nvPr>
        </p:nvSpPr>
        <p:spPr/>
        <p:txBody>
          <a:bodyPr/>
          <a:lstStyle/>
          <a:p>
            <a:pPr marL="457200" indent="-457200">
              <a:buFont typeface="+mj-lt"/>
              <a:buAutoNum type="arabicPeriod"/>
            </a:pPr>
            <a:r>
              <a:rPr lang="en-US" dirty="0"/>
              <a:t>Motivation of Capsule Network Architecture</a:t>
            </a:r>
          </a:p>
          <a:p>
            <a:pPr marL="457200" indent="-457200">
              <a:buFont typeface="+mj-lt"/>
              <a:buAutoNum type="arabicPeriod"/>
            </a:pPr>
            <a:r>
              <a:rPr lang="en-US" dirty="0"/>
              <a:t>Formalizing Generalization</a:t>
            </a:r>
          </a:p>
          <a:p>
            <a:pPr marL="457200" indent="-457200">
              <a:buFont typeface="+mj-lt"/>
              <a:buAutoNum type="arabicPeriod"/>
            </a:pPr>
            <a:r>
              <a:rPr lang="en-US" dirty="0"/>
              <a:t>Dataset Generation</a:t>
            </a:r>
          </a:p>
          <a:p>
            <a:pPr marL="457200" indent="-457200">
              <a:buFont typeface="+mj-lt"/>
              <a:buAutoNum type="arabicPeriod"/>
            </a:pPr>
            <a:r>
              <a:rPr lang="en-US" dirty="0"/>
              <a:t>Results</a:t>
            </a:r>
          </a:p>
          <a:p>
            <a:pPr marL="457200" indent="-457200">
              <a:buFont typeface="+mj-lt"/>
              <a:buAutoNum type="arabicPeriod"/>
            </a:pPr>
            <a:endParaRPr lang="en-US" dirty="0"/>
          </a:p>
        </p:txBody>
      </p:sp>
      <p:sp>
        <p:nvSpPr>
          <p:cNvPr id="3" name="Datumsplatzhalter 2">
            <a:extLst>
              <a:ext uri="{FF2B5EF4-FFF2-40B4-BE49-F238E27FC236}">
                <a16:creationId xmlns:a16="http://schemas.microsoft.com/office/drawing/2014/main" id="{D2B3FA20-519A-4307-BB9D-5BFED6EB4B4E}"/>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AE90492E-A29C-49B1-A5A2-DF749F65396C}"/>
              </a:ext>
            </a:extLst>
          </p:cNvPr>
          <p:cNvSpPr>
            <a:spLocks noGrp="1"/>
          </p:cNvSpPr>
          <p:nvPr>
            <p:ph type="ftr" sz="quarter" idx="11"/>
          </p:nvPr>
        </p:nvSpPr>
        <p:spPr/>
        <p:txBody>
          <a:bodyPr/>
          <a:lstStyle/>
          <a:p>
            <a:r>
              <a:rPr lang="en-US" dirty="0"/>
              <a:t>Table of Contents / Evaluation and Generalization of Capsule Networks in Neurorobotics</a:t>
            </a:r>
          </a:p>
        </p:txBody>
      </p:sp>
      <p:sp>
        <p:nvSpPr>
          <p:cNvPr id="5" name="Foliennummernplatzhalter 4">
            <a:extLst>
              <a:ext uri="{FF2B5EF4-FFF2-40B4-BE49-F238E27FC236}">
                <a16:creationId xmlns:a16="http://schemas.microsoft.com/office/drawing/2014/main" id="{150A73B2-E017-49F9-9BBE-ABC69F11B9C6}"/>
              </a:ext>
            </a:extLst>
          </p:cNvPr>
          <p:cNvSpPr>
            <a:spLocks noGrp="1"/>
          </p:cNvSpPr>
          <p:nvPr>
            <p:ph type="sldNum" sz="quarter" idx="12"/>
          </p:nvPr>
        </p:nvSpPr>
        <p:spPr/>
        <p:txBody>
          <a:bodyPr/>
          <a:lstStyle/>
          <a:p>
            <a:fld id="{B169C2F2-EDB3-4FE6-84CD-3C84FADA21DC}" type="slidenum">
              <a:rPr lang="en-US" smtClean="0"/>
              <a:pPr/>
              <a:t>2</a:t>
            </a:fld>
            <a:endParaRPr lang="en-US" dirty="0"/>
          </a:p>
        </p:txBody>
      </p:sp>
      <p:sp>
        <p:nvSpPr>
          <p:cNvPr id="6" name="Titel 5">
            <a:extLst>
              <a:ext uri="{FF2B5EF4-FFF2-40B4-BE49-F238E27FC236}">
                <a16:creationId xmlns:a16="http://schemas.microsoft.com/office/drawing/2014/main" id="{CF29DBD4-B8C3-4AF8-82A9-6BBB4C23BC14}"/>
              </a:ext>
            </a:extLst>
          </p:cNvPr>
          <p:cNvSpPr>
            <a:spLocks noGrp="1"/>
          </p:cNvSpPr>
          <p:nvPr>
            <p:ph type="title"/>
          </p:nvPr>
        </p:nvSpPr>
        <p:spPr/>
        <p:txBody>
          <a:bodyPr/>
          <a:lstStyle/>
          <a:p>
            <a:r>
              <a:rPr lang="en-US" dirty="0"/>
              <a:t>Table of Contents</a:t>
            </a:r>
          </a:p>
        </p:txBody>
      </p:sp>
    </p:spTree>
    <p:extLst>
      <p:ext uri="{BB962C8B-B14F-4D97-AF65-F5344CB8AC3E}">
        <p14:creationId xmlns:p14="http://schemas.microsoft.com/office/powerpoint/2010/main" val="361837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14F99B9-C186-42D1-9DB9-B970038B56F4}"/>
              </a:ext>
            </a:extLst>
          </p:cNvPr>
          <p:cNvSpPr>
            <a:spLocks noGrp="1"/>
          </p:cNvSpPr>
          <p:nvPr>
            <p:ph idx="1"/>
          </p:nvPr>
        </p:nvSpPr>
        <p:spPr/>
        <p:txBody>
          <a:bodyPr/>
          <a:lstStyle/>
          <a:p>
            <a:pPr marL="0" indent="0">
              <a:buNone/>
            </a:pPr>
            <a:r>
              <a:rPr lang="en-US" dirty="0"/>
              <a:t>Used in thesis: stereoscopic images of 5 everyday object classes</a:t>
            </a:r>
          </a:p>
        </p:txBody>
      </p:sp>
      <p:sp>
        <p:nvSpPr>
          <p:cNvPr id="3" name="Datumsplatzhalter 2">
            <a:extLst>
              <a:ext uri="{FF2B5EF4-FFF2-40B4-BE49-F238E27FC236}">
                <a16:creationId xmlns:a16="http://schemas.microsoft.com/office/drawing/2014/main" id="{B95CC149-57F0-47D7-8049-94F643BF1F33}"/>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1F90D6B8-8410-4F50-A7BF-B3EEBA1C7B43}"/>
              </a:ext>
            </a:extLst>
          </p:cNvPr>
          <p:cNvSpPr>
            <a:spLocks noGrp="1"/>
          </p:cNvSpPr>
          <p:nvPr>
            <p:ph type="ftr" sz="quarter" idx="11"/>
          </p:nvPr>
        </p:nvSpPr>
        <p:spPr/>
        <p:txBody>
          <a:bodyPr/>
          <a:lstStyle/>
          <a:p>
            <a:r>
              <a:rPr lang="en-US" dirty="0"/>
              <a:t>3. Data Generation / Evaluation and Generalization of Capsule Networks in Neurorobotics</a:t>
            </a:r>
          </a:p>
        </p:txBody>
      </p:sp>
      <p:sp>
        <p:nvSpPr>
          <p:cNvPr id="5" name="Foliennummernplatzhalter 4">
            <a:extLst>
              <a:ext uri="{FF2B5EF4-FFF2-40B4-BE49-F238E27FC236}">
                <a16:creationId xmlns:a16="http://schemas.microsoft.com/office/drawing/2014/main" id="{895AE021-865F-4C6F-A7CC-603F5E90513E}"/>
              </a:ext>
            </a:extLst>
          </p:cNvPr>
          <p:cNvSpPr>
            <a:spLocks noGrp="1"/>
          </p:cNvSpPr>
          <p:nvPr>
            <p:ph type="sldNum" sz="quarter" idx="12"/>
          </p:nvPr>
        </p:nvSpPr>
        <p:spPr/>
        <p:txBody>
          <a:bodyPr/>
          <a:lstStyle/>
          <a:p>
            <a:fld id="{B169C2F2-EDB3-4FE6-84CD-3C84FADA21DC}" type="slidenum">
              <a:rPr lang="en-US" smtClean="0"/>
              <a:pPr/>
              <a:t>20</a:t>
            </a:fld>
            <a:endParaRPr lang="en-US" dirty="0"/>
          </a:p>
        </p:txBody>
      </p:sp>
      <p:sp>
        <p:nvSpPr>
          <p:cNvPr id="6" name="Titel 5">
            <a:extLst>
              <a:ext uri="{FF2B5EF4-FFF2-40B4-BE49-F238E27FC236}">
                <a16:creationId xmlns:a16="http://schemas.microsoft.com/office/drawing/2014/main" id="{718C0898-F352-48F7-AD97-1C7E2EAD45BF}"/>
              </a:ext>
            </a:extLst>
          </p:cNvPr>
          <p:cNvSpPr>
            <a:spLocks noGrp="1"/>
          </p:cNvSpPr>
          <p:nvPr>
            <p:ph type="title"/>
          </p:nvPr>
        </p:nvSpPr>
        <p:spPr/>
        <p:txBody>
          <a:bodyPr/>
          <a:lstStyle/>
          <a:p>
            <a:r>
              <a:rPr lang="en-US" dirty="0"/>
              <a:t>Object recognition dataset</a:t>
            </a:r>
          </a:p>
        </p:txBody>
      </p:sp>
      <p:pic>
        <p:nvPicPr>
          <p:cNvPr id="8" name="Grafik 7">
            <a:extLst>
              <a:ext uri="{FF2B5EF4-FFF2-40B4-BE49-F238E27FC236}">
                <a16:creationId xmlns:a16="http://schemas.microsoft.com/office/drawing/2014/main" id="{7A2387FB-577C-4A77-8E80-F4E0BD326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146" y="1900677"/>
            <a:ext cx="6899707" cy="4500091"/>
          </a:xfrm>
          <a:prstGeom prst="rect">
            <a:avLst/>
          </a:prstGeom>
        </p:spPr>
      </p:pic>
    </p:spTree>
    <p:extLst>
      <p:ext uri="{BB962C8B-B14F-4D97-AF65-F5344CB8AC3E}">
        <p14:creationId xmlns:p14="http://schemas.microsoft.com/office/powerpoint/2010/main" val="3793391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03708C1-E815-4CDF-BBA2-F9AC093381D4}"/>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60B3E598-D208-4D0D-A3CA-DAE102E63389}"/>
              </a:ext>
            </a:extLst>
          </p:cNvPr>
          <p:cNvSpPr>
            <a:spLocks noGrp="1"/>
          </p:cNvSpPr>
          <p:nvPr>
            <p:ph type="ftr" sz="quarter" idx="11"/>
          </p:nvPr>
        </p:nvSpPr>
        <p:spPr/>
        <p:txBody>
          <a:bodyPr/>
          <a:lstStyle/>
          <a:p>
            <a:r>
              <a:rPr lang="en-US" dirty="0"/>
              <a:t>3. Data Generation / Evaluation and Generalization of Capsule Networks in Neurorobotics</a:t>
            </a:r>
          </a:p>
        </p:txBody>
      </p:sp>
      <p:sp>
        <p:nvSpPr>
          <p:cNvPr id="5" name="Foliennummernplatzhalter 4">
            <a:extLst>
              <a:ext uri="{FF2B5EF4-FFF2-40B4-BE49-F238E27FC236}">
                <a16:creationId xmlns:a16="http://schemas.microsoft.com/office/drawing/2014/main" id="{1673C049-BA13-479B-A91A-4B042517F68A}"/>
              </a:ext>
            </a:extLst>
          </p:cNvPr>
          <p:cNvSpPr>
            <a:spLocks noGrp="1"/>
          </p:cNvSpPr>
          <p:nvPr>
            <p:ph type="sldNum" sz="quarter" idx="12"/>
          </p:nvPr>
        </p:nvSpPr>
        <p:spPr/>
        <p:txBody>
          <a:bodyPr/>
          <a:lstStyle/>
          <a:p>
            <a:fld id="{B169C2F2-EDB3-4FE6-84CD-3C84FADA21DC}" type="slidenum">
              <a:rPr lang="en-US" smtClean="0"/>
              <a:pPr/>
              <a:t>21</a:t>
            </a:fld>
            <a:endParaRPr lang="en-US" dirty="0"/>
          </a:p>
        </p:txBody>
      </p:sp>
      <p:sp>
        <p:nvSpPr>
          <p:cNvPr id="6" name="Titel 5">
            <a:extLst>
              <a:ext uri="{FF2B5EF4-FFF2-40B4-BE49-F238E27FC236}">
                <a16:creationId xmlns:a16="http://schemas.microsoft.com/office/drawing/2014/main" id="{7E0E1B32-C8C4-4314-982F-A71552C734DA}"/>
              </a:ext>
            </a:extLst>
          </p:cNvPr>
          <p:cNvSpPr>
            <a:spLocks noGrp="1"/>
          </p:cNvSpPr>
          <p:nvPr>
            <p:ph type="title"/>
          </p:nvPr>
        </p:nvSpPr>
        <p:spPr/>
        <p:txBody>
          <a:bodyPr/>
          <a:lstStyle/>
          <a:p>
            <a:r>
              <a:rPr lang="en-US" dirty="0"/>
              <a:t>Parameterized Perturbations</a:t>
            </a:r>
          </a:p>
        </p:txBody>
      </p:sp>
      <p:pic>
        <p:nvPicPr>
          <p:cNvPr id="8" name="Grafik 7">
            <a:extLst>
              <a:ext uri="{FF2B5EF4-FFF2-40B4-BE49-F238E27FC236}">
                <a16:creationId xmlns:a16="http://schemas.microsoft.com/office/drawing/2014/main" id="{9B5FCD9C-295C-41A1-A4D4-B0220A8AB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188" y="2565789"/>
            <a:ext cx="8123624" cy="1432684"/>
          </a:xfrm>
          <a:prstGeom prst="rect">
            <a:avLst/>
          </a:prstGeom>
        </p:spPr>
      </p:pic>
      <p:sp>
        <p:nvSpPr>
          <p:cNvPr id="13" name="Textfeld 12">
            <a:extLst>
              <a:ext uri="{FF2B5EF4-FFF2-40B4-BE49-F238E27FC236}">
                <a16:creationId xmlns:a16="http://schemas.microsoft.com/office/drawing/2014/main" id="{047EE799-9979-4EE8-84C3-0CD00B7D9398}"/>
              </a:ext>
            </a:extLst>
          </p:cNvPr>
          <p:cNvSpPr txBox="1"/>
          <p:nvPr/>
        </p:nvSpPr>
        <p:spPr>
          <a:xfrm>
            <a:off x="2034188" y="4187763"/>
            <a:ext cx="8226286" cy="1200329"/>
          </a:xfrm>
          <a:prstGeom prst="rect">
            <a:avLst/>
          </a:prstGeom>
          <a:noFill/>
        </p:spPr>
        <p:txBody>
          <a:bodyPr wrap="square" rtlCol="0">
            <a:spAutoFit/>
          </a:bodyPr>
          <a:lstStyle/>
          <a:p>
            <a:r>
              <a:rPr lang="en-US" dirty="0"/>
              <a:t>Samples of different viewpoints from the object recognition dataset. The same object from the class of chess figures is viewed from different azimuths and elevations under the same lighting. Note that while the shape of the figure is symmetrical across one axis, the two sides are lit-up differently under different viewpoints</a:t>
            </a:r>
          </a:p>
        </p:txBody>
      </p:sp>
    </p:spTree>
    <p:extLst>
      <p:ext uri="{BB962C8B-B14F-4D97-AF65-F5344CB8AC3E}">
        <p14:creationId xmlns:p14="http://schemas.microsoft.com/office/powerpoint/2010/main" val="420107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03708C1-E815-4CDF-BBA2-F9AC093381D4}"/>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60B3E598-D208-4D0D-A3CA-DAE102E63389}"/>
              </a:ext>
            </a:extLst>
          </p:cNvPr>
          <p:cNvSpPr>
            <a:spLocks noGrp="1"/>
          </p:cNvSpPr>
          <p:nvPr>
            <p:ph type="ftr" sz="quarter" idx="11"/>
          </p:nvPr>
        </p:nvSpPr>
        <p:spPr/>
        <p:txBody>
          <a:bodyPr/>
          <a:lstStyle/>
          <a:p>
            <a:r>
              <a:rPr lang="en-US" dirty="0"/>
              <a:t>3. Data Generation / Evaluation and Generalization of Capsule Networks in Neurorobotics</a:t>
            </a:r>
          </a:p>
        </p:txBody>
      </p:sp>
      <p:sp>
        <p:nvSpPr>
          <p:cNvPr id="5" name="Foliennummernplatzhalter 4">
            <a:extLst>
              <a:ext uri="{FF2B5EF4-FFF2-40B4-BE49-F238E27FC236}">
                <a16:creationId xmlns:a16="http://schemas.microsoft.com/office/drawing/2014/main" id="{1673C049-BA13-479B-A91A-4B042517F68A}"/>
              </a:ext>
            </a:extLst>
          </p:cNvPr>
          <p:cNvSpPr>
            <a:spLocks noGrp="1"/>
          </p:cNvSpPr>
          <p:nvPr>
            <p:ph type="sldNum" sz="quarter" idx="12"/>
          </p:nvPr>
        </p:nvSpPr>
        <p:spPr/>
        <p:txBody>
          <a:bodyPr/>
          <a:lstStyle/>
          <a:p>
            <a:fld id="{B169C2F2-EDB3-4FE6-84CD-3C84FADA21DC}" type="slidenum">
              <a:rPr lang="en-US" smtClean="0"/>
              <a:pPr/>
              <a:t>22</a:t>
            </a:fld>
            <a:endParaRPr lang="en-US" dirty="0"/>
          </a:p>
        </p:txBody>
      </p:sp>
      <p:sp>
        <p:nvSpPr>
          <p:cNvPr id="6" name="Titel 5">
            <a:extLst>
              <a:ext uri="{FF2B5EF4-FFF2-40B4-BE49-F238E27FC236}">
                <a16:creationId xmlns:a16="http://schemas.microsoft.com/office/drawing/2014/main" id="{7E0E1B32-C8C4-4314-982F-A71552C734DA}"/>
              </a:ext>
            </a:extLst>
          </p:cNvPr>
          <p:cNvSpPr>
            <a:spLocks noGrp="1"/>
          </p:cNvSpPr>
          <p:nvPr>
            <p:ph type="title"/>
          </p:nvPr>
        </p:nvSpPr>
        <p:spPr/>
        <p:txBody>
          <a:bodyPr/>
          <a:lstStyle/>
          <a:p>
            <a:r>
              <a:rPr lang="en-US" dirty="0"/>
              <a:t>Parameterized Perturbations</a:t>
            </a:r>
          </a:p>
        </p:txBody>
      </p:sp>
      <p:sp>
        <p:nvSpPr>
          <p:cNvPr id="13" name="Textfeld 12">
            <a:extLst>
              <a:ext uri="{FF2B5EF4-FFF2-40B4-BE49-F238E27FC236}">
                <a16:creationId xmlns:a16="http://schemas.microsoft.com/office/drawing/2014/main" id="{047EE799-9979-4EE8-84C3-0CD00B7D9398}"/>
              </a:ext>
            </a:extLst>
          </p:cNvPr>
          <p:cNvSpPr txBox="1"/>
          <p:nvPr/>
        </p:nvSpPr>
        <p:spPr>
          <a:xfrm>
            <a:off x="1982856" y="4297755"/>
            <a:ext cx="8226286" cy="1200329"/>
          </a:xfrm>
          <a:prstGeom prst="rect">
            <a:avLst/>
          </a:prstGeom>
          <a:noFill/>
        </p:spPr>
        <p:txBody>
          <a:bodyPr wrap="square" rtlCol="0">
            <a:spAutoFit/>
          </a:bodyPr>
          <a:lstStyle/>
          <a:p>
            <a:r>
              <a:rPr lang="en-US" dirty="0"/>
              <a:t>Augmentation of the object recognition dataset to test for robustness against occlusion. Ellipses, rectangles and triangles of varying shape and color are randomly placed on the images to occlude the object. An entire dataset is created for each increment in the percentage of coverage.</a:t>
            </a:r>
          </a:p>
        </p:txBody>
      </p:sp>
      <p:pic>
        <p:nvPicPr>
          <p:cNvPr id="7" name="Grafik 6">
            <a:extLst>
              <a:ext uri="{FF2B5EF4-FFF2-40B4-BE49-F238E27FC236}">
                <a16:creationId xmlns:a16="http://schemas.microsoft.com/office/drawing/2014/main" id="{B4B4C222-F9A6-46EC-83E7-F83791F63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808" y="2560244"/>
            <a:ext cx="8108383" cy="1737511"/>
          </a:xfrm>
          <a:prstGeom prst="rect">
            <a:avLst/>
          </a:prstGeom>
        </p:spPr>
      </p:pic>
    </p:spTree>
    <p:extLst>
      <p:ext uri="{BB962C8B-B14F-4D97-AF65-F5344CB8AC3E}">
        <p14:creationId xmlns:p14="http://schemas.microsoft.com/office/powerpoint/2010/main" val="2394125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40CC11F3-890E-4E22-95AA-BF2158EC0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153" y="2598348"/>
            <a:ext cx="8001693" cy="1661304"/>
          </a:xfrm>
          <a:prstGeom prst="rect">
            <a:avLst/>
          </a:prstGeom>
        </p:spPr>
      </p:pic>
      <p:sp>
        <p:nvSpPr>
          <p:cNvPr id="3" name="Datumsplatzhalter 2">
            <a:extLst>
              <a:ext uri="{FF2B5EF4-FFF2-40B4-BE49-F238E27FC236}">
                <a16:creationId xmlns:a16="http://schemas.microsoft.com/office/drawing/2014/main" id="{503708C1-E815-4CDF-BBA2-F9AC093381D4}"/>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60B3E598-D208-4D0D-A3CA-DAE102E63389}"/>
              </a:ext>
            </a:extLst>
          </p:cNvPr>
          <p:cNvSpPr>
            <a:spLocks noGrp="1"/>
          </p:cNvSpPr>
          <p:nvPr>
            <p:ph type="ftr" sz="quarter" idx="11"/>
          </p:nvPr>
        </p:nvSpPr>
        <p:spPr/>
        <p:txBody>
          <a:bodyPr/>
          <a:lstStyle/>
          <a:p>
            <a:r>
              <a:rPr lang="en-US" dirty="0"/>
              <a:t>3. Data Generation / Evaluation and Generalization of Capsule Networks in Neurorobotics</a:t>
            </a:r>
          </a:p>
        </p:txBody>
      </p:sp>
      <p:sp>
        <p:nvSpPr>
          <p:cNvPr id="5" name="Foliennummernplatzhalter 4">
            <a:extLst>
              <a:ext uri="{FF2B5EF4-FFF2-40B4-BE49-F238E27FC236}">
                <a16:creationId xmlns:a16="http://schemas.microsoft.com/office/drawing/2014/main" id="{1673C049-BA13-479B-A91A-4B042517F68A}"/>
              </a:ext>
            </a:extLst>
          </p:cNvPr>
          <p:cNvSpPr>
            <a:spLocks noGrp="1"/>
          </p:cNvSpPr>
          <p:nvPr>
            <p:ph type="sldNum" sz="quarter" idx="12"/>
          </p:nvPr>
        </p:nvSpPr>
        <p:spPr/>
        <p:txBody>
          <a:bodyPr/>
          <a:lstStyle/>
          <a:p>
            <a:fld id="{B169C2F2-EDB3-4FE6-84CD-3C84FADA21DC}" type="slidenum">
              <a:rPr lang="en-US" smtClean="0"/>
              <a:pPr/>
              <a:t>23</a:t>
            </a:fld>
            <a:endParaRPr lang="en-US" dirty="0"/>
          </a:p>
        </p:txBody>
      </p:sp>
      <p:sp>
        <p:nvSpPr>
          <p:cNvPr id="6" name="Titel 5">
            <a:extLst>
              <a:ext uri="{FF2B5EF4-FFF2-40B4-BE49-F238E27FC236}">
                <a16:creationId xmlns:a16="http://schemas.microsoft.com/office/drawing/2014/main" id="{7E0E1B32-C8C4-4314-982F-A71552C734DA}"/>
              </a:ext>
            </a:extLst>
          </p:cNvPr>
          <p:cNvSpPr>
            <a:spLocks noGrp="1"/>
          </p:cNvSpPr>
          <p:nvPr>
            <p:ph type="title"/>
          </p:nvPr>
        </p:nvSpPr>
        <p:spPr/>
        <p:txBody>
          <a:bodyPr/>
          <a:lstStyle/>
          <a:p>
            <a:r>
              <a:rPr lang="en-US" dirty="0"/>
              <a:t>Parameterized Perturbations</a:t>
            </a:r>
          </a:p>
        </p:txBody>
      </p:sp>
      <p:sp>
        <p:nvSpPr>
          <p:cNvPr id="13" name="Textfeld 12">
            <a:extLst>
              <a:ext uri="{FF2B5EF4-FFF2-40B4-BE49-F238E27FC236}">
                <a16:creationId xmlns:a16="http://schemas.microsoft.com/office/drawing/2014/main" id="{047EE799-9979-4EE8-84C3-0CD00B7D9398}"/>
              </a:ext>
            </a:extLst>
          </p:cNvPr>
          <p:cNvSpPr txBox="1"/>
          <p:nvPr/>
        </p:nvSpPr>
        <p:spPr>
          <a:xfrm>
            <a:off x="1982856" y="4259652"/>
            <a:ext cx="8226286" cy="923330"/>
          </a:xfrm>
          <a:prstGeom prst="rect">
            <a:avLst/>
          </a:prstGeom>
          <a:noFill/>
        </p:spPr>
        <p:txBody>
          <a:bodyPr wrap="square" rtlCol="0">
            <a:spAutoFit/>
          </a:bodyPr>
          <a:lstStyle/>
          <a:p>
            <a:r>
              <a:rPr lang="en-US" dirty="0"/>
              <a:t>Augmentation of the object recognition dataset to test the robustness of part-whole relationships. The images are divided into an increasing number of squares that are randomly permuted. For each number of tiles, an entire dataset is created.</a:t>
            </a:r>
          </a:p>
        </p:txBody>
      </p:sp>
    </p:spTree>
    <p:extLst>
      <p:ext uri="{BB962C8B-B14F-4D97-AF65-F5344CB8AC3E}">
        <p14:creationId xmlns:p14="http://schemas.microsoft.com/office/powerpoint/2010/main" val="2716714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3AD6AAE-CB29-4F6E-A685-24301650FF8C}"/>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95EE389E-3179-47FB-9871-64217EB871E1}"/>
              </a:ext>
            </a:extLst>
          </p:cNvPr>
          <p:cNvSpPr>
            <a:spLocks noGrp="1"/>
          </p:cNvSpPr>
          <p:nvPr>
            <p:ph type="ftr" sz="quarter" idx="11"/>
          </p:nvPr>
        </p:nvSpPr>
        <p:spPr/>
        <p:txBody>
          <a:bodyPr/>
          <a:lstStyle/>
          <a:p>
            <a:r>
              <a:rPr lang="en-US" dirty="0"/>
              <a:t>4. Results / Evaluation and Generalization of Capsule Networks in Neurorobotics</a:t>
            </a:r>
          </a:p>
        </p:txBody>
      </p:sp>
      <p:sp>
        <p:nvSpPr>
          <p:cNvPr id="5" name="Foliennummernplatzhalter 4">
            <a:extLst>
              <a:ext uri="{FF2B5EF4-FFF2-40B4-BE49-F238E27FC236}">
                <a16:creationId xmlns:a16="http://schemas.microsoft.com/office/drawing/2014/main" id="{B9662588-996B-40EB-A24B-607E35CE2FFC}"/>
              </a:ext>
            </a:extLst>
          </p:cNvPr>
          <p:cNvSpPr>
            <a:spLocks noGrp="1"/>
          </p:cNvSpPr>
          <p:nvPr>
            <p:ph type="sldNum" sz="quarter" idx="12"/>
          </p:nvPr>
        </p:nvSpPr>
        <p:spPr/>
        <p:txBody>
          <a:bodyPr/>
          <a:lstStyle/>
          <a:p>
            <a:fld id="{B169C2F2-EDB3-4FE6-84CD-3C84FADA21DC}" type="slidenum">
              <a:rPr lang="en-US" smtClean="0"/>
              <a:pPr/>
              <a:t>24</a:t>
            </a:fld>
            <a:endParaRPr lang="en-US" dirty="0"/>
          </a:p>
        </p:txBody>
      </p:sp>
      <p:sp>
        <p:nvSpPr>
          <p:cNvPr id="6" name="Titel 5">
            <a:extLst>
              <a:ext uri="{FF2B5EF4-FFF2-40B4-BE49-F238E27FC236}">
                <a16:creationId xmlns:a16="http://schemas.microsoft.com/office/drawing/2014/main" id="{737A5A37-F027-4E9B-87A9-B94BDFFBC7C8}"/>
              </a:ext>
            </a:extLst>
          </p:cNvPr>
          <p:cNvSpPr>
            <a:spLocks noGrp="1"/>
          </p:cNvSpPr>
          <p:nvPr>
            <p:ph type="title"/>
          </p:nvPr>
        </p:nvSpPr>
        <p:spPr/>
        <p:txBody>
          <a:bodyPr/>
          <a:lstStyle/>
          <a:p>
            <a:r>
              <a:rPr lang="en-US" dirty="0"/>
              <a:t>Runtime Results</a:t>
            </a:r>
          </a:p>
        </p:txBody>
      </p:sp>
      <p:pic>
        <p:nvPicPr>
          <p:cNvPr id="8" name="Grafik 7">
            <a:extLst>
              <a:ext uri="{FF2B5EF4-FFF2-40B4-BE49-F238E27FC236}">
                <a16:creationId xmlns:a16="http://schemas.microsoft.com/office/drawing/2014/main" id="{FCBCFF0C-7B17-4F18-87B6-A977D2430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6220" y="2530572"/>
            <a:ext cx="6919560" cy="3025402"/>
          </a:xfrm>
          <a:prstGeom prst="rect">
            <a:avLst/>
          </a:prstGeom>
        </p:spPr>
      </p:pic>
      <p:sp>
        <p:nvSpPr>
          <p:cNvPr id="9" name="Textfeld 8">
            <a:extLst>
              <a:ext uri="{FF2B5EF4-FFF2-40B4-BE49-F238E27FC236}">
                <a16:creationId xmlns:a16="http://schemas.microsoft.com/office/drawing/2014/main" id="{0AF68FA0-47E7-4F59-9A21-7D966F53B972}"/>
              </a:ext>
            </a:extLst>
          </p:cNvPr>
          <p:cNvSpPr txBox="1"/>
          <p:nvPr/>
        </p:nvSpPr>
        <p:spPr>
          <a:xfrm>
            <a:off x="371475" y="1302026"/>
            <a:ext cx="11449050" cy="646331"/>
          </a:xfrm>
          <a:prstGeom prst="rect">
            <a:avLst/>
          </a:prstGeom>
          <a:noFill/>
        </p:spPr>
        <p:txBody>
          <a:bodyPr wrap="square" rtlCol="0">
            <a:spAutoFit/>
          </a:bodyPr>
          <a:lstStyle/>
          <a:p>
            <a:r>
              <a:rPr lang="en-US" dirty="0"/>
              <a:t>Matrix Capsules are a </a:t>
            </a:r>
            <a:r>
              <a:rPr lang="en-US" dirty="0">
                <a:solidFill>
                  <a:schemeClr val="bg2"/>
                </a:solidFill>
              </a:rPr>
              <a:t>good prior</a:t>
            </a:r>
            <a:r>
              <a:rPr lang="en-US" dirty="0"/>
              <a:t> for how objects are encoded in images, they only need few variables to achieve very good results – but this comes at a </a:t>
            </a:r>
            <a:r>
              <a:rPr lang="en-US" dirty="0">
                <a:solidFill>
                  <a:schemeClr val="bg2"/>
                </a:solidFill>
              </a:rPr>
              <a:t>computational cost</a:t>
            </a:r>
            <a:r>
              <a:rPr lang="en-US" dirty="0"/>
              <a:t>.</a:t>
            </a:r>
          </a:p>
        </p:txBody>
      </p:sp>
    </p:spTree>
    <p:extLst>
      <p:ext uri="{BB962C8B-B14F-4D97-AF65-F5344CB8AC3E}">
        <p14:creationId xmlns:p14="http://schemas.microsoft.com/office/powerpoint/2010/main" val="42359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3AD6AAE-CB29-4F6E-A685-24301650FF8C}"/>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95EE389E-3179-47FB-9871-64217EB871E1}"/>
              </a:ext>
            </a:extLst>
          </p:cNvPr>
          <p:cNvSpPr>
            <a:spLocks noGrp="1"/>
          </p:cNvSpPr>
          <p:nvPr>
            <p:ph type="ftr" sz="quarter" idx="11"/>
          </p:nvPr>
        </p:nvSpPr>
        <p:spPr/>
        <p:txBody>
          <a:bodyPr/>
          <a:lstStyle/>
          <a:p>
            <a:r>
              <a:rPr lang="en-US" dirty="0"/>
              <a:t>4. Results / Evaluation and Generalization of Capsule Networks in Neurorobotics</a:t>
            </a:r>
          </a:p>
        </p:txBody>
      </p:sp>
      <p:sp>
        <p:nvSpPr>
          <p:cNvPr id="5" name="Foliennummernplatzhalter 4">
            <a:extLst>
              <a:ext uri="{FF2B5EF4-FFF2-40B4-BE49-F238E27FC236}">
                <a16:creationId xmlns:a16="http://schemas.microsoft.com/office/drawing/2014/main" id="{B9662588-996B-40EB-A24B-607E35CE2FFC}"/>
              </a:ext>
            </a:extLst>
          </p:cNvPr>
          <p:cNvSpPr>
            <a:spLocks noGrp="1"/>
          </p:cNvSpPr>
          <p:nvPr>
            <p:ph type="sldNum" sz="quarter" idx="12"/>
          </p:nvPr>
        </p:nvSpPr>
        <p:spPr/>
        <p:txBody>
          <a:bodyPr/>
          <a:lstStyle/>
          <a:p>
            <a:fld id="{B169C2F2-EDB3-4FE6-84CD-3C84FADA21DC}" type="slidenum">
              <a:rPr lang="en-US" smtClean="0"/>
              <a:pPr/>
              <a:t>25</a:t>
            </a:fld>
            <a:endParaRPr lang="en-US" dirty="0"/>
          </a:p>
        </p:txBody>
      </p:sp>
      <p:sp>
        <p:nvSpPr>
          <p:cNvPr id="6" name="Titel 5">
            <a:extLst>
              <a:ext uri="{FF2B5EF4-FFF2-40B4-BE49-F238E27FC236}">
                <a16:creationId xmlns:a16="http://schemas.microsoft.com/office/drawing/2014/main" id="{737A5A37-F027-4E9B-87A9-B94BDFFBC7C8}"/>
              </a:ext>
            </a:extLst>
          </p:cNvPr>
          <p:cNvSpPr>
            <a:spLocks noGrp="1"/>
          </p:cNvSpPr>
          <p:nvPr>
            <p:ph type="title"/>
          </p:nvPr>
        </p:nvSpPr>
        <p:spPr/>
        <p:txBody>
          <a:bodyPr/>
          <a:lstStyle/>
          <a:p>
            <a:r>
              <a:rPr lang="en-US" dirty="0"/>
              <a:t>Runtime Results</a:t>
            </a:r>
          </a:p>
        </p:txBody>
      </p:sp>
      <p:sp>
        <p:nvSpPr>
          <p:cNvPr id="9" name="Textfeld 8">
            <a:extLst>
              <a:ext uri="{FF2B5EF4-FFF2-40B4-BE49-F238E27FC236}">
                <a16:creationId xmlns:a16="http://schemas.microsoft.com/office/drawing/2014/main" id="{0AF68FA0-47E7-4F59-9A21-7D966F53B972}"/>
              </a:ext>
            </a:extLst>
          </p:cNvPr>
          <p:cNvSpPr txBox="1"/>
          <p:nvPr/>
        </p:nvSpPr>
        <p:spPr>
          <a:xfrm>
            <a:off x="371475" y="1302026"/>
            <a:ext cx="11449050" cy="646331"/>
          </a:xfrm>
          <a:prstGeom prst="rect">
            <a:avLst/>
          </a:prstGeom>
          <a:noFill/>
        </p:spPr>
        <p:txBody>
          <a:bodyPr wrap="square" rtlCol="0">
            <a:spAutoFit/>
          </a:bodyPr>
          <a:lstStyle/>
          <a:p>
            <a:r>
              <a:rPr lang="en-US" dirty="0"/>
              <a:t>Matrix Capsules are a </a:t>
            </a:r>
            <a:r>
              <a:rPr lang="en-US" dirty="0">
                <a:solidFill>
                  <a:schemeClr val="bg2"/>
                </a:solidFill>
              </a:rPr>
              <a:t>good prior</a:t>
            </a:r>
            <a:r>
              <a:rPr lang="en-US" dirty="0"/>
              <a:t> for how objects are encoded in images, they only need few variables to achieve very good results – but this comes at a </a:t>
            </a:r>
            <a:r>
              <a:rPr lang="en-US" dirty="0">
                <a:solidFill>
                  <a:schemeClr val="bg2"/>
                </a:solidFill>
              </a:rPr>
              <a:t>computational cost</a:t>
            </a:r>
            <a:r>
              <a:rPr lang="en-US" dirty="0"/>
              <a:t>.</a:t>
            </a:r>
          </a:p>
        </p:txBody>
      </p:sp>
      <p:pic>
        <p:nvPicPr>
          <p:cNvPr id="7" name="Grafik 6">
            <a:extLst>
              <a:ext uri="{FF2B5EF4-FFF2-40B4-BE49-F238E27FC236}">
                <a16:creationId xmlns:a16="http://schemas.microsoft.com/office/drawing/2014/main" id="{872E4DE5-7BB0-48AD-977E-AE86FC8D5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593" y="2408384"/>
            <a:ext cx="6957663" cy="3375953"/>
          </a:xfrm>
          <a:prstGeom prst="rect">
            <a:avLst/>
          </a:prstGeom>
        </p:spPr>
      </p:pic>
    </p:spTree>
    <p:extLst>
      <p:ext uri="{BB962C8B-B14F-4D97-AF65-F5344CB8AC3E}">
        <p14:creationId xmlns:p14="http://schemas.microsoft.com/office/powerpoint/2010/main" val="2575564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3AD6AAE-CB29-4F6E-A685-24301650FF8C}"/>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95EE389E-3179-47FB-9871-64217EB871E1}"/>
              </a:ext>
            </a:extLst>
          </p:cNvPr>
          <p:cNvSpPr>
            <a:spLocks noGrp="1"/>
          </p:cNvSpPr>
          <p:nvPr>
            <p:ph type="ftr" sz="quarter" idx="11"/>
          </p:nvPr>
        </p:nvSpPr>
        <p:spPr/>
        <p:txBody>
          <a:bodyPr/>
          <a:lstStyle/>
          <a:p>
            <a:r>
              <a:rPr lang="en-US" dirty="0"/>
              <a:t>4. Results / Evaluation and Generalization of Capsule Networks in Neurorobotics</a:t>
            </a:r>
          </a:p>
        </p:txBody>
      </p:sp>
      <p:sp>
        <p:nvSpPr>
          <p:cNvPr id="5" name="Foliennummernplatzhalter 4">
            <a:extLst>
              <a:ext uri="{FF2B5EF4-FFF2-40B4-BE49-F238E27FC236}">
                <a16:creationId xmlns:a16="http://schemas.microsoft.com/office/drawing/2014/main" id="{B9662588-996B-40EB-A24B-607E35CE2FFC}"/>
              </a:ext>
            </a:extLst>
          </p:cNvPr>
          <p:cNvSpPr>
            <a:spLocks noGrp="1"/>
          </p:cNvSpPr>
          <p:nvPr>
            <p:ph type="sldNum" sz="quarter" idx="12"/>
          </p:nvPr>
        </p:nvSpPr>
        <p:spPr/>
        <p:txBody>
          <a:bodyPr/>
          <a:lstStyle/>
          <a:p>
            <a:fld id="{B169C2F2-EDB3-4FE6-84CD-3C84FADA21DC}" type="slidenum">
              <a:rPr lang="en-US" smtClean="0"/>
              <a:pPr/>
              <a:t>26</a:t>
            </a:fld>
            <a:endParaRPr lang="en-US" dirty="0"/>
          </a:p>
        </p:txBody>
      </p:sp>
      <p:sp>
        <p:nvSpPr>
          <p:cNvPr id="6" name="Titel 5">
            <a:extLst>
              <a:ext uri="{FF2B5EF4-FFF2-40B4-BE49-F238E27FC236}">
                <a16:creationId xmlns:a16="http://schemas.microsoft.com/office/drawing/2014/main" id="{737A5A37-F027-4E9B-87A9-B94BDFFBC7C8}"/>
              </a:ext>
            </a:extLst>
          </p:cNvPr>
          <p:cNvSpPr>
            <a:spLocks noGrp="1"/>
          </p:cNvSpPr>
          <p:nvPr>
            <p:ph type="title"/>
          </p:nvPr>
        </p:nvSpPr>
        <p:spPr/>
        <p:txBody>
          <a:bodyPr/>
          <a:lstStyle/>
          <a:p>
            <a:r>
              <a:rPr lang="en-US" dirty="0"/>
              <a:t>Object Recognition Results</a:t>
            </a:r>
          </a:p>
        </p:txBody>
      </p:sp>
      <p:sp>
        <p:nvSpPr>
          <p:cNvPr id="9" name="Textfeld 8">
            <a:extLst>
              <a:ext uri="{FF2B5EF4-FFF2-40B4-BE49-F238E27FC236}">
                <a16:creationId xmlns:a16="http://schemas.microsoft.com/office/drawing/2014/main" id="{0AF68FA0-47E7-4F59-9A21-7D966F53B972}"/>
              </a:ext>
            </a:extLst>
          </p:cNvPr>
          <p:cNvSpPr txBox="1"/>
          <p:nvPr/>
        </p:nvSpPr>
        <p:spPr>
          <a:xfrm>
            <a:off x="371475" y="1302026"/>
            <a:ext cx="11449050" cy="646331"/>
          </a:xfrm>
          <a:prstGeom prst="rect">
            <a:avLst/>
          </a:prstGeom>
          <a:noFill/>
        </p:spPr>
        <p:txBody>
          <a:bodyPr wrap="square" rtlCol="0">
            <a:spAutoFit/>
          </a:bodyPr>
          <a:lstStyle/>
          <a:p>
            <a:r>
              <a:rPr lang="en-US" dirty="0"/>
              <a:t>Matrix Capsules are a </a:t>
            </a:r>
            <a:r>
              <a:rPr lang="en-US" dirty="0">
                <a:solidFill>
                  <a:schemeClr val="bg2"/>
                </a:solidFill>
              </a:rPr>
              <a:t>good prior</a:t>
            </a:r>
            <a:r>
              <a:rPr lang="en-US" dirty="0"/>
              <a:t> for how objects are encoded in images, they only need few variables to achieve very good results – but this comes at a </a:t>
            </a:r>
            <a:r>
              <a:rPr lang="en-US" dirty="0">
                <a:solidFill>
                  <a:schemeClr val="bg2"/>
                </a:solidFill>
              </a:rPr>
              <a:t>computational cost</a:t>
            </a:r>
            <a:r>
              <a:rPr lang="en-US" dirty="0"/>
              <a:t>.</a:t>
            </a:r>
          </a:p>
        </p:txBody>
      </p:sp>
      <p:pic>
        <p:nvPicPr>
          <p:cNvPr id="8" name="Grafik 7">
            <a:extLst>
              <a:ext uri="{FF2B5EF4-FFF2-40B4-BE49-F238E27FC236}">
                <a16:creationId xmlns:a16="http://schemas.microsoft.com/office/drawing/2014/main" id="{F1CC183D-B17B-4FA2-82A8-B4302AC47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407" y="1612393"/>
            <a:ext cx="4824923" cy="4719765"/>
          </a:xfrm>
          <a:prstGeom prst="rect">
            <a:avLst/>
          </a:prstGeom>
        </p:spPr>
      </p:pic>
      <p:pic>
        <p:nvPicPr>
          <p:cNvPr id="11" name="Grafik 10">
            <a:extLst>
              <a:ext uri="{FF2B5EF4-FFF2-40B4-BE49-F238E27FC236}">
                <a16:creationId xmlns:a16="http://schemas.microsoft.com/office/drawing/2014/main" id="{B119A3BC-0AD6-4B93-B611-5548768A5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25" y="2109011"/>
            <a:ext cx="5860288" cy="2126164"/>
          </a:xfrm>
          <a:prstGeom prst="rect">
            <a:avLst/>
          </a:prstGeom>
        </p:spPr>
      </p:pic>
      <p:pic>
        <p:nvPicPr>
          <p:cNvPr id="13" name="Grafik 12">
            <a:extLst>
              <a:ext uri="{FF2B5EF4-FFF2-40B4-BE49-F238E27FC236}">
                <a16:creationId xmlns:a16="http://schemas.microsoft.com/office/drawing/2014/main" id="{581DCA99-9BA3-4BA7-9507-24654EB949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58" y="4395829"/>
            <a:ext cx="5700254" cy="1066892"/>
          </a:xfrm>
          <a:prstGeom prst="rect">
            <a:avLst/>
          </a:prstGeom>
        </p:spPr>
      </p:pic>
      <p:sp>
        <p:nvSpPr>
          <p:cNvPr id="14" name="Rechteck 13">
            <a:extLst>
              <a:ext uri="{FF2B5EF4-FFF2-40B4-BE49-F238E27FC236}">
                <a16:creationId xmlns:a16="http://schemas.microsoft.com/office/drawing/2014/main" id="{FB1484ED-E1FA-4039-9455-02BC576A68FF}"/>
              </a:ext>
            </a:extLst>
          </p:cNvPr>
          <p:cNvSpPr/>
          <p:nvPr/>
        </p:nvSpPr>
        <p:spPr>
          <a:xfrm>
            <a:off x="542958" y="2362200"/>
            <a:ext cx="5553042" cy="180975"/>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hteck 14">
            <a:extLst>
              <a:ext uri="{FF2B5EF4-FFF2-40B4-BE49-F238E27FC236}">
                <a16:creationId xmlns:a16="http://schemas.microsoft.com/office/drawing/2014/main" id="{F8CB6330-D613-47FA-96FC-499700439C25}"/>
              </a:ext>
            </a:extLst>
          </p:cNvPr>
          <p:cNvSpPr/>
          <p:nvPr/>
        </p:nvSpPr>
        <p:spPr>
          <a:xfrm>
            <a:off x="542958" y="2939158"/>
            <a:ext cx="5553042" cy="180975"/>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hteck 15">
            <a:extLst>
              <a:ext uri="{FF2B5EF4-FFF2-40B4-BE49-F238E27FC236}">
                <a16:creationId xmlns:a16="http://schemas.microsoft.com/office/drawing/2014/main" id="{C5214C4A-D6B0-4704-B9E8-3904A0278E72}"/>
              </a:ext>
            </a:extLst>
          </p:cNvPr>
          <p:cNvSpPr/>
          <p:nvPr/>
        </p:nvSpPr>
        <p:spPr>
          <a:xfrm>
            <a:off x="544773" y="3530011"/>
            <a:ext cx="5553042" cy="180975"/>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16">
            <a:extLst>
              <a:ext uri="{FF2B5EF4-FFF2-40B4-BE49-F238E27FC236}">
                <a16:creationId xmlns:a16="http://schemas.microsoft.com/office/drawing/2014/main" id="{3947B66D-3F04-4DFF-B440-60CB7D76CFD1}"/>
              </a:ext>
            </a:extLst>
          </p:cNvPr>
          <p:cNvSpPr/>
          <p:nvPr/>
        </p:nvSpPr>
        <p:spPr>
          <a:xfrm>
            <a:off x="542958" y="4762195"/>
            <a:ext cx="5553042" cy="180975"/>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1815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Inhaltsplatzhalter 1">
                <a:extLst>
                  <a:ext uri="{FF2B5EF4-FFF2-40B4-BE49-F238E27FC236}">
                    <a16:creationId xmlns:a16="http://schemas.microsoft.com/office/drawing/2014/main" id="{1EAB9A1C-8412-4E52-88E1-EC9FACAF5BE4}"/>
                  </a:ext>
                </a:extLst>
              </p:cNvPr>
              <p:cNvSpPr>
                <a:spLocks noGrp="1"/>
              </p:cNvSpPr>
              <p:nvPr>
                <p:ph idx="1"/>
              </p:nvPr>
            </p:nvSpPr>
            <p:spPr/>
            <p:txBody>
              <a:bodyPr/>
              <a:lstStyle/>
              <a:p>
                <a:r>
                  <a:rPr lang="en-US" dirty="0"/>
                  <a:t>How to initialize the first capsule layer from pixel intensities?</a:t>
                </a:r>
              </a:p>
              <a:p>
                <a:pPr marL="0" indent="0">
                  <a:buNone/>
                </a:pPr>
                <a14:m>
                  <m:oMath xmlns:m="http://schemas.openxmlformats.org/officeDocument/2006/math">
                    <m:r>
                      <a:rPr lang="de-DE" b="0" i="1" smtClean="0">
                        <a:solidFill>
                          <a:schemeClr val="bg2"/>
                        </a:solidFill>
                        <a:latin typeface="Cambria Math" panose="02040503050406030204" pitchFamily="18" charset="0"/>
                      </a:rPr>
                      <m:t>→</m:t>
                    </m:r>
                  </m:oMath>
                </a14:m>
                <a:r>
                  <a:rPr lang="en-US" dirty="0">
                    <a:solidFill>
                      <a:schemeClr val="bg2"/>
                    </a:solidFill>
                  </a:rPr>
                  <a:t> Hinton et al. suggest using conventional convolutional layers</a:t>
                </a:r>
              </a:p>
              <a:p>
                <a:r>
                  <a:rPr lang="en-US" dirty="0"/>
                  <a:t>Does training matrix capsules with EM routing discriminatively result in the capsules learning useful instantiation parameters?</a:t>
                </a:r>
              </a:p>
              <a:p>
                <a:endParaRPr lang="en-US" dirty="0"/>
              </a:p>
              <a:p>
                <a:r>
                  <a:rPr lang="en-US" dirty="0"/>
                  <a:t>How do capsule networks perform compared to established methods?</a:t>
                </a:r>
              </a:p>
              <a:p>
                <a:pPr marL="0" indent="0">
                  <a:buNone/>
                </a:pPr>
                <a14:m>
                  <m:oMath xmlns:m="http://schemas.openxmlformats.org/officeDocument/2006/math">
                    <m:r>
                      <a:rPr lang="de-DE" i="1">
                        <a:solidFill>
                          <a:schemeClr val="bg2"/>
                        </a:solidFill>
                        <a:latin typeface="Cambria Math" panose="02040503050406030204" pitchFamily="18" charset="0"/>
                      </a:rPr>
                      <m:t>→</m:t>
                    </m:r>
                  </m:oMath>
                </a14:m>
                <a:r>
                  <a:rPr lang="en-US" dirty="0">
                    <a:solidFill>
                      <a:schemeClr val="bg2"/>
                    </a:solidFill>
                  </a:rPr>
                  <a:t> Their object recognition accuracy and description length is superior but this achieved using substantially more computational resources</a:t>
                </a:r>
              </a:p>
              <a:p>
                <a:pPr marL="0" indent="0">
                  <a:buNone/>
                </a:pPr>
                <a:endParaRPr lang="en-US" dirty="0"/>
              </a:p>
            </p:txBody>
          </p:sp>
        </mc:Choice>
        <mc:Fallback>
          <p:sp>
            <p:nvSpPr>
              <p:cNvPr id="2" name="Inhaltsplatzhalter 1">
                <a:extLst>
                  <a:ext uri="{FF2B5EF4-FFF2-40B4-BE49-F238E27FC236}">
                    <a16:creationId xmlns:a16="http://schemas.microsoft.com/office/drawing/2014/main" id="{1EAB9A1C-8412-4E52-88E1-EC9FACAF5BE4}"/>
                  </a:ext>
                </a:extLst>
              </p:cNvPr>
              <p:cNvSpPr>
                <a:spLocks noGrp="1" noRot="1" noChangeAspect="1" noMove="1" noResize="1" noEditPoints="1" noAdjustHandles="1" noChangeArrowheads="1" noChangeShapeType="1" noTextEdit="1"/>
              </p:cNvSpPr>
              <p:nvPr>
                <p:ph idx="1"/>
              </p:nvPr>
            </p:nvSpPr>
            <p:spPr>
              <a:blipFill>
                <a:blip r:embed="rId2"/>
                <a:stretch>
                  <a:fillRect l="-852" t="-1757"/>
                </a:stretch>
              </a:blipFill>
            </p:spPr>
            <p:txBody>
              <a:bodyPr/>
              <a:lstStyle/>
              <a:p>
                <a:r>
                  <a:rPr lang="en-US">
                    <a:noFill/>
                  </a:rPr>
                  <a:t> </a:t>
                </a:r>
              </a:p>
            </p:txBody>
          </p:sp>
        </mc:Fallback>
      </mc:AlternateContent>
      <p:sp>
        <p:nvSpPr>
          <p:cNvPr id="3" name="Datumsplatzhalter 2">
            <a:extLst>
              <a:ext uri="{FF2B5EF4-FFF2-40B4-BE49-F238E27FC236}">
                <a16:creationId xmlns:a16="http://schemas.microsoft.com/office/drawing/2014/main" id="{B38ED03E-ECF9-4156-8ACB-413FF9675F5F}"/>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5F75E489-A7CB-4F79-A819-5A7D4D30FCEB}"/>
              </a:ext>
            </a:extLst>
          </p:cNvPr>
          <p:cNvSpPr>
            <a:spLocks noGrp="1"/>
          </p:cNvSpPr>
          <p:nvPr>
            <p:ph type="ftr" sz="quarter" idx="11"/>
          </p:nvPr>
        </p:nvSpPr>
        <p:spPr/>
        <p:txBody>
          <a:bodyPr/>
          <a:lstStyle/>
          <a:p>
            <a:r>
              <a:rPr lang="en-US" dirty="0"/>
              <a:t>4. Results / Evaluation and Generalization of Capsule Networks in Neurorobotics</a:t>
            </a:r>
          </a:p>
        </p:txBody>
      </p:sp>
      <p:sp>
        <p:nvSpPr>
          <p:cNvPr id="5" name="Foliennummernplatzhalter 4">
            <a:extLst>
              <a:ext uri="{FF2B5EF4-FFF2-40B4-BE49-F238E27FC236}">
                <a16:creationId xmlns:a16="http://schemas.microsoft.com/office/drawing/2014/main" id="{558EC81C-6675-4F52-BC77-78D142986C89}"/>
              </a:ext>
            </a:extLst>
          </p:cNvPr>
          <p:cNvSpPr>
            <a:spLocks noGrp="1"/>
          </p:cNvSpPr>
          <p:nvPr>
            <p:ph type="sldNum" sz="quarter" idx="12"/>
          </p:nvPr>
        </p:nvSpPr>
        <p:spPr/>
        <p:txBody>
          <a:bodyPr/>
          <a:lstStyle/>
          <a:p>
            <a:fld id="{B169C2F2-EDB3-4FE6-84CD-3C84FADA21DC}" type="slidenum">
              <a:rPr lang="en-US" smtClean="0"/>
              <a:pPr/>
              <a:t>27</a:t>
            </a:fld>
            <a:endParaRPr lang="en-US" dirty="0"/>
          </a:p>
        </p:txBody>
      </p:sp>
      <p:sp>
        <p:nvSpPr>
          <p:cNvPr id="6" name="Titel 5">
            <a:extLst>
              <a:ext uri="{FF2B5EF4-FFF2-40B4-BE49-F238E27FC236}">
                <a16:creationId xmlns:a16="http://schemas.microsoft.com/office/drawing/2014/main" id="{C1795E21-E52D-41BC-8C22-7729E46DF96F}"/>
              </a:ext>
            </a:extLst>
          </p:cNvPr>
          <p:cNvSpPr>
            <a:spLocks noGrp="1"/>
          </p:cNvSpPr>
          <p:nvPr>
            <p:ph type="title"/>
          </p:nvPr>
        </p:nvSpPr>
        <p:spPr/>
        <p:txBody>
          <a:bodyPr/>
          <a:lstStyle/>
          <a:p>
            <a:r>
              <a:rPr lang="de-DE" dirty="0"/>
              <a:t>Open Questions</a:t>
            </a:r>
            <a:endParaRPr lang="en-US" dirty="0"/>
          </a:p>
        </p:txBody>
      </p:sp>
    </p:spTree>
    <p:extLst>
      <p:ext uri="{BB962C8B-B14F-4D97-AF65-F5344CB8AC3E}">
        <p14:creationId xmlns:p14="http://schemas.microsoft.com/office/powerpoint/2010/main" val="4040236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CEE2004-D452-494A-81DA-D87832AB4DAF}"/>
              </a:ext>
            </a:extLst>
          </p:cNvPr>
          <p:cNvSpPr>
            <a:spLocks noGrp="1"/>
          </p:cNvSpPr>
          <p:nvPr>
            <p:ph idx="1"/>
          </p:nvPr>
        </p:nvSpPr>
        <p:spPr/>
        <p:txBody>
          <a:bodyPr/>
          <a:lstStyle/>
          <a:p>
            <a:pPr marL="0" indent="0">
              <a:buNone/>
            </a:pPr>
            <a:r>
              <a:rPr lang="en-US" dirty="0"/>
              <a:t>The capsule networks did not perform particularly well at generalization, suggesting that they did not learn useful instantiation parameters but rather abstract pixel statistics.</a:t>
            </a:r>
          </a:p>
        </p:txBody>
      </p:sp>
      <p:sp>
        <p:nvSpPr>
          <p:cNvPr id="3" name="Datumsplatzhalter 2">
            <a:extLst>
              <a:ext uri="{FF2B5EF4-FFF2-40B4-BE49-F238E27FC236}">
                <a16:creationId xmlns:a16="http://schemas.microsoft.com/office/drawing/2014/main" id="{8689C13C-B5FB-40AF-945A-7E6F1C4FCA0D}"/>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F850E00C-C08A-49CC-B3B1-B17730ED748A}"/>
              </a:ext>
            </a:extLst>
          </p:cNvPr>
          <p:cNvSpPr>
            <a:spLocks noGrp="1"/>
          </p:cNvSpPr>
          <p:nvPr>
            <p:ph type="ftr" sz="quarter" idx="11"/>
          </p:nvPr>
        </p:nvSpPr>
        <p:spPr/>
        <p:txBody>
          <a:bodyPr/>
          <a:lstStyle/>
          <a:p>
            <a:r>
              <a:rPr lang="en-US" dirty="0"/>
              <a:t>4. Results / Evaluation and Generalization of Capsule Networks in Neurorobotics</a:t>
            </a:r>
          </a:p>
        </p:txBody>
      </p:sp>
      <p:sp>
        <p:nvSpPr>
          <p:cNvPr id="5" name="Foliennummernplatzhalter 4">
            <a:extLst>
              <a:ext uri="{FF2B5EF4-FFF2-40B4-BE49-F238E27FC236}">
                <a16:creationId xmlns:a16="http://schemas.microsoft.com/office/drawing/2014/main" id="{1A3D772D-AAE3-4C87-BF5B-5B5864369108}"/>
              </a:ext>
            </a:extLst>
          </p:cNvPr>
          <p:cNvSpPr>
            <a:spLocks noGrp="1"/>
          </p:cNvSpPr>
          <p:nvPr>
            <p:ph type="sldNum" sz="quarter" idx="12"/>
          </p:nvPr>
        </p:nvSpPr>
        <p:spPr/>
        <p:txBody>
          <a:bodyPr/>
          <a:lstStyle/>
          <a:p>
            <a:fld id="{B169C2F2-EDB3-4FE6-84CD-3C84FADA21DC}" type="slidenum">
              <a:rPr lang="en-US" smtClean="0"/>
              <a:pPr/>
              <a:t>28</a:t>
            </a:fld>
            <a:endParaRPr lang="en-US" dirty="0"/>
          </a:p>
        </p:txBody>
      </p:sp>
      <p:sp>
        <p:nvSpPr>
          <p:cNvPr id="6" name="Titel 5">
            <a:extLst>
              <a:ext uri="{FF2B5EF4-FFF2-40B4-BE49-F238E27FC236}">
                <a16:creationId xmlns:a16="http://schemas.microsoft.com/office/drawing/2014/main" id="{5FAAC45C-593F-4A75-B4EC-C387A4A035B9}"/>
              </a:ext>
            </a:extLst>
          </p:cNvPr>
          <p:cNvSpPr>
            <a:spLocks noGrp="1"/>
          </p:cNvSpPr>
          <p:nvPr>
            <p:ph type="title"/>
          </p:nvPr>
        </p:nvSpPr>
        <p:spPr/>
        <p:txBody>
          <a:bodyPr/>
          <a:lstStyle/>
          <a:p>
            <a:r>
              <a:rPr lang="en-US" dirty="0"/>
              <a:t>Generalization Results</a:t>
            </a:r>
          </a:p>
        </p:txBody>
      </p:sp>
      <p:pic>
        <p:nvPicPr>
          <p:cNvPr id="8" name="Grafik 7">
            <a:extLst>
              <a:ext uri="{FF2B5EF4-FFF2-40B4-BE49-F238E27FC236}">
                <a16:creationId xmlns:a16="http://schemas.microsoft.com/office/drawing/2014/main" id="{BA3FEE01-A72C-4E7A-BCF7-6C4403578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8667" y="2245869"/>
            <a:ext cx="5875308" cy="4062856"/>
          </a:xfrm>
          <a:prstGeom prst="rect">
            <a:avLst/>
          </a:prstGeom>
        </p:spPr>
      </p:pic>
    </p:spTree>
    <p:extLst>
      <p:ext uri="{BB962C8B-B14F-4D97-AF65-F5344CB8AC3E}">
        <p14:creationId xmlns:p14="http://schemas.microsoft.com/office/powerpoint/2010/main" val="3854720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CEE2004-D452-494A-81DA-D87832AB4DAF}"/>
              </a:ext>
            </a:extLst>
          </p:cNvPr>
          <p:cNvSpPr>
            <a:spLocks noGrp="1"/>
          </p:cNvSpPr>
          <p:nvPr>
            <p:ph idx="1"/>
          </p:nvPr>
        </p:nvSpPr>
        <p:spPr/>
        <p:txBody>
          <a:bodyPr/>
          <a:lstStyle/>
          <a:p>
            <a:pPr marL="0" indent="0">
              <a:buNone/>
            </a:pPr>
            <a:r>
              <a:rPr lang="en-US" dirty="0"/>
              <a:t>The capsule networks did not perform particularly well at generalization, suggesting that they did not learn useful instantiation parameters but rather abstract pixel statistics.</a:t>
            </a:r>
          </a:p>
        </p:txBody>
      </p:sp>
      <p:sp>
        <p:nvSpPr>
          <p:cNvPr id="3" name="Datumsplatzhalter 2">
            <a:extLst>
              <a:ext uri="{FF2B5EF4-FFF2-40B4-BE49-F238E27FC236}">
                <a16:creationId xmlns:a16="http://schemas.microsoft.com/office/drawing/2014/main" id="{8689C13C-B5FB-40AF-945A-7E6F1C4FCA0D}"/>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F850E00C-C08A-49CC-B3B1-B17730ED748A}"/>
              </a:ext>
            </a:extLst>
          </p:cNvPr>
          <p:cNvSpPr>
            <a:spLocks noGrp="1"/>
          </p:cNvSpPr>
          <p:nvPr>
            <p:ph type="ftr" sz="quarter" idx="11"/>
          </p:nvPr>
        </p:nvSpPr>
        <p:spPr/>
        <p:txBody>
          <a:bodyPr/>
          <a:lstStyle/>
          <a:p>
            <a:r>
              <a:rPr lang="en-US" dirty="0"/>
              <a:t>4. Results / Evaluation and Generalization of Capsule Networks in Neurorobotics</a:t>
            </a:r>
          </a:p>
        </p:txBody>
      </p:sp>
      <p:sp>
        <p:nvSpPr>
          <p:cNvPr id="5" name="Foliennummernplatzhalter 4">
            <a:extLst>
              <a:ext uri="{FF2B5EF4-FFF2-40B4-BE49-F238E27FC236}">
                <a16:creationId xmlns:a16="http://schemas.microsoft.com/office/drawing/2014/main" id="{1A3D772D-AAE3-4C87-BF5B-5B5864369108}"/>
              </a:ext>
            </a:extLst>
          </p:cNvPr>
          <p:cNvSpPr>
            <a:spLocks noGrp="1"/>
          </p:cNvSpPr>
          <p:nvPr>
            <p:ph type="sldNum" sz="quarter" idx="12"/>
          </p:nvPr>
        </p:nvSpPr>
        <p:spPr/>
        <p:txBody>
          <a:bodyPr/>
          <a:lstStyle/>
          <a:p>
            <a:fld id="{B169C2F2-EDB3-4FE6-84CD-3C84FADA21DC}" type="slidenum">
              <a:rPr lang="en-US" smtClean="0"/>
              <a:pPr/>
              <a:t>29</a:t>
            </a:fld>
            <a:endParaRPr lang="en-US" dirty="0"/>
          </a:p>
        </p:txBody>
      </p:sp>
      <p:sp>
        <p:nvSpPr>
          <p:cNvPr id="6" name="Titel 5">
            <a:extLst>
              <a:ext uri="{FF2B5EF4-FFF2-40B4-BE49-F238E27FC236}">
                <a16:creationId xmlns:a16="http://schemas.microsoft.com/office/drawing/2014/main" id="{5FAAC45C-593F-4A75-B4EC-C387A4A035B9}"/>
              </a:ext>
            </a:extLst>
          </p:cNvPr>
          <p:cNvSpPr>
            <a:spLocks noGrp="1"/>
          </p:cNvSpPr>
          <p:nvPr>
            <p:ph type="title"/>
          </p:nvPr>
        </p:nvSpPr>
        <p:spPr/>
        <p:txBody>
          <a:bodyPr/>
          <a:lstStyle/>
          <a:p>
            <a:r>
              <a:rPr lang="en-US" dirty="0"/>
              <a:t>Generalization Results</a:t>
            </a:r>
          </a:p>
        </p:txBody>
      </p:sp>
      <p:pic>
        <p:nvPicPr>
          <p:cNvPr id="9" name="Grafik 8">
            <a:extLst>
              <a:ext uri="{FF2B5EF4-FFF2-40B4-BE49-F238E27FC236}">
                <a16:creationId xmlns:a16="http://schemas.microsoft.com/office/drawing/2014/main" id="{20F0958E-4FF6-457D-9599-EC046CA54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712" y="2148432"/>
            <a:ext cx="6084863" cy="4239510"/>
          </a:xfrm>
          <a:prstGeom prst="rect">
            <a:avLst/>
          </a:prstGeom>
        </p:spPr>
      </p:pic>
    </p:spTree>
    <p:extLst>
      <p:ext uri="{BB962C8B-B14F-4D97-AF65-F5344CB8AC3E}">
        <p14:creationId xmlns:p14="http://schemas.microsoft.com/office/powerpoint/2010/main" val="1097561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C8C0762-40EE-4520-9F9C-5FD5A1A97EB9}"/>
              </a:ext>
            </a:extLst>
          </p:cNvPr>
          <p:cNvSpPr>
            <a:spLocks noGrp="1"/>
          </p:cNvSpPr>
          <p:nvPr>
            <p:ph idx="1"/>
          </p:nvPr>
        </p:nvSpPr>
        <p:spPr/>
        <p:txBody>
          <a:bodyPr/>
          <a:lstStyle/>
          <a:p>
            <a:pPr marL="0" indent="0">
              <a:buNone/>
            </a:pPr>
            <a:r>
              <a:rPr lang="en-US" dirty="0"/>
              <a:t>Convolutional neural networks (</a:t>
            </a:r>
            <a:r>
              <a:rPr lang="en-US" dirty="0">
                <a:solidFill>
                  <a:schemeClr val="bg2"/>
                </a:solidFill>
              </a:rPr>
              <a:t>CNN</a:t>
            </a:r>
            <a:r>
              <a:rPr lang="en-US" dirty="0"/>
              <a:t>s) are the current state-of-the-art deep learning approach in computer vision. They do however suffer several </a:t>
            </a:r>
            <a:r>
              <a:rPr lang="en-US" dirty="0">
                <a:solidFill>
                  <a:schemeClr val="bg2"/>
                </a:solidFill>
              </a:rPr>
              <a:t>drawbacks</a:t>
            </a:r>
            <a:r>
              <a:rPr lang="en-US" dirty="0"/>
              <a:t> that limit their use especially in </a:t>
            </a:r>
            <a:r>
              <a:rPr lang="en-US" dirty="0">
                <a:solidFill>
                  <a:schemeClr val="bg2"/>
                </a:solidFill>
              </a:rPr>
              <a:t>real-time</a:t>
            </a:r>
            <a:r>
              <a:rPr lang="en-US" dirty="0"/>
              <a:t> applications (robotics).</a:t>
            </a:r>
          </a:p>
          <a:p>
            <a:pPr marL="0" indent="0">
              <a:buNone/>
            </a:pPr>
            <a:endParaRPr lang="en-US" dirty="0"/>
          </a:p>
          <a:p>
            <a:r>
              <a:rPr lang="en-US" dirty="0"/>
              <a:t>Invariant only to variations in position, not affine transformations in general</a:t>
            </a:r>
          </a:p>
          <a:p>
            <a:r>
              <a:rPr lang="en-US" dirty="0"/>
              <a:t>Training artificial neural networks is </a:t>
            </a:r>
            <a:r>
              <a:rPr lang="en-US" dirty="0">
                <a:solidFill>
                  <a:schemeClr val="bg2"/>
                </a:solidFill>
              </a:rPr>
              <a:t>computationally very expensive</a:t>
            </a:r>
            <a:r>
              <a:rPr lang="en-US" dirty="0"/>
              <a:t> and can take several days or even weeks</a:t>
            </a:r>
          </a:p>
          <a:p>
            <a:r>
              <a:rPr lang="en-US" dirty="0">
                <a:solidFill>
                  <a:schemeClr val="bg2"/>
                </a:solidFill>
              </a:rPr>
              <a:t>High latency </a:t>
            </a:r>
            <a:r>
              <a:rPr lang="en-US" dirty="0"/>
              <a:t>during inference, </a:t>
            </a:r>
            <a:r>
              <a:rPr lang="en-US" dirty="0">
                <a:solidFill>
                  <a:schemeClr val="bg2"/>
                </a:solidFill>
              </a:rPr>
              <a:t>high energy</a:t>
            </a:r>
            <a:r>
              <a:rPr lang="en-US" dirty="0"/>
              <a:t> requirements limit mobile/real-time applications</a:t>
            </a:r>
          </a:p>
          <a:p>
            <a:r>
              <a:rPr lang="en-US" dirty="0"/>
              <a:t>Creation of </a:t>
            </a:r>
            <a:r>
              <a:rPr lang="en-US" dirty="0">
                <a:solidFill>
                  <a:schemeClr val="bg2"/>
                </a:solidFill>
              </a:rPr>
              <a:t>large labelled datasets</a:t>
            </a:r>
            <a:r>
              <a:rPr lang="en-US" dirty="0"/>
              <a:t> necessary, covering all variations in lighting, color, viewpoints etc.</a:t>
            </a:r>
          </a:p>
        </p:txBody>
      </p:sp>
      <p:sp>
        <p:nvSpPr>
          <p:cNvPr id="3" name="Datumsplatzhalter 2">
            <a:extLst>
              <a:ext uri="{FF2B5EF4-FFF2-40B4-BE49-F238E27FC236}">
                <a16:creationId xmlns:a16="http://schemas.microsoft.com/office/drawing/2014/main" id="{BA2E7155-3129-408E-B818-DD85DB8D5925}"/>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A57B354D-8769-4FE9-A7F7-045917202C89}"/>
              </a:ext>
            </a:extLst>
          </p:cNvPr>
          <p:cNvSpPr>
            <a:spLocks noGrp="1"/>
          </p:cNvSpPr>
          <p:nvPr>
            <p:ph type="ftr" sz="quarter" idx="11"/>
          </p:nvPr>
        </p:nvSpPr>
        <p:spPr/>
        <p:txBody>
          <a:bodyPr/>
          <a:lstStyle/>
          <a:p>
            <a:r>
              <a:rPr lang="en-US" dirty="0"/>
              <a:t>1. Motivation of Capsule Network Architecture / Evaluation and Generalization of Capsule Networks in Neurorobotics</a:t>
            </a:r>
          </a:p>
        </p:txBody>
      </p:sp>
      <p:sp>
        <p:nvSpPr>
          <p:cNvPr id="5" name="Foliennummernplatzhalter 4">
            <a:extLst>
              <a:ext uri="{FF2B5EF4-FFF2-40B4-BE49-F238E27FC236}">
                <a16:creationId xmlns:a16="http://schemas.microsoft.com/office/drawing/2014/main" id="{9FF7FD4D-9A24-485C-A08F-BA49D3B3FD45}"/>
              </a:ext>
            </a:extLst>
          </p:cNvPr>
          <p:cNvSpPr>
            <a:spLocks noGrp="1"/>
          </p:cNvSpPr>
          <p:nvPr>
            <p:ph type="sldNum" sz="quarter" idx="12"/>
          </p:nvPr>
        </p:nvSpPr>
        <p:spPr/>
        <p:txBody>
          <a:bodyPr/>
          <a:lstStyle/>
          <a:p>
            <a:fld id="{B169C2F2-EDB3-4FE6-84CD-3C84FADA21DC}" type="slidenum">
              <a:rPr lang="en-US" smtClean="0"/>
              <a:pPr/>
              <a:t>3</a:t>
            </a:fld>
            <a:endParaRPr lang="en-US" dirty="0"/>
          </a:p>
        </p:txBody>
      </p:sp>
      <p:sp>
        <p:nvSpPr>
          <p:cNvPr id="6" name="Titel 5">
            <a:extLst>
              <a:ext uri="{FF2B5EF4-FFF2-40B4-BE49-F238E27FC236}">
                <a16:creationId xmlns:a16="http://schemas.microsoft.com/office/drawing/2014/main" id="{88B12F9B-D681-45D2-BDF9-C8CE32011481}"/>
              </a:ext>
            </a:extLst>
          </p:cNvPr>
          <p:cNvSpPr>
            <a:spLocks noGrp="1"/>
          </p:cNvSpPr>
          <p:nvPr>
            <p:ph type="title"/>
          </p:nvPr>
        </p:nvSpPr>
        <p:spPr/>
        <p:txBody>
          <a:bodyPr/>
          <a:lstStyle/>
          <a:p>
            <a:r>
              <a:rPr lang="en-US" dirty="0"/>
              <a:t>Limitations of Deep Learning</a:t>
            </a:r>
          </a:p>
        </p:txBody>
      </p:sp>
    </p:spTree>
    <p:extLst>
      <p:ext uri="{BB962C8B-B14F-4D97-AF65-F5344CB8AC3E}">
        <p14:creationId xmlns:p14="http://schemas.microsoft.com/office/powerpoint/2010/main" val="1842100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CEE2004-D452-494A-81DA-D87832AB4DAF}"/>
              </a:ext>
            </a:extLst>
          </p:cNvPr>
          <p:cNvSpPr>
            <a:spLocks noGrp="1"/>
          </p:cNvSpPr>
          <p:nvPr>
            <p:ph idx="1"/>
          </p:nvPr>
        </p:nvSpPr>
        <p:spPr/>
        <p:txBody>
          <a:bodyPr/>
          <a:lstStyle/>
          <a:p>
            <a:pPr marL="0" indent="0">
              <a:buNone/>
            </a:pPr>
            <a:r>
              <a:rPr lang="en-US" dirty="0"/>
              <a:t>The capsule networks did not perform particularly well at generalization, suggesting that they did not learn useful instantiation parameters but rather abstract pixel statistics.</a:t>
            </a:r>
          </a:p>
        </p:txBody>
      </p:sp>
      <p:sp>
        <p:nvSpPr>
          <p:cNvPr id="3" name="Datumsplatzhalter 2">
            <a:extLst>
              <a:ext uri="{FF2B5EF4-FFF2-40B4-BE49-F238E27FC236}">
                <a16:creationId xmlns:a16="http://schemas.microsoft.com/office/drawing/2014/main" id="{8689C13C-B5FB-40AF-945A-7E6F1C4FCA0D}"/>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F850E00C-C08A-49CC-B3B1-B17730ED748A}"/>
              </a:ext>
            </a:extLst>
          </p:cNvPr>
          <p:cNvSpPr>
            <a:spLocks noGrp="1"/>
          </p:cNvSpPr>
          <p:nvPr>
            <p:ph type="ftr" sz="quarter" idx="11"/>
          </p:nvPr>
        </p:nvSpPr>
        <p:spPr/>
        <p:txBody>
          <a:bodyPr/>
          <a:lstStyle/>
          <a:p>
            <a:r>
              <a:rPr lang="en-US" dirty="0"/>
              <a:t>4. Results / Evaluation and Generalization of Capsule Networks in Neurorobotics</a:t>
            </a:r>
          </a:p>
        </p:txBody>
      </p:sp>
      <p:sp>
        <p:nvSpPr>
          <p:cNvPr id="5" name="Foliennummernplatzhalter 4">
            <a:extLst>
              <a:ext uri="{FF2B5EF4-FFF2-40B4-BE49-F238E27FC236}">
                <a16:creationId xmlns:a16="http://schemas.microsoft.com/office/drawing/2014/main" id="{1A3D772D-AAE3-4C87-BF5B-5B5864369108}"/>
              </a:ext>
            </a:extLst>
          </p:cNvPr>
          <p:cNvSpPr>
            <a:spLocks noGrp="1"/>
          </p:cNvSpPr>
          <p:nvPr>
            <p:ph type="sldNum" sz="quarter" idx="12"/>
          </p:nvPr>
        </p:nvSpPr>
        <p:spPr/>
        <p:txBody>
          <a:bodyPr/>
          <a:lstStyle/>
          <a:p>
            <a:fld id="{B169C2F2-EDB3-4FE6-84CD-3C84FADA21DC}" type="slidenum">
              <a:rPr lang="en-US" smtClean="0"/>
              <a:pPr/>
              <a:t>30</a:t>
            </a:fld>
            <a:endParaRPr lang="en-US" dirty="0"/>
          </a:p>
        </p:txBody>
      </p:sp>
      <p:sp>
        <p:nvSpPr>
          <p:cNvPr id="6" name="Titel 5">
            <a:extLst>
              <a:ext uri="{FF2B5EF4-FFF2-40B4-BE49-F238E27FC236}">
                <a16:creationId xmlns:a16="http://schemas.microsoft.com/office/drawing/2014/main" id="{5FAAC45C-593F-4A75-B4EC-C387A4A035B9}"/>
              </a:ext>
            </a:extLst>
          </p:cNvPr>
          <p:cNvSpPr>
            <a:spLocks noGrp="1"/>
          </p:cNvSpPr>
          <p:nvPr>
            <p:ph type="title"/>
          </p:nvPr>
        </p:nvSpPr>
        <p:spPr/>
        <p:txBody>
          <a:bodyPr/>
          <a:lstStyle/>
          <a:p>
            <a:r>
              <a:rPr lang="en-US" dirty="0"/>
              <a:t>Generalization Results</a:t>
            </a:r>
          </a:p>
        </p:txBody>
      </p:sp>
      <p:pic>
        <p:nvPicPr>
          <p:cNvPr id="8" name="Grafik 7">
            <a:extLst>
              <a:ext uri="{FF2B5EF4-FFF2-40B4-BE49-F238E27FC236}">
                <a16:creationId xmlns:a16="http://schemas.microsoft.com/office/drawing/2014/main" id="{71E77841-A84B-4614-8A74-4B73925F9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445" y="2127969"/>
            <a:ext cx="6025805" cy="4229717"/>
          </a:xfrm>
          <a:prstGeom prst="rect">
            <a:avLst/>
          </a:prstGeom>
        </p:spPr>
      </p:pic>
    </p:spTree>
    <p:extLst>
      <p:ext uri="{BB962C8B-B14F-4D97-AF65-F5344CB8AC3E}">
        <p14:creationId xmlns:p14="http://schemas.microsoft.com/office/powerpoint/2010/main" val="3208398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Inhaltsplatzhalter 1">
                <a:extLst>
                  <a:ext uri="{FF2B5EF4-FFF2-40B4-BE49-F238E27FC236}">
                    <a16:creationId xmlns:a16="http://schemas.microsoft.com/office/drawing/2014/main" id="{1EAB9A1C-8412-4E52-88E1-EC9FACAF5BE4}"/>
                  </a:ext>
                </a:extLst>
              </p:cNvPr>
              <p:cNvSpPr>
                <a:spLocks noGrp="1"/>
              </p:cNvSpPr>
              <p:nvPr>
                <p:ph idx="1"/>
              </p:nvPr>
            </p:nvSpPr>
            <p:spPr/>
            <p:txBody>
              <a:bodyPr/>
              <a:lstStyle/>
              <a:p>
                <a:r>
                  <a:rPr lang="en-US" dirty="0"/>
                  <a:t>How to initialize the first capsule layer from pixel intensities?</a:t>
                </a:r>
              </a:p>
              <a:p>
                <a:pPr marL="0" indent="0">
                  <a:buNone/>
                </a:pPr>
                <a14:m>
                  <m:oMath xmlns:m="http://schemas.openxmlformats.org/officeDocument/2006/math">
                    <m:r>
                      <a:rPr lang="de-DE" b="0" i="1" smtClean="0">
                        <a:solidFill>
                          <a:schemeClr val="bg2"/>
                        </a:solidFill>
                        <a:latin typeface="Cambria Math" panose="02040503050406030204" pitchFamily="18" charset="0"/>
                      </a:rPr>
                      <m:t>→</m:t>
                    </m:r>
                  </m:oMath>
                </a14:m>
                <a:r>
                  <a:rPr lang="en-US" dirty="0">
                    <a:solidFill>
                      <a:schemeClr val="bg2"/>
                    </a:solidFill>
                  </a:rPr>
                  <a:t> Hinton et al. suggest using conventional convolutional layers</a:t>
                </a:r>
              </a:p>
              <a:p>
                <a:r>
                  <a:rPr lang="en-US" dirty="0"/>
                  <a:t>Does training matrix capsules with EM routing discriminatively result in the capsules learning useful instantiation parameters?</a:t>
                </a:r>
              </a:p>
              <a:p>
                <a:pPr marL="0" indent="0">
                  <a:buNone/>
                </a:pPr>
                <a14:m>
                  <m:oMath xmlns:m="http://schemas.openxmlformats.org/officeDocument/2006/math">
                    <m:r>
                      <a:rPr lang="de-DE" i="1">
                        <a:solidFill>
                          <a:schemeClr val="bg2"/>
                        </a:solidFill>
                        <a:latin typeface="Cambria Math" panose="02040503050406030204" pitchFamily="18" charset="0"/>
                      </a:rPr>
                      <m:t>→</m:t>
                    </m:r>
                  </m:oMath>
                </a14:m>
                <a:r>
                  <a:rPr lang="en-US" dirty="0">
                    <a:solidFill>
                      <a:schemeClr val="bg2"/>
                    </a:solidFill>
                  </a:rPr>
                  <a:t> Training capsule networks with stochastic gradient descent using backpropagation does not appear to result in them learning useful representation as they do not generalize</a:t>
                </a:r>
                <a:endParaRPr lang="en-US" dirty="0"/>
              </a:p>
              <a:p>
                <a:r>
                  <a:rPr lang="en-US" dirty="0"/>
                  <a:t>How do capsule networks perform compared to established methods?</a:t>
                </a:r>
              </a:p>
              <a:p>
                <a:pPr marL="0" indent="0">
                  <a:buNone/>
                </a:pPr>
                <a14:m>
                  <m:oMath xmlns:m="http://schemas.openxmlformats.org/officeDocument/2006/math">
                    <m:r>
                      <a:rPr lang="de-DE" i="1">
                        <a:solidFill>
                          <a:schemeClr val="bg2"/>
                        </a:solidFill>
                        <a:latin typeface="Cambria Math" panose="02040503050406030204" pitchFamily="18" charset="0"/>
                      </a:rPr>
                      <m:t>→</m:t>
                    </m:r>
                  </m:oMath>
                </a14:m>
                <a:r>
                  <a:rPr lang="en-US" dirty="0">
                    <a:solidFill>
                      <a:schemeClr val="bg2"/>
                    </a:solidFill>
                  </a:rPr>
                  <a:t> Their object recognition accuracy and description length is superior but this achieved using substantially more computational resources</a:t>
                </a:r>
              </a:p>
              <a:p>
                <a:pPr marL="0" indent="0">
                  <a:buNone/>
                </a:pPr>
                <a:endParaRPr lang="en-US" dirty="0"/>
              </a:p>
            </p:txBody>
          </p:sp>
        </mc:Choice>
        <mc:Fallback>
          <p:sp>
            <p:nvSpPr>
              <p:cNvPr id="2" name="Inhaltsplatzhalter 1">
                <a:extLst>
                  <a:ext uri="{FF2B5EF4-FFF2-40B4-BE49-F238E27FC236}">
                    <a16:creationId xmlns:a16="http://schemas.microsoft.com/office/drawing/2014/main" id="{1EAB9A1C-8412-4E52-88E1-EC9FACAF5BE4}"/>
                  </a:ext>
                </a:extLst>
              </p:cNvPr>
              <p:cNvSpPr>
                <a:spLocks noGrp="1" noRot="1" noChangeAspect="1" noMove="1" noResize="1" noEditPoints="1" noAdjustHandles="1" noChangeArrowheads="1" noChangeShapeType="1" noTextEdit="1"/>
              </p:cNvSpPr>
              <p:nvPr>
                <p:ph idx="1"/>
              </p:nvPr>
            </p:nvSpPr>
            <p:spPr>
              <a:blipFill>
                <a:blip r:embed="rId2"/>
                <a:stretch>
                  <a:fillRect l="-852" t="-1757"/>
                </a:stretch>
              </a:blipFill>
            </p:spPr>
            <p:txBody>
              <a:bodyPr/>
              <a:lstStyle/>
              <a:p>
                <a:r>
                  <a:rPr lang="en-US">
                    <a:noFill/>
                  </a:rPr>
                  <a:t> </a:t>
                </a:r>
              </a:p>
            </p:txBody>
          </p:sp>
        </mc:Fallback>
      </mc:AlternateContent>
      <p:sp>
        <p:nvSpPr>
          <p:cNvPr id="3" name="Datumsplatzhalter 2">
            <a:extLst>
              <a:ext uri="{FF2B5EF4-FFF2-40B4-BE49-F238E27FC236}">
                <a16:creationId xmlns:a16="http://schemas.microsoft.com/office/drawing/2014/main" id="{B38ED03E-ECF9-4156-8ACB-413FF9675F5F}"/>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5F75E489-A7CB-4F79-A819-5A7D4D30FCEB}"/>
              </a:ext>
            </a:extLst>
          </p:cNvPr>
          <p:cNvSpPr>
            <a:spLocks noGrp="1"/>
          </p:cNvSpPr>
          <p:nvPr>
            <p:ph type="ftr" sz="quarter" idx="11"/>
          </p:nvPr>
        </p:nvSpPr>
        <p:spPr/>
        <p:txBody>
          <a:bodyPr/>
          <a:lstStyle/>
          <a:p>
            <a:r>
              <a:rPr lang="en-US" dirty="0"/>
              <a:t>4. Results / Evaluation and Generalization of Capsule Networks in Neurorobotics</a:t>
            </a:r>
          </a:p>
        </p:txBody>
      </p:sp>
      <p:sp>
        <p:nvSpPr>
          <p:cNvPr id="5" name="Foliennummernplatzhalter 4">
            <a:extLst>
              <a:ext uri="{FF2B5EF4-FFF2-40B4-BE49-F238E27FC236}">
                <a16:creationId xmlns:a16="http://schemas.microsoft.com/office/drawing/2014/main" id="{558EC81C-6675-4F52-BC77-78D142986C89}"/>
              </a:ext>
            </a:extLst>
          </p:cNvPr>
          <p:cNvSpPr>
            <a:spLocks noGrp="1"/>
          </p:cNvSpPr>
          <p:nvPr>
            <p:ph type="sldNum" sz="quarter" idx="12"/>
          </p:nvPr>
        </p:nvSpPr>
        <p:spPr/>
        <p:txBody>
          <a:bodyPr/>
          <a:lstStyle/>
          <a:p>
            <a:fld id="{B169C2F2-EDB3-4FE6-84CD-3C84FADA21DC}" type="slidenum">
              <a:rPr lang="en-US" smtClean="0"/>
              <a:pPr/>
              <a:t>31</a:t>
            </a:fld>
            <a:endParaRPr lang="en-US" dirty="0"/>
          </a:p>
        </p:txBody>
      </p:sp>
      <p:sp>
        <p:nvSpPr>
          <p:cNvPr id="6" name="Titel 5">
            <a:extLst>
              <a:ext uri="{FF2B5EF4-FFF2-40B4-BE49-F238E27FC236}">
                <a16:creationId xmlns:a16="http://schemas.microsoft.com/office/drawing/2014/main" id="{C1795E21-E52D-41BC-8C22-7729E46DF96F}"/>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253886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EAB9A1C-8412-4E52-88E1-EC9FACAF5BE4}"/>
              </a:ext>
            </a:extLst>
          </p:cNvPr>
          <p:cNvSpPr>
            <a:spLocks noGrp="1"/>
          </p:cNvSpPr>
          <p:nvPr>
            <p:ph idx="1"/>
          </p:nvPr>
        </p:nvSpPr>
        <p:spPr/>
        <p:txBody>
          <a:bodyPr/>
          <a:lstStyle/>
          <a:p>
            <a:pPr marL="0" indent="0">
              <a:buNone/>
            </a:pPr>
            <a:r>
              <a:rPr lang="en-US" dirty="0"/>
              <a:t>The </a:t>
            </a:r>
            <a:r>
              <a:rPr lang="en-US" dirty="0">
                <a:solidFill>
                  <a:schemeClr val="bg2"/>
                </a:solidFill>
              </a:rPr>
              <a:t>thesis</a:t>
            </a:r>
            <a:r>
              <a:rPr lang="en-US" dirty="0"/>
              <a:t> as well as the experiment for the </a:t>
            </a:r>
            <a:r>
              <a:rPr lang="en-US" dirty="0">
                <a:solidFill>
                  <a:schemeClr val="bg2"/>
                </a:solidFill>
              </a:rPr>
              <a:t>Neurorobotics Platform</a:t>
            </a:r>
            <a:r>
              <a:rPr lang="en-US" dirty="0"/>
              <a:t> used to generate the dataset as well as all the </a:t>
            </a:r>
            <a:r>
              <a:rPr lang="en-US" dirty="0">
                <a:solidFill>
                  <a:schemeClr val="bg2"/>
                </a:solidFill>
              </a:rPr>
              <a:t>artificial neural network</a:t>
            </a:r>
            <a:r>
              <a:rPr lang="en-US" dirty="0"/>
              <a:t> implementations are available at GitHub</a:t>
            </a:r>
          </a:p>
          <a:p>
            <a:pPr marL="0" indent="0">
              <a:buNone/>
            </a:pPr>
            <a:endParaRPr lang="en-US" dirty="0"/>
          </a:p>
          <a:p>
            <a:pPr marL="0" indent="0">
              <a:buNone/>
            </a:pPr>
            <a:r>
              <a:rPr lang="en-US" dirty="0">
                <a:hlinkClick r:id="rId2"/>
              </a:rPr>
              <a:t>https://github.com/JeanElsner/thesis-capsules-neurorobotics</a:t>
            </a:r>
            <a:endParaRPr lang="en-US" dirty="0"/>
          </a:p>
          <a:p>
            <a:pPr marL="0" indent="0">
              <a:buNone/>
            </a:pPr>
            <a:endParaRPr lang="de-DE" dirty="0"/>
          </a:p>
          <a:p>
            <a:pPr marL="0" indent="0" algn="ctr">
              <a:buNone/>
            </a:pPr>
            <a:r>
              <a:rPr lang="de-DE" dirty="0">
                <a:solidFill>
                  <a:schemeClr val="bg2"/>
                </a:solidFill>
              </a:rPr>
              <a:t>T</a:t>
            </a:r>
            <a:r>
              <a:rPr lang="en-US" dirty="0">
                <a:solidFill>
                  <a:schemeClr val="bg2"/>
                </a:solidFill>
              </a:rPr>
              <a:t>hank you for your attention!</a:t>
            </a:r>
          </a:p>
        </p:txBody>
      </p:sp>
      <p:sp>
        <p:nvSpPr>
          <p:cNvPr id="3" name="Datumsplatzhalter 2">
            <a:extLst>
              <a:ext uri="{FF2B5EF4-FFF2-40B4-BE49-F238E27FC236}">
                <a16:creationId xmlns:a16="http://schemas.microsoft.com/office/drawing/2014/main" id="{B38ED03E-ECF9-4156-8ACB-413FF9675F5F}"/>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5F75E489-A7CB-4F79-A819-5A7D4D30FCEB}"/>
              </a:ext>
            </a:extLst>
          </p:cNvPr>
          <p:cNvSpPr>
            <a:spLocks noGrp="1"/>
          </p:cNvSpPr>
          <p:nvPr>
            <p:ph type="ftr" sz="quarter" idx="11"/>
          </p:nvPr>
        </p:nvSpPr>
        <p:spPr/>
        <p:txBody>
          <a:bodyPr/>
          <a:lstStyle/>
          <a:p>
            <a:r>
              <a:rPr lang="en-US" dirty="0"/>
              <a:t>4. Results / Evaluation and Generalization of Capsule Networks in Neurorobotics</a:t>
            </a:r>
          </a:p>
        </p:txBody>
      </p:sp>
      <p:sp>
        <p:nvSpPr>
          <p:cNvPr id="5" name="Foliennummernplatzhalter 4">
            <a:extLst>
              <a:ext uri="{FF2B5EF4-FFF2-40B4-BE49-F238E27FC236}">
                <a16:creationId xmlns:a16="http://schemas.microsoft.com/office/drawing/2014/main" id="{558EC81C-6675-4F52-BC77-78D142986C89}"/>
              </a:ext>
            </a:extLst>
          </p:cNvPr>
          <p:cNvSpPr>
            <a:spLocks noGrp="1"/>
          </p:cNvSpPr>
          <p:nvPr>
            <p:ph type="sldNum" sz="quarter" idx="12"/>
          </p:nvPr>
        </p:nvSpPr>
        <p:spPr/>
        <p:txBody>
          <a:bodyPr/>
          <a:lstStyle/>
          <a:p>
            <a:fld id="{B169C2F2-EDB3-4FE6-84CD-3C84FADA21DC}" type="slidenum">
              <a:rPr lang="en-US" smtClean="0"/>
              <a:pPr/>
              <a:t>32</a:t>
            </a:fld>
            <a:endParaRPr lang="en-US" dirty="0"/>
          </a:p>
        </p:txBody>
      </p:sp>
      <p:sp>
        <p:nvSpPr>
          <p:cNvPr id="6" name="Titel 5">
            <a:extLst>
              <a:ext uri="{FF2B5EF4-FFF2-40B4-BE49-F238E27FC236}">
                <a16:creationId xmlns:a16="http://schemas.microsoft.com/office/drawing/2014/main" id="{C1795E21-E52D-41BC-8C22-7729E46DF96F}"/>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942579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C8C0762-40EE-4520-9F9C-5FD5A1A97EB9}"/>
              </a:ext>
            </a:extLst>
          </p:cNvPr>
          <p:cNvSpPr>
            <a:spLocks noGrp="1"/>
          </p:cNvSpPr>
          <p:nvPr>
            <p:ph idx="1"/>
          </p:nvPr>
        </p:nvSpPr>
        <p:spPr/>
        <p:txBody>
          <a:bodyPr/>
          <a:lstStyle/>
          <a:p>
            <a:pPr marL="0" indent="0">
              <a:buNone/>
            </a:pPr>
            <a:r>
              <a:rPr lang="en-US" dirty="0"/>
              <a:t>Convolutional neural networks (</a:t>
            </a:r>
            <a:r>
              <a:rPr lang="en-US" dirty="0">
                <a:solidFill>
                  <a:schemeClr val="bg2"/>
                </a:solidFill>
              </a:rPr>
              <a:t>CNN</a:t>
            </a:r>
            <a:r>
              <a:rPr lang="en-US" dirty="0"/>
              <a:t>s) are the current state-of-the-art deep learning approach in computer vision. They do however suffer several </a:t>
            </a:r>
            <a:r>
              <a:rPr lang="en-US" dirty="0">
                <a:solidFill>
                  <a:schemeClr val="bg2"/>
                </a:solidFill>
              </a:rPr>
              <a:t>drawbacks</a:t>
            </a:r>
            <a:r>
              <a:rPr lang="en-US" dirty="0"/>
              <a:t> that limit their use especially in </a:t>
            </a:r>
            <a:r>
              <a:rPr lang="en-US" dirty="0">
                <a:solidFill>
                  <a:schemeClr val="bg2"/>
                </a:solidFill>
              </a:rPr>
              <a:t>real-time</a:t>
            </a:r>
            <a:r>
              <a:rPr lang="en-US" dirty="0"/>
              <a:t> applications (robotics).</a:t>
            </a:r>
          </a:p>
          <a:p>
            <a:pPr marL="0" indent="0">
              <a:buNone/>
            </a:pPr>
            <a:endParaRPr lang="en-US" dirty="0"/>
          </a:p>
          <a:p>
            <a:r>
              <a:rPr lang="en-US" dirty="0"/>
              <a:t>Invariant only to variations in position, not affine transformations in general</a:t>
            </a:r>
          </a:p>
          <a:p>
            <a:r>
              <a:rPr lang="en-US" dirty="0"/>
              <a:t>Training artificial neural networks is </a:t>
            </a:r>
            <a:r>
              <a:rPr lang="en-US" dirty="0">
                <a:solidFill>
                  <a:schemeClr val="bg2"/>
                </a:solidFill>
              </a:rPr>
              <a:t>computationally very expensive</a:t>
            </a:r>
            <a:r>
              <a:rPr lang="en-US" dirty="0"/>
              <a:t> and can take several days or even weeks</a:t>
            </a:r>
          </a:p>
          <a:p>
            <a:r>
              <a:rPr lang="en-US" dirty="0">
                <a:solidFill>
                  <a:schemeClr val="bg2"/>
                </a:solidFill>
              </a:rPr>
              <a:t>High latency </a:t>
            </a:r>
            <a:r>
              <a:rPr lang="en-US" dirty="0"/>
              <a:t>during inference, </a:t>
            </a:r>
            <a:r>
              <a:rPr lang="en-US" dirty="0">
                <a:solidFill>
                  <a:schemeClr val="bg2"/>
                </a:solidFill>
              </a:rPr>
              <a:t>high energy</a:t>
            </a:r>
            <a:r>
              <a:rPr lang="en-US" dirty="0"/>
              <a:t> requirements limit mobile/real-time applications</a:t>
            </a:r>
          </a:p>
          <a:p>
            <a:r>
              <a:rPr lang="en-US" dirty="0"/>
              <a:t>Creation of </a:t>
            </a:r>
            <a:r>
              <a:rPr lang="en-US" dirty="0">
                <a:solidFill>
                  <a:schemeClr val="bg2"/>
                </a:solidFill>
              </a:rPr>
              <a:t>large labelled datasets</a:t>
            </a:r>
            <a:r>
              <a:rPr lang="en-US" dirty="0"/>
              <a:t> necessary, covering all variations in lighting, color, viewpoints etc.</a:t>
            </a:r>
          </a:p>
        </p:txBody>
      </p:sp>
      <p:sp>
        <p:nvSpPr>
          <p:cNvPr id="3" name="Datumsplatzhalter 2">
            <a:extLst>
              <a:ext uri="{FF2B5EF4-FFF2-40B4-BE49-F238E27FC236}">
                <a16:creationId xmlns:a16="http://schemas.microsoft.com/office/drawing/2014/main" id="{BA2E7155-3129-408E-B818-DD85DB8D5925}"/>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A57B354D-8769-4FE9-A7F7-045917202C89}"/>
              </a:ext>
            </a:extLst>
          </p:cNvPr>
          <p:cNvSpPr>
            <a:spLocks noGrp="1"/>
          </p:cNvSpPr>
          <p:nvPr>
            <p:ph type="ftr" sz="quarter" idx="11"/>
          </p:nvPr>
        </p:nvSpPr>
        <p:spPr/>
        <p:txBody>
          <a:bodyPr/>
          <a:lstStyle/>
          <a:p>
            <a:r>
              <a:rPr lang="en-US" dirty="0"/>
              <a:t>1. Motivation of Capsule Network Architecture / Evaluation and Generalization of Capsule Networks in Neurorobotics</a:t>
            </a:r>
          </a:p>
        </p:txBody>
      </p:sp>
      <p:sp>
        <p:nvSpPr>
          <p:cNvPr id="5" name="Foliennummernplatzhalter 4">
            <a:extLst>
              <a:ext uri="{FF2B5EF4-FFF2-40B4-BE49-F238E27FC236}">
                <a16:creationId xmlns:a16="http://schemas.microsoft.com/office/drawing/2014/main" id="{9FF7FD4D-9A24-485C-A08F-BA49D3B3FD45}"/>
              </a:ext>
            </a:extLst>
          </p:cNvPr>
          <p:cNvSpPr>
            <a:spLocks noGrp="1"/>
          </p:cNvSpPr>
          <p:nvPr>
            <p:ph type="sldNum" sz="quarter" idx="12"/>
          </p:nvPr>
        </p:nvSpPr>
        <p:spPr/>
        <p:txBody>
          <a:bodyPr/>
          <a:lstStyle/>
          <a:p>
            <a:fld id="{B169C2F2-EDB3-4FE6-84CD-3C84FADA21DC}" type="slidenum">
              <a:rPr lang="en-US" smtClean="0"/>
              <a:pPr/>
              <a:t>4</a:t>
            </a:fld>
            <a:endParaRPr lang="en-US" dirty="0"/>
          </a:p>
        </p:txBody>
      </p:sp>
      <p:sp>
        <p:nvSpPr>
          <p:cNvPr id="6" name="Titel 5">
            <a:extLst>
              <a:ext uri="{FF2B5EF4-FFF2-40B4-BE49-F238E27FC236}">
                <a16:creationId xmlns:a16="http://schemas.microsoft.com/office/drawing/2014/main" id="{88B12F9B-D681-45D2-BDF9-C8CE32011481}"/>
              </a:ext>
            </a:extLst>
          </p:cNvPr>
          <p:cNvSpPr>
            <a:spLocks noGrp="1"/>
          </p:cNvSpPr>
          <p:nvPr>
            <p:ph type="title"/>
          </p:nvPr>
        </p:nvSpPr>
        <p:spPr/>
        <p:txBody>
          <a:bodyPr/>
          <a:lstStyle/>
          <a:p>
            <a:r>
              <a:rPr lang="en-US" dirty="0"/>
              <a:t>Limitations of Deep Learning</a:t>
            </a:r>
          </a:p>
        </p:txBody>
      </p:sp>
      <p:sp>
        <p:nvSpPr>
          <p:cNvPr id="8" name="Pfeil: nach links 7">
            <a:extLst>
              <a:ext uri="{FF2B5EF4-FFF2-40B4-BE49-F238E27FC236}">
                <a16:creationId xmlns:a16="http://schemas.microsoft.com/office/drawing/2014/main" id="{D739F835-80B4-4C26-913F-C31084CBF5CB}"/>
              </a:ext>
            </a:extLst>
          </p:cNvPr>
          <p:cNvSpPr/>
          <p:nvPr/>
        </p:nvSpPr>
        <p:spPr>
          <a:xfrm>
            <a:off x="10253709" y="3057185"/>
            <a:ext cx="656948" cy="3018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feil: nach links 8">
            <a:extLst>
              <a:ext uri="{FF2B5EF4-FFF2-40B4-BE49-F238E27FC236}">
                <a16:creationId xmlns:a16="http://schemas.microsoft.com/office/drawing/2014/main" id="{E20139F5-BA7C-4D5F-A173-0699DF8DDC40}"/>
              </a:ext>
            </a:extLst>
          </p:cNvPr>
          <p:cNvSpPr/>
          <p:nvPr/>
        </p:nvSpPr>
        <p:spPr>
          <a:xfrm>
            <a:off x="11278621" y="5099340"/>
            <a:ext cx="541903" cy="3462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1E2BE1A0-70E3-4D23-8D65-5492F0F4B461}"/>
              </a:ext>
            </a:extLst>
          </p:cNvPr>
          <p:cNvSpPr/>
          <p:nvPr/>
        </p:nvSpPr>
        <p:spPr>
          <a:xfrm>
            <a:off x="8020880" y="3506389"/>
            <a:ext cx="3799644" cy="1198487"/>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feld 10">
            <a:extLst>
              <a:ext uri="{FF2B5EF4-FFF2-40B4-BE49-F238E27FC236}">
                <a16:creationId xmlns:a16="http://schemas.microsoft.com/office/drawing/2014/main" id="{30522A2A-5C52-4405-BA20-C208D4263590}"/>
              </a:ext>
            </a:extLst>
          </p:cNvPr>
          <p:cNvSpPr txBox="1"/>
          <p:nvPr/>
        </p:nvSpPr>
        <p:spPr>
          <a:xfrm>
            <a:off x="8195730" y="3633818"/>
            <a:ext cx="3449944" cy="923330"/>
          </a:xfrm>
          <a:prstGeom prst="rect">
            <a:avLst/>
          </a:prstGeom>
          <a:noFill/>
        </p:spPr>
        <p:txBody>
          <a:bodyPr wrap="square" rtlCol="0">
            <a:spAutoFit/>
          </a:bodyPr>
          <a:lstStyle/>
          <a:p>
            <a:r>
              <a:rPr lang="en-US" dirty="0">
                <a:solidFill>
                  <a:schemeClr val="bg1"/>
                </a:solidFill>
              </a:rPr>
              <a:t>Capsule networks are proposed to tackle two of these issues by learning a specific representation!</a:t>
            </a:r>
          </a:p>
        </p:txBody>
      </p:sp>
    </p:spTree>
    <p:extLst>
      <p:ext uri="{BB962C8B-B14F-4D97-AF65-F5344CB8AC3E}">
        <p14:creationId xmlns:p14="http://schemas.microsoft.com/office/powerpoint/2010/main" val="3412642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692A42E-66FB-4CFA-98D7-6ADFE253C51A}"/>
              </a:ext>
            </a:extLst>
          </p:cNvPr>
          <p:cNvSpPr>
            <a:spLocks noGrp="1"/>
          </p:cNvSpPr>
          <p:nvPr>
            <p:ph idx="1"/>
          </p:nvPr>
        </p:nvSpPr>
        <p:spPr>
          <a:xfrm>
            <a:off x="371475" y="1449389"/>
            <a:ext cx="6411065" cy="4859336"/>
          </a:xfrm>
        </p:spPr>
        <p:txBody>
          <a:bodyPr/>
          <a:lstStyle/>
          <a:p>
            <a:pPr marL="0" indent="0">
              <a:buNone/>
            </a:pPr>
            <a:r>
              <a:rPr lang="en-US" dirty="0"/>
              <a:t>A capsule is conceived as a </a:t>
            </a:r>
            <a:r>
              <a:rPr lang="en-US" dirty="0">
                <a:solidFill>
                  <a:schemeClr val="bg2"/>
                </a:solidFill>
              </a:rPr>
              <a:t>group of neurons</a:t>
            </a:r>
            <a:r>
              <a:rPr lang="en-US" dirty="0"/>
              <a:t> –  a state vector (or matrix) and an activation. Every capsule represents a feature whose </a:t>
            </a:r>
            <a:r>
              <a:rPr lang="en-US" dirty="0">
                <a:solidFill>
                  <a:schemeClr val="bg2"/>
                </a:solidFill>
              </a:rPr>
              <a:t>instantiation parameters</a:t>
            </a:r>
            <a:r>
              <a:rPr lang="en-US" dirty="0"/>
              <a:t> and probability of being present are encoded in the state vector and activation respectively.</a:t>
            </a:r>
          </a:p>
        </p:txBody>
      </p:sp>
      <p:sp>
        <p:nvSpPr>
          <p:cNvPr id="3" name="Datumsplatzhalter 2">
            <a:extLst>
              <a:ext uri="{FF2B5EF4-FFF2-40B4-BE49-F238E27FC236}">
                <a16:creationId xmlns:a16="http://schemas.microsoft.com/office/drawing/2014/main" id="{CFB1C0F2-6E97-4FD3-A487-529A0053C4A6}"/>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D17E1B9B-DD94-4484-BC4B-97620EF982EF}"/>
              </a:ext>
            </a:extLst>
          </p:cNvPr>
          <p:cNvSpPr>
            <a:spLocks noGrp="1"/>
          </p:cNvSpPr>
          <p:nvPr>
            <p:ph type="ftr" sz="quarter" idx="11"/>
          </p:nvPr>
        </p:nvSpPr>
        <p:spPr/>
        <p:txBody>
          <a:bodyPr/>
          <a:lstStyle/>
          <a:p>
            <a:r>
              <a:rPr lang="en-US" dirty="0"/>
              <a:t>1. Motivation of Capsule Network Architecture / Evaluation and Generalization of Capsule Networks in Neurorobotics</a:t>
            </a:r>
          </a:p>
        </p:txBody>
      </p:sp>
      <p:sp>
        <p:nvSpPr>
          <p:cNvPr id="5" name="Foliennummernplatzhalter 4">
            <a:extLst>
              <a:ext uri="{FF2B5EF4-FFF2-40B4-BE49-F238E27FC236}">
                <a16:creationId xmlns:a16="http://schemas.microsoft.com/office/drawing/2014/main" id="{751B3CE7-4445-4ABE-9C4F-B22E828565E0}"/>
              </a:ext>
            </a:extLst>
          </p:cNvPr>
          <p:cNvSpPr>
            <a:spLocks noGrp="1"/>
          </p:cNvSpPr>
          <p:nvPr>
            <p:ph type="sldNum" sz="quarter" idx="12"/>
          </p:nvPr>
        </p:nvSpPr>
        <p:spPr/>
        <p:txBody>
          <a:bodyPr/>
          <a:lstStyle/>
          <a:p>
            <a:fld id="{B169C2F2-EDB3-4FE6-84CD-3C84FADA21DC}" type="slidenum">
              <a:rPr lang="en-US" smtClean="0"/>
              <a:pPr/>
              <a:t>5</a:t>
            </a:fld>
            <a:endParaRPr lang="en-US" dirty="0"/>
          </a:p>
        </p:txBody>
      </p:sp>
      <p:sp>
        <p:nvSpPr>
          <p:cNvPr id="6" name="Titel 5">
            <a:extLst>
              <a:ext uri="{FF2B5EF4-FFF2-40B4-BE49-F238E27FC236}">
                <a16:creationId xmlns:a16="http://schemas.microsoft.com/office/drawing/2014/main" id="{2512047D-AC96-4CA7-9986-E058740FA5A2}"/>
              </a:ext>
            </a:extLst>
          </p:cNvPr>
          <p:cNvSpPr>
            <a:spLocks noGrp="1"/>
          </p:cNvSpPr>
          <p:nvPr>
            <p:ph type="title"/>
          </p:nvPr>
        </p:nvSpPr>
        <p:spPr>
          <a:xfrm>
            <a:off x="371475" y="623019"/>
            <a:ext cx="11449050" cy="679007"/>
          </a:xfrm>
        </p:spPr>
        <p:txBody>
          <a:bodyPr/>
          <a:lstStyle/>
          <a:p>
            <a:r>
              <a:rPr lang="en-US" dirty="0"/>
              <a:t>Capsule</a:t>
            </a:r>
          </a:p>
        </p:txBody>
      </p:sp>
      <p:sp>
        <p:nvSpPr>
          <p:cNvPr id="7" name="Flussdiagramm: Verzögerung 6">
            <a:extLst>
              <a:ext uri="{FF2B5EF4-FFF2-40B4-BE49-F238E27FC236}">
                <a16:creationId xmlns:a16="http://schemas.microsoft.com/office/drawing/2014/main" id="{58AB88CA-026D-4F11-B9BB-E4C68D0448D6}"/>
              </a:ext>
            </a:extLst>
          </p:cNvPr>
          <p:cNvSpPr/>
          <p:nvPr/>
        </p:nvSpPr>
        <p:spPr>
          <a:xfrm>
            <a:off x="7729231" y="2286249"/>
            <a:ext cx="408373" cy="435005"/>
          </a:xfrm>
          <a:prstGeom prst="flowChartDelay">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ussdiagramm: Verzögerung 7">
            <a:extLst>
              <a:ext uri="{FF2B5EF4-FFF2-40B4-BE49-F238E27FC236}">
                <a16:creationId xmlns:a16="http://schemas.microsoft.com/office/drawing/2014/main" id="{9F03EA98-0FA9-485E-B4D6-035C59EFE424}"/>
              </a:ext>
            </a:extLst>
          </p:cNvPr>
          <p:cNvSpPr/>
          <p:nvPr/>
        </p:nvSpPr>
        <p:spPr>
          <a:xfrm rot="10800000">
            <a:off x="7244658" y="2286249"/>
            <a:ext cx="408373" cy="435005"/>
          </a:xfrm>
          <a:prstGeom prst="flowChartDelay">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94F187A1-BCAB-4C43-A18C-BDF6A394D4DC}"/>
              </a:ext>
            </a:extLst>
          </p:cNvPr>
          <p:cNvSpPr/>
          <p:nvPr/>
        </p:nvSpPr>
        <p:spPr>
          <a:xfrm>
            <a:off x="9633751" y="3098307"/>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E9CF6DA6-A0B6-4970-8132-A443BB7C282E}"/>
              </a:ext>
            </a:extLst>
          </p:cNvPr>
          <p:cNvSpPr/>
          <p:nvPr/>
        </p:nvSpPr>
        <p:spPr>
          <a:xfrm>
            <a:off x="9324513" y="1734670"/>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A89957C4-1957-4920-9027-284485867CFB}"/>
              </a:ext>
            </a:extLst>
          </p:cNvPr>
          <p:cNvSpPr/>
          <p:nvPr/>
        </p:nvSpPr>
        <p:spPr>
          <a:xfrm>
            <a:off x="9633752" y="1734670"/>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a:extLst>
              <a:ext uri="{FF2B5EF4-FFF2-40B4-BE49-F238E27FC236}">
                <a16:creationId xmlns:a16="http://schemas.microsoft.com/office/drawing/2014/main" id="{D9237641-38DC-445D-9D4D-3EA1B786C3D1}"/>
              </a:ext>
            </a:extLst>
          </p:cNvPr>
          <p:cNvSpPr/>
          <p:nvPr/>
        </p:nvSpPr>
        <p:spPr>
          <a:xfrm>
            <a:off x="9942991" y="1734670"/>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a:extLst>
              <a:ext uri="{FF2B5EF4-FFF2-40B4-BE49-F238E27FC236}">
                <a16:creationId xmlns:a16="http://schemas.microsoft.com/office/drawing/2014/main" id="{7F96FD18-A396-4DCE-A908-18FB0A12F163}"/>
              </a:ext>
            </a:extLst>
          </p:cNvPr>
          <p:cNvSpPr/>
          <p:nvPr/>
        </p:nvSpPr>
        <p:spPr>
          <a:xfrm>
            <a:off x="9324513" y="2037674"/>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hteck 14">
            <a:extLst>
              <a:ext uri="{FF2B5EF4-FFF2-40B4-BE49-F238E27FC236}">
                <a16:creationId xmlns:a16="http://schemas.microsoft.com/office/drawing/2014/main" id="{274BB151-05DF-4EC1-A49B-D5C02ED20942}"/>
              </a:ext>
            </a:extLst>
          </p:cNvPr>
          <p:cNvSpPr/>
          <p:nvPr/>
        </p:nvSpPr>
        <p:spPr>
          <a:xfrm>
            <a:off x="9633752" y="2037674"/>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hteck 15">
            <a:extLst>
              <a:ext uri="{FF2B5EF4-FFF2-40B4-BE49-F238E27FC236}">
                <a16:creationId xmlns:a16="http://schemas.microsoft.com/office/drawing/2014/main" id="{27585FB9-3D56-41FF-861D-005A8B25F3C1}"/>
              </a:ext>
            </a:extLst>
          </p:cNvPr>
          <p:cNvSpPr/>
          <p:nvPr/>
        </p:nvSpPr>
        <p:spPr>
          <a:xfrm>
            <a:off x="9942991" y="2037674"/>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16">
            <a:extLst>
              <a:ext uri="{FF2B5EF4-FFF2-40B4-BE49-F238E27FC236}">
                <a16:creationId xmlns:a16="http://schemas.microsoft.com/office/drawing/2014/main" id="{B8AAECE7-1EF9-4866-AED3-806FE2DC9782}"/>
              </a:ext>
            </a:extLst>
          </p:cNvPr>
          <p:cNvSpPr/>
          <p:nvPr/>
        </p:nvSpPr>
        <p:spPr>
          <a:xfrm>
            <a:off x="9324513" y="2344862"/>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hteck 17">
            <a:extLst>
              <a:ext uri="{FF2B5EF4-FFF2-40B4-BE49-F238E27FC236}">
                <a16:creationId xmlns:a16="http://schemas.microsoft.com/office/drawing/2014/main" id="{49C2C9D7-3B5E-4294-8FF3-B86E55DA4DA7}"/>
              </a:ext>
            </a:extLst>
          </p:cNvPr>
          <p:cNvSpPr/>
          <p:nvPr/>
        </p:nvSpPr>
        <p:spPr>
          <a:xfrm>
            <a:off x="9633752" y="2344862"/>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hteck 18">
            <a:extLst>
              <a:ext uri="{FF2B5EF4-FFF2-40B4-BE49-F238E27FC236}">
                <a16:creationId xmlns:a16="http://schemas.microsoft.com/office/drawing/2014/main" id="{992A8793-B526-4829-B290-8595E0CF376B}"/>
              </a:ext>
            </a:extLst>
          </p:cNvPr>
          <p:cNvSpPr/>
          <p:nvPr/>
        </p:nvSpPr>
        <p:spPr>
          <a:xfrm>
            <a:off x="9942991" y="2344862"/>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feld 19">
            <a:extLst>
              <a:ext uri="{FF2B5EF4-FFF2-40B4-BE49-F238E27FC236}">
                <a16:creationId xmlns:a16="http://schemas.microsoft.com/office/drawing/2014/main" id="{69F2A82F-6AE6-4D83-B81D-DBFDB949D9F4}"/>
              </a:ext>
            </a:extLst>
          </p:cNvPr>
          <p:cNvSpPr txBox="1"/>
          <p:nvPr/>
        </p:nvSpPr>
        <p:spPr>
          <a:xfrm>
            <a:off x="10390352" y="1983245"/>
            <a:ext cx="1330877" cy="369332"/>
          </a:xfrm>
          <a:prstGeom prst="rect">
            <a:avLst/>
          </a:prstGeom>
          <a:noFill/>
        </p:spPr>
        <p:txBody>
          <a:bodyPr wrap="none" rtlCol="0">
            <a:spAutoFit/>
          </a:bodyPr>
          <a:lstStyle/>
          <a:p>
            <a:r>
              <a:rPr lang="de-DE" dirty="0"/>
              <a:t>State Matrix</a:t>
            </a:r>
            <a:endParaRPr lang="en-US" dirty="0"/>
          </a:p>
        </p:txBody>
      </p:sp>
      <p:sp>
        <p:nvSpPr>
          <p:cNvPr id="21" name="Textfeld 20">
            <a:extLst>
              <a:ext uri="{FF2B5EF4-FFF2-40B4-BE49-F238E27FC236}">
                <a16:creationId xmlns:a16="http://schemas.microsoft.com/office/drawing/2014/main" id="{8ABA861F-9073-4F2B-9AE0-9C51DA60263C}"/>
              </a:ext>
            </a:extLst>
          </p:cNvPr>
          <p:cNvSpPr txBox="1"/>
          <p:nvPr/>
        </p:nvSpPr>
        <p:spPr>
          <a:xfrm>
            <a:off x="10390352" y="3033796"/>
            <a:ext cx="1639488" cy="369332"/>
          </a:xfrm>
          <a:prstGeom prst="rect">
            <a:avLst/>
          </a:prstGeom>
          <a:noFill/>
        </p:spPr>
        <p:txBody>
          <a:bodyPr wrap="none" rtlCol="0">
            <a:spAutoFit/>
          </a:bodyPr>
          <a:lstStyle/>
          <a:p>
            <a:r>
              <a:rPr lang="en-US" dirty="0"/>
              <a:t>Activation Logit</a:t>
            </a:r>
          </a:p>
        </p:txBody>
      </p:sp>
      <p:sp>
        <p:nvSpPr>
          <p:cNvPr id="24" name="Geschweifte Klammer links 23">
            <a:extLst>
              <a:ext uri="{FF2B5EF4-FFF2-40B4-BE49-F238E27FC236}">
                <a16:creationId xmlns:a16="http://schemas.microsoft.com/office/drawing/2014/main" id="{13625B68-2182-4AE2-BF4F-F0F0C4A2B8B1}"/>
              </a:ext>
            </a:extLst>
          </p:cNvPr>
          <p:cNvSpPr/>
          <p:nvPr/>
        </p:nvSpPr>
        <p:spPr>
          <a:xfrm>
            <a:off x="8727810" y="1734670"/>
            <a:ext cx="309238" cy="1612212"/>
          </a:xfrm>
          <a:prstGeom prst="leftBrace">
            <a:avLst>
              <a:gd name="adj1" fmla="val 57137"/>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feld 24">
            <a:extLst>
              <a:ext uri="{FF2B5EF4-FFF2-40B4-BE49-F238E27FC236}">
                <a16:creationId xmlns:a16="http://schemas.microsoft.com/office/drawing/2014/main" id="{8D37F169-B75A-48BB-81BD-13EF14A0C1BF}"/>
              </a:ext>
            </a:extLst>
          </p:cNvPr>
          <p:cNvSpPr txBox="1"/>
          <p:nvPr/>
        </p:nvSpPr>
        <p:spPr>
          <a:xfrm>
            <a:off x="8263802" y="2344862"/>
            <a:ext cx="248575" cy="368677"/>
          </a:xfrm>
          <a:prstGeom prst="rect">
            <a:avLst/>
          </a:prstGeom>
          <a:noFill/>
        </p:spPr>
        <p:txBody>
          <a:bodyPr wrap="square" rtlCol="0">
            <a:spAutoFit/>
          </a:bodyPr>
          <a:lstStyle/>
          <a:p>
            <a:r>
              <a:rPr lang="de-DE" dirty="0"/>
              <a:t>=</a:t>
            </a:r>
            <a:endParaRPr lang="en-US" dirty="0"/>
          </a:p>
        </p:txBody>
      </p:sp>
      <p:sp>
        <p:nvSpPr>
          <p:cNvPr id="26" name="Textfeld 25">
            <a:extLst>
              <a:ext uri="{FF2B5EF4-FFF2-40B4-BE49-F238E27FC236}">
                <a16:creationId xmlns:a16="http://schemas.microsoft.com/office/drawing/2014/main" id="{A68AF9F0-1349-431A-A6DE-509E92188A47}"/>
              </a:ext>
            </a:extLst>
          </p:cNvPr>
          <p:cNvSpPr txBox="1"/>
          <p:nvPr/>
        </p:nvSpPr>
        <p:spPr>
          <a:xfrm>
            <a:off x="7237361" y="3033159"/>
            <a:ext cx="914400" cy="369332"/>
          </a:xfrm>
          <a:prstGeom prst="rect">
            <a:avLst/>
          </a:prstGeom>
          <a:noFill/>
        </p:spPr>
        <p:txBody>
          <a:bodyPr wrap="square" rtlCol="0">
            <a:spAutoFit/>
          </a:bodyPr>
          <a:lstStyle/>
          <a:p>
            <a:r>
              <a:rPr lang="en-US" dirty="0"/>
              <a:t>Capsule</a:t>
            </a:r>
          </a:p>
        </p:txBody>
      </p:sp>
    </p:spTree>
    <p:extLst>
      <p:ext uri="{BB962C8B-B14F-4D97-AF65-F5344CB8AC3E}">
        <p14:creationId xmlns:p14="http://schemas.microsoft.com/office/powerpoint/2010/main" val="56317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692A42E-66FB-4CFA-98D7-6ADFE253C51A}"/>
              </a:ext>
            </a:extLst>
          </p:cNvPr>
          <p:cNvSpPr>
            <a:spLocks noGrp="1"/>
          </p:cNvSpPr>
          <p:nvPr>
            <p:ph idx="1"/>
          </p:nvPr>
        </p:nvSpPr>
        <p:spPr>
          <a:xfrm>
            <a:off x="371475" y="1449389"/>
            <a:ext cx="6411065" cy="4859336"/>
          </a:xfrm>
        </p:spPr>
        <p:txBody>
          <a:bodyPr/>
          <a:lstStyle/>
          <a:p>
            <a:pPr marL="0" indent="0">
              <a:buNone/>
            </a:pPr>
            <a:r>
              <a:rPr lang="en-US" dirty="0"/>
              <a:t>A capsule is conceived as a </a:t>
            </a:r>
            <a:r>
              <a:rPr lang="en-US" dirty="0">
                <a:solidFill>
                  <a:schemeClr val="bg2"/>
                </a:solidFill>
              </a:rPr>
              <a:t>group of neurons</a:t>
            </a:r>
            <a:r>
              <a:rPr lang="en-US" dirty="0"/>
              <a:t> –  a state vector (or matrix) and an activation. Every capsule represents a feature whose </a:t>
            </a:r>
            <a:r>
              <a:rPr lang="en-US" dirty="0">
                <a:solidFill>
                  <a:schemeClr val="bg2"/>
                </a:solidFill>
              </a:rPr>
              <a:t>instantiation parameters</a:t>
            </a:r>
            <a:r>
              <a:rPr lang="en-US" dirty="0"/>
              <a:t> and probability of being present are encoded in the state vector and activation respectively.</a:t>
            </a:r>
          </a:p>
          <a:p>
            <a:pPr marL="0" indent="0">
              <a:buNone/>
            </a:pPr>
            <a:endParaRPr lang="en-US" dirty="0"/>
          </a:p>
          <a:p>
            <a:pPr marL="0" indent="0">
              <a:buNone/>
            </a:pPr>
            <a:r>
              <a:rPr lang="en-US" dirty="0">
                <a:solidFill>
                  <a:schemeClr val="bg2"/>
                </a:solidFill>
              </a:rPr>
              <a:t>Instantiation Parameters</a:t>
            </a:r>
          </a:p>
          <a:p>
            <a:pPr marL="0" indent="0">
              <a:buNone/>
            </a:pPr>
            <a:r>
              <a:rPr lang="en-US" dirty="0"/>
              <a:t>The coordinates of a specific instance of an object on the </a:t>
            </a:r>
            <a:r>
              <a:rPr lang="en-US" dirty="0">
                <a:solidFill>
                  <a:schemeClr val="bg2"/>
                </a:solidFill>
              </a:rPr>
              <a:t>appearance manifold</a:t>
            </a:r>
            <a:r>
              <a:rPr lang="en-US" dirty="0"/>
              <a:t>. For a simple object like an edge, this could be orientation, strength, etc. For more complex objects these can be pose, lighting, occlusion and many more.</a:t>
            </a:r>
          </a:p>
        </p:txBody>
      </p:sp>
      <p:sp>
        <p:nvSpPr>
          <p:cNvPr id="3" name="Datumsplatzhalter 2">
            <a:extLst>
              <a:ext uri="{FF2B5EF4-FFF2-40B4-BE49-F238E27FC236}">
                <a16:creationId xmlns:a16="http://schemas.microsoft.com/office/drawing/2014/main" id="{CFB1C0F2-6E97-4FD3-A487-529A0053C4A6}"/>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D17E1B9B-DD94-4484-BC4B-97620EF982EF}"/>
              </a:ext>
            </a:extLst>
          </p:cNvPr>
          <p:cNvSpPr>
            <a:spLocks noGrp="1"/>
          </p:cNvSpPr>
          <p:nvPr>
            <p:ph type="ftr" sz="quarter" idx="11"/>
          </p:nvPr>
        </p:nvSpPr>
        <p:spPr/>
        <p:txBody>
          <a:bodyPr/>
          <a:lstStyle/>
          <a:p>
            <a:r>
              <a:rPr lang="en-US" dirty="0"/>
              <a:t>1. Motivation of Capsule Network Architecture / Evaluation and Generalization of Capsule Networks in Neurorobotics</a:t>
            </a:r>
          </a:p>
        </p:txBody>
      </p:sp>
      <p:sp>
        <p:nvSpPr>
          <p:cNvPr id="5" name="Foliennummernplatzhalter 4">
            <a:extLst>
              <a:ext uri="{FF2B5EF4-FFF2-40B4-BE49-F238E27FC236}">
                <a16:creationId xmlns:a16="http://schemas.microsoft.com/office/drawing/2014/main" id="{751B3CE7-4445-4ABE-9C4F-B22E828565E0}"/>
              </a:ext>
            </a:extLst>
          </p:cNvPr>
          <p:cNvSpPr>
            <a:spLocks noGrp="1"/>
          </p:cNvSpPr>
          <p:nvPr>
            <p:ph type="sldNum" sz="quarter" idx="12"/>
          </p:nvPr>
        </p:nvSpPr>
        <p:spPr/>
        <p:txBody>
          <a:bodyPr/>
          <a:lstStyle/>
          <a:p>
            <a:fld id="{B169C2F2-EDB3-4FE6-84CD-3C84FADA21DC}" type="slidenum">
              <a:rPr lang="en-US" smtClean="0"/>
              <a:pPr/>
              <a:t>6</a:t>
            </a:fld>
            <a:endParaRPr lang="en-US" dirty="0"/>
          </a:p>
        </p:txBody>
      </p:sp>
      <p:sp>
        <p:nvSpPr>
          <p:cNvPr id="6" name="Titel 5">
            <a:extLst>
              <a:ext uri="{FF2B5EF4-FFF2-40B4-BE49-F238E27FC236}">
                <a16:creationId xmlns:a16="http://schemas.microsoft.com/office/drawing/2014/main" id="{2512047D-AC96-4CA7-9986-E058740FA5A2}"/>
              </a:ext>
            </a:extLst>
          </p:cNvPr>
          <p:cNvSpPr>
            <a:spLocks noGrp="1"/>
          </p:cNvSpPr>
          <p:nvPr>
            <p:ph type="title"/>
          </p:nvPr>
        </p:nvSpPr>
        <p:spPr>
          <a:xfrm>
            <a:off x="371475" y="623019"/>
            <a:ext cx="11449050" cy="679007"/>
          </a:xfrm>
        </p:spPr>
        <p:txBody>
          <a:bodyPr/>
          <a:lstStyle/>
          <a:p>
            <a:r>
              <a:rPr lang="en-US" dirty="0"/>
              <a:t>Capsule</a:t>
            </a:r>
          </a:p>
        </p:txBody>
      </p:sp>
      <p:sp>
        <p:nvSpPr>
          <p:cNvPr id="7" name="Flussdiagramm: Verzögerung 6">
            <a:extLst>
              <a:ext uri="{FF2B5EF4-FFF2-40B4-BE49-F238E27FC236}">
                <a16:creationId xmlns:a16="http://schemas.microsoft.com/office/drawing/2014/main" id="{58AB88CA-026D-4F11-B9BB-E4C68D0448D6}"/>
              </a:ext>
            </a:extLst>
          </p:cNvPr>
          <p:cNvSpPr/>
          <p:nvPr/>
        </p:nvSpPr>
        <p:spPr>
          <a:xfrm>
            <a:off x="7729231" y="2286249"/>
            <a:ext cx="408373" cy="435005"/>
          </a:xfrm>
          <a:prstGeom prst="flowChartDelay">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ussdiagramm: Verzögerung 7">
            <a:extLst>
              <a:ext uri="{FF2B5EF4-FFF2-40B4-BE49-F238E27FC236}">
                <a16:creationId xmlns:a16="http://schemas.microsoft.com/office/drawing/2014/main" id="{9F03EA98-0FA9-485E-B4D6-035C59EFE424}"/>
              </a:ext>
            </a:extLst>
          </p:cNvPr>
          <p:cNvSpPr/>
          <p:nvPr/>
        </p:nvSpPr>
        <p:spPr>
          <a:xfrm rot="10800000">
            <a:off x="7244658" y="2286249"/>
            <a:ext cx="408373" cy="435005"/>
          </a:xfrm>
          <a:prstGeom prst="flowChartDelay">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94F187A1-BCAB-4C43-A18C-BDF6A394D4DC}"/>
              </a:ext>
            </a:extLst>
          </p:cNvPr>
          <p:cNvSpPr/>
          <p:nvPr/>
        </p:nvSpPr>
        <p:spPr>
          <a:xfrm>
            <a:off x="9633751" y="3098307"/>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E9CF6DA6-A0B6-4970-8132-A443BB7C282E}"/>
              </a:ext>
            </a:extLst>
          </p:cNvPr>
          <p:cNvSpPr/>
          <p:nvPr/>
        </p:nvSpPr>
        <p:spPr>
          <a:xfrm>
            <a:off x="9324513" y="1734670"/>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A89957C4-1957-4920-9027-284485867CFB}"/>
              </a:ext>
            </a:extLst>
          </p:cNvPr>
          <p:cNvSpPr/>
          <p:nvPr/>
        </p:nvSpPr>
        <p:spPr>
          <a:xfrm>
            <a:off x="9633752" y="1734670"/>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a:extLst>
              <a:ext uri="{FF2B5EF4-FFF2-40B4-BE49-F238E27FC236}">
                <a16:creationId xmlns:a16="http://schemas.microsoft.com/office/drawing/2014/main" id="{D9237641-38DC-445D-9D4D-3EA1B786C3D1}"/>
              </a:ext>
            </a:extLst>
          </p:cNvPr>
          <p:cNvSpPr/>
          <p:nvPr/>
        </p:nvSpPr>
        <p:spPr>
          <a:xfrm>
            <a:off x="9942991" y="1734670"/>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a:extLst>
              <a:ext uri="{FF2B5EF4-FFF2-40B4-BE49-F238E27FC236}">
                <a16:creationId xmlns:a16="http://schemas.microsoft.com/office/drawing/2014/main" id="{7F96FD18-A396-4DCE-A908-18FB0A12F163}"/>
              </a:ext>
            </a:extLst>
          </p:cNvPr>
          <p:cNvSpPr/>
          <p:nvPr/>
        </p:nvSpPr>
        <p:spPr>
          <a:xfrm>
            <a:off x="9324513" y="2037674"/>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hteck 14">
            <a:extLst>
              <a:ext uri="{FF2B5EF4-FFF2-40B4-BE49-F238E27FC236}">
                <a16:creationId xmlns:a16="http://schemas.microsoft.com/office/drawing/2014/main" id="{274BB151-05DF-4EC1-A49B-D5C02ED20942}"/>
              </a:ext>
            </a:extLst>
          </p:cNvPr>
          <p:cNvSpPr/>
          <p:nvPr/>
        </p:nvSpPr>
        <p:spPr>
          <a:xfrm>
            <a:off x="9633752" y="2037674"/>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hteck 15">
            <a:extLst>
              <a:ext uri="{FF2B5EF4-FFF2-40B4-BE49-F238E27FC236}">
                <a16:creationId xmlns:a16="http://schemas.microsoft.com/office/drawing/2014/main" id="{27585FB9-3D56-41FF-861D-005A8B25F3C1}"/>
              </a:ext>
            </a:extLst>
          </p:cNvPr>
          <p:cNvSpPr/>
          <p:nvPr/>
        </p:nvSpPr>
        <p:spPr>
          <a:xfrm>
            <a:off x="9942991" y="2037674"/>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16">
            <a:extLst>
              <a:ext uri="{FF2B5EF4-FFF2-40B4-BE49-F238E27FC236}">
                <a16:creationId xmlns:a16="http://schemas.microsoft.com/office/drawing/2014/main" id="{B8AAECE7-1EF9-4866-AED3-806FE2DC9782}"/>
              </a:ext>
            </a:extLst>
          </p:cNvPr>
          <p:cNvSpPr/>
          <p:nvPr/>
        </p:nvSpPr>
        <p:spPr>
          <a:xfrm>
            <a:off x="9324513" y="2344862"/>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hteck 17">
            <a:extLst>
              <a:ext uri="{FF2B5EF4-FFF2-40B4-BE49-F238E27FC236}">
                <a16:creationId xmlns:a16="http://schemas.microsoft.com/office/drawing/2014/main" id="{49C2C9D7-3B5E-4294-8FF3-B86E55DA4DA7}"/>
              </a:ext>
            </a:extLst>
          </p:cNvPr>
          <p:cNvSpPr/>
          <p:nvPr/>
        </p:nvSpPr>
        <p:spPr>
          <a:xfrm>
            <a:off x="9633752" y="2344862"/>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hteck 18">
            <a:extLst>
              <a:ext uri="{FF2B5EF4-FFF2-40B4-BE49-F238E27FC236}">
                <a16:creationId xmlns:a16="http://schemas.microsoft.com/office/drawing/2014/main" id="{992A8793-B526-4829-B290-8595E0CF376B}"/>
              </a:ext>
            </a:extLst>
          </p:cNvPr>
          <p:cNvSpPr/>
          <p:nvPr/>
        </p:nvSpPr>
        <p:spPr>
          <a:xfrm>
            <a:off x="9942991" y="2344862"/>
            <a:ext cx="248575" cy="24857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feld 19">
            <a:extLst>
              <a:ext uri="{FF2B5EF4-FFF2-40B4-BE49-F238E27FC236}">
                <a16:creationId xmlns:a16="http://schemas.microsoft.com/office/drawing/2014/main" id="{69F2A82F-6AE6-4D83-B81D-DBFDB949D9F4}"/>
              </a:ext>
            </a:extLst>
          </p:cNvPr>
          <p:cNvSpPr txBox="1"/>
          <p:nvPr/>
        </p:nvSpPr>
        <p:spPr>
          <a:xfrm>
            <a:off x="10390352" y="1983245"/>
            <a:ext cx="1330877" cy="369332"/>
          </a:xfrm>
          <a:prstGeom prst="rect">
            <a:avLst/>
          </a:prstGeom>
          <a:noFill/>
        </p:spPr>
        <p:txBody>
          <a:bodyPr wrap="none" rtlCol="0">
            <a:spAutoFit/>
          </a:bodyPr>
          <a:lstStyle/>
          <a:p>
            <a:r>
              <a:rPr lang="de-DE" dirty="0"/>
              <a:t>State Matrix</a:t>
            </a:r>
            <a:endParaRPr lang="en-US" dirty="0"/>
          </a:p>
        </p:txBody>
      </p:sp>
      <p:sp>
        <p:nvSpPr>
          <p:cNvPr id="21" name="Textfeld 20">
            <a:extLst>
              <a:ext uri="{FF2B5EF4-FFF2-40B4-BE49-F238E27FC236}">
                <a16:creationId xmlns:a16="http://schemas.microsoft.com/office/drawing/2014/main" id="{8ABA861F-9073-4F2B-9AE0-9C51DA60263C}"/>
              </a:ext>
            </a:extLst>
          </p:cNvPr>
          <p:cNvSpPr txBox="1"/>
          <p:nvPr/>
        </p:nvSpPr>
        <p:spPr>
          <a:xfrm>
            <a:off x="10390352" y="3033796"/>
            <a:ext cx="1639488" cy="369332"/>
          </a:xfrm>
          <a:prstGeom prst="rect">
            <a:avLst/>
          </a:prstGeom>
          <a:noFill/>
        </p:spPr>
        <p:txBody>
          <a:bodyPr wrap="none" rtlCol="0">
            <a:spAutoFit/>
          </a:bodyPr>
          <a:lstStyle/>
          <a:p>
            <a:r>
              <a:rPr lang="en-US" dirty="0"/>
              <a:t>Activation Logit</a:t>
            </a:r>
          </a:p>
        </p:txBody>
      </p:sp>
      <p:sp>
        <p:nvSpPr>
          <p:cNvPr id="24" name="Geschweifte Klammer links 23">
            <a:extLst>
              <a:ext uri="{FF2B5EF4-FFF2-40B4-BE49-F238E27FC236}">
                <a16:creationId xmlns:a16="http://schemas.microsoft.com/office/drawing/2014/main" id="{13625B68-2182-4AE2-BF4F-F0F0C4A2B8B1}"/>
              </a:ext>
            </a:extLst>
          </p:cNvPr>
          <p:cNvSpPr/>
          <p:nvPr/>
        </p:nvSpPr>
        <p:spPr>
          <a:xfrm>
            <a:off x="8727810" y="1734670"/>
            <a:ext cx="309238" cy="1612212"/>
          </a:xfrm>
          <a:prstGeom prst="leftBrace">
            <a:avLst>
              <a:gd name="adj1" fmla="val 57137"/>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feld 24">
            <a:extLst>
              <a:ext uri="{FF2B5EF4-FFF2-40B4-BE49-F238E27FC236}">
                <a16:creationId xmlns:a16="http://schemas.microsoft.com/office/drawing/2014/main" id="{8D37F169-B75A-48BB-81BD-13EF14A0C1BF}"/>
              </a:ext>
            </a:extLst>
          </p:cNvPr>
          <p:cNvSpPr txBox="1"/>
          <p:nvPr/>
        </p:nvSpPr>
        <p:spPr>
          <a:xfrm>
            <a:off x="8263802" y="2344862"/>
            <a:ext cx="248575" cy="368677"/>
          </a:xfrm>
          <a:prstGeom prst="rect">
            <a:avLst/>
          </a:prstGeom>
          <a:noFill/>
        </p:spPr>
        <p:txBody>
          <a:bodyPr wrap="square" rtlCol="0">
            <a:spAutoFit/>
          </a:bodyPr>
          <a:lstStyle/>
          <a:p>
            <a:r>
              <a:rPr lang="de-DE" dirty="0"/>
              <a:t>=</a:t>
            </a:r>
            <a:endParaRPr lang="en-US" dirty="0"/>
          </a:p>
        </p:txBody>
      </p:sp>
      <p:sp>
        <p:nvSpPr>
          <p:cNvPr id="26" name="Textfeld 25">
            <a:extLst>
              <a:ext uri="{FF2B5EF4-FFF2-40B4-BE49-F238E27FC236}">
                <a16:creationId xmlns:a16="http://schemas.microsoft.com/office/drawing/2014/main" id="{A68AF9F0-1349-431A-A6DE-509E92188A47}"/>
              </a:ext>
            </a:extLst>
          </p:cNvPr>
          <p:cNvSpPr txBox="1"/>
          <p:nvPr/>
        </p:nvSpPr>
        <p:spPr>
          <a:xfrm>
            <a:off x="7237361" y="3033159"/>
            <a:ext cx="914400" cy="369332"/>
          </a:xfrm>
          <a:prstGeom prst="rect">
            <a:avLst/>
          </a:prstGeom>
          <a:noFill/>
        </p:spPr>
        <p:txBody>
          <a:bodyPr wrap="square" rtlCol="0">
            <a:spAutoFit/>
          </a:bodyPr>
          <a:lstStyle/>
          <a:p>
            <a:r>
              <a:rPr lang="en-US" dirty="0"/>
              <a:t>Capsule</a:t>
            </a:r>
          </a:p>
        </p:txBody>
      </p:sp>
      <p:pic>
        <p:nvPicPr>
          <p:cNvPr id="28" name="Grafik 27">
            <a:extLst>
              <a:ext uri="{FF2B5EF4-FFF2-40B4-BE49-F238E27FC236}">
                <a16:creationId xmlns:a16="http://schemas.microsoft.com/office/drawing/2014/main" id="{95CA48B0-748A-4FD6-A9B6-F85E1F1AA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361" y="4169300"/>
            <a:ext cx="2133785" cy="1386960"/>
          </a:xfrm>
          <a:prstGeom prst="rect">
            <a:avLst/>
          </a:prstGeom>
          <a:effectLst>
            <a:outerShdw blurRad="50800" dist="38100" dir="2700000" algn="tl" rotWithShape="0">
              <a:prstClr val="black">
                <a:alpha val="40000"/>
              </a:prstClr>
            </a:outerShdw>
          </a:effectLst>
        </p:spPr>
      </p:pic>
      <p:sp>
        <p:nvSpPr>
          <p:cNvPr id="29" name="Textfeld 28">
            <a:extLst>
              <a:ext uri="{FF2B5EF4-FFF2-40B4-BE49-F238E27FC236}">
                <a16:creationId xmlns:a16="http://schemas.microsoft.com/office/drawing/2014/main" id="{48E54927-7A11-4BFC-966C-E8BD382D10BB}"/>
              </a:ext>
            </a:extLst>
          </p:cNvPr>
          <p:cNvSpPr txBox="1"/>
          <p:nvPr/>
        </p:nvSpPr>
        <p:spPr>
          <a:xfrm>
            <a:off x="7152893" y="5655204"/>
            <a:ext cx="3757952" cy="369332"/>
          </a:xfrm>
          <a:prstGeom prst="rect">
            <a:avLst/>
          </a:prstGeom>
          <a:noFill/>
        </p:spPr>
        <p:txBody>
          <a:bodyPr wrap="none" rtlCol="0">
            <a:spAutoFit/>
          </a:bodyPr>
          <a:lstStyle/>
          <a:p>
            <a:r>
              <a:rPr lang="en-US" dirty="0"/>
              <a:t>First layer kernels as learned by a CNN</a:t>
            </a:r>
          </a:p>
        </p:txBody>
      </p:sp>
    </p:spTree>
    <p:extLst>
      <p:ext uri="{BB962C8B-B14F-4D97-AF65-F5344CB8AC3E}">
        <p14:creationId xmlns:p14="http://schemas.microsoft.com/office/powerpoint/2010/main" val="151945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400BB5B-FD85-4FA9-9284-2F631BA2B9B9}"/>
              </a:ext>
            </a:extLst>
          </p:cNvPr>
          <p:cNvSpPr>
            <a:spLocks noGrp="1"/>
          </p:cNvSpPr>
          <p:nvPr>
            <p:ph idx="1"/>
          </p:nvPr>
        </p:nvSpPr>
        <p:spPr/>
        <p:txBody>
          <a:bodyPr/>
          <a:lstStyle/>
          <a:p>
            <a:pPr marL="0" indent="0">
              <a:buNone/>
            </a:pPr>
            <a:r>
              <a:rPr lang="en-US" dirty="0"/>
              <a:t>Assuming a layer of capsules already extracted their activation and state from pixel intensities, a </a:t>
            </a:r>
            <a:r>
              <a:rPr lang="en-US" dirty="0">
                <a:solidFill>
                  <a:schemeClr val="bg2"/>
                </a:solidFill>
              </a:rPr>
              <a:t>routing algorithm</a:t>
            </a:r>
            <a:r>
              <a:rPr lang="en-US" dirty="0"/>
              <a:t> can be designed to propagate the signal in a capsule network based on </a:t>
            </a:r>
            <a:r>
              <a:rPr lang="en-US" dirty="0">
                <a:solidFill>
                  <a:schemeClr val="bg2"/>
                </a:solidFill>
              </a:rPr>
              <a:t>agreement</a:t>
            </a:r>
            <a:r>
              <a:rPr lang="en-US" dirty="0"/>
              <a:t>.</a:t>
            </a:r>
          </a:p>
          <a:p>
            <a:pPr marL="457200" indent="-457200">
              <a:buFont typeface="+mj-lt"/>
              <a:buAutoNum type="arabicPeriod"/>
            </a:pPr>
            <a:r>
              <a:rPr lang="en-US" dirty="0"/>
              <a:t>Capsules in the lower layer cast votes about what they expect the state of the capsules in the higher level to be, based on their own state</a:t>
            </a:r>
          </a:p>
          <a:p>
            <a:pPr marL="457200" indent="-457200">
              <a:buFont typeface="+mj-lt"/>
              <a:buAutoNum type="arabicPeriod"/>
            </a:pPr>
            <a:r>
              <a:rPr lang="en-US" dirty="0"/>
              <a:t>The more capsules agree about a higher capsule’s state the higher its activation</a:t>
            </a:r>
          </a:p>
          <a:p>
            <a:pPr marL="457200" indent="-457200">
              <a:buFont typeface="+mj-lt"/>
              <a:buAutoNum type="arabicPeriod"/>
            </a:pPr>
            <a:r>
              <a:rPr lang="en-US" dirty="0"/>
              <a:t>States of higher capsules are computed based on the average votes they received</a:t>
            </a:r>
          </a:p>
        </p:txBody>
      </p:sp>
      <p:sp>
        <p:nvSpPr>
          <p:cNvPr id="3" name="Datumsplatzhalter 2">
            <a:extLst>
              <a:ext uri="{FF2B5EF4-FFF2-40B4-BE49-F238E27FC236}">
                <a16:creationId xmlns:a16="http://schemas.microsoft.com/office/drawing/2014/main" id="{DC702DE8-A889-4724-9C5E-83D835BAB5D3}"/>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99981A5C-E2DF-4616-8B3A-06B6FA2394EA}"/>
              </a:ext>
            </a:extLst>
          </p:cNvPr>
          <p:cNvSpPr>
            <a:spLocks noGrp="1"/>
          </p:cNvSpPr>
          <p:nvPr>
            <p:ph type="ftr" sz="quarter" idx="11"/>
          </p:nvPr>
        </p:nvSpPr>
        <p:spPr/>
        <p:txBody>
          <a:bodyPr/>
          <a:lstStyle/>
          <a:p>
            <a:r>
              <a:rPr lang="en-US" dirty="0"/>
              <a:t>1. Motivation of Capsule Network Architecture / Evaluation and Generalization of Capsule Networks in Neurorobotics</a:t>
            </a:r>
          </a:p>
        </p:txBody>
      </p:sp>
      <p:sp>
        <p:nvSpPr>
          <p:cNvPr id="5" name="Foliennummernplatzhalter 4">
            <a:extLst>
              <a:ext uri="{FF2B5EF4-FFF2-40B4-BE49-F238E27FC236}">
                <a16:creationId xmlns:a16="http://schemas.microsoft.com/office/drawing/2014/main" id="{728C0A2F-DA17-4867-BB00-6299B1920849}"/>
              </a:ext>
            </a:extLst>
          </p:cNvPr>
          <p:cNvSpPr>
            <a:spLocks noGrp="1"/>
          </p:cNvSpPr>
          <p:nvPr>
            <p:ph type="sldNum" sz="quarter" idx="12"/>
          </p:nvPr>
        </p:nvSpPr>
        <p:spPr/>
        <p:txBody>
          <a:bodyPr/>
          <a:lstStyle/>
          <a:p>
            <a:fld id="{B169C2F2-EDB3-4FE6-84CD-3C84FADA21DC}" type="slidenum">
              <a:rPr lang="en-US" smtClean="0"/>
              <a:pPr/>
              <a:t>7</a:t>
            </a:fld>
            <a:endParaRPr lang="en-US" dirty="0"/>
          </a:p>
        </p:txBody>
      </p:sp>
      <p:sp>
        <p:nvSpPr>
          <p:cNvPr id="6" name="Titel 5">
            <a:extLst>
              <a:ext uri="{FF2B5EF4-FFF2-40B4-BE49-F238E27FC236}">
                <a16:creationId xmlns:a16="http://schemas.microsoft.com/office/drawing/2014/main" id="{570FD689-A905-48D2-AD22-85BFBE974482}"/>
              </a:ext>
            </a:extLst>
          </p:cNvPr>
          <p:cNvSpPr>
            <a:spLocks noGrp="1"/>
          </p:cNvSpPr>
          <p:nvPr>
            <p:ph type="title"/>
          </p:nvPr>
        </p:nvSpPr>
        <p:spPr/>
        <p:txBody>
          <a:bodyPr/>
          <a:lstStyle/>
          <a:p>
            <a:r>
              <a:rPr lang="en-US" dirty="0"/>
              <a:t>Routing between Capsules</a:t>
            </a:r>
          </a:p>
        </p:txBody>
      </p:sp>
    </p:spTree>
    <p:extLst>
      <p:ext uri="{BB962C8B-B14F-4D97-AF65-F5344CB8AC3E}">
        <p14:creationId xmlns:p14="http://schemas.microsoft.com/office/powerpoint/2010/main" val="202649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Inhaltsplatzhalter 1">
                <a:extLst>
                  <a:ext uri="{FF2B5EF4-FFF2-40B4-BE49-F238E27FC236}">
                    <a16:creationId xmlns:a16="http://schemas.microsoft.com/office/drawing/2014/main" id="{F400BB5B-FD85-4FA9-9284-2F631BA2B9B9}"/>
                  </a:ext>
                </a:extLst>
              </p:cNvPr>
              <p:cNvSpPr>
                <a:spLocks noGrp="1"/>
              </p:cNvSpPr>
              <p:nvPr>
                <p:ph idx="1"/>
              </p:nvPr>
            </p:nvSpPr>
            <p:spPr/>
            <p:txBody>
              <a:bodyPr/>
              <a:lstStyle/>
              <a:p>
                <a:pPr marL="0" indent="0">
                  <a:buNone/>
                </a:pPr>
                <a:r>
                  <a:rPr lang="en-US" dirty="0"/>
                  <a:t>Assuming a layer of capsules already extracted their activation and state from pixel intensities, a </a:t>
                </a:r>
                <a:r>
                  <a:rPr lang="en-US" dirty="0">
                    <a:solidFill>
                      <a:schemeClr val="bg2"/>
                    </a:solidFill>
                  </a:rPr>
                  <a:t>routing algorithm</a:t>
                </a:r>
                <a:r>
                  <a:rPr lang="en-US" dirty="0"/>
                  <a:t> can be designed to propagate the signal in a capsule network based on </a:t>
                </a:r>
                <a:r>
                  <a:rPr lang="en-US" dirty="0">
                    <a:solidFill>
                      <a:schemeClr val="bg2"/>
                    </a:solidFill>
                  </a:rPr>
                  <a:t>agreement</a:t>
                </a:r>
                <a:r>
                  <a:rPr lang="en-US" dirty="0"/>
                  <a:t>.</a:t>
                </a:r>
              </a:p>
              <a:p>
                <a:pPr marL="457200" indent="-457200">
                  <a:buFont typeface="+mj-lt"/>
                  <a:buAutoNum type="arabicPeriod"/>
                </a:pPr>
                <a:r>
                  <a:rPr lang="en-US" dirty="0"/>
                  <a:t>Capsules in the lower layer cast votes about what they expect the state of the capsules in the higher level to be, based on their own state</a:t>
                </a:r>
              </a:p>
              <a:p>
                <a:pPr marL="457200" indent="-457200">
                  <a:buFont typeface="+mj-lt"/>
                  <a:buAutoNum type="arabicPeriod"/>
                </a:pPr>
                <a:r>
                  <a:rPr lang="en-US" dirty="0"/>
                  <a:t>The more capsules agree about a higher capsule’s state the higher its activation</a:t>
                </a:r>
              </a:p>
              <a:p>
                <a:pPr marL="457200" indent="-457200">
                  <a:buFont typeface="+mj-lt"/>
                  <a:buAutoNum type="arabicPeriod"/>
                </a:pPr>
                <a:r>
                  <a:rPr lang="en-US" dirty="0"/>
                  <a:t>States of higher capsules are computed based on the average votes they received</a:t>
                </a:r>
              </a:p>
              <a:p>
                <a:pPr marL="0" indent="0">
                  <a:buNone/>
                </a:pPr>
                <a:r>
                  <a:rPr lang="en-US" dirty="0">
                    <a:solidFill>
                      <a:schemeClr val="bg2"/>
                    </a:solidFill>
                  </a:rPr>
                  <a:t>Benefits</a:t>
                </a:r>
              </a:p>
              <a:p>
                <a:r>
                  <a:rPr lang="en-US" dirty="0"/>
                  <a:t>No pooling operations </a:t>
                </a:r>
                <a14:m>
                  <m:oMath xmlns:m="http://schemas.openxmlformats.org/officeDocument/2006/math">
                    <m:r>
                      <a:rPr lang="en-US" b="0" i="1" smtClean="0">
                        <a:latin typeface="Cambria Math" panose="02040503050406030204" pitchFamily="18" charset="0"/>
                      </a:rPr>
                      <m:t>→</m:t>
                    </m:r>
                  </m:oMath>
                </a14:m>
                <a:r>
                  <a:rPr lang="en-US" dirty="0"/>
                  <a:t> information on position of activation is </a:t>
                </a:r>
                <a:r>
                  <a:rPr lang="en-US" dirty="0">
                    <a:solidFill>
                      <a:schemeClr val="bg2"/>
                    </a:solidFill>
                  </a:rPr>
                  <a:t>not discarded</a:t>
                </a:r>
              </a:p>
              <a:p>
                <a:r>
                  <a:rPr lang="en-US" dirty="0"/>
                  <a:t>No unprincipled activation functions, rather a </a:t>
                </a:r>
                <a:r>
                  <a:rPr lang="en-US" dirty="0">
                    <a:solidFill>
                      <a:schemeClr val="bg2"/>
                    </a:solidFill>
                  </a:rPr>
                  <a:t>sensible objective</a:t>
                </a:r>
                <a:r>
                  <a:rPr lang="en-US" dirty="0"/>
                  <a:t> </a:t>
                </a:r>
                <a:r>
                  <a:rPr lang="en-US" dirty="0">
                    <a:solidFill>
                      <a:schemeClr val="bg2"/>
                    </a:solidFill>
                  </a:rPr>
                  <a:t>function</a:t>
                </a:r>
                <a:r>
                  <a:rPr lang="en-US" dirty="0"/>
                  <a:t> is minimized</a:t>
                </a:r>
              </a:p>
              <a:p>
                <a:r>
                  <a:rPr lang="en-US" dirty="0"/>
                  <a:t>The network only learns linear transforms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𝑖𝑗</m:t>
                        </m:r>
                      </m:sub>
                    </m:sSub>
                  </m:oMath>
                </a14:m>
                <a:r>
                  <a:rPr lang="en-US" dirty="0"/>
                  <a:t> between capsule states</a:t>
                </a:r>
              </a:p>
            </p:txBody>
          </p:sp>
        </mc:Choice>
        <mc:Fallback>
          <p:sp>
            <p:nvSpPr>
              <p:cNvPr id="2" name="Inhaltsplatzhalter 1">
                <a:extLst>
                  <a:ext uri="{FF2B5EF4-FFF2-40B4-BE49-F238E27FC236}">
                    <a16:creationId xmlns:a16="http://schemas.microsoft.com/office/drawing/2014/main" id="{F400BB5B-FD85-4FA9-9284-2F631BA2B9B9}"/>
                  </a:ext>
                </a:extLst>
              </p:cNvPr>
              <p:cNvSpPr>
                <a:spLocks noGrp="1" noRot="1" noChangeAspect="1" noMove="1" noResize="1" noEditPoints="1" noAdjustHandles="1" noChangeArrowheads="1" noChangeShapeType="1" noTextEdit="1"/>
              </p:cNvSpPr>
              <p:nvPr>
                <p:ph idx="1"/>
              </p:nvPr>
            </p:nvSpPr>
            <p:spPr>
              <a:blipFill>
                <a:blip r:embed="rId2"/>
                <a:stretch>
                  <a:fillRect l="-852" t="-1757" r="-319"/>
                </a:stretch>
              </a:blipFill>
            </p:spPr>
            <p:txBody>
              <a:bodyPr/>
              <a:lstStyle/>
              <a:p>
                <a:r>
                  <a:rPr lang="en-US">
                    <a:noFill/>
                  </a:rPr>
                  <a:t> </a:t>
                </a:r>
              </a:p>
            </p:txBody>
          </p:sp>
        </mc:Fallback>
      </mc:AlternateContent>
      <p:sp>
        <p:nvSpPr>
          <p:cNvPr id="3" name="Datumsplatzhalter 2">
            <a:extLst>
              <a:ext uri="{FF2B5EF4-FFF2-40B4-BE49-F238E27FC236}">
                <a16:creationId xmlns:a16="http://schemas.microsoft.com/office/drawing/2014/main" id="{DC702DE8-A889-4724-9C5E-83D835BAB5D3}"/>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99981A5C-E2DF-4616-8B3A-06B6FA2394EA}"/>
              </a:ext>
            </a:extLst>
          </p:cNvPr>
          <p:cNvSpPr>
            <a:spLocks noGrp="1"/>
          </p:cNvSpPr>
          <p:nvPr>
            <p:ph type="ftr" sz="quarter" idx="11"/>
          </p:nvPr>
        </p:nvSpPr>
        <p:spPr/>
        <p:txBody>
          <a:bodyPr/>
          <a:lstStyle/>
          <a:p>
            <a:r>
              <a:rPr lang="en-US" dirty="0"/>
              <a:t>1. Motivation of Capsule Network Architecture / Evaluation and Generalization of Capsule Networks in Neurorobotics</a:t>
            </a:r>
          </a:p>
        </p:txBody>
      </p:sp>
      <p:sp>
        <p:nvSpPr>
          <p:cNvPr id="5" name="Foliennummernplatzhalter 4">
            <a:extLst>
              <a:ext uri="{FF2B5EF4-FFF2-40B4-BE49-F238E27FC236}">
                <a16:creationId xmlns:a16="http://schemas.microsoft.com/office/drawing/2014/main" id="{728C0A2F-DA17-4867-BB00-6299B1920849}"/>
              </a:ext>
            </a:extLst>
          </p:cNvPr>
          <p:cNvSpPr>
            <a:spLocks noGrp="1"/>
          </p:cNvSpPr>
          <p:nvPr>
            <p:ph type="sldNum" sz="quarter" idx="12"/>
          </p:nvPr>
        </p:nvSpPr>
        <p:spPr/>
        <p:txBody>
          <a:bodyPr/>
          <a:lstStyle/>
          <a:p>
            <a:fld id="{B169C2F2-EDB3-4FE6-84CD-3C84FADA21DC}" type="slidenum">
              <a:rPr lang="en-US" smtClean="0"/>
              <a:pPr/>
              <a:t>8</a:t>
            </a:fld>
            <a:endParaRPr lang="en-US" dirty="0"/>
          </a:p>
        </p:txBody>
      </p:sp>
      <p:sp>
        <p:nvSpPr>
          <p:cNvPr id="6" name="Titel 5">
            <a:extLst>
              <a:ext uri="{FF2B5EF4-FFF2-40B4-BE49-F238E27FC236}">
                <a16:creationId xmlns:a16="http://schemas.microsoft.com/office/drawing/2014/main" id="{570FD689-A905-48D2-AD22-85BFBE974482}"/>
              </a:ext>
            </a:extLst>
          </p:cNvPr>
          <p:cNvSpPr>
            <a:spLocks noGrp="1"/>
          </p:cNvSpPr>
          <p:nvPr>
            <p:ph type="title"/>
          </p:nvPr>
        </p:nvSpPr>
        <p:spPr/>
        <p:txBody>
          <a:bodyPr/>
          <a:lstStyle/>
          <a:p>
            <a:r>
              <a:rPr lang="en-US" dirty="0"/>
              <a:t>Routing between Capsules</a:t>
            </a:r>
          </a:p>
        </p:txBody>
      </p:sp>
    </p:spTree>
    <p:extLst>
      <p:ext uri="{BB962C8B-B14F-4D97-AF65-F5344CB8AC3E}">
        <p14:creationId xmlns:p14="http://schemas.microsoft.com/office/powerpoint/2010/main" val="237290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Inhaltsplatzhalter 1">
                <a:extLst>
                  <a:ext uri="{FF2B5EF4-FFF2-40B4-BE49-F238E27FC236}">
                    <a16:creationId xmlns:a16="http://schemas.microsoft.com/office/drawing/2014/main" id="{F400BB5B-FD85-4FA9-9284-2F631BA2B9B9}"/>
                  </a:ext>
                </a:extLst>
              </p:cNvPr>
              <p:cNvSpPr>
                <a:spLocks noGrp="1"/>
              </p:cNvSpPr>
              <p:nvPr>
                <p:ph idx="1"/>
              </p:nvPr>
            </p:nvSpPr>
            <p:spPr/>
            <p:txBody>
              <a:bodyPr/>
              <a:lstStyle/>
              <a:p>
                <a:pPr marL="0" indent="0">
                  <a:buNone/>
                </a:pPr>
                <a:r>
                  <a:rPr lang="en-US" dirty="0"/>
                  <a:t>For a lower capsule </a:t>
                </a:r>
                <a14:m>
                  <m:oMath xmlns:m="http://schemas.openxmlformats.org/officeDocument/2006/math">
                    <m:r>
                      <a:rPr lang="en-US" b="0" i="1" smtClean="0">
                        <a:latin typeface="Cambria Math" panose="02040503050406030204" pitchFamily="18" charset="0"/>
                      </a:rPr>
                      <m:t>𝑖</m:t>
                    </m:r>
                  </m:oMath>
                </a14:m>
                <a:r>
                  <a:rPr lang="en-US" dirty="0"/>
                  <a:t> its </a:t>
                </a:r>
                <a:r>
                  <a:rPr lang="en-US" dirty="0">
                    <a:solidFill>
                      <a:schemeClr val="bg2"/>
                    </a:solidFill>
                  </a:rPr>
                  <a:t>vote</a:t>
                </a:r>
                <a:r>
                  <a:rPr lang="en-US" dirty="0"/>
                  <a:t> for a higher capsule </a:t>
                </a:r>
                <a14:m>
                  <m:oMath xmlns:m="http://schemas.openxmlformats.org/officeDocument/2006/math">
                    <m:r>
                      <a:rPr lang="en-US" b="0" i="1" smtClean="0">
                        <a:latin typeface="Cambria Math" panose="02040503050406030204" pitchFamily="18" charset="0"/>
                      </a:rPr>
                      <m:t>𝑗</m:t>
                    </m:r>
                  </m:oMath>
                </a14:m>
                <a:r>
                  <a:rPr lang="en-US" dirty="0"/>
                  <a:t> is simply calculated as a </a:t>
                </a:r>
                <a:r>
                  <a:rPr lang="en-US" dirty="0">
                    <a:solidFill>
                      <a:schemeClr val="bg2"/>
                    </a:solidFill>
                  </a:rPr>
                  <a:t>matrix multiplication</a:t>
                </a:r>
                <a:r>
                  <a:rPr lang="en-US" dirty="0"/>
                  <a:t> of its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oMath>
                </a14:m>
                <a:r>
                  <a:rPr lang="en-US" dirty="0"/>
                  <a:t> and the discriminatively learned matrix transform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𝑖𝑗</m:t>
                        </m:r>
                      </m:sub>
                    </m:sSub>
                  </m:oMath>
                </a14:m>
                <a:r>
                  <a:rPr lang="en-US" dirty="0"/>
                  <a:t>. The job of the routing algorithm is then to </a:t>
                </a:r>
                <a:r>
                  <a:rPr lang="en-US" dirty="0">
                    <a:solidFill>
                      <a:schemeClr val="bg2"/>
                    </a:solidFill>
                  </a:rPr>
                  <a:t>cluster</a:t>
                </a:r>
                <a:r>
                  <a:rPr lang="en-US" dirty="0"/>
                  <a:t> votes of the lower layer and set the </a:t>
                </a:r>
                <a:r>
                  <a:rPr lang="en-US" dirty="0">
                    <a:solidFill>
                      <a:schemeClr val="bg2"/>
                    </a:solidFill>
                  </a:rPr>
                  <a:t>expected</a:t>
                </a:r>
                <a:r>
                  <a:rPr lang="en-US" dirty="0"/>
                  <a:t> activations and states of the higher layer.</a:t>
                </a:r>
              </a:p>
              <a:p>
                <a:pPr marL="0" indent="0">
                  <a:buNone/>
                </a:pPr>
                <a:endParaRPr lang="en-US" dirty="0"/>
              </a:p>
              <a:p>
                <a:pPr marL="0" indent="0">
                  <a:buNone/>
                </a:pPr>
                <a:r>
                  <a:rPr lang="en-US" dirty="0">
                    <a:solidFill>
                      <a:schemeClr val="bg2"/>
                    </a:solidFill>
                  </a:rPr>
                  <a:t>EM Routing</a:t>
                </a:r>
              </a:p>
              <a:p>
                <a:pPr marL="0" indent="0">
                  <a:buNone/>
                </a:pPr>
                <a:r>
                  <a:rPr lang="en-US" dirty="0"/>
                  <a:t>The Expectation Maximization algorithm fits a </a:t>
                </a:r>
                <a:r>
                  <a:rPr lang="en-US" dirty="0">
                    <a:solidFill>
                      <a:schemeClr val="bg2"/>
                    </a:solidFill>
                  </a:rPr>
                  <a:t>gaussian mixture model</a:t>
                </a:r>
                <a:r>
                  <a:rPr lang="en-US" dirty="0"/>
                  <a:t> by iteratively computing a log-likelihood function using the current estimation of the parameters in the </a:t>
                </a:r>
                <a:r>
                  <a:rPr lang="en-US" dirty="0">
                    <a:solidFill>
                      <a:schemeClr val="bg2"/>
                    </a:solidFill>
                  </a:rPr>
                  <a:t>expectation</a:t>
                </a:r>
                <a:r>
                  <a:rPr lang="en-US" dirty="0"/>
                  <a:t> step and computing parameters </a:t>
                </a:r>
                <a:r>
                  <a:rPr lang="en-US" dirty="0">
                    <a:solidFill>
                      <a:schemeClr val="bg2"/>
                    </a:solidFill>
                  </a:rPr>
                  <a:t>maximizing</a:t>
                </a:r>
                <a:r>
                  <a:rPr lang="en-US" dirty="0"/>
                  <a:t> the same log-likelihood function in the following maximization step. In EM Routing, the higher capsules are interpreted as </a:t>
                </a:r>
                <a:r>
                  <a:rPr lang="en-US" dirty="0">
                    <a:solidFill>
                      <a:schemeClr val="bg2"/>
                    </a:solidFill>
                  </a:rPr>
                  <a:t>gaussian distributions</a:t>
                </a:r>
                <a:r>
                  <a:rPr lang="en-US" dirty="0"/>
                  <a:t> while the vectorized pose matrices of the lower capsules constitute the </a:t>
                </a:r>
                <a:r>
                  <a:rPr lang="en-US" dirty="0">
                    <a:solidFill>
                      <a:schemeClr val="bg2"/>
                    </a:solidFill>
                  </a:rPr>
                  <a:t>data points</a:t>
                </a:r>
                <a:r>
                  <a:rPr lang="en-US" dirty="0"/>
                  <a:t>.</a:t>
                </a:r>
              </a:p>
            </p:txBody>
          </p:sp>
        </mc:Choice>
        <mc:Fallback>
          <p:sp>
            <p:nvSpPr>
              <p:cNvPr id="2" name="Inhaltsplatzhalter 1">
                <a:extLst>
                  <a:ext uri="{FF2B5EF4-FFF2-40B4-BE49-F238E27FC236}">
                    <a16:creationId xmlns:a16="http://schemas.microsoft.com/office/drawing/2014/main" id="{F400BB5B-FD85-4FA9-9284-2F631BA2B9B9}"/>
                  </a:ext>
                </a:extLst>
              </p:cNvPr>
              <p:cNvSpPr>
                <a:spLocks noGrp="1" noRot="1" noChangeAspect="1" noMove="1" noResize="1" noEditPoints="1" noAdjustHandles="1" noChangeArrowheads="1" noChangeShapeType="1" noTextEdit="1"/>
              </p:cNvSpPr>
              <p:nvPr>
                <p:ph idx="1"/>
              </p:nvPr>
            </p:nvSpPr>
            <p:spPr>
              <a:blipFill>
                <a:blip r:embed="rId2"/>
                <a:stretch>
                  <a:fillRect l="-852" t="-1757" r="-586"/>
                </a:stretch>
              </a:blipFill>
            </p:spPr>
            <p:txBody>
              <a:bodyPr/>
              <a:lstStyle/>
              <a:p>
                <a:r>
                  <a:rPr lang="en-US">
                    <a:noFill/>
                  </a:rPr>
                  <a:t> </a:t>
                </a:r>
              </a:p>
            </p:txBody>
          </p:sp>
        </mc:Fallback>
      </mc:AlternateContent>
      <p:sp>
        <p:nvSpPr>
          <p:cNvPr id="3" name="Datumsplatzhalter 2">
            <a:extLst>
              <a:ext uri="{FF2B5EF4-FFF2-40B4-BE49-F238E27FC236}">
                <a16:creationId xmlns:a16="http://schemas.microsoft.com/office/drawing/2014/main" id="{DC702DE8-A889-4724-9C5E-83D835BAB5D3}"/>
              </a:ext>
            </a:extLst>
          </p:cNvPr>
          <p:cNvSpPr>
            <a:spLocks noGrp="1"/>
          </p:cNvSpPr>
          <p:nvPr>
            <p:ph type="dt" sz="half" idx="10"/>
          </p:nvPr>
        </p:nvSpPr>
        <p:spPr/>
        <p:txBody>
          <a:bodyPr/>
          <a:lstStyle/>
          <a:p>
            <a:r>
              <a:rPr lang="de-DE"/>
              <a:t>2018</a:t>
            </a:r>
            <a:endParaRPr lang="en-US" dirty="0"/>
          </a:p>
        </p:txBody>
      </p:sp>
      <p:sp>
        <p:nvSpPr>
          <p:cNvPr id="4" name="Fußzeilenplatzhalter 3">
            <a:extLst>
              <a:ext uri="{FF2B5EF4-FFF2-40B4-BE49-F238E27FC236}">
                <a16:creationId xmlns:a16="http://schemas.microsoft.com/office/drawing/2014/main" id="{99981A5C-E2DF-4616-8B3A-06B6FA2394EA}"/>
              </a:ext>
            </a:extLst>
          </p:cNvPr>
          <p:cNvSpPr>
            <a:spLocks noGrp="1"/>
          </p:cNvSpPr>
          <p:nvPr>
            <p:ph type="ftr" sz="quarter" idx="11"/>
          </p:nvPr>
        </p:nvSpPr>
        <p:spPr/>
        <p:txBody>
          <a:bodyPr/>
          <a:lstStyle/>
          <a:p>
            <a:r>
              <a:rPr lang="en-US" dirty="0"/>
              <a:t>1. Motivation of Capsule Network Architecture / Evaluation and Generalization of Capsule Networks in Neurorobotics</a:t>
            </a:r>
          </a:p>
        </p:txBody>
      </p:sp>
      <p:sp>
        <p:nvSpPr>
          <p:cNvPr id="5" name="Foliennummernplatzhalter 4">
            <a:extLst>
              <a:ext uri="{FF2B5EF4-FFF2-40B4-BE49-F238E27FC236}">
                <a16:creationId xmlns:a16="http://schemas.microsoft.com/office/drawing/2014/main" id="{728C0A2F-DA17-4867-BB00-6299B1920849}"/>
              </a:ext>
            </a:extLst>
          </p:cNvPr>
          <p:cNvSpPr>
            <a:spLocks noGrp="1"/>
          </p:cNvSpPr>
          <p:nvPr>
            <p:ph type="sldNum" sz="quarter" idx="12"/>
          </p:nvPr>
        </p:nvSpPr>
        <p:spPr/>
        <p:txBody>
          <a:bodyPr/>
          <a:lstStyle/>
          <a:p>
            <a:fld id="{B169C2F2-EDB3-4FE6-84CD-3C84FADA21DC}" type="slidenum">
              <a:rPr lang="en-US" smtClean="0"/>
              <a:pPr/>
              <a:t>9</a:t>
            </a:fld>
            <a:endParaRPr lang="en-US" dirty="0"/>
          </a:p>
        </p:txBody>
      </p:sp>
      <p:sp>
        <p:nvSpPr>
          <p:cNvPr id="6" name="Titel 5">
            <a:extLst>
              <a:ext uri="{FF2B5EF4-FFF2-40B4-BE49-F238E27FC236}">
                <a16:creationId xmlns:a16="http://schemas.microsoft.com/office/drawing/2014/main" id="{570FD689-A905-48D2-AD22-85BFBE974482}"/>
              </a:ext>
            </a:extLst>
          </p:cNvPr>
          <p:cNvSpPr>
            <a:spLocks noGrp="1"/>
          </p:cNvSpPr>
          <p:nvPr>
            <p:ph type="title"/>
          </p:nvPr>
        </p:nvSpPr>
        <p:spPr/>
        <p:txBody>
          <a:bodyPr/>
          <a:lstStyle/>
          <a:p>
            <a:r>
              <a:rPr lang="en-US" dirty="0"/>
              <a:t>Routing between Capsules</a:t>
            </a:r>
          </a:p>
        </p:txBody>
      </p:sp>
    </p:spTree>
    <p:extLst>
      <p:ext uri="{BB962C8B-B14F-4D97-AF65-F5344CB8AC3E}">
        <p14:creationId xmlns:p14="http://schemas.microsoft.com/office/powerpoint/2010/main" val="1862603878"/>
      </p:ext>
    </p:extLst>
  </p:cSld>
  <p:clrMapOvr>
    <a:masterClrMapping/>
  </p:clrMapOvr>
</p:sld>
</file>

<file path=ppt/theme/theme1.xml><?xml version="1.0" encoding="utf-8"?>
<a:theme xmlns:a="http://schemas.openxmlformats.org/drawingml/2006/main" name="Office">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I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UM_I6_Presentation_Wide.potx" id="{7CC128BB-DCD2-4E37-8BCC-6EA7D9250DCD}" vid="{E51C5ED9-ACAB-4828-8F06-AED52E40E3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template_presentation</Template>
  <TotalTime>0</TotalTime>
  <Words>2399</Words>
  <Application>Microsoft Office PowerPoint</Application>
  <PresentationFormat>Breitbild</PresentationFormat>
  <Paragraphs>255</Paragraphs>
  <Slides>32</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32</vt:i4>
      </vt:variant>
    </vt:vector>
  </HeadingPairs>
  <TitlesOfParts>
    <vt:vector size="36" baseType="lpstr">
      <vt:lpstr>Arial</vt:lpstr>
      <vt:lpstr>Calibri</vt:lpstr>
      <vt:lpstr>Cambria Math</vt:lpstr>
      <vt:lpstr>Office</vt:lpstr>
      <vt:lpstr>Evaluation and Generalization of Capsule Networks in Neurorobotics</vt:lpstr>
      <vt:lpstr>Table of Contents</vt:lpstr>
      <vt:lpstr>Limitations of Deep Learning</vt:lpstr>
      <vt:lpstr>Limitations of Deep Learning</vt:lpstr>
      <vt:lpstr>Capsule</vt:lpstr>
      <vt:lpstr>Capsule</vt:lpstr>
      <vt:lpstr>Routing between Capsules</vt:lpstr>
      <vt:lpstr>Routing between Capsules</vt:lpstr>
      <vt:lpstr>Routing between Capsules</vt:lpstr>
      <vt:lpstr>Routing between Capsules</vt:lpstr>
      <vt:lpstr>Routing between Capsules</vt:lpstr>
      <vt:lpstr>Routing between Capsules</vt:lpstr>
      <vt:lpstr>Open Questions</vt:lpstr>
      <vt:lpstr>Open Questions</vt:lpstr>
      <vt:lpstr>Formalizing Generalization</vt:lpstr>
      <vt:lpstr>Formalizing Generalization</vt:lpstr>
      <vt:lpstr>Example for Perturbation</vt:lpstr>
      <vt:lpstr>Dataset Generation</vt:lpstr>
      <vt:lpstr>Dataset Generation</vt:lpstr>
      <vt:lpstr>Object recognition dataset</vt:lpstr>
      <vt:lpstr>Parameterized Perturbations</vt:lpstr>
      <vt:lpstr>Parameterized Perturbations</vt:lpstr>
      <vt:lpstr>Parameterized Perturbations</vt:lpstr>
      <vt:lpstr>Runtime Results</vt:lpstr>
      <vt:lpstr>Runtime Results</vt:lpstr>
      <vt:lpstr>Object Recognition Results</vt:lpstr>
      <vt:lpstr>Open Questions</vt:lpstr>
      <vt:lpstr>Generalization Results</vt:lpstr>
      <vt:lpstr>Generalization Results</vt:lpstr>
      <vt:lpstr>Generalization Results</vt:lpstr>
      <vt:lpstr>Conclusion</vt:lpstr>
      <vt:lpstr>Conclusion</vt:lpstr>
    </vt:vector>
  </TitlesOfParts>
  <Manager>knoll@mytum.de</Manager>
  <Company>Technische Universität München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Muscular Robots: An Introducion</dc:title>
  <dc:creator>ga48zov</dc:creator>
  <cp:lastModifiedBy>Jean Elsner</cp:lastModifiedBy>
  <cp:revision>231</cp:revision>
  <dcterms:created xsi:type="dcterms:W3CDTF">2018-01-14T10:51:07Z</dcterms:created>
  <dcterms:modified xsi:type="dcterms:W3CDTF">2018-12-05T14:49:54Z</dcterms:modified>
</cp:coreProperties>
</file>