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5" r:id="rId2"/>
    <p:sldId id="306" r:id="rId3"/>
    <p:sldId id="307" r:id="rId4"/>
    <p:sldId id="315" r:id="rId5"/>
    <p:sldId id="294" r:id="rId6"/>
    <p:sldId id="299" r:id="rId7"/>
    <p:sldId id="295" r:id="rId8"/>
    <p:sldId id="304" r:id="rId9"/>
    <p:sldId id="302" r:id="rId10"/>
    <p:sldId id="31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3" d="100"/>
          <a:sy n="73" d="100"/>
        </p:scale>
        <p:origin x="1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0EBB0C4-6273-4C6E-B9BD-2EDC30F1CD52}" type="datetimeFigureOut">
              <a:rPr lang="en-US" dirty="0"/>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9CAD897-D46E-4AD2-BD9B-49DD3E640873}" type="datetimeFigureOut">
              <a:rPr lang="en-US" dirty="0"/>
              <a:t>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blog.ploeh.dk/2014/05/15/service-locator-violates-solid/" TargetMode="External"/><Relationship Id="rId3" Type="http://schemas.openxmlformats.org/officeDocument/2006/relationships/hyperlink" Target="http://www.infoworld.com/article/2949579/application-architecture/design-for-change-coupling-and-cohesion-in-object-oriented-systems.html" TargetMode="External"/><Relationship Id="rId7" Type="http://schemas.openxmlformats.org/officeDocument/2006/relationships/hyperlink" Target="http://blog.ploeh.dk/2010/02/03/ServiceLocatorisanAnti-Pattern/" TargetMode="External"/><Relationship Id="rId2" Type="http://schemas.openxmlformats.org/officeDocument/2006/relationships/hyperlink" Target="http://enterprisecraftsmanship.com/2015/09/02/cohesion-coupling-difference/" TargetMode="External"/><Relationship Id="rId1" Type="http://schemas.openxmlformats.org/officeDocument/2006/relationships/slideLayout" Target="../slideLayouts/slideLayout2.xml"/><Relationship Id="rId6" Type="http://schemas.openxmlformats.org/officeDocument/2006/relationships/hyperlink" Target="https://lostechies.com/derickbailey/2011/09/22/dependency-injection-is-not-the-same-as-the-dependency-inversion-principle/" TargetMode="External"/><Relationship Id="rId5" Type="http://schemas.openxmlformats.org/officeDocument/2006/relationships/hyperlink" Target="http://www.xyzws.com/scjp/SGS11/5/2" TargetMode="External"/><Relationship Id="rId4" Type="http://schemas.openxmlformats.org/officeDocument/2006/relationships/hyperlink" Target="https://thebojan.ninja/2015/04/08/high-cohesion-loose-coupling/" TargetMode="External"/><Relationship Id="rId9" Type="http://schemas.openxmlformats.org/officeDocument/2006/relationships/hyperlink" Target="http://blog.ploeh.dk/2015/10/26/service-locator-violates-encapsul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Cohésion/Couplage</a:t>
            </a:r>
          </a:p>
        </p:txBody>
      </p:sp>
      <p:sp>
        <p:nvSpPr>
          <p:cNvPr id="3" name="Espace réservé du tex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4815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Sources</a:t>
            </a:r>
          </a:p>
        </p:txBody>
      </p:sp>
      <p:pic>
        <p:nvPicPr>
          <p:cNvPr id="1026" name="Picture 2" descr="Dependency Injection in .NET by Mark Seemann, http://www.amazon.com/dp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7073" y="1846263"/>
            <a:ext cx="321818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82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Cohésion</a:t>
            </a:r>
          </a:p>
        </p:txBody>
      </p:sp>
      <p:sp>
        <p:nvSpPr>
          <p:cNvPr id="3" name="Espace réservé du contenu 2"/>
          <p:cNvSpPr>
            <a:spLocks noGrp="1"/>
          </p:cNvSpPr>
          <p:nvPr>
            <p:ph idx="1"/>
          </p:nvPr>
        </p:nvSpPr>
        <p:spPr/>
        <p:txBody>
          <a:bodyPr>
            <a:normAutofit/>
          </a:bodyPr>
          <a:lstStyle/>
          <a:p>
            <a:r>
              <a:rPr lang="fr-FR" dirty="0"/>
              <a:t>« </a:t>
            </a:r>
            <a:r>
              <a:rPr lang="en-US" dirty="0"/>
              <a:t>Cohesion denotes the level of intra-dependency amongst the elements of a software module. In other words, Cohesion is a measure of the degree to which the responsibilities of a single module or a component form a meaningful unit</a:t>
            </a:r>
            <a:r>
              <a:rPr lang="fr-FR" dirty="0"/>
              <a:t>. », </a:t>
            </a:r>
            <a:r>
              <a:rPr lang="fr-FR" dirty="0" err="1"/>
              <a:t>Joydip</a:t>
            </a:r>
            <a:r>
              <a:rPr lang="fr-FR" dirty="0"/>
              <a:t> </a:t>
            </a:r>
            <a:r>
              <a:rPr lang="fr-FR" dirty="0" err="1"/>
              <a:t>Kanjilal</a:t>
            </a:r>
            <a:r>
              <a:rPr lang="fr-FR" dirty="0"/>
              <a:t> (MVP Microsoft)</a:t>
            </a:r>
          </a:p>
          <a:p>
            <a:endParaRPr lang="fr-FR" dirty="0"/>
          </a:p>
          <a:p>
            <a:r>
              <a:rPr lang="fr-FR" dirty="0"/>
              <a:t>« La c</a:t>
            </a:r>
            <a:r>
              <a:rPr lang="en-US" dirty="0" err="1"/>
              <a:t>ohésion</a:t>
            </a:r>
            <a:r>
              <a:rPr lang="en-US" dirty="0"/>
              <a:t> </a:t>
            </a:r>
            <a:r>
              <a:rPr lang="en-US" dirty="0" err="1"/>
              <a:t>décrit</a:t>
            </a:r>
            <a:r>
              <a:rPr lang="en-US" dirty="0"/>
              <a:t> le </a:t>
            </a:r>
            <a:r>
              <a:rPr lang="en-US" dirty="0" err="1"/>
              <a:t>niveau</a:t>
            </a:r>
            <a:r>
              <a:rPr lang="en-US" dirty="0"/>
              <a:t> </a:t>
            </a:r>
            <a:r>
              <a:rPr lang="en-US" dirty="0" err="1"/>
              <a:t>d’inter-dépendance</a:t>
            </a:r>
            <a:r>
              <a:rPr lang="en-US" dirty="0"/>
              <a:t> entre les </a:t>
            </a:r>
            <a:r>
              <a:rPr lang="en-US" dirty="0" err="1"/>
              <a:t>éléments</a:t>
            </a:r>
            <a:r>
              <a:rPr lang="en-US" dirty="0"/>
              <a:t> d’un module. </a:t>
            </a:r>
            <a:r>
              <a:rPr lang="en-US" dirty="0" err="1"/>
              <a:t>En</a:t>
            </a:r>
            <a:r>
              <a:rPr lang="en-US" dirty="0"/>
              <a:t> </a:t>
            </a:r>
            <a:r>
              <a:rPr lang="en-US" dirty="0" err="1"/>
              <a:t>d’autres</a:t>
            </a:r>
            <a:r>
              <a:rPr lang="en-US" dirty="0"/>
              <a:t> </a:t>
            </a:r>
            <a:r>
              <a:rPr lang="en-US" dirty="0" err="1"/>
              <a:t>termes</a:t>
            </a:r>
            <a:r>
              <a:rPr lang="en-US" dirty="0"/>
              <a:t>, la </a:t>
            </a:r>
            <a:r>
              <a:rPr lang="en-US" dirty="0" err="1"/>
              <a:t>cohésion</a:t>
            </a:r>
            <a:r>
              <a:rPr lang="en-US" dirty="0"/>
              <a:t> </a:t>
            </a:r>
            <a:r>
              <a:rPr lang="en-US" dirty="0" err="1"/>
              <a:t>est</a:t>
            </a:r>
            <a:r>
              <a:rPr lang="en-US" dirty="0"/>
              <a:t> la </a:t>
            </a:r>
            <a:r>
              <a:rPr lang="en-US" dirty="0" err="1"/>
              <a:t>mesure</a:t>
            </a:r>
            <a:r>
              <a:rPr lang="en-US" dirty="0"/>
              <a:t> du </a:t>
            </a:r>
            <a:r>
              <a:rPr lang="en-US" dirty="0" err="1"/>
              <a:t>degré</a:t>
            </a:r>
            <a:r>
              <a:rPr lang="en-US" dirty="0"/>
              <a:t> du fait que les </a:t>
            </a:r>
            <a:r>
              <a:rPr lang="en-US" dirty="0" err="1"/>
              <a:t>responsabilités</a:t>
            </a:r>
            <a:r>
              <a:rPr lang="en-US" dirty="0"/>
              <a:t> </a:t>
            </a:r>
            <a:r>
              <a:rPr lang="en-US" dirty="0" err="1"/>
              <a:t>d’une</a:t>
            </a:r>
            <a:r>
              <a:rPr lang="en-US" dirty="0"/>
              <a:t> unique module </a:t>
            </a:r>
            <a:r>
              <a:rPr lang="en-US" dirty="0" err="1"/>
              <a:t>ou</a:t>
            </a:r>
            <a:r>
              <a:rPr lang="en-US" dirty="0"/>
              <a:t> </a:t>
            </a:r>
            <a:r>
              <a:rPr lang="en-US" dirty="0" err="1"/>
              <a:t>composant</a:t>
            </a:r>
            <a:r>
              <a:rPr lang="en-US" dirty="0"/>
              <a:t> </a:t>
            </a:r>
            <a:r>
              <a:rPr lang="en-US" dirty="0" err="1"/>
              <a:t>forme</a:t>
            </a:r>
            <a:r>
              <a:rPr lang="en-US" dirty="0"/>
              <a:t> </a:t>
            </a:r>
            <a:r>
              <a:rPr lang="en-US" dirty="0" err="1"/>
              <a:t>une</a:t>
            </a:r>
            <a:r>
              <a:rPr lang="en-US" dirty="0"/>
              <a:t> </a:t>
            </a:r>
            <a:r>
              <a:rPr lang="en-US" dirty="0" err="1"/>
              <a:t>unité</a:t>
            </a:r>
            <a:r>
              <a:rPr lang="en-US" dirty="0"/>
              <a:t> </a:t>
            </a:r>
            <a:r>
              <a:rPr lang="en-US" dirty="0" err="1"/>
              <a:t>significative</a:t>
            </a:r>
            <a:r>
              <a:rPr lang="en-US" dirty="0"/>
              <a:t>.</a:t>
            </a:r>
            <a:r>
              <a:rPr lang="fr-FR" dirty="0"/>
              <a:t> », </a:t>
            </a:r>
            <a:r>
              <a:rPr lang="fr-FR" dirty="0" err="1"/>
              <a:t>Joydip</a:t>
            </a:r>
            <a:r>
              <a:rPr lang="fr-FR" dirty="0"/>
              <a:t> </a:t>
            </a:r>
            <a:r>
              <a:rPr lang="fr-FR" dirty="0" err="1"/>
              <a:t>Kanjilal</a:t>
            </a:r>
            <a:r>
              <a:rPr lang="fr-FR" dirty="0"/>
              <a:t> (MVP Microsoft)</a:t>
            </a:r>
          </a:p>
          <a:p>
            <a:endParaRPr lang="fr-FR" dirty="0"/>
          </a:p>
        </p:txBody>
      </p:sp>
    </p:spTree>
    <p:extLst>
      <p:ext uri="{BB962C8B-B14F-4D97-AF65-F5344CB8AC3E}">
        <p14:creationId xmlns:p14="http://schemas.microsoft.com/office/powerpoint/2010/main" val="203017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Couplage</a:t>
            </a:r>
          </a:p>
        </p:txBody>
      </p:sp>
      <p:sp>
        <p:nvSpPr>
          <p:cNvPr id="3" name="Espace réservé du contenu 2"/>
          <p:cNvSpPr>
            <a:spLocks noGrp="1"/>
          </p:cNvSpPr>
          <p:nvPr>
            <p:ph idx="1"/>
          </p:nvPr>
        </p:nvSpPr>
        <p:spPr/>
        <p:txBody>
          <a:bodyPr/>
          <a:lstStyle/>
          <a:p>
            <a:r>
              <a:rPr lang="fr-FR" dirty="0"/>
              <a:t>«</a:t>
            </a:r>
            <a:r>
              <a:rPr lang="en-US" dirty="0"/>
              <a:t> Coupling may be defined as the degree of interdependence that exists between software modules and how closely they are connected to each other. In essence, coupling indicates the strength of interconnectedness between software modules. When this coupling is high, we may assume that the software modules are interdependent, i.e., they cannot function without the other.</a:t>
            </a:r>
            <a:r>
              <a:rPr lang="fr-FR" dirty="0"/>
              <a:t> »</a:t>
            </a:r>
            <a:r>
              <a:rPr lang="fr-FR" dirty="0"/>
              <a:t>, </a:t>
            </a:r>
            <a:r>
              <a:rPr lang="fr-FR" dirty="0" err="1"/>
              <a:t>Joydip</a:t>
            </a:r>
            <a:r>
              <a:rPr lang="fr-FR" dirty="0"/>
              <a:t> </a:t>
            </a:r>
            <a:r>
              <a:rPr lang="fr-FR" dirty="0" err="1"/>
              <a:t>Kanjilal</a:t>
            </a:r>
            <a:r>
              <a:rPr lang="fr-FR" dirty="0"/>
              <a:t> (MVP Microsoft)</a:t>
            </a:r>
          </a:p>
          <a:p>
            <a:endParaRPr lang="fr-FR" dirty="0"/>
          </a:p>
          <a:p>
            <a:r>
              <a:rPr lang="fr-FR" dirty="0"/>
              <a:t>«</a:t>
            </a:r>
            <a:r>
              <a:rPr lang="en-US" dirty="0"/>
              <a:t> Le </a:t>
            </a:r>
            <a:r>
              <a:rPr lang="en-US" dirty="0" err="1"/>
              <a:t>couplage</a:t>
            </a:r>
            <a:r>
              <a:rPr lang="en-US" dirty="0"/>
              <a:t> </a:t>
            </a:r>
            <a:r>
              <a:rPr lang="en-US" dirty="0" err="1"/>
              <a:t>peut</a:t>
            </a:r>
            <a:r>
              <a:rPr lang="en-US" dirty="0"/>
              <a:t> se </a:t>
            </a:r>
            <a:r>
              <a:rPr lang="en-US" dirty="0" err="1"/>
              <a:t>définir</a:t>
            </a:r>
            <a:r>
              <a:rPr lang="en-US" dirty="0"/>
              <a:t> </a:t>
            </a:r>
            <a:r>
              <a:rPr lang="en-US" dirty="0" err="1"/>
              <a:t>comme</a:t>
            </a:r>
            <a:r>
              <a:rPr lang="en-US" dirty="0"/>
              <a:t> le </a:t>
            </a:r>
            <a:r>
              <a:rPr lang="en-US" dirty="0" err="1"/>
              <a:t>degré</a:t>
            </a:r>
            <a:r>
              <a:rPr lang="en-US" dirty="0"/>
              <a:t> </a:t>
            </a:r>
            <a:r>
              <a:rPr lang="en-US" dirty="0" err="1"/>
              <a:t>d’interdépendance</a:t>
            </a:r>
            <a:r>
              <a:rPr lang="en-US" dirty="0"/>
              <a:t> qui </a:t>
            </a:r>
            <a:r>
              <a:rPr lang="en-US" dirty="0" err="1"/>
              <a:t>existe</a:t>
            </a:r>
            <a:r>
              <a:rPr lang="en-US" dirty="0"/>
              <a:t> entre les modules et à </a:t>
            </a:r>
            <a:r>
              <a:rPr lang="en-US" dirty="0" err="1"/>
              <a:t>quel</a:t>
            </a:r>
            <a:r>
              <a:rPr lang="en-US" dirty="0"/>
              <a:t> point </a:t>
            </a:r>
            <a:r>
              <a:rPr lang="en-US" dirty="0" err="1"/>
              <a:t>ils</a:t>
            </a:r>
            <a:r>
              <a:rPr lang="en-US" dirty="0"/>
              <a:t> </a:t>
            </a:r>
            <a:r>
              <a:rPr lang="en-US" dirty="0" err="1"/>
              <a:t>sont</a:t>
            </a:r>
            <a:r>
              <a:rPr lang="en-US" dirty="0"/>
              <a:t> </a:t>
            </a:r>
            <a:r>
              <a:rPr lang="en-US" dirty="0" err="1"/>
              <a:t>étroitement</a:t>
            </a:r>
            <a:r>
              <a:rPr lang="en-US" dirty="0"/>
              <a:t> </a:t>
            </a:r>
            <a:r>
              <a:rPr lang="en-US" dirty="0" err="1"/>
              <a:t>liés</a:t>
            </a:r>
            <a:r>
              <a:rPr lang="en-US" dirty="0"/>
              <a:t> entre </a:t>
            </a:r>
            <a:r>
              <a:rPr lang="en-US" dirty="0" err="1"/>
              <a:t>eux</a:t>
            </a:r>
            <a:r>
              <a:rPr lang="en-US" dirty="0"/>
              <a:t>. Par essence, le </a:t>
            </a:r>
            <a:r>
              <a:rPr lang="en-US" dirty="0" err="1"/>
              <a:t>couplage</a:t>
            </a:r>
            <a:r>
              <a:rPr lang="en-US" dirty="0"/>
              <a:t> </a:t>
            </a:r>
            <a:r>
              <a:rPr lang="en-US" dirty="0" err="1"/>
              <a:t>indique</a:t>
            </a:r>
            <a:r>
              <a:rPr lang="en-US" dirty="0"/>
              <a:t> la force </a:t>
            </a:r>
            <a:r>
              <a:rPr lang="en-US" dirty="0" err="1"/>
              <a:t>d’interconnexion</a:t>
            </a:r>
            <a:r>
              <a:rPr lang="en-US" dirty="0"/>
              <a:t> entre les modules. </a:t>
            </a:r>
            <a:r>
              <a:rPr lang="en-US" dirty="0" err="1"/>
              <a:t>Quand</a:t>
            </a:r>
            <a:r>
              <a:rPr lang="en-US" dirty="0"/>
              <a:t> le </a:t>
            </a:r>
            <a:r>
              <a:rPr lang="en-US" dirty="0" err="1"/>
              <a:t>couplage</a:t>
            </a:r>
            <a:r>
              <a:rPr lang="en-US" dirty="0"/>
              <a:t> </a:t>
            </a:r>
            <a:r>
              <a:rPr lang="en-US" dirty="0" err="1"/>
              <a:t>est</a:t>
            </a:r>
            <a:r>
              <a:rPr lang="en-US" dirty="0"/>
              <a:t> </a:t>
            </a:r>
            <a:r>
              <a:rPr lang="en-US" dirty="0" err="1"/>
              <a:t>élevé</a:t>
            </a:r>
            <a:r>
              <a:rPr lang="en-US" dirty="0"/>
              <a:t>, on assume que les modules </a:t>
            </a:r>
            <a:r>
              <a:rPr lang="en-US" dirty="0" err="1"/>
              <a:t>sont</a:t>
            </a:r>
            <a:r>
              <a:rPr lang="en-US" dirty="0"/>
              <a:t> inter-</a:t>
            </a:r>
            <a:r>
              <a:rPr lang="en-US" dirty="0" err="1"/>
              <a:t>dépendants</a:t>
            </a:r>
            <a:r>
              <a:rPr lang="en-US" dirty="0"/>
              <a:t>, par </a:t>
            </a:r>
            <a:r>
              <a:rPr lang="en-US" dirty="0" err="1"/>
              <a:t>exemple</a:t>
            </a:r>
            <a:r>
              <a:rPr lang="en-US" dirty="0"/>
              <a:t>, </a:t>
            </a:r>
            <a:r>
              <a:rPr lang="en-US" dirty="0" err="1"/>
              <a:t>ils</a:t>
            </a:r>
            <a:r>
              <a:rPr lang="en-US" dirty="0"/>
              <a:t> ne </a:t>
            </a:r>
            <a:r>
              <a:rPr lang="en-US" dirty="0" err="1"/>
              <a:t>peuvent</a:t>
            </a:r>
            <a:r>
              <a:rPr lang="en-US" dirty="0"/>
              <a:t> </a:t>
            </a:r>
            <a:r>
              <a:rPr lang="en-US" dirty="0" err="1"/>
              <a:t>fonctionner</a:t>
            </a:r>
            <a:r>
              <a:rPr lang="en-US" dirty="0"/>
              <a:t> sans les </a:t>
            </a:r>
            <a:r>
              <a:rPr lang="en-US" dirty="0" err="1"/>
              <a:t>autres</a:t>
            </a:r>
            <a:r>
              <a:rPr lang="en-US" dirty="0"/>
              <a:t>.</a:t>
            </a:r>
            <a:r>
              <a:rPr lang="fr-FR" dirty="0"/>
              <a:t> », </a:t>
            </a:r>
            <a:r>
              <a:rPr lang="fr-FR" dirty="0" err="1"/>
              <a:t>Joydip</a:t>
            </a:r>
            <a:r>
              <a:rPr lang="fr-FR" dirty="0"/>
              <a:t> </a:t>
            </a:r>
            <a:r>
              <a:rPr lang="fr-FR" dirty="0" err="1"/>
              <a:t>Kanjilal</a:t>
            </a:r>
            <a:r>
              <a:rPr lang="fr-FR" dirty="0"/>
              <a:t> (MVP Microsoft)</a:t>
            </a:r>
          </a:p>
          <a:p>
            <a:endParaRPr lang="fr-FR" dirty="0"/>
          </a:p>
        </p:txBody>
      </p:sp>
    </p:spTree>
    <p:extLst>
      <p:ext uri="{BB962C8B-B14F-4D97-AF65-F5344CB8AC3E}">
        <p14:creationId xmlns:p14="http://schemas.microsoft.com/office/powerpoint/2010/main" val="115292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Relation entre cohésion et couplage</a:t>
            </a:r>
          </a:p>
        </p:txBody>
      </p:sp>
      <p:sp>
        <p:nvSpPr>
          <p:cNvPr id="3" name="Espace réservé du contenu 2"/>
          <p:cNvSpPr>
            <a:spLocks noGrp="1"/>
          </p:cNvSpPr>
          <p:nvPr>
            <p:ph idx="1"/>
          </p:nvPr>
        </p:nvSpPr>
        <p:spPr/>
        <p:txBody>
          <a:bodyPr/>
          <a:lstStyle/>
          <a:p>
            <a:r>
              <a:rPr lang="fr-FR" dirty="0"/>
              <a:t>L’idéal est d’allier une cohésion forte et un couplage faible.</a:t>
            </a:r>
          </a:p>
          <a:p>
            <a:r>
              <a:rPr lang="fr-FR" dirty="0"/>
              <a:t>La cohésion forte rend plus facile:</a:t>
            </a:r>
          </a:p>
          <a:p>
            <a:pPr lvl="1"/>
            <a:r>
              <a:rPr lang="fr-FR" dirty="0"/>
              <a:t>La compréhension de ce que fait un module</a:t>
            </a:r>
          </a:p>
          <a:p>
            <a:pPr lvl="1"/>
            <a:r>
              <a:rPr lang="fr-FR" dirty="0"/>
              <a:t>L’utilisation de noms descriptifs et clairs</a:t>
            </a:r>
          </a:p>
          <a:p>
            <a:pPr lvl="1"/>
            <a:r>
              <a:rPr lang="fr-FR" dirty="0"/>
              <a:t>La réutilisation de modules</a:t>
            </a:r>
          </a:p>
          <a:p>
            <a:r>
              <a:rPr lang="fr-FR" dirty="0"/>
              <a:t>Le couplage faible rend plus facile:</a:t>
            </a:r>
          </a:p>
          <a:p>
            <a:pPr lvl="1"/>
            <a:r>
              <a:rPr lang="fr-FR" dirty="0"/>
              <a:t>La compréhension de ce que fait un module sans avoir à lire les autres</a:t>
            </a:r>
          </a:p>
          <a:p>
            <a:pPr lvl="1"/>
            <a:r>
              <a:rPr lang="fr-FR" dirty="0"/>
              <a:t>Le changement d’un module sans affecter les autres</a:t>
            </a:r>
          </a:p>
          <a:p>
            <a:pPr lvl="1"/>
            <a:r>
              <a:rPr lang="fr-FR" dirty="0"/>
              <a:t>La maintenabilité</a:t>
            </a:r>
          </a:p>
        </p:txBody>
      </p:sp>
    </p:spTree>
    <p:extLst>
      <p:ext uri="{BB962C8B-B14F-4D97-AF65-F5344CB8AC3E}">
        <p14:creationId xmlns:p14="http://schemas.microsoft.com/office/powerpoint/2010/main" val="392494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Dependency</a:t>
            </a:r>
            <a:r>
              <a:rPr lang="fr-FR" dirty="0"/>
              <a:t> Inversion</a:t>
            </a:r>
            <a:br>
              <a:rPr lang="fr-FR" dirty="0"/>
            </a:br>
            <a:r>
              <a:rPr lang="fr-FR" dirty="0" err="1"/>
              <a:t>Principle</a:t>
            </a:r>
            <a:endParaRPr lang="fr-FR" dirty="0"/>
          </a:p>
        </p:txBody>
      </p:sp>
      <p:sp>
        <p:nvSpPr>
          <p:cNvPr id="3" name="Espace réservé du tex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502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Dependency</a:t>
            </a:r>
            <a:r>
              <a:rPr lang="fr-FR" dirty="0"/>
              <a:t> Inversion </a:t>
            </a:r>
            <a:r>
              <a:rPr lang="fr-FR" dirty="0" err="1"/>
              <a:t>principle</a:t>
            </a:r>
            <a:endParaRPr lang="fr-FR" dirty="0"/>
          </a:p>
        </p:txBody>
      </p:sp>
      <p:sp>
        <p:nvSpPr>
          <p:cNvPr id="3" name="Espace réservé du contenu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Les modules de </a:t>
            </a:r>
            <a:r>
              <a:rPr lang="en-US" dirty="0" err="1"/>
              <a:t>haut</a:t>
            </a:r>
            <a:r>
              <a:rPr lang="en-US" dirty="0"/>
              <a:t> </a:t>
            </a:r>
            <a:r>
              <a:rPr lang="en-US" dirty="0" err="1"/>
              <a:t>niveau</a:t>
            </a:r>
            <a:r>
              <a:rPr lang="en-US" dirty="0"/>
              <a:t> ne </a:t>
            </a:r>
            <a:r>
              <a:rPr lang="en-US" dirty="0" err="1"/>
              <a:t>doivent</a:t>
            </a:r>
            <a:r>
              <a:rPr lang="en-US" dirty="0"/>
              <a:t> pas </a:t>
            </a:r>
            <a:r>
              <a:rPr lang="en-US" dirty="0" err="1"/>
              <a:t>dépendre</a:t>
            </a:r>
            <a:r>
              <a:rPr lang="en-US" dirty="0"/>
              <a:t> de modules de plus bas </a:t>
            </a:r>
            <a:r>
              <a:rPr lang="en-US" dirty="0" err="1"/>
              <a:t>niveau</a:t>
            </a:r>
            <a:r>
              <a:rPr lang="en-US" dirty="0"/>
              <a:t>, les </a:t>
            </a:r>
            <a:r>
              <a:rPr lang="en-US" dirty="0" err="1"/>
              <a:t>deux</a:t>
            </a:r>
            <a:r>
              <a:rPr lang="en-US" dirty="0"/>
              <a:t> </a:t>
            </a:r>
            <a:r>
              <a:rPr lang="en-US" dirty="0" err="1"/>
              <a:t>doivent</a:t>
            </a:r>
            <a:r>
              <a:rPr lang="en-US" dirty="0"/>
              <a:t> </a:t>
            </a:r>
            <a:r>
              <a:rPr lang="en-US" dirty="0" err="1"/>
              <a:t>dépendre</a:t>
            </a:r>
            <a:r>
              <a:rPr lang="en-US" dirty="0"/>
              <a:t> </a:t>
            </a:r>
            <a:r>
              <a:rPr lang="en-US" dirty="0" err="1"/>
              <a:t>d’abstraction</a:t>
            </a:r>
            <a:r>
              <a:rPr lang="en-US" dirty="0"/>
              <a:t>.</a:t>
            </a:r>
          </a:p>
          <a:p>
            <a:pPr>
              <a:buFont typeface="Arial" panose="020B0604020202020204" pitchFamily="34" charset="0"/>
              <a:buChar char="•"/>
            </a:pPr>
            <a:r>
              <a:rPr lang="en-US" dirty="0"/>
              <a:t> Les abstractions ne </a:t>
            </a:r>
            <a:r>
              <a:rPr lang="en-US" dirty="0" err="1"/>
              <a:t>doivent</a:t>
            </a:r>
            <a:r>
              <a:rPr lang="en-US" dirty="0"/>
              <a:t> pas </a:t>
            </a:r>
            <a:r>
              <a:rPr lang="en-US" dirty="0" err="1"/>
              <a:t>dépendre</a:t>
            </a:r>
            <a:r>
              <a:rPr lang="en-US" dirty="0"/>
              <a:t> des </a:t>
            </a:r>
            <a:r>
              <a:rPr lang="en-US" dirty="0" err="1"/>
              <a:t>détails</a:t>
            </a:r>
            <a:r>
              <a:rPr lang="en-US" dirty="0"/>
              <a:t>. Les details </a:t>
            </a:r>
            <a:r>
              <a:rPr lang="en-US" dirty="0" err="1"/>
              <a:t>doivent</a:t>
            </a:r>
            <a:r>
              <a:rPr lang="en-US" dirty="0"/>
              <a:t> </a:t>
            </a:r>
            <a:r>
              <a:rPr lang="en-US" dirty="0" err="1"/>
              <a:t>dépendre</a:t>
            </a:r>
            <a:r>
              <a:rPr lang="en-US" dirty="0"/>
              <a:t> des abstractions.</a:t>
            </a:r>
          </a:p>
          <a:p>
            <a:pPr>
              <a:buFont typeface="Arial" panose="020B0604020202020204" pitchFamily="34" charset="0"/>
              <a:buChar char="•"/>
            </a:pPr>
            <a:endParaRPr lang="en-US" dirty="0"/>
          </a:p>
          <a:p>
            <a:pPr>
              <a:buFont typeface="Arial" panose="020B0604020202020204" pitchFamily="34" charset="0"/>
              <a:buChar char="•"/>
            </a:pPr>
            <a:r>
              <a:rPr lang="fr-FR" dirty="0"/>
              <a:t>Module de haut niveau: Plus métier que technique</a:t>
            </a:r>
            <a:br>
              <a:rPr lang="fr-FR" dirty="0"/>
            </a:br>
            <a:r>
              <a:rPr lang="fr-FR" dirty="0"/>
              <a:t>Module de bas niveau: Plus technique que métier</a:t>
            </a:r>
            <a:endParaRPr lang="en-US" dirty="0"/>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277756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Résultats de recherche d'images pour « dependency invers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637" y="607978"/>
            <a:ext cx="7036341" cy="527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47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Démo</a:t>
            </a:r>
          </a:p>
        </p:txBody>
      </p:sp>
      <p:sp>
        <p:nvSpPr>
          <p:cNvPr id="3" name="Espace réservé du texte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44769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Sources</a:t>
            </a:r>
          </a:p>
        </p:txBody>
      </p:sp>
      <p:sp>
        <p:nvSpPr>
          <p:cNvPr id="3" name="Espace réservé du contenu 2"/>
          <p:cNvSpPr>
            <a:spLocks noGrp="1"/>
          </p:cNvSpPr>
          <p:nvPr>
            <p:ph idx="1"/>
          </p:nvPr>
        </p:nvSpPr>
        <p:spPr/>
        <p:txBody>
          <a:bodyPr>
            <a:normAutofit/>
          </a:bodyPr>
          <a:lstStyle/>
          <a:p>
            <a:r>
              <a:rPr lang="fr-FR" dirty="0">
                <a:hlinkClick r:id="rId2"/>
              </a:rPr>
              <a:t>http://enterprisecraftsmanship.com/2015/09/02/cohesion-coupling-difference/</a:t>
            </a:r>
            <a:br>
              <a:rPr lang="fr-FR" dirty="0"/>
            </a:br>
            <a:r>
              <a:rPr lang="fr-FR" dirty="0">
                <a:hlinkClick r:id="rId3"/>
              </a:rPr>
              <a:t>http://www.infoworld.com/article/2949579/application-architecture/design-for-change-coupling-and-cohesion-in-object-oriented-systems.html</a:t>
            </a:r>
            <a:br>
              <a:rPr lang="fr-FR" dirty="0"/>
            </a:br>
            <a:r>
              <a:rPr lang="fr-FR" dirty="0">
                <a:hlinkClick r:id="rId4"/>
              </a:rPr>
              <a:t>https://thebojan.ninja/2015/04/08/high-cohesion-loose-coupling/</a:t>
            </a:r>
            <a:br>
              <a:rPr lang="fr-FR" dirty="0"/>
            </a:br>
            <a:r>
              <a:rPr lang="fr-FR" dirty="0">
                <a:hlinkClick r:id="rId5"/>
              </a:rPr>
              <a:t>http://www.xyzws.com/scjp/SGS11/5/2</a:t>
            </a:r>
            <a:endParaRPr lang="fr-FR" dirty="0"/>
          </a:p>
          <a:p>
            <a:r>
              <a:rPr lang="fr-FR" dirty="0">
                <a:hlinkClick r:id="rId6"/>
              </a:rPr>
              <a:t>https://lostechies.com/derickbailey/2011/09/22/dependency-injection-is-not-the-same-as-the-dependency-inversion-principle/</a:t>
            </a:r>
            <a:endParaRPr lang="fr-FR" dirty="0"/>
          </a:p>
          <a:p>
            <a:r>
              <a:rPr lang="fr-FR">
                <a:hlinkClick r:id="rId7"/>
              </a:rPr>
              <a:t>http</a:t>
            </a:r>
            <a:r>
              <a:rPr lang="fr-FR" dirty="0">
                <a:hlinkClick r:id="rId7"/>
              </a:rPr>
              <a:t>://blog.ploeh.dk/2010/02/03/ServiceLocatorisanAnti-Pattern/</a:t>
            </a:r>
            <a:br>
              <a:rPr lang="fr-FR" dirty="0"/>
            </a:br>
            <a:r>
              <a:rPr lang="fr-FR" dirty="0">
                <a:hlinkClick r:id="rId8"/>
              </a:rPr>
              <a:t>http://blog.ploeh.dk/2014/05/15/service-locator-violates-solid/</a:t>
            </a:r>
            <a:br>
              <a:rPr lang="fr-FR" dirty="0"/>
            </a:br>
            <a:r>
              <a:rPr lang="fr-FR" dirty="0">
                <a:hlinkClick r:id="rId9"/>
              </a:rPr>
              <a:t>http://blog.ploeh.dk/2015/10/26/service-locator-violates-encapsulation/</a:t>
            </a:r>
            <a:endParaRPr lang="fr-FR" dirty="0"/>
          </a:p>
          <a:p>
            <a:br>
              <a:rPr lang="fr-FR" dirty="0"/>
            </a:br>
            <a:endParaRPr lang="fr-FR" dirty="0"/>
          </a:p>
          <a:p>
            <a:endParaRPr lang="fr-FR" dirty="0"/>
          </a:p>
          <a:p>
            <a:endParaRPr lang="fr-FR" dirty="0"/>
          </a:p>
          <a:p>
            <a:endParaRPr lang="fr-FR" dirty="0"/>
          </a:p>
        </p:txBody>
      </p:sp>
    </p:spTree>
    <p:extLst>
      <p:ext uri="{BB962C8B-B14F-4D97-AF65-F5344CB8AC3E}">
        <p14:creationId xmlns:p14="http://schemas.microsoft.com/office/powerpoint/2010/main" val="684659631"/>
      </p:ext>
    </p:extLst>
  </p:cSld>
  <p:clrMapOvr>
    <a:masterClrMapping/>
  </p:clrMapOvr>
</p:sld>
</file>

<file path=ppt/theme/theme1.xml><?xml version="1.0" encoding="utf-8"?>
<a:theme xmlns:a="http://schemas.openxmlformats.org/drawingml/2006/main" name="Rétrospectiv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1438</TotalTime>
  <Words>210</Words>
  <Application>Microsoft Office PowerPoint</Application>
  <PresentationFormat>Grand écran</PresentationFormat>
  <Paragraphs>33</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Rétrospective</vt:lpstr>
      <vt:lpstr>Cohésion/Couplage</vt:lpstr>
      <vt:lpstr>Cohésion</vt:lpstr>
      <vt:lpstr>Couplage</vt:lpstr>
      <vt:lpstr>Relation entre cohésion et couplage</vt:lpstr>
      <vt:lpstr>Dependency Inversion Principle</vt:lpstr>
      <vt:lpstr>Dependency Inversion principle</vt:lpstr>
      <vt:lpstr>Présentation PowerPoint</vt:lpstr>
      <vt:lpstr>Démo</vt:lpstr>
      <vt:lpstr>Sources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&amp; dette technique</dc:title>
  <dc:creator>Christophe Moinard</dc:creator>
  <cp:lastModifiedBy>Jean-Fulbert Horme</cp:lastModifiedBy>
  <cp:revision>101</cp:revision>
  <dcterms:created xsi:type="dcterms:W3CDTF">2016-06-22T11:38:05Z</dcterms:created>
  <dcterms:modified xsi:type="dcterms:W3CDTF">2017-01-08T18:01:50Z</dcterms:modified>
</cp:coreProperties>
</file>