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  <p:sldId id="306" r:id="rId3"/>
    <p:sldId id="307" r:id="rId4"/>
    <p:sldId id="315" r:id="rId5"/>
    <p:sldId id="294" r:id="rId6"/>
    <p:sldId id="299" r:id="rId7"/>
    <p:sldId id="295" r:id="rId8"/>
    <p:sldId id="304" r:id="rId9"/>
    <p:sldId id="302" r:id="rId10"/>
    <p:sldId id="31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ploeh.dk/2014/05/15/service-locator-violates-solid/" TargetMode="External"/><Relationship Id="rId3" Type="http://schemas.openxmlformats.org/officeDocument/2006/relationships/hyperlink" Target="http://www.infoworld.com/article/2949579/application-architecture/design-for-change-coupling-and-cohesion-in-object-oriented-systems.html" TargetMode="External"/><Relationship Id="rId7" Type="http://schemas.openxmlformats.org/officeDocument/2006/relationships/hyperlink" Target="http://blog.ploeh.dk/2010/02/03/ServiceLocatorisanAnti-Pattern/" TargetMode="External"/><Relationship Id="rId2" Type="http://schemas.openxmlformats.org/officeDocument/2006/relationships/hyperlink" Target="http://enterprisecraftsmanship.com/2015/09/02/cohesion-coupling-dif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stechies.com/derickbailey/2011/09/22/dependency-injection-is-not-the-same-as-the-dependency-inversion-principle/" TargetMode="External"/><Relationship Id="rId5" Type="http://schemas.openxmlformats.org/officeDocument/2006/relationships/hyperlink" Target="http://www.xyzws.com/scjp/SGS11/5/2" TargetMode="External"/><Relationship Id="rId4" Type="http://schemas.openxmlformats.org/officeDocument/2006/relationships/hyperlink" Target="https://thebojan.ninja/2015/04/08/high-cohesion-loose-coupling/" TargetMode="External"/><Relationship Id="rId9" Type="http://schemas.openxmlformats.org/officeDocument/2006/relationships/hyperlink" Target="http://blog.ploeh.dk/2015/10/26/service-locator-violates-encapsul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Cohésion/Couplage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1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pic>
        <p:nvPicPr>
          <p:cNvPr id="1026" name="Picture 2" descr="Dependency Injection in .NET by Mark Seemann, http://www.amazon.com/dp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073" y="1846263"/>
            <a:ext cx="321818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2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Cohésion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« La c</a:t>
            </a:r>
            <a:r>
              <a:rPr lang="en-US" dirty="0" err="1"/>
              <a:t>ohésion</a:t>
            </a:r>
            <a:r>
              <a:rPr lang="en-US" dirty="0"/>
              <a:t> </a:t>
            </a:r>
            <a:r>
              <a:rPr lang="en-US" dirty="0" err="1"/>
              <a:t>décrit</a:t>
            </a:r>
            <a:r>
              <a:rPr lang="en-US" dirty="0"/>
              <a:t> 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d’interdépendance</a:t>
            </a:r>
            <a:r>
              <a:rPr lang="en-US" dirty="0"/>
              <a:t> entre les </a:t>
            </a:r>
            <a:r>
              <a:rPr lang="en-US" dirty="0" err="1"/>
              <a:t>éléments</a:t>
            </a:r>
            <a:r>
              <a:rPr lang="en-US" dirty="0"/>
              <a:t> d’un module.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termes</a:t>
            </a:r>
            <a:r>
              <a:rPr lang="en-US" dirty="0"/>
              <a:t>, la </a:t>
            </a:r>
            <a:r>
              <a:rPr lang="en-US" dirty="0" err="1"/>
              <a:t>cohésion</a:t>
            </a:r>
            <a:r>
              <a:rPr lang="en-US" dirty="0"/>
              <a:t> </a:t>
            </a:r>
            <a:r>
              <a:rPr lang="en-US" dirty="0" err="1"/>
              <a:t>mesure</a:t>
            </a:r>
            <a:r>
              <a:rPr lang="en-US" dirty="0"/>
              <a:t> à </a:t>
            </a:r>
            <a:r>
              <a:rPr lang="en-US" dirty="0" err="1"/>
              <a:t>quel</a:t>
            </a:r>
            <a:r>
              <a:rPr lang="en-US" dirty="0"/>
              <a:t> point les </a:t>
            </a:r>
            <a:r>
              <a:rPr lang="en-US" dirty="0" err="1"/>
              <a:t>responsabilités</a:t>
            </a:r>
            <a:r>
              <a:rPr lang="en-US" dirty="0"/>
              <a:t> d’un module </a:t>
            </a:r>
            <a:r>
              <a:rPr lang="en-US" dirty="0" err="1"/>
              <a:t>isolé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d’un </a:t>
            </a:r>
            <a:r>
              <a:rPr lang="en-US" dirty="0" err="1"/>
              <a:t>composant</a:t>
            </a:r>
            <a:r>
              <a:rPr lang="en-US" dirty="0"/>
              <a:t>, </a:t>
            </a:r>
            <a:r>
              <a:rPr lang="en-US" dirty="0" err="1"/>
              <a:t>forment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unité</a:t>
            </a:r>
            <a:r>
              <a:rPr lang="en-US" dirty="0"/>
              <a:t> </a:t>
            </a:r>
            <a:r>
              <a:rPr lang="en-US" dirty="0" err="1"/>
              <a:t>significative</a:t>
            </a:r>
            <a:r>
              <a:rPr lang="en-US" dirty="0"/>
              <a:t>.</a:t>
            </a:r>
            <a:r>
              <a:rPr lang="fr-FR" dirty="0"/>
              <a:t> », </a:t>
            </a:r>
            <a:r>
              <a:rPr lang="fr-FR" dirty="0" err="1"/>
              <a:t>Joydip</a:t>
            </a:r>
            <a:r>
              <a:rPr lang="fr-FR" dirty="0"/>
              <a:t> </a:t>
            </a:r>
            <a:r>
              <a:rPr lang="fr-FR" dirty="0" err="1"/>
              <a:t>Kanjilal</a:t>
            </a:r>
            <a:r>
              <a:rPr lang="fr-FR" dirty="0"/>
              <a:t> (MVP Microsoft)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1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</a:t>
            </a:r>
            <a:r>
              <a:rPr lang="en-US" dirty="0"/>
              <a:t> Le </a:t>
            </a:r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se </a:t>
            </a:r>
            <a:r>
              <a:rPr lang="en-US" dirty="0" err="1"/>
              <a:t>définir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d’interdépendance</a:t>
            </a:r>
            <a:r>
              <a:rPr lang="en-US" dirty="0"/>
              <a:t> qui </a:t>
            </a:r>
            <a:r>
              <a:rPr lang="en-US" dirty="0" err="1"/>
              <a:t>existe</a:t>
            </a:r>
            <a:r>
              <a:rPr lang="en-US" dirty="0"/>
              <a:t> entre des modules et </a:t>
            </a:r>
            <a:r>
              <a:rPr lang="en-US" dirty="0" err="1"/>
              <a:t>exprime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degré</a:t>
            </a:r>
            <a:r>
              <a:rPr lang="en-US" dirty="0"/>
              <a:t> de </a:t>
            </a:r>
            <a:r>
              <a:rPr lang="en-US" dirty="0" err="1"/>
              <a:t>proximité</a:t>
            </a:r>
            <a:r>
              <a:rPr lang="en-US" dirty="0"/>
              <a:t>.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l’absolu</a:t>
            </a:r>
            <a:r>
              <a:rPr lang="en-US" dirty="0"/>
              <a:t>, le </a:t>
            </a:r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indique</a:t>
            </a:r>
            <a:r>
              <a:rPr lang="en-US" dirty="0"/>
              <a:t> la force </a:t>
            </a:r>
            <a:r>
              <a:rPr lang="en-US" dirty="0" err="1"/>
              <a:t>d’interconnexion</a:t>
            </a:r>
            <a:r>
              <a:rPr lang="en-US" dirty="0"/>
              <a:t> entre les modules. </a:t>
            </a:r>
            <a:r>
              <a:rPr lang="en-US" dirty="0" err="1"/>
              <a:t>Quand</a:t>
            </a:r>
            <a:r>
              <a:rPr lang="en-US" dirty="0"/>
              <a:t> le </a:t>
            </a:r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élevé</a:t>
            </a:r>
            <a:r>
              <a:rPr lang="en-US" dirty="0"/>
              <a:t>, on suppose que les modules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interdépendants</a:t>
            </a:r>
            <a:r>
              <a:rPr lang="en-US" dirty="0"/>
              <a:t>, </a:t>
            </a:r>
            <a:r>
              <a:rPr lang="en-US" dirty="0" err="1"/>
              <a:t>c’est</a:t>
            </a:r>
            <a:r>
              <a:rPr lang="en-US" dirty="0"/>
              <a:t>-à-dire </a:t>
            </a:r>
            <a:r>
              <a:rPr lang="en-US" dirty="0" err="1"/>
              <a:t>qu’ils</a:t>
            </a:r>
            <a:r>
              <a:rPr lang="en-US" dirty="0"/>
              <a:t> ne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fonctionner</a:t>
            </a:r>
            <a:r>
              <a:rPr lang="en-US" dirty="0"/>
              <a:t> les </a:t>
            </a:r>
            <a:r>
              <a:rPr lang="en-US" dirty="0" err="1"/>
              <a:t>uns</a:t>
            </a:r>
            <a:r>
              <a:rPr lang="en-US" dirty="0"/>
              <a:t> sans les </a:t>
            </a:r>
            <a:r>
              <a:rPr lang="en-US" dirty="0" err="1"/>
              <a:t>autres</a:t>
            </a:r>
            <a:r>
              <a:rPr lang="en-US" dirty="0"/>
              <a:t>.</a:t>
            </a:r>
            <a:r>
              <a:rPr lang="fr-FR" dirty="0"/>
              <a:t> », </a:t>
            </a:r>
            <a:r>
              <a:rPr lang="fr-FR" dirty="0" err="1"/>
              <a:t>Joydip</a:t>
            </a:r>
            <a:r>
              <a:rPr lang="fr-FR" dirty="0"/>
              <a:t> </a:t>
            </a:r>
            <a:r>
              <a:rPr lang="fr-FR" dirty="0" err="1"/>
              <a:t>Kanjilal</a:t>
            </a:r>
            <a:r>
              <a:rPr lang="fr-FR" dirty="0"/>
              <a:t> (MVP Microsoft)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92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cohésion et couplage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L’idéal est d’allier une cohésion forte et un couplage faible.</a:t>
            </a:r>
          </a:p>
          <a:p>
            <a:r>
              <a:rPr lang="fr-FR" dirty="0"/>
              <a:t>La cohésion forte rend plus facile:</a:t>
            </a:r>
          </a:p>
          <a:p>
            <a:pPr lvl="1"/>
            <a:r>
              <a:rPr lang="fr-FR" dirty="0"/>
              <a:t>La compréhension de ce que fait un module</a:t>
            </a:r>
          </a:p>
          <a:p>
            <a:pPr lvl="1"/>
            <a:r>
              <a:rPr lang="fr-FR" dirty="0"/>
              <a:t>L’utilisation de noms descriptifs et clairs</a:t>
            </a:r>
          </a:p>
          <a:p>
            <a:pPr lvl="1"/>
            <a:r>
              <a:rPr lang="fr-FR" dirty="0"/>
              <a:t>La réutilisation de modules</a:t>
            </a:r>
          </a:p>
          <a:p>
            <a:r>
              <a:rPr lang="fr-FR" dirty="0"/>
              <a:t>Le couplage faible rend plus facile:</a:t>
            </a:r>
          </a:p>
          <a:p>
            <a:pPr lvl="1"/>
            <a:r>
              <a:rPr lang="fr-FR" dirty="0"/>
              <a:t>La compréhension de ce que fait un module sans avoir à lire les autres</a:t>
            </a:r>
          </a:p>
          <a:p>
            <a:pPr lvl="1"/>
            <a:r>
              <a:rPr lang="fr-FR" dirty="0"/>
              <a:t>Le changement d’un module sans affecter les autres</a:t>
            </a:r>
          </a:p>
          <a:p>
            <a:pPr lvl="1"/>
            <a:r>
              <a:rPr lang="fr-FR" dirty="0"/>
              <a:t>La maintenabilité</a:t>
            </a:r>
          </a:p>
        </p:txBody>
      </p:sp>
    </p:spTree>
    <p:extLst>
      <p:ext uri="{BB962C8B-B14F-4D97-AF65-F5344CB8AC3E}">
        <p14:creationId xmlns:p14="http://schemas.microsoft.com/office/powerpoint/2010/main" val="392494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</a:t>
            </a:r>
            <a:br>
              <a:rPr lang="fr-FR" dirty="0"/>
            </a:b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2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Les modules de </a:t>
            </a:r>
            <a:r>
              <a:rPr lang="en-US" dirty="0" err="1"/>
              <a:t>haut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dépendre</a:t>
            </a:r>
            <a:r>
              <a:rPr lang="en-US" dirty="0"/>
              <a:t> de modules de plus bas </a:t>
            </a:r>
            <a:r>
              <a:rPr lang="en-US" dirty="0" err="1"/>
              <a:t>niveau</a:t>
            </a:r>
            <a:r>
              <a:rPr lang="en-US" dirty="0"/>
              <a:t>, les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dépendre</a:t>
            </a:r>
            <a:r>
              <a:rPr lang="en-US" dirty="0"/>
              <a:t> </a:t>
            </a:r>
            <a:r>
              <a:rPr lang="en-US" dirty="0" err="1"/>
              <a:t>d’abstraction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Les abstractions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dépendre</a:t>
            </a:r>
            <a:r>
              <a:rPr lang="en-US" dirty="0"/>
              <a:t> des </a:t>
            </a:r>
            <a:r>
              <a:rPr lang="en-US" dirty="0" err="1"/>
              <a:t>détails</a:t>
            </a:r>
            <a:r>
              <a:rPr lang="en-US" dirty="0"/>
              <a:t>. Les details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dépendre</a:t>
            </a:r>
            <a:r>
              <a:rPr lang="en-US" dirty="0"/>
              <a:t> des abstractions.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fr-FR" dirty="0"/>
              <a:t>  Module de haut niveau: Plus métier que technique (ex: classe Person)</a:t>
            </a:r>
            <a:br>
              <a:rPr lang="fr-FR" dirty="0"/>
            </a:br>
            <a:r>
              <a:rPr lang="fr-FR" dirty="0"/>
              <a:t>  Module de bas niveau: Plus technique que métier (ex: classe </a:t>
            </a:r>
            <a:r>
              <a:rPr lang="fr-FR" dirty="0" err="1"/>
              <a:t>FileReader</a:t>
            </a:r>
            <a:r>
              <a:rPr lang="fr-FR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6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ésultats de recherche d'images pour « dependency inversion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37" y="607978"/>
            <a:ext cx="7036341" cy="52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7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69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http://enterprisecraftsmanship.com/2015/09/02/cohesion-coupling-difference/</a:t>
            </a:r>
            <a:br>
              <a:rPr lang="fr-FR" dirty="0"/>
            </a:br>
            <a:r>
              <a:rPr lang="fr-FR" dirty="0">
                <a:hlinkClick r:id="rId3"/>
              </a:rPr>
              <a:t>http://www.infoworld.com/article/2949579/application-architecture/design-for-change-coupling-and-cohesion-in-object-oriented-systems.html</a:t>
            </a:r>
            <a:br>
              <a:rPr lang="fr-FR" dirty="0"/>
            </a:br>
            <a:r>
              <a:rPr lang="fr-FR" dirty="0">
                <a:hlinkClick r:id="rId4"/>
              </a:rPr>
              <a:t>https://thebojan.ninja/2015/04/08/high-cohesion-loose-coupling/</a:t>
            </a:r>
            <a:br>
              <a:rPr lang="fr-FR" dirty="0"/>
            </a:br>
            <a:r>
              <a:rPr lang="fr-FR" dirty="0">
                <a:hlinkClick r:id="rId5"/>
              </a:rPr>
              <a:t>http://www.xyzws.com/scjp/SGS11/5/2</a:t>
            </a:r>
            <a:endParaRPr lang="fr-FR" dirty="0"/>
          </a:p>
          <a:p>
            <a:r>
              <a:rPr lang="fr-FR" dirty="0">
                <a:hlinkClick r:id="rId6"/>
              </a:rPr>
              <a:t>https://lostechies.com/derickbailey/2011/09/22/dependency-injection-is-not-the-same-as-the-dependency-inversion-principle/</a:t>
            </a:r>
            <a:endParaRPr lang="fr-FR" dirty="0"/>
          </a:p>
          <a:p>
            <a:r>
              <a:rPr lang="fr-FR">
                <a:hlinkClick r:id="rId7"/>
              </a:rPr>
              <a:t>http</a:t>
            </a:r>
            <a:r>
              <a:rPr lang="fr-FR" dirty="0">
                <a:hlinkClick r:id="rId7"/>
              </a:rPr>
              <a:t>://blog.ploeh.dk/2010/02/03/ServiceLocatorisanAnti-Pattern/</a:t>
            </a:r>
            <a:br>
              <a:rPr lang="fr-FR" dirty="0"/>
            </a:br>
            <a:r>
              <a:rPr lang="fr-FR" dirty="0">
                <a:hlinkClick r:id="rId8"/>
              </a:rPr>
              <a:t>http://blog.ploeh.dk/2014/05/15/service-locator-violates-solid/</a:t>
            </a:r>
            <a:br>
              <a:rPr lang="fr-FR" dirty="0"/>
            </a:br>
            <a:r>
              <a:rPr lang="fr-FR" dirty="0">
                <a:hlinkClick r:id="rId9"/>
              </a:rPr>
              <a:t>http://blog.ploeh.dk/2015/10/26/service-locator-violates-encapsulation/</a:t>
            </a:r>
            <a:endParaRPr lang="fr-FR" dirty="0"/>
          </a:p>
          <a:p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6596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1518</TotalTime>
  <Words>212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Cohésion/Couplage</vt:lpstr>
      <vt:lpstr>Cohésion</vt:lpstr>
      <vt:lpstr>Couplage</vt:lpstr>
      <vt:lpstr>Relation entre cohésion et couplage</vt:lpstr>
      <vt:lpstr>Dependency Inversion Principle</vt:lpstr>
      <vt:lpstr>Dependency Inversion principle</vt:lpstr>
      <vt:lpstr>Présentation PowerPoint</vt:lpstr>
      <vt:lpstr>Démo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&amp; dette technique</dc:title>
  <dc:creator>Christophe Moinard</dc:creator>
  <cp:lastModifiedBy>Jean-Fulbert Horme</cp:lastModifiedBy>
  <cp:revision>110</cp:revision>
  <dcterms:created xsi:type="dcterms:W3CDTF">2016-06-22T11:38:05Z</dcterms:created>
  <dcterms:modified xsi:type="dcterms:W3CDTF">2017-01-09T22:24:19Z</dcterms:modified>
</cp:coreProperties>
</file>