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Krona One"/>
      <p:regular r:id="rId35"/>
    </p:embeddedFont>
    <p:embeddedFont>
      <p:font typeface="Roboto"/>
      <p:regular r:id="rId36"/>
      <p:bold r:id="rId37"/>
      <p:italic r:id="rId38"/>
      <p:boldItalic r:id="rId39"/>
    </p:embeddedFont>
    <p:embeddedFont>
      <p:font typeface="Titillium Web"/>
      <p:regular r:id="rId40"/>
      <p:bold r:id="rId41"/>
      <p:italic r:id="rId42"/>
      <p:boldItalic r:id="rId43"/>
    </p:embeddedFont>
    <p:embeddedFont>
      <p:font typeface="Merriweather"/>
      <p:regular r:id="rId44"/>
      <p:bold r:id="rId45"/>
      <p:italic r:id="rId46"/>
      <p:boldItalic r:id="rId47"/>
    </p:embeddedFont>
    <p:embeddedFont>
      <p:font typeface="Fira Sans Extra Condensed"/>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regular.fntdata"/><Relationship Id="rId42" Type="http://schemas.openxmlformats.org/officeDocument/2006/relationships/font" Target="fonts/TitilliumWeb-italic.fntdata"/><Relationship Id="rId41" Type="http://schemas.openxmlformats.org/officeDocument/2006/relationships/font" Target="fonts/TitilliumWeb-bold.fntdata"/><Relationship Id="rId44" Type="http://schemas.openxmlformats.org/officeDocument/2006/relationships/font" Target="fonts/Merriweather-regular.fntdata"/><Relationship Id="rId43" Type="http://schemas.openxmlformats.org/officeDocument/2006/relationships/font" Target="fonts/TitilliumWeb-boldItalic.fntdata"/><Relationship Id="rId46" Type="http://schemas.openxmlformats.org/officeDocument/2006/relationships/font" Target="fonts/Merriweather-italic.fntdata"/><Relationship Id="rId45"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ExtraCondensed-regular.fntdata"/><Relationship Id="rId47" Type="http://schemas.openxmlformats.org/officeDocument/2006/relationships/font" Target="fonts/Merriweather-boldItalic.fntdata"/><Relationship Id="rId49" Type="http://schemas.openxmlformats.org/officeDocument/2006/relationships/font" Target="fonts/FiraSansExtraCondense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KronaOne-regular.fntdata"/><Relationship Id="rId34" Type="http://schemas.openxmlformats.org/officeDocument/2006/relationships/slide" Target="slides/slide29.xml"/><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ExtraCondensed-boldItalic.fntdata"/><Relationship Id="rId50" Type="http://schemas.openxmlformats.org/officeDocument/2006/relationships/font" Target="fonts/FiraSansExtraCondense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a0086f66a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a0086f66a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b1647a8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b1647a8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aacfae4c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aacfae4c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aacfae4cd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aacfae4cd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b1647a86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b1647a86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ea0086f66a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ea0086f66a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ea0086f66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ea0086f66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aacfae4cd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aacfae4cd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aeb873e1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eaeb873e1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ea0086f66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ea0086f66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a0086f66a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a0086f66a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eaeb873e1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eaeb873e1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ea0086f66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ea0086f66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b1647a86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eb1647a86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ea0086f66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ea0086f66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86e5514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e86e5514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eb1647a86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eb1647a86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aacfae4c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eaacfae4c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eae939f2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eae939f2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eae939f2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eae939f2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eae939f2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eae939f2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ae939f2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ae939f2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aacfae4cd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aacfae4cd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aacfae4cd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aacfae4cd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aacfae4c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aacfae4c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b1647a86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b1647a86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aacfae4cd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aacfae4c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aacfae4c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aacfae4c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7206670" y="3926818"/>
            <a:ext cx="2387925" cy="2198875"/>
          </a:xfrm>
          <a:custGeom>
            <a:rect b="b" l="l" r="r" t="t"/>
            <a:pathLst>
              <a:path extrusionOk="0" h="87955" w="95517">
                <a:moveTo>
                  <a:pt x="27601" y="36217"/>
                </a:moveTo>
                <a:cubicBezTo>
                  <a:pt x="22233" y="35640"/>
                  <a:pt x="13112" y="33273"/>
                  <a:pt x="8551" y="34485"/>
                </a:cubicBezTo>
                <a:cubicBezTo>
                  <a:pt x="3991" y="35697"/>
                  <a:pt x="931" y="39565"/>
                  <a:pt x="238" y="43490"/>
                </a:cubicBezTo>
                <a:cubicBezTo>
                  <a:pt x="-455" y="47416"/>
                  <a:pt x="584" y="55036"/>
                  <a:pt x="4394" y="58038"/>
                </a:cubicBezTo>
                <a:cubicBezTo>
                  <a:pt x="8204" y="61040"/>
                  <a:pt x="17037" y="61963"/>
                  <a:pt x="23098" y="61501"/>
                </a:cubicBezTo>
                <a:cubicBezTo>
                  <a:pt x="29159" y="61039"/>
                  <a:pt x="35855" y="56306"/>
                  <a:pt x="40762" y="55267"/>
                </a:cubicBezTo>
                <a:cubicBezTo>
                  <a:pt x="45669" y="54228"/>
                  <a:pt x="49306" y="53247"/>
                  <a:pt x="52539" y="55267"/>
                </a:cubicBezTo>
                <a:cubicBezTo>
                  <a:pt x="55772" y="57287"/>
                  <a:pt x="58196" y="63233"/>
                  <a:pt x="60159" y="67389"/>
                </a:cubicBezTo>
                <a:cubicBezTo>
                  <a:pt x="62122" y="71545"/>
                  <a:pt x="61775" y="76799"/>
                  <a:pt x="64315" y="80205"/>
                </a:cubicBezTo>
                <a:cubicBezTo>
                  <a:pt x="66855" y="83611"/>
                  <a:pt x="70839" y="87306"/>
                  <a:pt x="75399" y="87825"/>
                </a:cubicBezTo>
                <a:cubicBezTo>
                  <a:pt x="79960" y="88345"/>
                  <a:pt x="88330" y="86035"/>
                  <a:pt x="91678" y="83322"/>
                </a:cubicBezTo>
                <a:cubicBezTo>
                  <a:pt x="95026" y="80609"/>
                  <a:pt x="95430" y="75356"/>
                  <a:pt x="95488" y="71546"/>
                </a:cubicBezTo>
                <a:cubicBezTo>
                  <a:pt x="95546" y="67736"/>
                  <a:pt x="94622" y="63002"/>
                  <a:pt x="92024" y="60462"/>
                </a:cubicBezTo>
                <a:cubicBezTo>
                  <a:pt x="89426" y="57922"/>
                  <a:pt x="82615" y="58211"/>
                  <a:pt x="79902" y="56306"/>
                </a:cubicBezTo>
                <a:cubicBezTo>
                  <a:pt x="77189" y="54401"/>
                  <a:pt x="75803" y="52265"/>
                  <a:pt x="75745" y="49032"/>
                </a:cubicBezTo>
                <a:cubicBezTo>
                  <a:pt x="75687" y="45799"/>
                  <a:pt x="77246" y="39853"/>
                  <a:pt x="79555" y="36909"/>
                </a:cubicBezTo>
                <a:cubicBezTo>
                  <a:pt x="81864" y="33965"/>
                  <a:pt x="87176" y="34312"/>
                  <a:pt x="89600" y="31368"/>
                </a:cubicBezTo>
                <a:cubicBezTo>
                  <a:pt x="92025" y="28424"/>
                  <a:pt x="93871" y="23228"/>
                  <a:pt x="94102" y="19245"/>
                </a:cubicBezTo>
                <a:cubicBezTo>
                  <a:pt x="94333" y="15262"/>
                  <a:pt x="93236" y="10586"/>
                  <a:pt x="90985" y="7469"/>
                </a:cubicBezTo>
                <a:cubicBezTo>
                  <a:pt x="88734" y="4352"/>
                  <a:pt x="84115" y="1523"/>
                  <a:pt x="80594" y="541"/>
                </a:cubicBezTo>
                <a:cubicBezTo>
                  <a:pt x="77073" y="-440"/>
                  <a:pt x="72801" y="21"/>
                  <a:pt x="69857" y="1580"/>
                </a:cubicBezTo>
                <a:cubicBezTo>
                  <a:pt x="66913" y="3139"/>
                  <a:pt x="64373" y="5679"/>
                  <a:pt x="62930" y="9893"/>
                </a:cubicBezTo>
                <a:cubicBezTo>
                  <a:pt x="61487" y="14107"/>
                  <a:pt x="62526" y="22247"/>
                  <a:pt x="61198" y="26865"/>
                </a:cubicBezTo>
                <a:cubicBezTo>
                  <a:pt x="59870" y="31483"/>
                  <a:pt x="58369" y="35755"/>
                  <a:pt x="54963" y="37602"/>
                </a:cubicBezTo>
                <a:cubicBezTo>
                  <a:pt x="51557" y="39449"/>
                  <a:pt x="45322" y="38180"/>
                  <a:pt x="40762" y="37949"/>
                </a:cubicBezTo>
                <a:cubicBezTo>
                  <a:pt x="36202" y="37718"/>
                  <a:pt x="32970" y="36794"/>
                  <a:pt x="27601" y="36217"/>
                </a:cubicBezTo>
                <a:close/>
              </a:path>
            </a:pathLst>
          </a:custGeom>
          <a:noFill/>
          <a:ln cap="flat" cmpd="sng" w="9525">
            <a:solidFill>
              <a:srgbClr val="34FF70"/>
            </a:solidFill>
            <a:prstDash val="solid"/>
            <a:round/>
            <a:headEnd len="med" w="med" type="none"/>
            <a:tailEnd len="med" w="med" type="none"/>
          </a:ln>
        </p:spPr>
      </p:sp>
      <p:sp>
        <p:nvSpPr>
          <p:cNvPr id="55" name="Google Shape;55;p13"/>
          <p:cNvSpPr txBox="1"/>
          <p:nvPr/>
        </p:nvSpPr>
        <p:spPr>
          <a:xfrm>
            <a:off x="434925" y="1494650"/>
            <a:ext cx="24852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4100">
                <a:solidFill>
                  <a:schemeClr val="accent2"/>
                </a:solidFill>
                <a:latin typeface="Krona One"/>
                <a:ea typeface="Krona One"/>
                <a:cs typeface="Krona One"/>
                <a:sym typeface="Krona One"/>
              </a:rPr>
              <a:t>PITCH</a:t>
            </a:r>
            <a:endParaRPr sz="4000">
              <a:solidFill>
                <a:schemeClr val="accent2"/>
              </a:solidFill>
              <a:latin typeface="Krona One"/>
              <a:ea typeface="Krona One"/>
              <a:cs typeface="Krona One"/>
              <a:sym typeface="Krona One"/>
            </a:endParaRPr>
          </a:p>
        </p:txBody>
      </p:sp>
      <p:sp>
        <p:nvSpPr>
          <p:cNvPr id="56" name="Google Shape;56;p13"/>
          <p:cNvSpPr txBox="1"/>
          <p:nvPr/>
        </p:nvSpPr>
        <p:spPr>
          <a:xfrm>
            <a:off x="4797450" y="2074200"/>
            <a:ext cx="4225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700">
                <a:solidFill>
                  <a:schemeClr val="accent2"/>
                </a:solidFill>
                <a:latin typeface="Krona One"/>
                <a:ea typeface="Krona One"/>
                <a:cs typeface="Krona One"/>
                <a:sym typeface="Krona One"/>
              </a:rPr>
              <a:t>ENGENHARIA DE SOFTWARE</a:t>
            </a:r>
            <a:endParaRPr b="1" sz="1700">
              <a:solidFill>
                <a:schemeClr val="accent2"/>
              </a:solidFill>
              <a:latin typeface="Krona One"/>
              <a:ea typeface="Krona One"/>
              <a:cs typeface="Krona One"/>
              <a:sym typeface="Krona One"/>
            </a:endParaRPr>
          </a:p>
          <a:p>
            <a:pPr indent="457200" lvl="0" marL="2286000" rtl="0" algn="ctr">
              <a:spcBef>
                <a:spcPts val="0"/>
              </a:spcBef>
              <a:spcAft>
                <a:spcPts val="0"/>
              </a:spcAft>
              <a:buNone/>
            </a:pPr>
            <a:r>
              <a:rPr b="1" lang="pt-BR" sz="1500">
                <a:solidFill>
                  <a:schemeClr val="accent2"/>
                </a:solidFill>
                <a:latin typeface="Krona One"/>
                <a:ea typeface="Krona One"/>
                <a:cs typeface="Krona One"/>
                <a:sym typeface="Krona One"/>
              </a:rPr>
              <a:t>     	     </a:t>
            </a:r>
            <a:r>
              <a:rPr b="1" lang="pt-BR" sz="1000">
                <a:solidFill>
                  <a:schemeClr val="accent2"/>
                </a:solidFill>
                <a:latin typeface="Krona One"/>
                <a:ea typeface="Krona One"/>
                <a:cs typeface="Krona One"/>
                <a:sym typeface="Krona One"/>
              </a:rPr>
              <a:t>IF 977</a:t>
            </a:r>
            <a:r>
              <a:rPr b="1" lang="pt-BR" sz="1500">
                <a:solidFill>
                  <a:schemeClr val="accent2"/>
                </a:solidFill>
                <a:latin typeface="Krona One"/>
                <a:ea typeface="Krona One"/>
                <a:cs typeface="Krona One"/>
                <a:sym typeface="Krona One"/>
              </a:rPr>
              <a:t> </a:t>
            </a:r>
            <a:endParaRPr b="1" sz="1500">
              <a:solidFill>
                <a:schemeClr val="accent2"/>
              </a:solidFill>
              <a:latin typeface="Krona One"/>
              <a:ea typeface="Krona One"/>
              <a:cs typeface="Krona One"/>
              <a:sym typeface="Krona One"/>
            </a:endParaRPr>
          </a:p>
        </p:txBody>
      </p:sp>
      <p:pic>
        <p:nvPicPr>
          <p:cNvPr id="57" name="Google Shape;57;p13"/>
          <p:cNvPicPr preferRelativeResize="0"/>
          <p:nvPr/>
        </p:nvPicPr>
        <p:blipFill>
          <a:blip r:embed="rId3">
            <a:alphaModFix/>
          </a:blip>
          <a:stretch>
            <a:fillRect/>
          </a:stretch>
        </p:blipFill>
        <p:spPr>
          <a:xfrm>
            <a:off x="6918950" y="225150"/>
            <a:ext cx="1948273" cy="673526"/>
          </a:xfrm>
          <a:prstGeom prst="rect">
            <a:avLst/>
          </a:prstGeom>
          <a:noFill/>
          <a:ln>
            <a:noFill/>
          </a:ln>
        </p:spPr>
      </p:pic>
      <p:pic>
        <p:nvPicPr>
          <p:cNvPr id="58" name="Google Shape;58;p13"/>
          <p:cNvPicPr preferRelativeResize="0"/>
          <p:nvPr/>
        </p:nvPicPr>
        <p:blipFill>
          <a:blip r:embed="rId4">
            <a:alphaModFix/>
          </a:blip>
          <a:stretch>
            <a:fillRect/>
          </a:stretch>
        </p:blipFill>
        <p:spPr>
          <a:xfrm>
            <a:off x="2140152" y="2590875"/>
            <a:ext cx="2023224" cy="459700"/>
          </a:xfrm>
          <a:prstGeom prst="rect">
            <a:avLst/>
          </a:prstGeom>
          <a:noFill/>
          <a:ln>
            <a:noFill/>
          </a:ln>
        </p:spPr>
      </p:pic>
      <p:pic>
        <p:nvPicPr>
          <p:cNvPr id="59" name="Google Shape;59;p13"/>
          <p:cNvPicPr preferRelativeResize="0"/>
          <p:nvPr/>
        </p:nvPicPr>
        <p:blipFill>
          <a:blip r:embed="rId5">
            <a:alphaModFix/>
          </a:blip>
          <a:stretch>
            <a:fillRect/>
          </a:stretch>
        </p:blipFill>
        <p:spPr>
          <a:xfrm>
            <a:off x="923375" y="2599175"/>
            <a:ext cx="670911" cy="459699"/>
          </a:xfrm>
          <a:prstGeom prst="rect">
            <a:avLst/>
          </a:prstGeom>
          <a:noFill/>
          <a:ln>
            <a:noFill/>
          </a:ln>
        </p:spPr>
      </p:pic>
      <p:pic>
        <p:nvPicPr>
          <p:cNvPr id="60" name="Google Shape;60;p13"/>
          <p:cNvPicPr preferRelativeResize="0"/>
          <p:nvPr/>
        </p:nvPicPr>
        <p:blipFill>
          <a:blip r:embed="rId6">
            <a:alphaModFix/>
          </a:blip>
          <a:stretch>
            <a:fillRect/>
          </a:stretch>
        </p:blipFill>
        <p:spPr>
          <a:xfrm>
            <a:off x="1638528" y="2590875"/>
            <a:ext cx="457371" cy="459699"/>
          </a:xfrm>
          <a:prstGeom prst="rect">
            <a:avLst/>
          </a:prstGeom>
          <a:noFill/>
          <a:ln>
            <a:noFill/>
          </a:ln>
        </p:spPr>
      </p:pic>
      <p:pic>
        <p:nvPicPr>
          <p:cNvPr id="61" name="Google Shape;61;p13"/>
          <p:cNvPicPr preferRelativeResize="0"/>
          <p:nvPr/>
        </p:nvPicPr>
        <p:blipFill>
          <a:blip r:embed="rId7">
            <a:alphaModFix/>
          </a:blip>
          <a:stretch>
            <a:fillRect/>
          </a:stretch>
        </p:blipFill>
        <p:spPr>
          <a:xfrm>
            <a:off x="7346325" y="4148125"/>
            <a:ext cx="1520900" cy="776625"/>
          </a:xfrm>
          <a:prstGeom prst="rect">
            <a:avLst/>
          </a:prstGeom>
          <a:noFill/>
          <a:ln>
            <a:noFill/>
          </a:ln>
        </p:spPr>
      </p:pic>
      <p:sp>
        <p:nvSpPr>
          <p:cNvPr id="62" name="Google Shape;62;p13"/>
          <p:cNvSpPr txBox="1"/>
          <p:nvPr/>
        </p:nvSpPr>
        <p:spPr>
          <a:xfrm>
            <a:off x="4797450" y="2797500"/>
            <a:ext cx="2952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solidFill>
                  <a:schemeClr val="accent2"/>
                </a:solidFill>
                <a:latin typeface="Krona One"/>
                <a:ea typeface="Krona One"/>
                <a:cs typeface="Krona One"/>
                <a:sym typeface="Krona One"/>
              </a:rPr>
              <a:t>Professor</a:t>
            </a:r>
            <a:endParaRPr sz="1500">
              <a:solidFill>
                <a:schemeClr val="accent2"/>
              </a:solidFill>
              <a:latin typeface="Krona One"/>
              <a:ea typeface="Krona One"/>
              <a:cs typeface="Krona One"/>
              <a:sym typeface="Krona One"/>
            </a:endParaRPr>
          </a:p>
          <a:p>
            <a:pPr indent="0" lvl="0" marL="0" rtl="0" algn="l">
              <a:spcBef>
                <a:spcPts val="0"/>
              </a:spcBef>
              <a:spcAft>
                <a:spcPts val="0"/>
              </a:spcAft>
              <a:buNone/>
            </a:pPr>
            <a:r>
              <a:t/>
            </a:r>
            <a:endParaRPr sz="600">
              <a:solidFill>
                <a:schemeClr val="accent2"/>
              </a:solidFill>
              <a:latin typeface="Krona One"/>
              <a:ea typeface="Krona One"/>
              <a:cs typeface="Krona One"/>
              <a:sym typeface="Krona One"/>
            </a:endParaRPr>
          </a:p>
          <a:p>
            <a:pPr indent="0" lvl="0" marL="0" rtl="0" algn="l">
              <a:spcBef>
                <a:spcPts val="0"/>
              </a:spcBef>
              <a:spcAft>
                <a:spcPts val="0"/>
              </a:spcAft>
              <a:buNone/>
            </a:pPr>
            <a:r>
              <a:rPr lang="pt-BR">
                <a:solidFill>
                  <a:schemeClr val="accent2"/>
                </a:solidFill>
                <a:latin typeface="Krona One"/>
                <a:ea typeface="Krona One"/>
                <a:cs typeface="Krona One"/>
                <a:sym typeface="Krona One"/>
              </a:rPr>
              <a:t>   </a:t>
            </a:r>
            <a:r>
              <a:rPr lang="pt-BR">
                <a:solidFill>
                  <a:schemeClr val="accent2"/>
                </a:solidFill>
                <a:latin typeface="Krona One"/>
                <a:ea typeface="Krona One"/>
                <a:cs typeface="Krona One"/>
                <a:sym typeface="Krona One"/>
              </a:rPr>
              <a:t>Vinicius Garcia</a:t>
            </a:r>
            <a:endParaRPr>
              <a:solidFill>
                <a:schemeClr val="accent2"/>
              </a:solidFill>
              <a:latin typeface="Krona One"/>
              <a:ea typeface="Krona One"/>
              <a:cs typeface="Krona One"/>
              <a:sym typeface="Krona One"/>
            </a:endParaRPr>
          </a:p>
        </p:txBody>
      </p:sp>
      <p:sp>
        <p:nvSpPr>
          <p:cNvPr id="63" name="Google Shape;63;p13"/>
          <p:cNvSpPr/>
          <p:nvPr/>
        </p:nvSpPr>
        <p:spPr>
          <a:xfrm>
            <a:off x="-247780" y="-893232"/>
            <a:ext cx="2387925" cy="2198875"/>
          </a:xfrm>
          <a:custGeom>
            <a:rect b="b" l="l" r="r" t="t"/>
            <a:pathLst>
              <a:path extrusionOk="0" h="87955" w="95517">
                <a:moveTo>
                  <a:pt x="27601" y="36217"/>
                </a:moveTo>
                <a:cubicBezTo>
                  <a:pt x="22233" y="35640"/>
                  <a:pt x="13112" y="33273"/>
                  <a:pt x="8551" y="34485"/>
                </a:cubicBezTo>
                <a:cubicBezTo>
                  <a:pt x="3991" y="35697"/>
                  <a:pt x="931" y="39565"/>
                  <a:pt x="238" y="43490"/>
                </a:cubicBezTo>
                <a:cubicBezTo>
                  <a:pt x="-455" y="47416"/>
                  <a:pt x="584" y="55036"/>
                  <a:pt x="4394" y="58038"/>
                </a:cubicBezTo>
                <a:cubicBezTo>
                  <a:pt x="8204" y="61040"/>
                  <a:pt x="17037" y="61963"/>
                  <a:pt x="23098" y="61501"/>
                </a:cubicBezTo>
                <a:cubicBezTo>
                  <a:pt x="29159" y="61039"/>
                  <a:pt x="35855" y="56306"/>
                  <a:pt x="40762" y="55267"/>
                </a:cubicBezTo>
                <a:cubicBezTo>
                  <a:pt x="45669" y="54228"/>
                  <a:pt x="49306" y="53247"/>
                  <a:pt x="52539" y="55267"/>
                </a:cubicBezTo>
                <a:cubicBezTo>
                  <a:pt x="55772" y="57287"/>
                  <a:pt x="58196" y="63233"/>
                  <a:pt x="60159" y="67389"/>
                </a:cubicBezTo>
                <a:cubicBezTo>
                  <a:pt x="62122" y="71545"/>
                  <a:pt x="61775" y="76799"/>
                  <a:pt x="64315" y="80205"/>
                </a:cubicBezTo>
                <a:cubicBezTo>
                  <a:pt x="66855" y="83611"/>
                  <a:pt x="70839" y="87306"/>
                  <a:pt x="75399" y="87825"/>
                </a:cubicBezTo>
                <a:cubicBezTo>
                  <a:pt x="79960" y="88345"/>
                  <a:pt x="88330" y="86035"/>
                  <a:pt x="91678" y="83322"/>
                </a:cubicBezTo>
                <a:cubicBezTo>
                  <a:pt x="95026" y="80609"/>
                  <a:pt x="95430" y="75356"/>
                  <a:pt x="95488" y="71546"/>
                </a:cubicBezTo>
                <a:cubicBezTo>
                  <a:pt x="95546" y="67736"/>
                  <a:pt x="94622" y="63002"/>
                  <a:pt x="92024" y="60462"/>
                </a:cubicBezTo>
                <a:cubicBezTo>
                  <a:pt x="89426" y="57922"/>
                  <a:pt x="82615" y="58211"/>
                  <a:pt x="79902" y="56306"/>
                </a:cubicBezTo>
                <a:cubicBezTo>
                  <a:pt x="77189" y="54401"/>
                  <a:pt x="75803" y="52265"/>
                  <a:pt x="75745" y="49032"/>
                </a:cubicBezTo>
                <a:cubicBezTo>
                  <a:pt x="75687" y="45799"/>
                  <a:pt x="77246" y="39853"/>
                  <a:pt x="79555" y="36909"/>
                </a:cubicBezTo>
                <a:cubicBezTo>
                  <a:pt x="81864" y="33965"/>
                  <a:pt x="87176" y="34312"/>
                  <a:pt x="89600" y="31368"/>
                </a:cubicBezTo>
                <a:cubicBezTo>
                  <a:pt x="92025" y="28424"/>
                  <a:pt x="93871" y="23228"/>
                  <a:pt x="94102" y="19245"/>
                </a:cubicBezTo>
                <a:cubicBezTo>
                  <a:pt x="94333" y="15262"/>
                  <a:pt x="93236" y="10586"/>
                  <a:pt x="90985" y="7469"/>
                </a:cubicBezTo>
                <a:cubicBezTo>
                  <a:pt x="88734" y="4352"/>
                  <a:pt x="84115" y="1523"/>
                  <a:pt x="80594" y="541"/>
                </a:cubicBezTo>
                <a:cubicBezTo>
                  <a:pt x="77073" y="-440"/>
                  <a:pt x="72801" y="21"/>
                  <a:pt x="69857" y="1580"/>
                </a:cubicBezTo>
                <a:cubicBezTo>
                  <a:pt x="66913" y="3139"/>
                  <a:pt x="64373" y="5679"/>
                  <a:pt x="62930" y="9893"/>
                </a:cubicBezTo>
                <a:cubicBezTo>
                  <a:pt x="61487" y="14107"/>
                  <a:pt x="62526" y="22247"/>
                  <a:pt x="61198" y="26865"/>
                </a:cubicBezTo>
                <a:cubicBezTo>
                  <a:pt x="59870" y="31483"/>
                  <a:pt x="58369" y="35755"/>
                  <a:pt x="54963" y="37602"/>
                </a:cubicBezTo>
                <a:cubicBezTo>
                  <a:pt x="51557" y="39449"/>
                  <a:pt x="45322" y="38180"/>
                  <a:pt x="40762" y="37949"/>
                </a:cubicBezTo>
                <a:cubicBezTo>
                  <a:pt x="36202" y="37718"/>
                  <a:pt x="32970" y="36794"/>
                  <a:pt x="27601" y="36217"/>
                </a:cubicBezTo>
                <a:close/>
              </a:path>
            </a:pathLst>
          </a:custGeom>
          <a:noFill/>
          <a:ln cap="flat" cmpd="sng" w="9525">
            <a:solidFill>
              <a:srgbClr val="4169E1"/>
            </a:solidFill>
            <a:prstDash val="solid"/>
            <a:round/>
            <a:headEnd len="med" w="med" type="none"/>
            <a:tailEnd len="med" w="med" type="none"/>
          </a:ln>
        </p:spPr>
      </p:sp>
      <p:sp>
        <p:nvSpPr>
          <p:cNvPr id="64" name="Google Shape;64;p13"/>
          <p:cNvSpPr/>
          <p:nvPr/>
        </p:nvSpPr>
        <p:spPr>
          <a:xfrm rot="-10509842">
            <a:off x="-71803" y="3797947"/>
            <a:ext cx="1327672" cy="1332021"/>
          </a:xfrm>
          <a:custGeom>
            <a:rect b="b" l="l" r="r" t="t"/>
            <a:pathLst>
              <a:path extrusionOk="0" h="53283" w="53109">
                <a:moveTo>
                  <a:pt x="7735" y="0"/>
                </a:moveTo>
                <a:cubicBezTo>
                  <a:pt x="7042" y="347"/>
                  <a:pt x="4849" y="463"/>
                  <a:pt x="3579" y="2079"/>
                </a:cubicBezTo>
                <a:cubicBezTo>
                  <a:pt x="2309" y="3696"/>
                  <a:pt x="346" y="6928"/>
                  <a:pt x="115" y="9699"/>
                </a:cubicBezTo>
                <a:cubicBezTo>
                  <a:pt x="-116" y="12470"/>
                  <a:pt x="116" y="16395"/>
                  <a:pt x="2194" y="18704"/>
                </a:cubicBezTo>
                <a:cubicBezTo>
                  <a:pt x="4272" y="21013"/>
                  <a:pt x="8891" y="22225"/>
                  <a:pt x="12585" y="23553"/>
                </a:cubicBezTo>
                <a:cubicBezTo>
                  <a:pt x="16280" y="24881"/>
                  <a:pt x="21128" y="25054"/>
                  <a:pt x="24361" y="26670"/>
                </a:cubicBezTo>
                <a:cubicBezTo>
                  <a:pt x="27594" y="28286"/>
                  <a:pt x="29961" y="30538"/>
                  <a:pt x="31981" y="33251"/>
                </a:cubicBezTo>
                <a:cubicBezTo>
                  <a:pt x="34002" y="35964"/>
                  <a:pt x="34983" y="40295"/>
                  <a:pt x="36484" y="42950"/>
                </a:cubicBezTo>
                <a:cubicBezTo>
                  <a:pt x="37985" y="45606"/>
                  <a:pt x="39197" y="47510"/>
                  <a:pt x="40986" y="49184"/>
                </a:cubicBezTo>
                <a:cubicBezTo>
                  <a:pt x="42776" y="50858"/>
                  <a:pt x="45201" y="52417"/>
                  <a:pt x="47221" y="52994"/>
                </a:cubicBezTo>
                <a:cubicBezTo>
                  <a:pt x="49242" y="53571"/>
                  <a:pt x="52128" y="52706"/>
                  <a:pt x="53109" y="52648"/>
                </a:cubicBezTo>
              </a:path>
            </a:pathLst>
          </a:custGeom>
          <a:noFill/>
          <a:ln cap="flat" cmpd="sng" w="9525">
            <a:solidFill>
              <a:srgbClr val="34FF70"/>
            </a:solidFill>
            <a:prstDash val="solid"/>
            <a:round/>
            <a:headEnd len="med" w="med" type="none"/>
            <a:tailEnd len="med" w="med"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2"/>
          <p:cNvSpPr/>
          <p:nvPr/>
        </p:nvSpPr>
        <p:spPr>
          <a:xfrm>
            <a:off x="2394657" y="-6"/>
            <a:ext cx="3192150" cy="1625200"/>
          </a:xfrm>
          <a:custGeom>
            <a:rect b="b" l="l" r="r" t="t"/>
            <a:pathLst>
              <a:path extrusionOk="0" h="65008" w="127686">
                <a:moveTo>
                  <a:pt x="2024" y="7775"/>
                </a:moveTo>
                <a:cubicBezTo>
                  <a:pt x="9172" y="-2942"/>
                  <a:pt x="29393" y="-1273"/>
                  <a:pt x="40580" y="5116"/>
                </a:cubicBezTo>
                <a:cubicBezTo>
                  <a:pt x="53354" y="12411"/>
                  <a:pt x="61867" y="25801"/>
                  <a:pt x="74482" y="33368"/>
                </a:cubicBezTo>
                <a:cubicBezTo>
                  <a:pt x="79346" y="36286"/>
                  <a:pt x="85629" y="35532"/>
                  <a:pt x="91101" y="37024"/>
                </a:cubicBezTo>
                <a:cubicBezTo>
                  <a:pt x="104686" y="40729"/>
                  <a:pt x="132221" y="46217"/>
                  <a:pt x="126997" y="59293"/>
                </a:cubicBezTo>
                <a:cubicBezTo>
                  <a:pt x="121296" y="73564"/>
                  <a:pt x="96403" y="56340"/>
                  <a:pt x="81130" y="54640"/>
                </a:cubicBezTo>
                <a:cubicBezTo>
                  <a:pt x="61087" y="52409"/>
                  <a:pt x="36383" y="68238"/>
                  <a:pt x="20637" y="55637"/>
                </a:cubicBezTo>
                <a:cubicBezTo>
                  <a:pt x="17427" y="53068"/>
                  <a:pt x="15079" y="46883"/>
                  <a:pt x="17646" y="43672"/>
                </a:cubicBezTo>
                <a:cubicBezTo>
                  <a:pt x="21894" y="38359"/>
                  <a:pt x="32985" y="33471"/>
                  <a:pt x="29944" y="27386"/>
                </a:cubicBezTo>
                <a:cubicBezTo>
                  <a:pt x="25526" y="18546"/>
                  <a:pt x="10247" y="22895"/>
                  <a:pt x="2024" y="17414"/>
                </a:cubicBezTo>
                <a:cubicBezTo>
                  <a:pt x="-1110" y="15325"/>
                  <a:pt x="-64" y="9249"/>
                  <a:pt x="2024" y="6114"/>
                </a:cubicBezTo>
              </a:path>
            </a:pathLst>
          </a:custGeom>
          <a:noFill/>
          <a:ln cap="flat" cmpd="sng" w="9525">
            <a:solidFill>
              <a:srgbClr val="1EB6E9"/>
            </a:solidFill>
            <a:prstDash val="solid"/>
            <a:round/>
            <a:headEnd len="med" w="med" type="none"/>
            <a:tailEnd len="med" w="med" type="none"/>
          </a:ln>
        </p:spPr>
      </p:sp>
      <p:sp>
        <p:nvSpPr>
          <p:cNvPr id="298" name="Google Shape;298;p22"/>
          <p:cNvSpPr txBox="1"/>
          <p:nvPr/>
        </p:nvSpPr>
        <p:spPr>
          <a:xfrm>
            <a:off x="601875" y="535822"/>
            <a:ext cx="7943100" cy="64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3000">
                <a:solidFill>
                  <a:srgbClr val="FFFFFF"/>
                </a:solidFill>
                <a:latin typeface="Krona One"/>
                <a:ea typeface="Krona One"/>
                <a:cs typeface="Krona One"/>
                <a:sym typeface="Krona One"/>
              </a:rPr>
              <a:t>NOSSO TIME</a:t>
            </a:r>
            <a:endParaRPr sz="3000">
              <a:solidFill>
                <a:srgbClr val="FFFFFF"/>
              </a:solidFill>
              <a:latin typeface="Krona One"/>
              <a:ea typeface="Krona One"/>
              <a:cs typeface="Krona One"/>
              <a:sym typeface="Krona One"/>
            </a:endParaRPr>
          </a:p>
        </p:txBody>
      </p:sp>
      <p:sp>
        <p:nvSpPr>
          <p:cNvPr id="299" name="Google Shape;299;p22"/>
          <p:cNvSpPr txBox="1"/>
          <p:nvPr/>
        </p:nvSpPr>
        <p:spPr>
          <a:xfrm>
            <a:off x="1427075" y="3479600"/>
            <a:ext cx="1899000" cy="4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FB7843"/>
                </a:solidFill>
                <a:latin typeface="Krona One"/>
                <a:ea typeface="Krona One"/>
                <a:cs typeface="Krona One"/>
                <a:sym typeface="Krona One"/>
              </a:rPr>
              <a:t>Aslay</a:t>
            </a:r>
            <a:endParaRPr>
              <a:solidFill>
                <a:srgbClr val="FB7843"/>
              </a:solidFill>
              <a:latin typeface="Krona One"/>
              <a:ea typeface="Krona One"/>
              <a:cs typeface="Krona One"/>
              <a:sym typeface="Krona One"/>
            </a:endParaRPr>
          </a:p>
          <a:p>
            <a:pPr indent="0" lvl="0" marL="0" rtl="0" algn="ctr">
              <a:lnSpc>
                <a:spcPct val="115000"/>
              </a:lnSpc>
              <a:spcBef>
                <a:spcPts val="0"/>
              </a:spcBef>
              <a:spcAft>
                <a:spcPts val="1600"/>
              </a:spcAft>
              <a:buNone/>
            </a:pPr>
            <a:r>
              <a:t/>
            </a:r>
            <a:endParaRPr>
              <a:solidFill>
                <a:srgbClr val="FB7843"/>
              </a:solidFill>
              <a:latin typeface="Krona One"/>
              <a:ea typeface="Krona One"/>
              <a:cs typeface="Krona One"/>
              <a:sym typeface="Krona One"/>
            </a:endParaRPr>
          </a:p>
        </p:txBody>
      </p:sp>
      <p:sp>
        <p:nvSpPr>
          <p:cNvPr id="300" name="Google Shape;300;p22"/>
          <p:cNvSpPr txBox="1"/>
          <p:nvPr/>
        </p:nvSpPr>
        <p:spPr>
          <a:xfrm>
            <a:off x="3687800" y="2352625"/>
            <a:ext cx="1899000" cy="4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FB7843"/>
                </a:solidFill>
                <a:latin typeface="Krona One"/>
                <a:ea typeface="Krona One"/>
                <a:cs typeface="Krona One"/>
                <a:sym typeface="Krona One"/>
              </a:rPr>
              <a:t>Izack</a:t>
            </a:r>
            <a:endParaRPr>
              <a:solidFill>
                <a:srgbClr val="FB7843"/>
              </a:solidFill>
              <a:latin typeface="Krona One"/>
              <a:ea typeface="Krona One"/>
              <a:cs typeface="Krona One"/>
              <a:sym typeface="Krona One"/>
            </a:endParaRPr>
          </a:p>
        </p:txBody>
      </p:sp>
      <p:sp>
        <p:nvSpPr>
          <p:cNvPr id="301" name="Google Shape;301;p22"/>
          <p:cNvSpPr txBox="1"/>
          <p:nvPr/>
        </p:nvSpPr>
        <p:spPr>
          <a:xfrm>
            <a:off x="6008900" y="3479600"/>
            <a:ext cx="1899000" cy="405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pt-BR">
                <a:solidFill>
                  <a:srgbClr val="FB7843"/>
                </a:solidFill>
                <a:latin typeface="Krona One"/>
                <a:ea typeface="Krona One"/>
                <a:cs typeface="Krona One"/>
                <a:sym typeface="Krona One"/>
              </a:rPr>
              <a:t>Marcson</a:t>
            </a:r>
            <a:endParaRPr>
              <a:solidFill>
                <a:srgbClr val="FB7843"/>
              </a:solidFill>
              <a:latin typeface="Krona One"/>
              <a:ea typeface="Krona One"/>
              <a:cs typeface="Krona One"/>
              <a:sym typeface="Krona One"/>
            </a:endParaRPr>
          </a:p>
          <a:p>
            <a:pPr indent="0" lvl="0" marL="0" rtl="0" algn="ctr">
              <a:lnSpc>
                <a:spcPct val="115000"/>
              </a:lnSpc>
              <a:spcBef>
                <a:spcPts val="1600"/>
              </a:spcBef>
              <a:spcAft>
                <a:spcPts val="1600"/>
              </a:spcAft>
              <a:buNone/>
            </a:pPr>
            <a:r>
              <a:t/>
            </a:r>
            <a:endParaRPr>
              <a:solidFill>
                <a:srgbClr val="FB7843"/>
              </a:solidFill>
              <a:latin typeface="Krona One"/>
              <a:ea typeface="Krona One"/>
              <a:cs typeface="Krona One"/>
              <a:sym typeface="Krona One"/>
            </a:endParaRPr>
          </a:p>
        </p:txBody>
      </p:sp>
      <p:sp>
        <p:nvSpPr>
          <p:cNvPr id="302" name="Google Shape;302;p22"/>
          <p:cNvSpPr txBox="1"/>
          <p:nvPr/>
        </p:nvSpPr>
        <p:spPr>
          <a:xfrm>
            <a:off x="3687800" y="4577950"/>
            <a:ext cx="1899000" cy="4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FB7843"/>
                </a:solidFill>
                <a:latin typeface="Krona One"/>
                <a:ea typeface="Krona One"/>
                <a:cs typeface="Krona One"/>
                <a:sym typeface="Krona One"/>
              </a:rPr>
              <a:t>Jean</a:t>
            </a:r>
            <a:endParaRPr>
              <a:solidFill>
                <a:srgbClr val="FB7843"/>
              </a:solidFill>
              <a:latin typeface="Krona One"/>
              <a:ea typeface="Krona One"/>
              <a:cs typeface="Krona One"/>
              <a:sym typeface="Krona One"/>
            </a:endParaRPr>
          </a:p>
        </p:txBody>
      </p:sp>
      <p:grpSp>
        <p:nvGrpSpPr>
          <p:cNvPr id="303" name="Google Shape;303;p22"/>
          <p:cNvGrpSpPr/>
          <p:nvPr/>
        </p:nvGrpSpPr>
        <p:grpSpPr>
          <a:xfrm>
            <a:off x="2060793" y="2645998"/>
            <a:ext cx="631561" cy="718711"/>
            <a:chOff x="-56774050" y="1904075"/>
            <a:chExt cx="279625" cy="318225"/>
          </a:xfrm>
        </p:grpSpPr>
        <p:sp>
          <p:nvSpPr>
            <p:cNvPr id="304" name="Google Shape;304;p22"/>
            <p:cNvSpPr/>
            <p:nvPr/>
          </p:nvSpPr>
          <p:spPr>
            <a:xfrm>
              <a:off x="-56671650" y="2135825"/>
              <a:ext cx="72475" cy="28975"/>
            </a:xfrm>
            <a:custGeom>
              <a:rect b="b" l="l" r="r" t="t"/>
              <a:pathLst>
                <a:path extrusionOk="0" h="1159" w="2899">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gradFill>
              <a:gsLst>
                <a:gs pos="0">
                  <a:srgbClr val="C27BA0"/>
                </a:gs>
                <a:gs pos="0">
                  <a:srgbClr val="9DAC8C"/>
                </a:gs>
                <a:gs pos="100000">
                  <a:srgbClr val="77DD77"/>
                </a:gs>
                <a:gs pos="100000">
                  <a:srgbClr val="C27BA0"/>
                </a:gs>
                <a:gs pos="100000">
                  <a:srgbClr val="77DD77"/>
                </a:gs>
                <a:gs pos="100000">
                  <a:srgbClr val="77DD77"/>
                </a:gs>
                <a:gs pos="100000">
                  <a:srgbClr val="77DD77"/>
                </a:gs>
                <a:gs pos="100000">
                  <a:srgbClr val="77DD77"/>
                </a:gs>
                <a:gs pos="100000">
                  <a:srgbClr val="B9AB5D"/>
                </a:gs>
                <a:gs pos="100000">
                  <a:srgbClr val="F26A8F"/>
                </a:gs>
                <a:gs pos="100000">
                  <a:srgbClr val="77DD77"/>
                </a:gs>
                <a:gs pos="100000">
                  <a:srgbClr val="FB7843"/>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2"/>
            <p:cNvSpPr/>
            <p:nvPr/>
          </p:nvSpPr>
          <p:spPr>
            <a:xfrm>
              <a:off x="-56774050" y="1904075"/>
              <a:ext cx="279625" cy="318225"/>
            </a:xfrm>
            <a:custGeom>
              <a:rect b="b" l="l" r="r" t="t"/>
              <a:pathLst>
                <a:path extrusionOk="0" h="12729" w="11185">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gradFill>
              <a:gsLst>
                <a:gs pos="0">
                  <a:srgbClr val="C27BA0"/>
                </a:gs>
                <a:gs pos="0">
                  <a:srgbClr val="9DAC8C"/>
                </a:gs>
                <a:gs pos="100000">
                  <a:srgbClr val="77DD77"/>
                </a:gs>
                <a:gs pos="100000">
                  <a:srgbClr val="C27BA0"/>
                </a:gs>
                <a:gs pos="100000">
                  <a:srgbClr val="77DD77"/>
                </a:gs>
                <a:gs pos="100000">
                  <a:srgbClr val="77DD77"/>
                </a:gs>
                <a:gs pos="100000">
                  <a:srgbClr val="77DD77"/>
                </a:gs>
                <a:gs pos="100000">
                  <a:srgbClr val="77DD77"/>
                </a:gs>
                <a:gs pos="100000">
                  <a:srgbClr val="B9AB5D"/>
                </a:gs>
                <a:gs pos="100000">
                  <a:srgbClr val="F26A8F"/>
                </a:gs>
                <a:gs pos="100000">
                  <a:srgbClr val="77DD77"/>
                </a:gs>
                <a:gs pos="100000">
                  <a:srgbClr val="FB7843"/>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 name="Google Shape;306;p22"/>
          <p:cNvGrpSpPr/>
          <p:nvPr/>
        </p:nvGrpSpPr>
        <p:grpSpPr>
          <a:xfrm>
            <a:off x="4321518" y="1519023"/>
            <a:ext cx="631561" cy="718711"/>
            <a:chOff x="-56774050" y="1904075"/>
            <a:chExt cx="279625" cy="318225"/>
          </a:xfrm>
        </p:grpSpPr>
        <p:sp>
          <p:nvSpPr>
            <p:cNvPr id="307" name="Google Shape;307;p22"/>
            <p:cNvSpPr/>
            <p:nvPr/>
          </p:nvSpPr>
          <p:spPr>
            <a:xfrm>
              <a:off x="-56671650" y="2135825"/>
              <a:ext cx="72475" cy="28975"/>
            </a:xfrm>
            <a:custGeom>
              <a:rect b="b" l="l" r="r" t="t"/>
              <a:pathLst>
                <a:path extrusionOk="0" h="1159" w="2899">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gradFill>
              <a:gsLst>
                <a:gs pos="0">
                  <a:srgbClr val="C27BA0"/>
                </a:gs>
                <a:gs pos="100000">
                  <a:srgbClr val="E19050"/>
                </a:gs>
                <a:gs pos="100000">
                  <a:srgbClr val="FFA500"/>
                </a:gs>
                <a:gs pos="100000">
                  <a:srgbClr val="C27BA0"/>
                </a:gs>
                <a:gs pos="100000">
                  <a:srgbClr val="FFA500"/>
                </a:gs>
                <a:gs pos="100000">
                  <a:srgbClr val="FFA500"/>
                </a:gs>
                <a:gs pos="100000">
                  <a:srgbClr val="FFA500"/>
                </a:gs>
                <a:gs pos="100000">
                  <a:srgbClr val="FFA500"/>
                </a:gs>
                <a:gs pos="100000">
                  <a:srgbClr val="C18C61"/>
                </a:gs>
                <a:gs pos="100000">
                  <a:srgbClr val="8272C1"/>
                </a:gs>
                <a:gs pos="100000">
                  <a:srgbClr val="4169E1"/>
                </a:gs>
                <a:gs pos="100000">
                  <a:srgbClr val="FB7843"/>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2"/>
            <p:cNvSpPr/>
            <p:nvPr/>
          </p:nvSpPr>
          <p:spPr>
            <a:xfrm>
              <a:off x="-56774050" y="1904075"/>
              <a:ext cx="279625" cy="318225"/>
            </a:xfrm>
            <a:custGeom>
              <a:rect b="b" l="l" r="r" t="t"/>
              <a:pathLst>
                <a:path extrusionOk="0" h="12729" w="11185">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gradFill>
              <a:gsLst>
                <a:gs pos="0">
                  <a:srgbClr val="C27BA0"/>
                </a:gs>
                <a:gs pos="100000">
                  <a:srgbClr val="E19050"/>
                </a:gs>
                <a:gs pos="100000">
                  <a:srgbClr val="FFA500"/>
                </a:gs>
                <a:gs pos="100000">
                  <a:srgbClr val="C27BA0"/>
                </a:gs>
                <a:gs pos="100000">
                  <a:srgbClr val="FFA500"/>
                </a:gs>
                <a:gs pos="100000">
                  <a:srgbClr val="FFA500"/>
                </a:gs>
                <a:gs pos="100000">
                  <a:srgbClr val="FFA500"/>
                </a:gs>
                <a:gs pos="100000">
                  <a:srgbClr val="FFA500"/>
                </a:gs>
                <a:gs pos="100000">
                  <a:srgbClr val="C18C61"/>
                </a:gs>
                <a:gs pos="100000">
                  <a:srgbClr val="8272C1"/>
                </a:gs>
                <a:gs pos="100000">
                  <a:srgbClr val="4169E1"/>
                </a:gs>
                <a:gs pos="100000">
                  <a:srgbClr val="FB7843"/>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22"/>
          <p:cNvGrpSpPr/>
          <p:nvPr/>
        </p:nvGrpSpPr>
        <p:grpSpPr>
          <a:xfrm>
            <a:off x="4321518" y="3744348"/>
            <a:ext cx="631561" cy="718711"/>
            <a:chOff x="-56774050" y="1904075"/>
            <a:chExt cx="279625" cy="318225"/>
          </a:xfrm>
        </p:grpSpPr>
        <p:sp>
          <p:nvSpPr>
            <p:cNvPr id="310" name="Google Shape;310;p22"/>
            <p:cNvSpPr/>
            <p:nvPr/>
          </p:nvSpPr>
          <p:spPr>
            <a:xfrm>
              <a:off x="-56671650" y="2135825"/>
              <a:ext cx="72475" cy="28975"/>
            </a:xfrm>
            <a:custGeom>
              <a:rect b="b" l="l" r="r" t="t"/>
              <a:pathLst>
                <a:path extrusionOk="0" h="1159" w="2899">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gradFill>
              <a:gsLst>
                <a:gs pos="0">
                  <a:srgbClr val="77DD77"/>
                </a:gs>
                <a:gs pos="0">
                  <a:srgbClr val="8BA785"/>
                </a:gs>
                <a:gs pos="100000">
                  <a:srgbClr val="4169E1"/>
                </a:gs>
                <a:gs pos="100000">
                  <a:srgbClr val="706DBA"/>
                </a:gs>
                <a:gs pos="100000">
                  <a:srgbClr val="77DD77"/>
                </a:gs>
                <a:gs pos="100000">
                  <a:srgbClr val="9E7192"/>
                </a:gs>
                <a:gs pos="100000">
                  <a:srgbClr val="4169E1"/>
                </a:gs>
                <a:gs pos="100000">
                  <a:srgbClr val="706DBA"/>
                </a:gs>
                <a:gs pos="100000">
                  <a:srgbClr val="FB7843"/>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2"/>
            <p:cNvSpPr/>
            <p:nvPr/>
          </p:nvSpPr>
          <p:spPr>
            <a:xfrm>
              <a:off x="-56774050" y="1904075"/>
              <a:ext cx="279625" cy="318225"/>
            </a:xfrm>
            <a:custGeom>
              <a:rect b="b" l="l" r="r" t="t"/>
              <a:pathLst>
                <a:path extrusionOk="0" h="12729" w="11185">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gradFill>
              <a:gsLst>
                <a:gs pos="0">
                  <a:srgbClr val="77DD77"/>
                </a:gs>
                <a:gs pos="0">
                  <a:srgbClr val="8BA785"/>
                </a:gs>
                <a:gs pos="100000">
                  <a:srgbClr val="4169E1"/>
                </a:gs>
                <a:gs pos="100000">
                  <a:srgbClr val="706DBA"/>
                </a:gs>
                <a:gs pos="100000">
                  <a:srgbClr val="77DD77"/>
                </a:gs>
                <a:gs pos="100000">
                  <a:srgbClr val="9E7192"/>
                </a:gs>
                <a:gs pos="100000">
                  <a:srgbClr val="4169E1"/>
                </a:gs>
                <a:gs pos="100000">
                  <a:srgbClr val="706DBA"/>
                </a:gs>
                <a:gs pos="100000">
                  <a:srgbClr val="FB7843"/>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 name="Google Shape;312;p22"/>
          <p:cNvGrpSpPr/>
          <p:nvPr/>
        </p:nvGrpSpPr>
        <p:grpSpPr>
          <a:xfrm>
            <a:off x="6642618" y="2645998"/>
            <a:ext cx="631561" cy="718711"/>
            <a:chOff x="-56774050" y="1904075"/>
            <a:chExt cx="279625" cy="318225"/>
          </a:xfrm>
        </p:grpSpPr>
        <p:sp>
          <p:nvSpPr>
            <p:cNvPr id="313" name="Google Shape;313;p22"/>
            <p:cNvSpPr/>
            <p:nvPr/>
          </p:nvSpPr>
          <p:spPr>
            <a:xfrm>
              <a:off x="-56671650" y="2135825"/>
              <a:ext cx="72475" cy="28975"/>
            </a:xfrm>
            <a:custGeom>
              <a:rect b="b" l="l" r="r" t="t"/>
              <a:pathLst>
                <a:path extrusionOk="0" h="1159" w="2899">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gradFill>
              <a:gsLst>
                <a:gs pos="0">
                  <a:schemeClr val="accent1"/>
                </a:gs>
                <a:gs pos="0">
                  <a:srgbClr val="FD8F22"/>
                </a:gs>
                <a:gs pos="0">
                  <a:srgbClr val="FFA500"/>
                </a:gs>
                <a:gs pos="100000">
                  <a:srgbClr val="A08A8B"/>
                </a:gs>
                <a:gs pos="100000">
                  <a:srgbClr val="FD8F22"/>
                </a:gs>
                <a:gs pos="100000">
                  <a:srgbClr val="FB7843"/>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2"/>
            <p:cNvSpPr/>
            <p:nvPr/>
          </p:nvSpPr>
          <p:spPr>
            <a:xfrm>
              <a:off x="-56774050" y="1904075"/>
              <a:ext cx="279625" cy="318225"/>
            </a:xfrm>
            <a:custGeom>
              <a:rect b="b" l="l" r="r" t="t"/>
              <a:pathLst>
                <a:path extrusionOk="0" h="12729" w="11185">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gradFill>
              <a:gsLst>
                <a:gs pos="0">
                  <a:schemeClr val="accent1"/>
                </a:gs>
                <a:gs pos="0">
                  <a:srgbClr val="FD8F22"/>
                </a:gs>
                <a:gs pos="0">
                  <a:srgbClr val="FFA500"/>
                </a:gs>
                <a:gs pos="100000">
                  <a:srgbClr val="A08A8B"/>
                </a:gs>
                <a:gs pos="100000">
                  <a:srgbClr val="FD8F22"/>
                </a:gs>
                <a:gs pos="100000">
                  <a:srgbClr val="FB7843"/>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15" name="Google Shape;315;p22"/>
          <p:cNvCxnSpPr/>
          <p:nvPr/>
        </p:nvCxnSpPr>
        <p:spPr>
          <a:xfrm>
            <a:off x="1584950" y="1184425"/>
            <a:ext cx="6104700" cy="8700"/>
          </a:xfrm>
          <a:prstGeom prst="straightConnector1">
            <a:avLst/>
          </a:prstGeom>
          <a:noFill/>
          <a:ln cap="flat" cmpd="sng" w="19050">
            <a:solidFill>
              <a:schemeClr val="lt2"/>
            </a:solidFill>
            <a:prstDash val="solid"/>
            <a:round/>
            <a:headEnd len="med" w="med" type="none"/>
            <a:tailEnd len="med" w="med" type="none"/>
          </a:ln>
        </p:spPr>
      </p:cxnSp>
      <p:sp>
        <p:nvSpPr>
          <p:cNvPr id="316" name="Google Shape;316;p22"/>
          <p:cNvSpPr/>
          <p:nvPr/>
        </p:nvSpPr>
        <p:spPr>
          <a:xfrm rot="-10509842">
            <a:off x="-71803" y="3797947"/>
            <a:ext cx="1327672" cy="1332021"/>
          </a:xfrm>
          <a:custGeom>
            <a:rect b="b" l="l" r="r" t="t"/>
            <a:pathLst>
              <a:path extrusionOk="0" h="53283" w="53109">
                <a:moveTo>
                  <a:pt x="7735" y="0"/>
                </a:moveTo>
                <a:cubicBezTo>
                  <a:pt x="7042" y="347"/>
                  <a:pt x="4849" y="463"/>
                  <a:pt x="3579" y="2079"/>
                </a:cubicBezTo>
                <a:cubicBezTo>
                  <a:pt x="2309" y="3696"/>
                  <a:pt x="346" y="6928"/>
                  <a:pt x="115" y="9699"/>
                </a:cubicBezTo>
                <a:cubicBezTo>
                  <a:pt x="-116" y="12470"/>
                  <a:pt x="116" y="16395"/>
                  <a:pt x="2194" y="18704"/>
                </a:cubicBezTo>
                <a:cubicBezTo>
                  <a:pt x="4272" y="21013"/>
                  <a:pt x="8891" y="22225"/>
                  <a:pt x="12585" y="23553"/>
                </a:cubicBezTo>
                <a:cubicBezTo>
                  <a:pt x="16280" y="24881"/>
                  <a:pt x="21128" y="25054"/>
                  <a:pt x="24361" y="26670"/>
                </a:cubicBezTo>
                <a:cubicBezTo>
                  <a:pt x="27594" y="28286"/>
                  <a:pt x="29961" y="30538"/>
                  <a:pt x="31981" y="33251"/>
                </a:cubicBezTo>
                <a:cubicBezTo>
                  <a:pt x="34002" y="35964"/>
                  <a:pt x="34983" y="40295"/>
                  <a:pt x="36484" y="42950"/>
                </a:cubicBezTo>
                <a:cubicBezTo>
                  <a:pt x="37985" y="45606"/>
                  <a:pt x="39197" y="47510"/>
                  <a:pt x="40986" y="49184"/>
                </a:cubicBezTo>
                <a:cubicBezTo>
                  <a:pt x="42776" y="50858"/>
                  <a:pt x="45201" y="52417"/>
                  <a:pt x="47221" y="52994"/>
                </a:cubicBezTo>
                <a:cubicBezTo>
                  <a:pt x="49242" y="53571"/>
                  <a:pt x="52128" y="52706"/>
                  <a:pt x="53109" y="52648"/>
                </a:cubicBezTo>
              </a:path>
            </a:pathLst>
          </a:custGeom>
          <a:noFill/>
          <a:ln cap="flat" cmpd="sng" w="9525">
            <a:solidFill>
              <a:srgbClr val="34FF70"/>
            </a:solidFill>
            <a:prstDash val="solid"/>
            <a:round/>
            <a:headEnd len="med" w="med" type="none"/>
            <a:tailEnd len="med" w="med" type="none"/>
          </a:ln>
        </p:spPr>
      </p:sp>
      <p:cxnSp>
        <p:nvCxnSpPr>
          <p:cNvPr id="317" name="Google Shape;317;p22"/>
          <p:cNvCxnSpPr/>
          <p:nvPr/>
        </p:nvCxnSpPr>
        <p:spPr>
          <a:xfrm>
            <a:off x="1836575" y="3840550"/>
            <a:ext cx="1080000" cy="8700"/>
          </a:xfrm>
          <a:prstGeom prst="straightConnector1">
            <a:avLst/>
          </a:prstGeom>
          <a:noFill/>
          <a:ln cap="flat" cmpd="sng" w="19050">
            <a:solidFill>
              <a:schemeClr val="lt2"/>
            </a:solidFill>
            <a:prstDash val="solid"/>
            <a:round/>
            <a:headEnd len="med" w="med" type="none"/>
            <a:tailEnd len="med" w="med" type="none"/>
          </a:ln>
        </p:spPr>
      </p:cxnSp>
      <p:cxnSp>
        <p:nvCxnSpPr>
          <p:cNvPr id="318" name="Google Shape;318;p22"/>
          <p:cNvCxnSpPr/>
          <p:nvPr/>
        </p:nvCxnSpPr>
        <p:spPr>
          <a:xfrm>
            <a:off x="6418400" y="3840550"/>
            <a:ext cx="1080000" cy="8700"/>
          </a:xfrm>
          <a:prstGeom prst="straightConnector1">
            <a:avLst/>
          </a:prstGeom>
          <a:noFill/>
          <a:ln cap="flat" cmpd="sng" w="19050">
            <a:solidFill>
              <a:schemeClr val="lt2"/>
            </a:solidFill>
            <a:prstDash val="solid"/>
            <a:round/>
            <a:headEnd len="med" w="med" type="none"/>
            <a:tailEnd len="med" w="med" type="none"/>
          </a:ln>
        </p:spPr>
      </p:cxnSp>
      <p:cxnSp>
        <p:nvCxnSpPr>
          <p:cNvPr id="319" name="Google Shape;319;p22"/>
          <p:cNvCxnSpPr/>
          <p:nvPr/>
        </p:nvCxnSpPr>
        <p:spPr>
          <a:xfrm>
            <a:off x="4097300" y="2713575"/>
            <a:ext cx="1080000" cy="8700"/>
          </a:xfrm>
          <a:prstGeom prst="straightConnector1">
            <a:avLst/>
          </a:prstGeom>
          <a:noFill/>
          <a:ln cap="flat" cmpd="sng" w="19050">
            <a:solidFill>
              <a:schemeClr val="lt2"/>
            </a:solidFill>
            <a:prstDash val="solid"/>
            <a:round/>
            <a:headEnd len="med" w="med" type="none"/>
            <a:tailEnd len="med" w="med" type="none"/>
          </a:ln>
        </p:spPr>
      </p:cxnSp>
      <p:cxnSp>
        <p:nvCxnSpPr>
          <p:cNvPr id="320" name="Google Shape;320;p22"/>
          <p:cNvCxnSpPr/>
          <p:nvPr/>
        </p:nvCxnSpPr>
        <p:spPr>
          <a:xfrm>
            <a:off x="4097300" y="4938900"/>
            <a:ext cx="1080000" cy="8700"/>
          </a:xfrm>
          <a:prstGeom prst="straightConnector1">
            <a:avLst/>
          </a:prstGeom>
          <a:noFill/>
          <a:ln cap="flat" cmpd="sng" w="19050">
            <a:solidFill>
              <a:schemeClr val="lt2"/>
            </a:solidFill>
            <a:prstDash val="solid"/>
            <a:round/>
            <a:headEnd len="med" w="med" type="none"/>
            <a:tailEnd len="med" w="med" type="none"/>
          </a:ln>
        </p:spPr>
      </p:cxnSp>
      <p:sp>
        <p:nvSpPr>
          <p:cNvPr id="321" name="Google Shape;321;p22"/>
          <p:cNvSpPr/>
          <p:nvPr/>
        </p:nvSpPr>
        <p:spPr>
          <a:xfrm>
            <a:off x="8581447" y="-234227"/>
            <a:ext cx="941000" cy="992175"/>
          </a:xfrm>
          <a:custGeom>
            <a:rect b="b" l="l" r="r" t="t"/>
            <a:pathLst>
              <a:path extrusionOk="0" h="39687" w="37640">
                <a:moveTo>
                  <a:pt x="11731" y="2820"/>
                </a:moveTo>
                <a:cubicBezTo>
                  <a:pt x="8048" y="2820"/>
                  <a:pt x="3754" y="6781"/>
                  <a:pt x="3754" y="10464"/>
                </a:cubicBezTo>
                <a:cubicBezTo>
                  <a:pt x="3754" y="13397"/>
                  <a:pt x="6222" y="16286"/>
                  <a:pt x="5416" y="19106"/>
                </a:cubicBezTo>
                <a:cubicBezTo>
                  <a:pt x="3761" y="24895"/>
                  <a:pt x="-2829" y="32465"/>
                  <a:pt x="1428" y="36722"/>
                </a:cubicBezTo>
                <a:cubicBezTo>
                  <a:pt x="4394" y="39688"/>
                  <a:pt x="9589" y="40069"/>
                  <a:pt x="13726" y="39381"/>
                </a:cubicBezTo>
                <a:cubicBezTo>
                  <a:pt x="17687" y="38722"/>
                  <a:pt x="16302" y="31626"/>
                  <a:pt x="18711" y="28413"/>
                </a:cubicBezTo>
                <a:cubicBezTo>
                  <a:pt x="21465" y="24739"/>
                  <a:pt x="28232" y="28470"/>
                  <a:pt x="32339" y="26418"/>
                </a:cubicBezTo>
                <a:cubicBezTo>
                  <a:pt x="33852" y="25662"/>
                  <a:pt x="35577" y="25058"/>
                  <a:pt x="36659" y="23759"/>
                </a:cubicBezTo>
                <a:cubicBezTo>
                  <a:pt x="37043" y="23299"/>
                  <a:pt x="37134" y="23330"/>
                  <a:pt x="37324" y="22762"/>
                </a:cubicBezTo>
                <a:cubicBezTo>
                  <a:pt x="37639" y="21816"/>
                  <a:pt x="37488" y="20754"/>
                  <a:pt x="37324" y="19771"/>
                </a:cubicBezTo>
                <a:cubicBezTo>
                  <a:pt x="36753" y="16341"/>
                  <a:pt x="31066" y="16625"/>
                  <a:pt x="28350" y="14453"/>
                </a:cubicBezTo>
                <a:cubicBezTo>
                  <a:pt x="24905" y="11698"/>
                  <a:pt x="29079" y="4314"/>
                  <a:pt x="25691" y="1490"/>
                </a:cubicBezTo>
                <a:cubicBezTo>
                  <a:pt x="22333" y="-1309"/>
                  <a:pt x="15819" y="394"/>
                  <a:pt x="12728" y="3485"/>
                </a:cubicBezTo>
              </a:path>
            </a:pathLst>
          </a:custGeom>
          <a:noFill/>
          <a:ln cap="flat" cmpd="sng" w="9525">
            <a:solidFill>
              <a:srgbClr val="00FFFF"/>
            </a:solidFill>
            <a:prstDash val="solid"/>
            <a:round/>
            <a:headEnd len="med" w="med" type="none"/>
            <a:tailEnd len="med" w="med" type="none"/>
          </a:ln>
        </p:spPr>
      </p:sp>
      <p:sp>
        <p:nvSpPr>
          <p:cNvPr id="322" name="Google Shape;322;p22"/>
          <p:cNvSpPr/>
          <p:nvPr/>
        </p:nvSpPr>
        <p:spPr>
          <a:xfrm>
            <a:off x="8180454" y="2315769"/>
            <a:ext cx="946625" cy="2762900"/>
          </a:xfrm>
          <a:custGeom>
            <a:rect b="b" l="l" r="r" t="t"/>
            <a:pathLst>
              <a:path extrusionOk="0" h="110516" w="37865">
                <a:moveTo>
                  <a:pt x="37865" y="110516"/>
                </a:moveTo>
                <a:cubicBezTo>
                  <a:pt x="27226" y="107855"/>
                  <a:pt x="12748" y="104634"/>
                  <a:pt x="9280" y="94230"/>
                </a:cubicBezTo>
                <a:cubicBezTo>
                  <a:pt x="8226" y="91068"/>
                  <a:pt x="9379" y="86725"/>
                  <a:pt x="11939" y="84591"/>
                </a:cubicBezTo>
                <a:cubicBezTo>
                  <a:pt x="14420" y="82523"/>
                  <a:pt x="18265" y="82155"/>
                  <a:pt x="20249" y="79605"/>
                </a:cubicBezTo>
                <a:cubicBezTo>
                  <a:pt x="22665" y="76500"/>
                  <a:pt x="23488" y="71704"/>
                  <a:pt x="22243" y="67972"/>
                </a:cubicBezTo>
                <a:cubicBezTo>
                  <a:pt x="18920" y="58009"/>
                  <a:pt x="3402" y="55170"/>
                  <a:pt x="639" y="45038"/>
                </a:cubicBezTo>
                <a:cubicBezTo>
                  <a:pt x="-516" y="40803"/>
                  <a:pt x="-139" y="35180"/>
                  <a:pt x="2965" y="32076"/>
                </a:cubicBezTo>
                <a:cubicBezTo>
                  <a:pt x="6734" y="28307"/>
                  <a:pt x="14010" y="26404"/>
                  <a:pt x="14598" y="21107"/>
                </a:cubicBezTo>
                <a:cubicBezTo>
                  <a:pt x="15076" y="16800"/>
                  <a:pt x="8989" y="14250"/>
                  <a:pt x="7618" y="10139"/>
                </a:cubicBezTo>
                <a:cubicBezTo>
                  <a:pt x="6583" y="7035"/>
                  <a:pt x="9466" y="3180"/>
                  <a:pt x="12272" y="1497"/>
                </a:cubicBezTo>
                <a:cubicBezTo>
                  <a:pt x="17388" y="-1572"/>
                  <a:pt x="27459" y="564"/>
                  <a:pt x="29555" y="6150"/>
                </a:cubicBezTo>
                <a:cubicBezTo>
                  <a:pt x="33930" y="17807"/>
                  <a:pt x="25390" y="38768"/>
                  <a:pt x="37200" y="42712"/>
                </a:cubicBezTo>
              </a:path>
            </a:pathLst>
          </a:custGeom>
          <a:noFill/>
          <a:ln cap="flat" cmpd="sng" w="9525">
            <a:solidFill>
              <a:srgbClr val="34FF70"/>
            </a:solidFill>
            <a:prstDash val="solid"/>
            <a:round/>
            <a:headEnd len="med" w="med" type="none"/>
            <a:tailEnd len="med" w="med" type="none"/>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p:nvPr/>
        </p:nvSpPr>
        <p:spPr>
          <a:xfrm rot="-2102647">
            <a:off x="3120024" y="2440713"/>
            <a:ext cx="1749203" cy="1483707"/>
          </a:xfrm>
          <a:custGeom>
            <a:rect b="b" l="l" r="r" t="t"/>
            <a:pathLst>
              <a:path extrusionOk="0" h="59349" w="69969">
                <a:moveTo>
                  <a:pt x="18797" y="13719"/>
                </a:moveTo>
                <a:cubicBezTo>
                  <a:pt x="15525" y="13719"/>
                  <a:pt x="11190" y="15268"/>
                  <a:pt x="10155" y="18372"/>
                </a:cubicBezTo>
                <a:cubicBezTo>
                  <a:pt x="8841" y="22312"/>
                  <a:pt x="10297" y="27109"/>
                  <a:pt x="8161" y="30670"/>
                </a:cubicBezTo>
                <a:cubicBezTo>
                  <a:pt x="4520" y="36740"/>
                  <a:pt x="-3593" y="46414"/>
                  <a:pt x="1846" y="50945"/>
                </a:cubicBezTo>
                <a:cubicBezTo>
                  <a:pt x="9169" y="57045"/>
                  <a:pt x="21907" y="47343"/>
                  <a:pt x="30430" y="51609"/>
                </a:cubicBezTo>
                <a:cubicBezTo>
                  <a:pt x="33541" y="53166"/>
                  <a:pt x="35845" y="55995"/>
                  <a:pt x="38739" y="57925"/>
                </a:cubicBezTo>
                <a:cubicBezTo>
                  <a:pt x="42770" y="60614"/>
                  <a:pt x="50005" y="59051"/>
                  <a:pt x="53031" y="55266"/>
                </a:cubicBezTo>
                <a:cubicBezTo>
                  <a:pt x="54920" y="52904"/>
                  <a:pt x="55485" y="49099"/>
                  <a:pt x="54361" y="46291"/>
                </a:cubicBezTo>
                <a:cubicBezTo>
                  <a:pt x="53075" y="43077"/>
                  <a:pt x="46618" y="41598"/>
                  <a:pt x="47713" y="38314"/>
                </a:cubicBezTo>
                <a:cubicBezTo>
                  <a:pt x="50205" y="30839"/>
                  <a:pt x="62501" y="32269"/>
                  <a:pt x="68653" y="27346"/>
                </a:cubicBezTo>
                <a:cubicBezTo>
                  <a:pt x="70909" y="25541"/>
                  <a:pt x="69837" y="20924"/>
                  <a:pt x="67988" y="18704"/>
                </a:cubicBezTo>
                <a:cubicBezTo>
                  <a:pt x="61804" y="11281"/>
                  <a:pt x="48445" y="19053"/>
                  <a:pt x="39072" y="16710"/>
                </a:cubicBezTo>
                <a:cubicBezTo>
                  <a:pt x="31472" y="14810"/>
                  <a:pt x="30208" y="1201"/>
                  <a:pt x="22453" y="91"/>
                </a:cubicBezTo>
                <a:cubicBezTo>
                  <a:pt x="17354" y="-639"/>
                  <a:pt x="17467" y="9565"/>
                  <a:pt x="17467" y="14716"/>
                </a:cubicBezTo>
              </a:path>
            </a:pathLst>
          </a:custGeom>
          <a:noFill/>
          <a:ln cap="flat" cmpd="sng" w="9525">
            <a:solidFill>
              <a:srgbClr val="009CFF"/>
            </a:solidFill>
            <a:prstDash val="solid"/>
            <a:round/>
            <a:headEnd len="med" w="med" type="none"/>
            <a:tailEnd len="med" w="med" type="none"/>
          </a:ln>
        </p:spPr>
      </p:sp>
      <p:sp>
        <p:nvSpPr>
          <p:cNvPr id="328" name="Google Shape;328;p23"/>
          <p:cNvSpPr/>
          <p:nvPr/>
        </p:nvSpPr>
        <p:spPr>
          <a:xfrm>
            <a:off x="5335332" y="-36976"/>
            <a:ext cx="3396100" cy="1886100"/>
          </a:xfrm>
          <a:custGeom>
            <a:rect b="b" l="l" r="r" t="t"/>
            <a:pathLst>
              <a:path extrusionOk="0" h="75444" w="135844">
                <a:moveTo>
                  <a:pt x="53164" y="844"/>
                </a:moveTo>
                <a:cubicBezTo>
                  <a:pt x="45963" y="-2037"/>
                  <a:pt x="36065" y="3173"/>
                  <a:pt x="31559" y="9486"/>
                </a:cubicBezTo>
                <a:cubicBezTo>
                  <a:pt x="27211" y="15577"/>
                  <a:pt x="26597" y="23920"/>
                  <a:pt x="21920" y="29761"/>
                </a:cubicBezTo>
                <a:cubicBezTo>
                  <a:pt x="15995" y="37161"/>
                  <a:pt x="6216" y="41556"/>
                  <a:pt x="1978" y="50035"/>
                </a:cubicBezTo>
                <a:cubicBezTo>
                  <a:pt x="-708" y="55410"/>
                  <a:pt x="-923" y="64074"/>
                  <a:pt x="3640" y="67984"/>
                </a:cubicBezTo>
                <a:cubicBezTo>
                  <a:pt x="9176" y="72728"/>
                  <a:pt x="17362" y="73269"/>
                  <a:pt x="24579" y="74299"/>
                </a:cubicBezTo>
                <a:cubicBezTo>
                  <a:pt x="33288" y="75542"/>
                  <a:pt x="43679" y="76755"/>
                  <a:pt x="50837" y="71640"/>
                </a:cubicBezTo>
                <a:cubicBezTo>
                  <a:pt x="58848" y="65916"/>
                  <a:pt x="60110" y="51821"/>
                  <a:pt x="69450" y="48706"/>
                </a:cubicBezTo>
                <a:cubicBezTo>
                  <a:pt x="90634" y="41641"/>
                  <a:pt x="123515" y="52472"/>
                  <a:pt x="134596" y="33084"/>
                </a:cubicBezTo>
                <a:cubicBezTo>
                  <a:pt x="138299" y="26605"/>
                  <a:pt x="132891" y="17090"/>
                  <a:pt x="127616" y="11812"/>
                </a:cubicBezTo>
                <a:cubicBezTo>
                  <a:pt x="123554" y="7747"/>
                  <a:pt x="116904" y="7556"/>
                  <a:pt x="111329" y="6162"/>
                </a:cubicBezTo>
                <a:cubicBezTo>
                  <a:pt x="98854" y="3042"/>
                  <a:pt x="85504" y="9314"/>
                  <a:pt x="72774" y="7492"/>
                </a:cubicBezTo>
                <a:cubicBezTo>
                  <a:pt x="63703" y="6193"/>
                  <a:pt x="55348" y="512"/>
                  <a:pt x="46184" y="512"/>
                </a:cubicBezTo>
              </a:path>
            </a:pathLst>
          </a:custGeom>
          <a:noFill/>
          <a:ln cap="flat" cmpd="sng" w="9525">
            <a:solidFill>
              <a:srgbClr val="34FF70"/>
            </a:solidFill>
            <a:prstDash val="solid"/>
            <a:round/>
            <a:headEnd len="med" w="med" type="none"/>
            <a:tailEnd len="med" w="med" type="none"/>
          </a:ln>
        </p:spPr>
      </p:sp>
      <p:sp>
        <p:nvSpPr>
          <p:cNvPr id="329" name="Google Shape;329;p23"/>
          <p:cNvSpPr txBox="1"/>
          <p:nvPr/>
        </p:nvSpPr>
        <p:spPr>
          <a:xfrm>
            <a:off x="4977625" y="405350"/>
            <a:ext cx="3609300" cy="8574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pt-BR" sz="4800">
                <a:solidFill>
                  <a:srgbClr val="FFFFFF"/>
                </a:solidFill>
                <a:latin typeface="Titillium Web"/>
                <a:ea typeface="Titillium Web"/>
                <a:cs typeface="Titillium Web"/>
                <a:sym typeface="Titillium Web"/>
              </a:rPr>
              <a:t>Obrigado!</a:t>
            </a:r>
            <a:endParaRPr b="1" sz="4800">
              <a:solidFill>
                <a:srgbClr val="FFFFFF"/>
              </a:solidFill>
              <a:latin typeface="Titillium Web"/>
              <a:ea typeface="Titillium Web"/>
              <a:cs typeface="Titillium Web"/>
              <a:sym typeface="Titillium Web"/>
            </a:endParaRPr>
          </a:p>
        </p:txBody>
      </p:sp>
      <p:pic>
        <p:nvPicPr>
          <p:cNvPr id="330" name="Google Shape;330;p23"/>
          <p:cNvPicPr preferRelativeResize="0"/>
          <p:nvPr/>
        </p:nvPicPr>
        <p:blipFill>
          <a:blip r:embed="rId3">
            <a:alphaModFix/>
          </a:blip>
          <a:stretch>
            <a:fillRect/>
          </a:stretch>
        </p:blipFill>
        <p:spPr>
          <a:xfrm>
            <a:off x="1314925" y="2596975"/>
            <a:ext cx="2160000" cy="2160000"/>
          </a:xfrm>
          <a:prstGeom prst="rect">
            <a:avLst/>
          </a:prstGeom>
          <a:noFill/>
          <a:ln>
            <a:noFill/>
          </a:ln>
        </p:spPr>
      </p:pic>
      <p:sp>
        <p:nvSpPr>
          <p:cNvPr id="331" name="Google Shape;331;p23"/>
          <p:cNvSpPr txBox="1"/>
          <p:nvPr/>
        </p:nvSpPr>
        <p:spPr>
          <a:xfrm>
            <a:off x="590275" y="1579825"/>
            <a:ext cx="3609300" cy="8574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pt-BR" sz="4000">
                <a:solidFill>
                  <a:srgbClr val="FFFFFF"/>
                </a:solidFill>
                <a:latin typeface="Titillium Web"/>
                <a:ea typeface="Titillium Web"/>
                <a:cs typeface="Titillium Web"/>
                <a:sym typeface="Titillium Web"/>
              </a:rPr>
              <a:t>Dúvidas?</a:t>
            </a:r>
            <a:endParaRPr b="1" sz="4000">
              <a:solidFill>
                <a:srgbClr val="FFFFFF"/>
              </a:solidFill>
              <a:latin typeface="Titillium Web"/>
              <a:ea typeface="Titillium Web"/>
              <a:cs typeface="Titillium Web"/>
              <a:sym typeface="Titillium Web"/>
            </a:endParaRPr>
          </a:p>
        </p:txBody>
      </p:sp>
      <p:sp>
        <p:nvSpPr>
          <p:cNvPr id="332" name="Google Shape;332;p23"/>
          <p:cNvSpPr/>
          <p:nvPr/>
        </p:nvSpPr>
        <p:spPr>
          <a:xfrm>
            <a:off x="16925" y="100"/>
            <a:ext cx="1514675" cy="1001050"/>
          </a:xfrm>
          <a:custGeom>
            <a:rect b="b" l="l" r="r" t="t"/>
            <a:pathLst>
              <a:path extrusionOk="0" h="40042" w="60587">
                <a:moveTo>
                  <a:pt x="0" y="33238"/>
                </a:moveTo>
                <a:cubicBezTo>
                  <a:pt x="4235" y="39587"/>
                  <a:pt x="17833" y="42853"/>
                  <a:pt x="22601" y="36894"/>
                </a:cubicBezTo>
                <a:cubicBezTo>
                  <a:pt x="26471" y="32058"/>
                  <a:pt x="25218" y="22715"/>
                  <a:pt x="30911" y="20275"/>
                </a:cubicBezTo>
                <a:cubicBezTo>
                  <a:pt x="38081" y="17202"/>
                  <a:pt x="46675" y="18694"/>
                  <a:pt x="53845" y="15622"/>
                </a:cubicBezTo>
                <a:cubicBezTo>
                  <a:pt x="57026" y="14259"/>
                  <a:pt x="60003" y="11071"/>
                  <a:pt x="60492" y="7645"/>
                </a:cubicBezTo>
                <a:cubicBezTo>
                  <a:pt x="60873" y="4974"/>
                  <a:pt x="58688" y="2559"/>
                  <a:pt x="57833" y="0"/>
                </a:cubicBezTo>
              </a:path>
            </a:pathLst>
          </a:custGeom>
          <a:noFill/>
          <a:ln cap="flat" cmpd="sng" w="9525">
            <a:solidFill>
              <a:srgbClr val="34FF70"/>
            </a:solidFill>
            <a:prstDash val="solid"/>
            <a:round/>
            <a:headEnd len="med" w="med" type="none"/>
            <a:tailEnd len="med" w="med" type="none"/>
          </a:ln>
        </p:spPr>
      </p:sp>
      <p:pic>
        <p:nvPicPr>
          <p:cNvPr id="333" name="Google Shape;333;p23"/>
          <p:cNvPicPr preferRelativeResize="0"/>
          <p:nvPr/>
        </p:nvPicPr>
        <p:blipFill>
          <a:blip r:embed="rId4">
            <a:alphaModFix/>
          </a:blip>
          <a:stretch>
            <a:fillRect/>
          </a:stretch>
        </p:blipFill>
        <p:spPr>
          <a:xfrm>
            <a:off x="6984000" y="3584175"/>
            <a:ext cx="2160000" cy="15593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cxnSp>
        <p:nvCxnSpPr>
          <p:cNvPr id="338" name="Google Shape;338;p24"/>
          <p:cNvCxnSpPr/>
          <p:nvPr/>
        </p:nvCxnSpPr>
        <p:spPr>
          <a:xfrm>
            <a:off x="5613013" y="0"/>
            <a:ext cx="7500" cy="2026800"/>
          </a:xfrm>
          <a:prstGeom prst="straightConnector1">
            <a:avLst/>
          </a:prstGeom>
          <a:noFill/>
          <a:ln cap="flat" cmpd="sng" w="38100">
            <a:solidFill>
              <a:srgbClr val="87A489"/>
            </a:solidFill>
            <a:prstDash val="solid"/>
            <a:round/>
            <a:headEnd len="med" w="med" type="none"/>
            <a:tailEnd len="med" w="med" type="none"/>
          </a:ln>
        </p:spPr>
      </p:cxnSp>
      <p:cxnSp>
        <p:nvCxnSpPr>
          <p:cNvPr id="339" name="Google Shape;339;p24"/>
          <p:cNvCxnSpPr/>
          <p:nvPr/>
        </p:nvCxnSpPr>
        <p:spPr>
          <a:xfrm flipH="1">
            <a:off x="3632513" y="3128400"/>
            <a:ext cx="4800" cy="2026800"/>
          </a:xfrm>
          <a:prstGeom prst="straightConnector1">
            <a:avLst/>
          </a:prstGeom>
          <a:noFill/>
          <a:ln cap="flat" cmpd="sng" w="38100">
            <a:solidFill>
              <a:srgbClr val="A4988E"/>
            </a:solidFill>
            <a:prstDash val="solid"/>
            <a:round/>
            <a:headEnd len="med" w="med" type="none"/>
            <a:tailEnd len="med" w="med" type="none"/>
          </a:ln>
        </p:spPr>
      </p:cxnSp>
      <p:cxnSp>
        <p:nvCxnSpPr>
          <p:cNvPr id="340" name="Google Shape;340;p24"/>
          <p:cNvCxnSpPr/>
          <p:nvPr/>
        </p:nvCxnSpPr>
        <p:spPr>
          <a:xfrm flipH="1">
            <a:off x="7556175" y="3132904"/>
            <a:ext cx="4800" cy="2017800"/>
          </a:xfrm>
          <a:prstGeom prst="straightConnector1">
            <a:avLst/>
          </a:prstGeom>
          <a:noFill/>
          <a:ln cap="flat" cmpd="sng" w="38100">
            <a:solidFill>
              <a:srgbClr val="7F7B9B"/>
            </a:solidFill>
            <a:prstDash val="solid"/>
            <a:round/>
            <a:headEnd len="med" w="med" type="none"/>
            <a:tailEnd len="med" w="med" type="none"/>
          </a:ln>
        </p:spPr>
      </p:cxnSp>
      <p:cxnSp>
        <p:nvCxnSpPr>
          <p:cNvPr id="341" name="Google Shape;341;p24"/>
          <p:cNvCxnSpPr/>
          <p:nvPr/>
        </p:nvCxnSpPr>
        <p:spPr>
          <a:xfrm flipH="1">
            <a:off x="1653850" y="2405404"/>
            <a:ext cx="4200" cy="332700"/>
          </a:xfrm>
          <a:prstGeom prst="straightConnector1">
            <a:avLst/>
          </a:prstGeom>
          <a:noFill/>
          <a:ln cap="flat" cmpd="sng" w="38100">
            <a:solidFill>
              <a:srgbClr val="C27BA0"/>
            </a:solidFill>
            <a:prstDash val="solid"/>
            <a:round/>
            <a:headEnd len="med" w="med" type="none"/>
            <a:tailEnd len="med" w="med" type="none"/>
          </a:ln>
        </p:spPr>
      </p:cxnSp>
      <p:cxnSp>
        <p:nvCxnSpPr>
          <p:cNvPr id="342" name="Google Shape;342;p24"/>
          <p:cNvCxnSpPr/>
          <p:nvPr/>
        </p:nvCxnSpPr>
        <p:spPr>
          <a:xfrm flipH="1">
            <a:off x="5613448" y="2244423"/>
            <a:ext cx="2700" cy="405000"/>
          </a:xfrm>
          <a:prstGeom prst="straightConnector1">
            <a:avLst/>
          </a:prstGeom>
          <a:noFill/>
          <a:ln cap="flat" cmpd="sng" w="38100">
            <a:solidFill>
              <a:srgbClr val="4169E1"/>
            </a:solidFill>
            <a:prstDash val="solid"/>
            <a:round/>
            <a:headEnd len="med" w="med" type="none"/>
            <a:tailEnd len="med" w="med" type="none"/>
          </a:ln>
        </p:spPr>
      </p:cxnSp>
      <p:cxnSp>
        <p:nvCxnSpPr>
          <p:cNvPr id="343" name="Google Shape;343;p24"/>
          <p:cNvCxnSpPr/>
          <p:nvPr/>
        </p:nvCxnSpPr>
        <p:spPr>
          <a:xfrm>
            <a:off x="3640938" y="2466000"/>
            <a:ext cx="900" cy="294900"/>
          </a:xfrm>
          <a:prstGeom prst="straightConnector1">
            <a:avLst/>
          </a:prstGeom>
          <a:noFill/>
          <a:ln cap="flat" cmpd="sng" w="38100">
            <a:solidFill>
              <a:srgbClr val="77DD77"/>
            </a:solidFill>
            <a:prstDash val="solid"/>
            <a:round/>
            <a:headEnd len="med" w="med" type="none"/>
            <a:tailEnd len="med" w="med" type="none"/>
          </a:ln>
        </p:spPr>
      </p:cxnSp>
      <p:cxnSp>
        <p:nvCxnSpPr>
          <p:cNvPr id="344" name="Google Shape;344;p24"/>
          <p:cNvCxnSpPr>
            <a:endCxn id="345" idx="0"/>
          </p:cNvCxnSpPr>
          <p:nvPr/>
        </p:nvCxnSpPr>
        <p:spPr>
          <a:xfrm flipH="1">
            <a:off x="1644400" y="4629"/>
            <a:ext cx="2700" cy="2027400"/>
          </a:xfrm>
          <a:prstGeom prst="straightConnector1">
            <a:avLst/>
          </a:prstGeom>
          <a:noFill/>
          <a:ln cap="flat" cmpd="sng" w="38100">
            <a:solidFill>
              <a:srgbClr val="DF8F55"/>
            </a:solidFill>
            <a:prstDash val="solid"/>
            <a:round/>
            <a:headEnd len="med" w="med" type="none"/>
            <a:tailEnd len="med" w="med" type="none"/>
          </a:ln>
        </p:spPr>
      </p:cxnSp>
      <p:cxnSp>
        <p:nvCxnSpPr>
          <p:cNvPr id="346" name="Google Shape;346;p24"/>
          <p:cNvCxnSpPr/>
          <p:nvPr/>
        </p:nvCxnSpPr>
        <p:spPr>
          <a:xfrm flipH="1">
            <a:off x="7567788" y="2360254"/>
            <a:ext cx="3000" cy="423000"/>
          </a:xfrm>
          <a:prstGeom prst="straightConnector1">
            <a:avLst/>
          </a:prstGeom>
          <a:noFill/>
          <a:ln cap="flat" cmpd="sng" w="38100">
            <a:solidFill>
              <a:srgbClr val="FFA500"/>
            </a:solidFill>
            <a:prstDash val="solid"/>
            <a:round/>
            <a:headEnd len="med" w="med" type="none"/>
            <a:tailEnd len="med" w="med" type="none"/>
          </a:ln>
        </p:spPr>
      </p:cxnSp>
      <p:sp>
        <p:nvSpPr>
          <p:cNvPr id="347" name="Google Shape;347;p24"/>
          <p:cNvSpPr/>
          <p:nvPr/>
        </p:nvSpPr>
        <p:spPr>
          <a:xfrm>
            <a:off x="4752000" y="2959200"/>
            <a:ext cx="1746000" cy="2016000"/>
          </a:xfrm>
          <a:prstGeom prst="rect">
            <a:avLst/>
          </a:prstGeom>
          <a:noFill/>
          <a:ln cap="flat" cmpd="sng" w="19050">
            <a:solidFill>
              <a:srgbClr val="4169E1"/>
            </a:solidFill>
            <a:prstDash val="solid"/>
            <a:round/>
            <a:headEnd len="sm" w="sm" type="none"/>
            <a:tailEnd len="sm" w="sm" type="none"/>
          </a:ln>
        </p:spPr>
        <p:txBody>
          <a:bodyPr anchorCtr="0" anchor="ctr" bIns="91425" lIns="91425" spcFirstLastPara="1" rIns="91425" wrap="square" tIns="91425">
            <a:noAutofit/>
          </a:bodyPr>
          <a:lstStyle/>
          <a:p>
            <a:pPr indent="-281199" lvl="0" marL="302399" rtl="0" algn="l">
              <a:spcBef>
                <a:spcPts val="0"/>
              </a:spcBef>
              <a:spcAft>
                <a:spcPts val="0"/>
              </a:spcAft>
              <a:buClr>
                <a:srgbClr val="4F81BD"/>
              </a:buClr>
              <a:buSzPts val="800"/>
              <a:buChar char="●"/>
            </a:pPr>
            <a:r>
              <a:rPr lang="pt-BR" sz="1200">
                <a:solidFill>
                  <a:schemeClr val="accent2"/>
                </a:solidFill>
              </a:rPr>
              <a:t>fácil expansão de uso da aplicação em outras regiões</a:t>
            </a:r>
            <a:endParaRPr sz="1200">
              <a:solidFill>
                <a:schemeClr val="accent2"/>
              </a:solidFill>
            </a:endParaRPr>
          </a:p>
          <a:p>
            <a:pPr indent="0" lvl="0" marL="457200" rtl="0" algn="l">
              <a:spcBef>
                <a:spcPts val="0"/>
              </a:spcBef>
              <a:spcAft>
                <a:spcPts val="0"/>
              </a:spcAft>
              <a:buNone/>
            </a:pPr>
            <a:r>
              <a:t/>
            </a:r>
            <a:endParaRPr sz="1200">
              <a:solidFill>
                <a:schemeClr val="accent2"/>
              </a:solidFill>
            </a:endParaRPr>
          </a:p>
          <a:p>
            <a:pPr indent="-281199" lvl="0" marL="302399" rtl="0" algn="l">
              <a:spcBef>
                <a:spcPts val="0"/>
              </a:spcBef>
              <a:spcAft>
                <a:spcPts val="0"/>
              </a:spcAft>
              <a:buClr>
                <a:srgbClr val="4F81BD"/>
              </a:buClr>
              <a:buSzPts val="800"/>
              <a:buChar char="●"/>
            </a:pPr>
            <a:r>
              <a:rPr lang="pt-BR" sz="1200">
                <a:solidFill>
                  <a:schemeClr val="accent2"/>
                </a:solidFill>
              </a:rPr>
              <a:t>Novo polo de startups sendo criado na mesma cidade da empresa</a:t>
            </a:r>
            <a:endParaRPr sz="1200">
              <a:solidFill>
                <a:schemeClr val="accent2"/>
              </a:solidFill>
            </a:endParaRPr>
          </a:p>
          <a:p>
            <a:pPr indent="0" lvl="0" marL="302399" rtl="0" algn="l">
              <a:spcBef>
                <a:spcPts val="0"/>
              </a:spcBef>
              <a:spcAft>
                <a:spcPts val="0"/>
              </a:spcAft>
              <a:buNone/>
            </a:pPr>
            <a:r>
              <a:t/>
            </a:r>
            <a:endParaRPr sz="1200">
              <a:solidFill>
                <a:schemeClr val="accent2"/>
              </a:solidFill>
            </a:endParaRPr>
          </a:p>
        </p:txBody>
      </p:sp>
      <p:sp>
        <p:nvSpPr>
          <p:cNvPr id="348" name="Google Shape;348;p24"/>
          <p:cNvSpPr/>
          <p:nvPr/>
        </p:nvSpPr>
        <p:spPr>
          <a:xfrm>
            <a:off x="4753063" y="2574000"/>
            <a:ext cx="1746000" cy="345600"/>
          </a:xfrm>
          <a:prstGeom prst="rect">
            <a:avLst/>
          </a:prstGeom>
          <a:solidFill>
            <a:srgbClr val="4169E1"/>
          </a:solidFill>
          <a:ln cap="flat" cmpd="sng" w="9525">
            <a:solidFill>
              <a:srgbClr val="416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2764800" y="205200"/>
            <a:ext cx="1746000" cy="2016000"/>
          </a:xfrm>
          <a:prstGeom prst="rect">
            <a:avLst/>
          </a:prstGeom>
          <a:noFill/>
          <a:ln cap="rnd" cmpd="sng" w="19050">
            <a:solidFill>
              <a:srgbClr val="77DD77"/>
            </a:solidFill>
            <a:prstDash val="solid"/>
            <a:round/>
            <a:headEnd len="sm" w="sm" type="none"/>
            <a:tailEnd len="sm" w="sm" type="none"/>
          </a:ln>
        </p:spPr>
        <p:txBody>
          <a:bodyPr anchorCtr="0" anchor="ctr" bIns="91425" lIns="91425" spcFirstLastPara="1" rIns="91425" wrap="square" tIns="91425">
            <a:noAutofit/>
          </a:bodyPr>
          <a:lstStyle/>
          <a:p>
            <a:pPr indent="-281199" lvl="0" marL="302399" rtl="0" algn="l">
              <a:spcBef>
                <a:spcPts val="0"/>
              </a:spcBef>
              <a:spcAft>
                <a:spcPts val="0"/>
              </a:spcAft>
              <a:buClr>
                <a:srgbClr val="77DD77"/>
              </a:buClr>
              <a:buSzPts val="800"/>
              <a:buChar char="●"/>
            </a:pPr>
            <a:r>
              <a:rPr lang="pt-BR" sz="1200">
                <a:solidFill>
                  <a:schemeClr val="accent2"/>
                </a:solidFill>
              </a:rPr>
              <a:t>Aplicação nova e </a:t>
            </a:r>
            <a:r>
              <a:rPr lang="pt-BR" sz="1200">
                <a:solidFill>
                  <a:schemeClr val="accent2"/>
                </a:solidFill>
              </a:rPr>
              <a:t>ainda desconhecida </a:t>
            </a:r>
            <a:endParaRPr sz="1200">
              <a:solidFill>
                <a:schemeClr val="accent2"/>
              </a:solidFill>
            </a:endParaRPr>
          </a:p>
          <a:p>
            <a:pPr indent="0" lvl="0" marL="457200" rtl="0" algn="l">
              <a:spcBef>
                <a:spcPts val="0"/>
              </a:spcBef>
              <a:spcAft>
                <a:spcPts val="0"/>
              </a:spcAft>
              <a:buNone/>
            </a:pPr>
            <a:r>
              <a:t/>
            </a:r>
            <a:endParaRPr sz="1200">
              <a:solidFill>
                <a:schemeClr val="accent2"/>
              </a:solidFill>
            </a:endParaRPr>
          </a:p>
          <a:p>
            <a:pPr indent="-281199" lvl="0" marL="302399" rtl="0" algn="l">
              <a:spcBef>
                <a:spcPts val="0"/>
              </a:spcBef>
              <a:spcAft>
                <a:spcPts val="0"/>
              </a:spcAft>
              <a:buClr>
                <a:srgbClr val="77DD77"/>
              </a:buClr>
              <a:buSzPts val="800"/>
              <a:buChar char="●"/>
            </a:pPr>
            <a:r>
              <a:rPr lang="pt-BR" sz="1200">
                <a:solidFill>
                  <a:schemeClr val="accent2"/>
                </a:solidFill>
              </a:rPr>
              <a:t>Pouco capital disponível para o </a:t>
            </a:r>
            <a:r>
              <a:rPr lang="pt-BR" sz="1200">
                <a:solidFill>
                  <a:schemeClr val="accent2"/>
                </a:solidFill>
              </a:rPr>
              <a:t>investimento</a:t>
            </a:r>
            <a:endParaRPr sz="1200">
              <a:solidFill>
                <a:schemeClr val="accent2"/>
              </a:solidFill>
            </a:endParaRPr>
          </a:p>
        </p:txBody>
      </p:sp>
      <p:sp>
        <p:nvSpPr>
          <p:cNvPr id="350" name="Google Shape;350;p24"/>
          <p:cNvSpPr/>
          <p:nvPr/>
        </p:nvSpPr>
        <p:spPr>
          <a:xfrm>
            <a:off x="783700" y="2959038"/>
            <a:ext cx="1746000" cy="2016000"/>
          </a:xfrm>
          <a:prstGeom prst="rect">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281199" lvl="0" marL="302399" rtl="0" algn="l">
              <a:spcBef>
                <a:spcPts val="0"/>
              </a:spcBef>
              <a:spcAft>
                <a:spcPts val="0"/>
              </a:spcAft>
              <a:buClr>
                <a:srgbClr val="C27BA0"/>
              </a:buClr>
              <a:buSzPts val="800"/>
              <a:buChar char="●"/>
            </a:pPr>
            <a:r>
              <a:rPr lang="pt-BR" sz="1200">
                <a:solidFill>
                  <a:schemeClr val="accent2"/>
                </a:solidFill>
              </a:rPr>
              <a:t>Excelente plataforma tecnológica</a:t>
            </a:r>
            <a:endParaRPr sz="1200">
              <a:solidFill>
                <a:schemeClr val="accent2"/>
              </a:solidFill>
            </a:endParaRPr>
          </a:p>
          <a:p>
            <a:pPr indent="0" lvl="0" marL="302399" rtl="0" algn="l">
              <a:spcBef>
                <a:spcPts val="0"/>
              </a:spcBef>
              <a:spcAft>
                <a:spcPts val="0"/>
              </a:spcAft>
              <a:buNone/>
            </a:pPr>
            <a:r>
              <a:t/>
            </a:r>
            <a:endParaRPr sz="1200">
              <a:solidFill>
                <a:schemeClr val="accent2"/>
              </a:solidFill>
            </a:endParaRPr>
          </a:p>
          <a:p>
            <a:pPr indent="-281199" lvl="0" marL="302399" rtl="0" algn="l">
              <a:spcBef>
                <a:spcPts val="0"/>
              </a:spcBef>
              <a:spcAft>
                <a:spcPts val="0"/>
              </a:spcAft>
              <a:buClr>
                <a:srgbClr val="C27BA0"/>
              </a:buClr>
              <a:buSzPts val="800"/>
              <a:buChar char="●"/>
            </a:pPr>
            <a:r>
              <a:rPr lang="pt-BR" sz="1200">
                <a:solidFill>
                  <a:schemeClr val="accent2"/>
                </a:solidFill>
              </a:rPr>
              <a:t>Fácil acesso para encontrar e usar a aplicação</a:t>
            </a:r>
            <a:endParaRPr sz="1200">
              <a:solidFill>
                <a:schemeClr val="accent2"/>
              </a:solidFill>
            </a:endParaRPr>
          </a:p>
          <a:p>
            <a:pPr indent="0" lvl="0" marL="0" rtl="0" algn="l">
              <a:spcBef>
                <a:spcPts val="0"/>
              </a:spcBef>
              <a:spcAft>
                <a:spcPts val="0"/>
              </a:spcAft>
              <a:buNone/>
            </a:pPr>
            <a:r>
              <a:t/>
            </a:r>
            <a:endParaRPr sz="900">
              <a:solidFill>
                <a:schemeClr val="accent2"/>
              </a:solidFill>
            </a:endParaRPr>
          </a:p>
          <a:p>
            <a:pPr indent="0" lvl="0" marL="0" rtl="0" algn="l">
              <a:spcBef>
                <a:spcPts val="0"/>
              </a:spcBef>
              <a:spcAft>
                <a:spcPts val="0"/>
              </a:spcAft>
              <a:buNone/>
            </a:pPr>
            <a:r>
              <a:t/>
            </a:r>
            <a:endParaRPr sz="900">
              <a:solidFill>
                <a:schemeClr val="accent2"/>
              </a:solidFill>
            </a:endParaRPr>
          </a:p>
        </p:txBody>
      </p:sp>
      <p:sp>
        <p:nvSpPr>
          <p:cNvPr id="351" name="Google Shape;351;p24"/>
          <p:cNvSpPr/>
          <p:nvPr/>
        </p:nvSpPr>
        <p:spPr>
          <a:xfrm>
            <a:off x="4792649" y="2579998"/>
            <a:ext cx="1657800" cy="33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000">
                <a:solidFill>
                  <a:schemeClr val="dk1"/>
                </a:solidFill>
                <a:latin typeface="Krona One"/>
                <a:ea typeface="Krona One"/>
                <a:cs typeface="Krona One"/>
                <a:sym typeface="Krona One"/>
              </a:rPr>
              <a:t>OPORTUNIDADES</a:t>
            </a:r>
            <a:endParaRPr sz="1000">
              <a:solidFill>
                <a:schemeClr val="dk1"/>
              </a:solidFill>
              <a:latin typeface="Krona One"/>
              <a:ea typeface="Krona One"/>
              <a:cs typeface="Krona One"/>
              <a:sym typeface="Krona One"/>
            </a:endParaRPr>
          </a:p>
        </p:txBody>
      </p:sp>
      <p:sp>
        <p:nvSpPr>
          <p:cNvPr id="352" name="Google Shape;352;p24"/>
          <p:cNvSpPr/>
          <p:nvPr/>
        </p:nvSpPr>
        <p:spPr>
          <a:xfrm>
            <a:off x="783700" y="2572725"/>
            <a:ext cx="1746000" cy="346500"/>
          </a:xfrm>
          <a:prstGeom prst="rect">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2765063" y="2268000"/>
            <a:ext cx="1746000" cy="345600"/>
          </a:xfrm>
          <a:prstGeom prst="rect">
            <a:avLst/>
          </a:prstGeom>
          <a:solidFill>
            <a:srgbClr val="77DD77"/>
          </a:solidFill>
          <a:ln cap="flat" cmpd="sng" w="9525">
            <a:solidFill>
              <a:srgbClr val="77DD7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6732000" y="2268000"/>
            <a:ext cx="1746000" cy="346500"/>
          </a:xfrm>
          <a:prstGeom prst="rect">
            <a:avLst/>
          </a:prstGeom>
          <a:solidFill>
            <a:srgbClr val="FFA500"/>
          </a:solidFill>
          <a:ln cap="flat" cmpd="sng" w="9525">
            <a:solidFill>
              <a:srgbClr val="FFA5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6732000" y="205200"/>
            <a:ext cx="1746000" cy="2016000"/>
          </a:xfrm>
          <a:prstGeom prst="rect">
            <a:avLst/>
          </a:prstGeom>
          <a:noFill/>
          <a:ln cap="flat" cmpd="sng" w="19050">
            <a:solidFill>
              <a:srgbClr val="FFA500"/>
            </a:solidFill>
            <a:prstDash val="solid"/>
            <a:round/>
            <a:headEnd len="sm" w="sm" type="none"/>
            <a:tailEnd len="sm" w="sm" type="none"/>
          </a:ln>
        </p:spPr>
        <p:txBody>
          <a:bodyPr anchorCtr="0" anchor="ctr" bIns="91425" lIns="91425" spcFirstLastPara="1" rIns="91425" wrap="square" tIns="91425">
            <a:noAutofit/>
          </a:bodyPr>
          <a:lstStyle/>
          <a:p>
            <a:pPr indent="-281199" lvl="0" marL="302399" rtl="0" algn="l">
              <a:spcBef>
                <a:spcPts val="0"/>
              </a:spcBef>
              <a:spcAft>
                <a:spcPts val="0"/>
              </a:spcAft>
              <a:buClr>
                <a:srgbClr val="FFA500"/>
              </a:buClr>
              <a:buSzPts val="800"/>
              <a:buChar char="●"/>
            </a:pPr>
            <a:r>
              <a:rPr lang="pt-BR" sz="1200">
                <a:solidFill>
                  <a:schemeClr val="accent2"/>
                </a:solidFill>
              </a:rPr>
              <a:t>Falta de investimento e parcerias com o governo de pernambuco</a:t>
            </a:r>
            <a:endParaRPr sz="1200">
              <a:solidFill>
                <a:schemeClr val="accent2"/>
              </a:solidFill>
            </a:endParaRPr>
          </a:p>
        </p:txBody>
      </p:sp>
      <p:sp>
        <p:nvSpPr>
          <p:cNvPr id="356" name="Google Shape;356;p24"/>
          <p:cNvSpPr/>
          <p:nvPr/>
        </p:nvSpPr>
        <p:spPr>
          <a:xfrm>
            <a:off x="6741075" y="2288713"/>
            <a:ext cx="1746000" cy="3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000">
                <a:solidFill>
                  <a:schemeClr val="dk1"/>
                </a:solidFill>
                <a:latin typeface="Krona One"/>
                <a:ea typeface="Krona One"/>
                <a:cs typeface="Krona One"/>
                <a:sym typeface="Krona One"/>
              </a:rPr>
              <a:t>AMEAÇAS</a:t>
            </a:r>
            <a:endParaRPr sz="1000">
              <a:solidFill>
                <a:schemeClr val="dk1"/>
              </a:solidFill>
              <a:latin typeface="Krona One"/>
              <a:ea typeface="Krona One"/>
              <a:cs typeface="Krona One"/>
              <a:sym typeface="Krona One"/>
            </a:endParaRPr>
          </a:p>
        </p:txBody>
      </p:sp>
      <p:sp>
        <p:nvSpPr>
          <p:cNvPr id="357" name="Google Shape;357;p24"/>
          <p:cNvSpPr/>
          <p:nvPr/>
        </p:nvSpPr>
        <p:spPr>
          <a:xfrm>
            <a:off x="2952736" y="2268000"/>
            <a:ext cx="1370700" cy="31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000">
                <a:solidFill>
                  <a:schemeClr val="dk1"/>
                </a:solidFill>
                <a:latin typeface="Krona One"/>
                <a:ea typeface="Krona One"/>
                <a:cs typeface="Krona One"/>
                <a:sym typeface="Krona One"/>
              </a:rPr>
              <a:t>FRAQUEZAS</a:t>
            </a:r>
            <a:endParaRPr sz="1000">
              <a:solidFill>
                <a:schemeClr val="dk1"/>
              </a:solidFill>
              <a:latin typeface="Krona One"/>
              <a:ea typeface="Krona One"/>
              <a:cs typeface="Krona One"/>
              <a:sym typeface="Krona One"/>
            </a:endParaRPr>
          </a:p>
        </p:txBody>
      </p:sp>
      <p:cxnSp>
        <p:nvCxnSpPr>
          <p:cNvPr id="358" name="Google Shape;358;p24"/>
          <p:cNvCxnSpPr/>
          <p:nvPr/>
        </p:nvCxnSpPr>
        <p:spPr>
          <a:xfrm flipH="1" rot="10800000">
            <a:off x="4645150" y="4973250"/>
            <a:ext cx="1903200" cy="9600"/>
          </a:xfrm>
          <a:prstGeom prst="straightConnector1">
            <a:avLst/>
          </a:prstGeom>
          <a:noFill/>
          <a:ln cap="flat" cmpd="sng" w="76200">
            <a:solidFill>
              <a:schemeClr val="lt1"/>
            </a:solidFill>
            <a:prstDash val="solid"/>
            <a:round/>
            <a:headEnd len="med" w="med" type="none"/>
            <a:tailEnd len="med" w="med" type="none"/>
          </a:ln>
        </p:spPr>
      </p:cxnSp>
      <p:cxnSp>
        <p:nvCxnSpPr>
          <p:cNvPr id="359" name="Google Shape;359;p24"/>
          <p:cNvCxnSpPr/>
          <p:nvPr/>
        </p:nvCxnSpPr>
        <p:spPr>
          <a:xfrm flipH="1" rot="10800000">
            <a:off x="707650" y="4975050"/>
            <a:ext cx="1876200" cy="6000"/>
          </a:xfrm>
          <a:prstGeom prst="straightConnector1">
            <a:avLst/>
          </a:prstGeom>
          <a:noFill/>
          <a:ln cap="flat" cmpd="sng" w="76200">
            <a:solidFill>
              <a:schemeClr val="lt1"/>
            </a:solidFill>
            <a:prstDash val="solid"/>
            <a:round/>
            <a:headEnd len="med" w="med" type="none"/>
            <a:tailEnd len="med" w="med" type="none"/>
          </a:ln>
        </p:spPr>
      </p:cxnSp>
      <p:cxnSp>
        <p:nvCxnSpPr>
          <p:cNvPr id="360" name="Google Shape;360;p24"/>
          <p:cNvCxnSpPr/>
          <p:nvPr/>
        </p:nvCxnSpPr>
        <p:spPr>
          <a:xfrm>
            <a:off x="2717763" y="199350"/>
            <a:ext cx="1854600" cy="9300"/>
          </a:xfrm>
          <a:prstGeom prst="straightConnector1">
            <a:avLst/>
          </a:prstGeom>
          <a:noFill/>
          <a:ln cap="flat" cmpd="sng" w="76200">
            <a:solidFill>
              <a:schemeClr val="lt1"/>
            </a:solidFill>
            <a:prstDash val="solid"/>
            <a:round/>
            <a:headEnd len="med" w="med" type="none"/>
            <a:tailEnd len="med" w="med" type="none"/>
          </a:ln>
        </p:spPr>
      </p:cxnSp>
      <p:cxnSp>
        <p:nvCxnSpPr>
          <p:cNvPr id="361" name="Google Shape;361;p24"/>
          <p:cNvCxnSpPr/>
          <p:nvPr/>
        </p:nvCxnSpPr>
        <p:spPr>
          <a:xfrm>
            <a:off x="6722750" y="205200"/>
            <a:ext cx="1824300" cy="8700"/>
          </a:xfrm>
          <a:prstGeom prst="straightConnector1">
            <a:avLst/>
          </a:prstGeom>
          <a:noFill/>
          <a:ln cap="flat" cmpd="sng" w="76200">
            <a:solidFill>
              <a:schemeClr val="lt1"/>
            </a:solidFill>
            <a:prstDash val="solid"/>
            <a:round/>
            <a:headEnd len="med" w="med" type="none"/>
            <a:tailEnd len="med" w="med" type="none"/>
          </a:ln>
        </p:spPr>
      </p:cxnSp>
      <p:sp>
        <p:nvSpPr>
          <p:cNvPr id="362" name="Google Shape;362;p24"/>
          <p:cNvSpPr/>
          <p:nvPr/>
        </p:nvSpPr>
        <p:spPr>
          <a:xfrm rot="8073509">
            <a:off x="7390364" y="2785901"/>
            <a:ext cx="357877" cy="357450"/>
          </a:xfrm>
          <a:prstGeom prst="rect">
            <a:avLst/>
          </a:prstGeom>
          <a:gradFill>
            <a:gsLst>
              <a:gs pos="0">
                <a:schemeClr val="accent1"/>
              </a:gs>
              <a:gs pos="0">
                <a:srgbClr val="FD8F22"/>
              </a:gs>
              <a:gs pos="0">
                <a:srgbClr val="FFA500"/>
              </a:gs>
              <a:gs pos="100000">
                <a:srgbClr val="A08A8B"/>
              </a:gs>
              <a:gs pos="100000">
                <a:srgbClr val="FD8F22"/>
              </a:gs>
              <a:gs pos="100000">
                <a:srgbClr val="FB7843"/>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4"/>
          <p:cNvSpPr/>
          <p:nvPr/>
        </p:nvSpPr>
        <p:spPr>
          <a:xfrm rot="8137411">
            <a:off x="5442046" y="2056942"/>
            <a:ext cx="350887" cy="351316"/>
          </a:xfrm>
          <a:prstGeom prst="rect">
            <a:avLst/>
          </a:prstGeom>
          <a:gradFill>
            <a:gsLst>
              <a:gs pos="0">
                <a:srgbClr val="77DD77"/>
              </a:gs>
              <a:gs pos="0">
                <a:srgbClr val="8BA785"/>
              </a:gs>
              <a:gs pos="100000">
                <a:srgbClr val="4169E1"/>
              </a:gs>
              <a:gs pos="100000">
                <a:srgbClr val="706DBA"/>
              </a:gs>
              <a:gs pos="100000">
                <a:srgbClr val="77DD77"/>
              </a:gs>
              <a:gs pos="100000">
                <a:srgbClr val="9E7192"/>
              </a:gs>
              <a:gs pos="100000">
                <a:srgbClr val="4169E1"/>
              </a:gs>
              <a:gs pos="100000">
                <a:srgbClr val="706DBA"/>
              </a:gs>
              <a:gs pos="100000">
                <a:srgbClr val="FB7843"/>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4"/>
          <p:cNvSpPr/>
          <p:nvPr/>
        </p:nvSpPr>
        <p:spPr>
          <a:xfrm rot="8037208">
            <a:off x="1475327" y="2063279"/>
            <a:ext cx="360048" cy="360041"/>
          </a:xfrm>
          <a:prstGeom prst="rect">
            <a:avLst/>
          </a:prstGeom>
          <a:gradFill>
            <a:gsLst>
              <a:gs pos="0">
                <a:srgbClr val="C27BA0"/>
              </a:gs>
              <a:gs pos="100000">
                <a:srgbClr val="E19050"/>
              </a:gs>
              <a:gs pos="100000">
                <a:srgbClr val="FFA500"/>
              </a:gs>
              <a:gs pos="100000">
                <a:srgbClr val="C27BA0"/>
              </a:gs>
              <a:gs pos="100000">
                <a:srgbClr val="FFA500"/>
              </a:gs>
              <a:gs pos="100000">
                <a:srgbClr val="FFA500"/>
              </a:gs>
              <a:gs pos="100000">
                <a:srgbClr val="FFA500"/>
              </a:gs>
              <a:gs pos="100000">
                <a:srgbClr val="FFA500"/>
              </a:gs>
              <a:gs pos="100000">
                <a:srgbClr val="C18C61"/>
              </a:gs>
              <a:gs pos="100000">
                <a:srgbClr val="8272C1"/>
              </a:gs>
              <a:gs pos="100000">
                <a:srgbClr val="4169E1"/>
              </a:gs>
              <a:gs pos="100000">
                <a:srgbClr val="FB7843"/>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4"/>
          <p:cNvSpPr txBox="1"/>
          <p:nvPr/>
        </p:nvSpPr>
        <p:spPr>
          <a:xfrm>
            <a:off x="1428400" y="2032029"/>
            <a:ext cx="4320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rgbClr val="2D2842"/>
                </a:solidFill>
                <a:latin typeface="Krona One"/>
                <a:ea typeface="Krona One"/>
                <a:cs typeface="Krona One"/>
                <a:sym typeface="Krona One"/>
              </a:rPr>
              <a:t>S</a:t>
            </a:r>
            <a:endParaRPr sz="1800">
              <a:solidFill>
                <a:srgbClr val="2D2842"/>
              </a:solidFill>
              <a:latin typeface="Krona One"/>
              <a:ea typeface="Krona One"/>
              <a:cs typeface="Krona One"/>
              <a:sym typeface="Krona One"/>
            </a:endParaRPr>
          </a:p>
        </p:txBody>
      </p:sp>
      <p:sp>
        <p:nvSpPr>
          <p:cNvPr id="365" name="Google Shape;365;p24"/>
          <p:cNvSpPr txBox="1"/>
          <p:nvPr/>
        </p:nvSpPr>
        <p:spPr>
          <a:xfrm>
            <a:off x="5396400" y="2039975"/>
            <a:ext cx="432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rgbClr val="2D2842"/>
                </a:solidFill>
                <a:latin typeface="Krona One"/>
                <a:ea typeface="Krona One"/>
                <a:cs typeface="Krona One"/>
                <a:sym typeface="Krona One"/>
              </a:rPr>
              <a:t>W</a:t>
            </a:r>
            <a:endParaRPr sz="1800">
              <a:solidFill>
                <a:srgbClr val="2D2842"/>
              </a:solidFill>
              <a:latin typeface="Krona One"/>
              <a:ea typeface="Krona One"/>
              <a:cs typeface="Krona One"/>
              <a:sym typeface="Krona One"/>
            </a:endParaRPr>
          </a:p>
        </p:txBody>
      </p:sp>
      <p:sp>
        <p:nvSpPr>
          <p:cNvPr id="366" name="Google Shape;366;p24"/>
          <p:cNvSpPr txBox="1"/>
          <p:nvPr/>
        </p:nvSpPr>
        <p:spPr>
          <a:xfrm>
            <a:off x="7354050" y="2748629"/>
            <a:ext cx="4320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rgbClr val="2D2842"/>
                </a:solidFill>
                <a:latin typeface="Krona One"/>
                <a:ea typeface="Krona One"/>
                <a:cs typeface="Krona One"/>
                <a:sym typeface="Krona One"/>
              </a:rPr>
              <a:t>T</a:t>
            </a:r>
            <a:endParaRPr sz="1800">
              <a:solidFill>
                <a:srgbClr val="2D2842"/>
              </a:solidFill>
              <a:latin typeface="Krona One"/>
              <a:ea typeface="Krona One"/>
              <a:cs typeface="Krona One"/>
              <a:sym typeface="Krona One"/>
            </a:endParaRPr>
          </a:p>
        </p:txBody>
      </p:sp>
      <p:sp>
        <p:nvSpPr>
          <p:cNvPr id="367" name="Google Shape;367;p24"/>
          <p:cNvSpPr/>
          <p:nvPr/>
        </p:nvSpPr>
        <p:spPr>
          <a:xfrm rot="8250108">
            <a:off x="3468869" y="2770344"/>
            <a:ext cx="345043" cy="345062"/>
          </a:xfrm>
          <a:prstGeom prst="rect">
            <a:avLst/>
          </a:prstGeom>
          <a:gradFill>
            <a:gsLst>
              <a:gs pos="0">
                <a:srgbClr val="C27BA0"/>
              </a:gs>
              <a:gs pos="0">
                <a:srgbClr val="9DAC8C"/>
              </a:gs>
              <a:gs pos="100000">
                <a:srgbClr val="77DD77"/>
              </a:gs>
              <a:gs pos="100000">
                <a:srgbClr val="C27BA0"/>
              </a:gs>
              <a:gs pos="100000">
                <a:srgbClr val="77DD77"/>
              </a:gs>
              <a:gs pos="100000">
                <a:srgbClr val="77DD77"/>
              </a:gs>
              <a:gs pos="100000">
                <a:srgbClr val="77DD77"/>
              </a:gs>
              <a:gs pos="100000">
                <a:srgbClr val="77DD77"/>
              </a:gs>
              <a:gs pos="100000">
                <a:srgbClr val="B9AB5D"/>
              </a:gs>
              <a:gs pos="100000">
                <a:srgbClr val="F26A8F"/>
              </a:gs>
              <a:gs pos="100000">
                <a:srgbClr val="77DD77"/>
              </a:gs>
              <a:gs pos="100000">
                <a:srgbClr val="FB7843"/>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4"/>
          <p:cNvSpPr txBox="1"/>
          <p:nvPr/>
        </p:nvSpPr>
        <p:spPr>
          <a:xfrm>
            <a:off x="3424850" y="2718000"/>
            <a:ext cx="4320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rgbClr val="2D2842"/>
                </a:solidFill>
                <a:latin typeface="Krona One"/>
                <a:ea typeface="Krona One"/>
                <a:cs typeface="Krona One"/>
                <a:sym typeface="Krona One"/>
              </a:rPr>
              <a:t>O</a:t>
            </a:r>
            <a:endParaRPr sz="1800">
              <a:solidFill>
                <a:srgbClr val="2D2842"/>
              </a:solidFill>
              <a:latin typeface="Krona One"/>
              <a:ea typeface="Krona One"/>
              <a:cs typeface="Krona One"/>
              <a:sym typeface="Krona One"/>
            </a:endParaRPr>
          </a:p>
        </p:txBody>
      </p:sp>
      <p:sp>
        <p:nvSpPr>
          <p:cNvPr id="369" name="Google Shape;369;p24"/>
          <p:cNvSpPr/>
          <p:nvPr/>
        </p:nvSpPr>
        <p:spPr>
          <a:xfrm>
            <a:off x="892300" y="2572725"/>
            <a:ext cx="1504200" cy="3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000">
                <a:solidFill>
                  <a:schemeClr val="dk1"/>
                </a:solidFill>
                <a:latin typeface="Krona One"/>
                <a:ea typeface="Krona One"/>
                <a:cs typeface="Krona One"/>
                <a:sym typeface="Krona One"/>
              </a:rPr>
              <a:t>FORÇAS</a:t>
            </a:r>
            <a:endParaRPr sz="1000">
              <a:solidFill>
                <a:schemeClr val="dk1"/>
              </a:solidFill>
              <a:latin typeface="Krona One"/>
              <a:ea typeface="Krona One"/>
              <a:cs typeface="Krona One"/>
              <a:sym typeface="Krona One"/>
            </a:endParaRPr>
          </a:p>
        </p:txBody>
      </p:sp>
      <p:sp>
        <p:nvSpPr>
          <p:cNvPr id="370" name="Google Shape;370;p24"/>
          <p:cNvSpPr txBox="1"/>
          <p:nvPr/>
        </p:nvSpPr>
        <p:spPr>
          <a:xfrm>
            <a:off x="6771895" y="4519679"/>
            <a:ext cx="2372100" cy="5391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3200">
                <a:solidFill>
                  <a:srgbClr val="FFFFFF"/>
                </a:solidFill>
                <a:latin typeface="Krona One"/>
                <a:ea typeface="Krona One"/>
                <a:cs typeface="Krona One"/>
                <a:sym typeface="Krona One"/>
              </a:rPr>
              <a:t>004</a:t>
            </a:r>
            <a:endParaRPr sz="3200">
              <a:solidFill>
                <a:srgbClr val="FFFFFF"/>
              </a:solidFill>
              <a:latin typeface="Krona One"/>
              <a:ea typeface="Krona One"/>
              <a:cs typeface="Krona One"/>
              <a:sym typeface="Krona One"/>
            </a:endParaRPr>
          </a:p>
        </p:txBody>
      </p:sp>
      <p:sp>
        <p:nvSpPr>
          <p:cNvPr id="371" name="Google Shape;371;p24"/>
          <p:cNvSpPr/>
          <p:nvPr/>
        </p:nvSpPr>
        <p:spPr>
          <a:xfrm>
            <a:off x="6722750" y="4453675"/>
            <a:ext cx="486900" cy="671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5"/>
          <p:cNvSpPr txBox="1"/>
          <p:nvPr/>
        </p:nvSpPr>
        <p:spPr>
          <a:xfrm>
            <a:off x="241925" y="765400"/>
            <a:ext cx="5997900" cy="4197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1700">
                <a:solidFill>
                  <a:srgbClr val="FFFFFF"/>
                </a:solidFill>
                <a:latin typeface="Titillium Web"/>
                <a:ea typeface="Titillium Web"/>
                <a:cs typeface="Titillium Web"/>
                <a:sym typeface="Titillium Web"/>
              </a:rPr>
              <a:t> </a:t>
            </a:r>
            <a:endParaRPr b="1" sz="1700">
              <a:solidFill>
                <a:srgbClr val="FFFFFF"/>
              </a:solidFill>
              <a:latin typeface="Titillium Web"/>
              <a:ea typeface="Titillium Web"/>
              <a:cs typeface="Titillium Web"/>
              <a:sym typeface="Titillium Web"/>
            </a:endParaRPr>
          </a:p>
          <a:p>
            <a:pPr indent="-361950" lvl="0" marL="457200" rtl="0" algn="just">
              <a:lnSpc>
                <a:spcPct val="115000"/>
              </a:lnSpc>
              <a:spcBef>
                <a:spcPts val="0"/>
              </a:spcBef>
              <a:spcAft>
                <a:spcPts val="0"/>
              </a:spcAft>
              <a:buClr>
                <a:srgbClr val="FFFFFF"/>
              </a:buClr>
              <a:buSzPts val="2100"/>
              <a:buFont typeface="Titillium Web"/>
              <a:buChar char="●"/>
            </a:pPr>
            <a:r>
              <a:rPr b="1" lang="pt-BR" sz="1700">
                <a:solidFill>
                  <a:srgbClr val="FFFFFF"/>
                </a:solidFill>
                <a:latin typeface="Titillium Web"/>
                <a:ea typeface="Titillium Web"/>
                <a:cs typeface="Titillium Web"/>
                <a:sym typeface="Titillium Web"/>
              </a:rPr>
              <a:t>Funcionalidades Esperadas:</a:t>
            </a:r>
            <a:endParaRPr b="1" sz="1700">
              <a:solidFill>
                <a:srgbClr val="FFFFFF"/>
              </a:solidFill>
              <a:latin typeface="Titillium Web"/>
              <a:ea typeface="Titillium Web"/>
              <a:cs typeface="Titillium Web"/>
              <a:sym typeface="Titillium Web"/>
            </a:endParaRPr>
          </a:p>
          <a:p>
            <a:pPr indent="-336550" lvl="1" marL="914400" rtl="0" algn="just">
              <a:lnSpc>
                <a:spcPct val="115000"/>
              </a:lnSpc>
              <a:spcBef>
                <a:spcPts val="0"/>
              </a:spcBef>
              <a:spcAft>
                <a:spcPts val="0"/>
              </a:spcAft>
              <a:buClr>
                <a:srgbClr val="77DD77"/>
              </a:buClr>
              <a:buSzPts val="1700"/>
              <a:buFont typeface="Titillium Web"/>
              <a:buChar char="○"/>
            </a:pPr>
            <a:r>
              <a:rPr lang="pt-BR" sz="1700">
                <a:solidFill>
                  <a:srgbClr val="77DD77"/>
                </a:solidFill>
                <a:latin typeface="Titillium Web"/>
                <a:ea typeface="Titillium Web"/>
                <a:cs typeface="Titillium Web"/>
                <a:sym typeface="Titillium Web"/>
              </a:rPr>
              <a:t>Tela de boas vindas</a:t>
            </a:r>
            <a:endParaRPr sz="1700">
              <a:solidFill>
                <a:srgbClr val="77DD77"/>
              </a:solidFill>
              <a:latin typeface="Titillium Web"/>
              <a:ea typeface="Titillium Web"/>
              <a:cs typeface="Titillium Web"/>
              <a:sym typeface="Titillium Web"/>
            </a:endParaRPr>
          </a:p>
          <a:p>
            <a:pPr indent="-336550" lvl="1" marL="914400" rtl="0" algn="just">
              <a:lnSpc>
                <a:spcPct val="115000"/>
              </a:lnSpc>
              <a:spcBef>
                <a:spcPts val="0"/>
              </a:spcBef>
              <a:spcAft>
                <a:spcPts val="0"/>
              </a:spcAft>
              <a:buClr>
                <a:srgbClr val="77DD77"/>
              </a:buClr>
              <a:buSzPts val="1700"/>
              <a:buFont typeface="Titillium Web"/>
              <a:buChar char="○"/>
            </a:pPr>
            <a:r>
              <a:rPr lang="pt-BR" sz="1700">
                <a:solidFill>
                  <a:srgbClr val="77DD77"/>
                </a:solidFill>
                <a:latin typeface="Titillium Web"/>
                <a:ea typeface="Titillium Web"/>
                <a:cs typeface="Titillium Web"/>
                <a:sym typeface="Titillium Web"/>
              </a:rPr>
              <a:t>Tela de login</a:t>
            </a:r>
            <a:endParaRPr sz="1700">
              <a:solidFill>
                <a:srgbClr val="77DD77"/>
              </a:solidFill>
              <a:latin typeface="Titillium Web"/>
              <a:ea typeface="Titillium Web"/>
              <a:cs typeface="Titillium Web"/>
              <a:sym typeface="Titillium Web"/>
            </a:endParaRPr>
          </a:p>
          <a:p>
            <a:pPr indent="-336550" lvl="1" marL="914400" rtl="0" algn="just">
              <a:lnSpc>
                <a:spcPct val="115000"/>
              </a:lnSpc>
              <a:spcBef>
                <a:spcPts val="0"/>
              </a:spcBef>
              <a:spcAft>
                <a:spcPts val="0"/>
              </a:spcAft>
              <a:buClr>
                <a:srgbClr val="77DD77"/>
              </a:buClr>
              <a:buSzPts val="1700"/>
              <a:buFont typeface="Titillium Web"/>
              <a:buChar char="○"/>
            </a:pPr>
            <a:r>
              <a:rPr lang="pt-BR" sz="1700">
                <a:solidFill>
                  <a:srgbClr val="77DD77"/>
                </a:solidFill>
                <a:latin typeface="Titillium Web"/>
                <a:ea typeface="Titillium Web"/>
                <a:cs typeface="Titillium Web"/>
                <a:sym typeface="Titillium Web"/>
              </a:rPr>
              <a:t>Botão de Cadastro</a:t>
            </a:r>
            <a:endParaRPr sz="1700">
              <a:solidFill>
                <a:srgbClr val="77DD77"/>
              </a:solidFill>
              <a:latin typeface="Titillium Web"/>
              <a:ea typeface="Titillium Web"/>
              <a:cs typeface="Titillium Web"/>
              <a:sym typeface="Titillium Web"/>
            </a:endParaRPr>
          </a:p>
          <a:p>
            <a:pPr indent="-336550" lvl="1" marL="914400" rtl="0" algn="just">
              <a:lnSpc>
                <a:spcPct val="115000"/>
              </a:lnSpc>
              <a:spcBef>
                <a:spcPts val="0"/>
              </a:spcBef>
              <a:spcAft>
                <a:spcPts val="0"/>
              </a:spcAft>
              <a:buClr>
                <a:srgbClr val="77DD77"/>
              </a:buClr>
              <a:buSzPts val="1700"/>
              <a:buFont typeface="Titillium Web"/>
              <a:buChar char="○"/>
            </a:pPr>
            <a:r>
              <a:rPr lang="pt-BR" sz="1700">
                <a:solidFill>
                  <a:srgbClr val="77DD77"/>
                </a:solidFill>
                <a:latin typeface="Titillium Web"/>
                <a:ea typeface="Titillium Web"/>
                <a:cs typeface="Titillium Web"/>
                <a:sym typeface="Titillium Web"/>
              </a:rPr>
              <a:t>Botão de login</a:t>
            </a:r>
            <a:endParaRPr sz="1700">
              <a:solidFill>
                <a:srgbClr val="77DD77"/>
              </a:solidFill>
              <a:latin typeface="Titillium Web"/>
              <a:ea typeface="Titillium Web"/>
              <a:cs typeface="Titillium Web"/>
              <a:sym typeface="Titillium Web"/>
            </a:endParaRPr>
          </a:p>
          <a:p>
            <a:pPr indent="-336550" lvl="1" marL="914400" rtl="0" algn="just">
              <a:lnSpc>
                <a:spcPct val="115000"/>
              </a:lnSpc>
              <a:spcBef>
                <a:spcPts val="0"/>
              </a:spcBef>
              <a:spcAft>
                <a:spcPts val="0"/>
              </a:spcAft>
              <a:buClr>
                <a:srgbClr val="77DD77"/>
              </a:buClr>
              <a:buSzPts val="1700"/>
              <a:buFont typeface="Titillium Web"/>
              <a:buChar char="○"/>
            </a:pPr>
            <a:r>
              <a:rPr lang="pt-BR" sz="1700">
                <a:solidFill>
                  <a:srgbClr val="77DD77"/>
                </a:solidFill>
                <a:latin typeface="Titillium Web"/>
                <a:ea typeface="Titillium Web"/>
                <a:cs typeface="Titillium Web"/>
                <a:sym typeface="Titillium Web"/>
              </a:rPr>
              <a:t>Tela de cadastro </a:t>
            </a:r>
            <a:endParaRPr sz="1700">
              <a:solidFill>
                <a:srgbClr val="77DD77"/>
              </a:solidFill>
              <a:latin typeface="Titillium Web"/>
              <a:ea typeface="Titillium Web"/>
              <a:cs typeface="Titillium Web"/>
              <a:sym typeface="Titillium Web"/>
            </a:endParaRPr>
          </a:p>
          <a:p>
            <a:pPr indent="-336550" lvl="1" marL="914400" rtl="0" algn="just">
              <a:lnSpc>
                <a:spcPct val="115000"/>
              </a:lnSpc>
              <a:spcBef>
                <a:spcPts val="0"/>
              </a:spcBef>
              <a:spcAft>
                <a:spcPts val="0"/>
              </a:spcAft>
              <a:buClr>
                <a:srgbClr val="77DD77"/>
              </a:buClr>
              <a:buSzPts val="1700"/>
              <a:buFont typeface="Titillium Web"/>
              <a:buChar char="○"/>
            </a:pPr>
            <a:r>
              <a:rPr lang="pt-BR" sz="1700">
                <a:solidFill>
                  <a:srgbClr val="77DD77"/>
                </a:solidFill>
                <a:latin typeface="Titillium Web"/>
                <a:ea typeface="Titillium Web"/>
                <a:cs typeface="Titillium Web"/>
                <a:sym typeface="Titillium Web"/>
              </a:rPr>
              <a:t>Tela inicial</a:t>
            </a:r>
            <a:endParaRPr sz="1700">
              <a:solidFill>
                <a:srgbClr val="77DD77"/>
              </a:solidFill>
              <a:latin typeface="Titillium Web"/>
              <a:ea typeface="Titillium Web"/>
              <a:cs typeface="Titillium Web"/>
              <a:sym typeface="Titillium Web"/>
            </a:endParaRPr>
          </a:p>
          <a:p>
            <a:pPr indent="-336550" lvl="1" marL="914400" rtl="0" algn="just">
              <a:lnSpc>
                <a:spcPct val="115000"/>
              </a:lnSpc>
              <a:spcBef>
                <a:spcPts val="0"/>
              </a:spcBef>
              <a:spcAft>
                <a:spcPts val="0"/>
              </a:spcAft>
              <a:buClr>
                <a:srgbClr val="E06666"/>
              </a:buClr>
              <a:buSzPts val="1700"/>
              <a:buFont typeface="Titillium Web"/>
              <a:buChar char="○"/>
            </a:pPr>
            <a:r>
              <a:rPr lang="pt-BR" sz="1700">
                <a:solidFill>
                  <a:srgbClr val="E06666"/>
                </a:solidFill>
                <a:latin typeface="Titillium Web"/>
                <a:ea typeface="Titillium Web"/>
                <a:cs typeface="Titillium Web"/>
                <a:sym typeface="Titillium Web"/>
              </a:rPr>
              <a:t>Mapa com os pontos para coleta</a:t>
            </a:r>
            <a:endParaRPr sz="1700">
              <a:solidFill>
                <a:srgbClr val="E06666"/>
              </a:solidFill>
              <a:latin typeface="Titillium Web"/>
              <a:ea typeface="Titillium Web"/>
              <a:cs typeface="Titillium Web"/>
              <a:sym typeface="Titillium Web"/>
            </a:endParaRPr>
          </a:p>
          <a:p>
            <a:pPr indent="-336550" lvl="1" marL="914400" rtl="0" algn="just">
              <a:lnSpc>
                <a:spcPct val="115000"/>
              </a:lnSpc>
              <a:spcBef>
                <a:spcPts val="0"/>
              </a:spcBef>
              <a:spcAft>
                <a:spcPts val="0"/>
              </a:spcAft>
              <a:buClr>
                <a:srgbClr val="E06666"/>
              </a:buClr>
              <a:buSzPts val="1700"/>
              <a:buFont typeface="Titillium Web"/>
              <a:buChar char="○"/>
            </a:pPr>
            <a:r>
              <a:rPr lang="pt-BR" sz="1700">
                <a:solidFill>
                  <a:srgbClr val="E06666"/>
                </a:solidFill>
                <a:latin typeface="Titillium Web"/>
                <a:ea typeface="Titillium Web"/>
                <a:cs typeface="Titillium Web"/>
                <a:sym typeface="Titillium Web"/>
              </a:rPr>
              <a:t>Fluxo de solicitação de coleta</a:t>
            </a:r>
            <a:endParaRPr sz="1700">
              <a:solidFill>
                <a:srgbClr val="E06666"/>
              </a:solidFill>
              <a:latin typeface="Titillium Web"/>
              <a:ea typeface="Titillium Web"/>
              <a:cs typeface="Titillium Web"/>
              <a:sym typeface="Titillium Web"/>
            </a:endParaRPr>
          </a:p>
          <a:p>
            <a:pPr indent="-336550" lvl="1" marL="914400" rtl="0" algn="just">
              <a:lnSpc>
                <a:spcPct val="115000"/>
              </a:lnSpc>
              <a:spcBef>
                <a:spcPts val="0"/>
              </a:spcBef>
              <a:spcAft>
                <a:spcPts val="0"/>
              </a:spcAft>
              <a:buClr>
                <a:srgbClr val="E06666"/>
              </a:buClr>
              <a:buSzPts val="1700"/>
              <a:buFont typeface="Titillium Web"/>
              <a:buChar char="○"/>
            </a:pPr>
            <a:r>
              <a:rPr lang="pt-BR" sz="1700">
                <a:solidFill>
                  <a:srgbClr val="E06666"/>
                </a:solidFill>
                <a:latin typeface="Titillium Web"/>
                <a:ea typeface="Titillium Web"/>
                <a:cs typeface="Titillium Web"/>
                <a:sym typeface="Titillium Web"/>
              </a:rPr>
              <a:t>Botão para solicitar coleta</a:t>
            </a:r>
            <a:endParaRPr sz="1700">
              <a:solidFill>
                <a:srgbClr val="E06666"/>
              </a:solidFill>
              <a:latin typeface="Titillium Web"/>
              <a:ea typeface="Titillium Web"/>
              <a:cs typeface="Titillium Web"/>
              <a:sym typeface="Titillium Web"/>
            </a:endParaRPr>
          </a:p>
          <a:p>
            <a:pPr indent="0" lvl="0" marL="0" rtl="0" algn="just">
              <a:lnSpc>
                <a:spcPct val="115000"/>
              </a:lnSpc>
              <a:spcBef>
                <a:spcPts val="0"/>
              </a:spcBef>
              <a:spcAft>
                <a:spcPts val="0"/>
              </a:spcAft>
              <a:buNone/>
            </a:pPr>
            <a:r>
              <a:t/>
            </a:r>
            <a:endParaRPr sz="1700">
              <a:solidFill>
                <a:srgbClr val="FFFFFF"/>
              </a:solidFill>
              <a:latin typeface="Titillium Web"/>
              <a:ea typeface="Titillium Web"/>
              <a:cs typeface="Titillium Web"/>
              <a:sym typeface="Titillium Web"/>
            </a:endParaRPr>
          </a:p>
        </p:txBody>
      </p:sp>
      <p:sp>
        <p:nvSpPr>
          <p:cNvPr id="377" name="Google Shape;377;p25"/>
          <p:cNvSpPr/>
          <p:nvPr/>
        </p:nvSpPr>
        <p:spPr>
          <a:xfrm>
            <a:off x="6463425" y="1621675"/>
            <a:ext cx="914400" cy="218100"/>
          </a:xfrm>
          <a:prstGeom prst="rect">
            <a:avLst/>
          </a:prstGeom>
          <a:solidFill>
            <a:srgbClr val="77DD7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6666"/>
              </a:solidFill>
            </a:endParaRPr>
          </a:p>
        </p:txBody>
      </p:sp>
      <p:sp>
        <p:nvSpPr>
          <p:cNvPr id="378" name="Google Shape;378;p25"/>
          <p:cNvSpPr/>
          <p:nvPr/>
        </p:nvSpPr>
        <p:spPr>
          <a:xfrm>
            <a:off x="6463425" y="2044225"/>
            <a:ext cx="914400" cy="218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txBox="1"/>
          <p:nvPr/>
        </p:nvSpPr>
        <p:spPr>
          <a:xfrm>
            <a:off x="7658375" y="1548925"/>
            <a:ext cx="1132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chemeClr val="accent2"/>
                </a:solidFill>
              </a:rPr>
              <a:t>Feito</a:t>
            </a:r>
            <a:endParaRPr b="1" sz="1500">
              <a:solidFill>
                <a:schemeClr val="accent2"/>
              </a:solidFill>
            </a:endParaRPr>
          </a:p>
        </p:txBody>
      </p:sp>
      <p:sp>
        <p:nvSpPr>
          <p:cNvPr id="380" name="Google Shape;380;p25"/>
          <p:cNvSpPr txBox="1"/>
          <p:nvPr/>
        </p:nvSpPr>
        <p:spPr>
          <a:xfrm>
            <a:off x="7658375" y="1953175"/>
            <a:ext cx="1132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chemeClr val="accent2"/>
                </a:solidFill>
              </a:rPr>
              <a:t>Não feito</a:t>
            </a:r>
            <a:endParaRPr b="1" sz="1500">
              <a:solidFill>
                <a:schemeClr val="accent2"/>
              </a:solidFill>
            </a:endParaRPr>
          </a:p>
        </p:txBody>
      </p:sp>
      <p:sp>
        <p:nvSpPr>
          <p:cNvPr id="381" name="Google Shape;381;p25"/>
          <p:cNvSpPr/>
          <p:nvPr/>
        </p:nvSpPr>
        <p:spPr>
          <a:xfrm rot="6154017">
            <a:off x="5280687" y="2909295"/>
            <a:ext cx="1400398" cy="2305594"/>
          </a:xfrm>
          <a:custGeom>
            <a:rect b="b" l="l" r="r" t="t"/>
            <a:pathLst>
              <a:path extrusionOk="0" h="87955" w="95517">
                <a:moveTo>
                  <a:pt x="27601" y="36217"/>
                </a:moveTo>
                <a:cubicBezTo>
                  <a:pt x="22233" y="35640"/>
                  <a:pt x="13112" y="33273"/>
                  <a:pt x="8551" y="34485"/>
                </a:cubicBezTo>
                <a:cubicBezTo>
                  <a:pt x="3991" y="35697"/>
                  <a:pt x="931" y="39565"/>
                  <a:pt x="238" y="43490"/>
                </a:cubicBezTo>
                <a:cubicBezTo>
                  <a:pt x="-455" y="47416"/>
                  <a:pt x="584" y="55036"/>
                  <a:pt x="4394" y="58038"/>
                </a:cubicBezTo>
                <a:cubicBezTo>
                  <a:pt x="8204" y="61040"/>
                  <a:pt x="17037" y="61963"/>
                  <a:pt x="23098" y="61501"/>
                </a:cubicBezTo>
                <a:cubicBezTo>
                  <a:pt x="29159" y="61039"/>
                  <a:pt x="35855" y="56306"/>
                  <a:pt x="40762" y="55267"/>
                </a:cubicBezTo>
                <a:cubicBezTo>
                  <a:pt x="45669" y="54228"/>
                  <a:pt x="49306" y="53247"/>
                  <a:pt x="52539" y="55267"/>
                </a:cubicBezTo>
                <a:cubicBezTo>
                  <a:pt x="55772" y="57287"/>
                  <a:pt x="58196" y="63233"/>
                  <a:pt x="60159" y="67389"/>
                </a:cubicBezTo>
                <a:cubicBezTo>
                  <a:pt x="62122" y="71545"/>
                  <a:pt x="61775" y="76799"/>
                  <a:pt x="64315" y="80205"/>
                </a:cubicBezTo>
                <a:cubicBezTo>
                  <a:pt x="66855" y="83611"/>
                  <a:pt x="70839" y="87306"/>
                  <a:pt x="75399" y="87825"/>
                </a:cubicBezTo>
                <a:cubicBezTo>
                  <a:pt x="79960" y="88345"/>
                  <a:pt x="88330" y="86035"/>
                  <a:pt x="91678" y="83322"/>
                </a:cubicBezTo>
                <a:cubicBezTo>
                  <a:pt x="95026" y="80609"/>
                  <a:pt x="95430" y="75356"/>
                  <a:pt x="95488" y="71546"/>
                </a:cubicBezTo>
                <a:cubicBezTo>
                  <a:pt x="95546" y="67736"/>
                  <a:pt x="94622" y="63002"/>
                  <a:pt x="92024" y="60462"/>
                </a:cubicBezTo>
                <a:cubicBezTo>
                  <a:pt x="89426" y="57922"/>
                  <a:pt x="82615" y="58211"/>
                  <a:pt x="79902" y="56306"/>
                </a:cubicBezTo>
                <a:cubicBezTo>
                  <a:pt x="77189" y="54401"/>
                  <a:pt x="75803" y="52265"/>
                  <a:pt x="75745" y="49032"/>
                </a:cubicBezTo>
                <a:cubicBezTo>
                  <a:pt x="75687" y="45799"/>
                  <a:pt x="77246" y="39853"/>
                  <a:pt x="79555" y="36909"/>
                </a:cubicBezTo>
                <a:cubicBezTo>
                  <a:pt x="81864" y="33965"/>
                  <a:pt x="87176" y="34312"/>
                  <a:pt x="89600" y="31368"/>
                </a:cubicBezTo>
                <a:cubicBezTo>
                  <a:pt x="92025" y="28424"/>
                  <a:pt x="93871" y="23228"/>
                  <a:pt x="94102" y="19245"/>
                </a:cubicBezTo>
                <a:cubicBezTo>
                  <a:pt x="94333" y="15262"/>
                  <a:pt x="93236" y="10586"/>
                  <a:pt x="90985" y="7469"/>
                </a:cubicBezTo>
                <a:cubicBezTo>
                  <a:pt x="88734" y="4352"/>
                  <a:pt x="84115" y="1523"/>
                  <a:pt x="80594" y="541"/>
                </a:cubicBezTo>
                <a:cubicBezTo>
                  <a:pt x="77073" y="-440"/>
                  <a:pt x="72801" y="21"/>
                  <a:pt x="69857" y="1580"/>
                </a:cubicBezTo>
                <a:cubicBezTo>
                  <a:pt x="66913" y="3139"/>
                  <a:pt x="64373" y="5679"/>
                  <a:pt x="62930" y="9893"/>
                </a:cubicBezTo>
                <a:cubicBezTo>
                  <a:pt x="61487" y="14107"/>
                  <a:pt x="62526" y="22247"/>
                  <a:pt x="61198" y="26865"/>
                </a:cubicBezTo>
                <a:cubicBezTo>
                  <a:pt x="59870" y="31483"/>
                  <a:pt x="58369" y="35755"/>
                  <a:pt x="54963" y="37602"/>
                </a:cubicBezTo>
                <a:cubicBezTo>
                  <a:pt x="51557" y="39449"/>
                  <a:pt x="45322" y="38180"/>
                  <a:pt x="40762" y="37949"/>
                </a:cubicBezTo>
                <a:cubicBezTo>
                  <a:pt x="36202" y="37718"/>
                  <a:pt x="32970" y="36794"/>
                  <a:pt x="27601" y="36217"/>
                </a:cubicBezTo>
                <a:close/>
              </a:path>
            </a:pathLst>
          </a:custGeom>
          <a:noFill/>
          <a:ln cap="flat" cmpd="sng" w="9525">
            <a:solidFill>
              <a:srgbClr val="4169E1"/>
            </a:solidFill>
            <a:prstDash val="solid"/>
            <a:round/>
            <a:headEnd len="med" w="med" type="none"/>
            <a:tailEnd len="med" w="med" type="none"/>
          </a:ln>
        </p:spPr>
      </p:sp>
      <p:sp>
        <p:nvSpPr>
          <p:cNvPr id="382" name="Google Shape;382;p25"/>
          <p:cNvSpPr/>
          <p:nvPr/>
        </p:nvSpPr>
        <p:spPr>
          <a:xfrm>
            <a:off x="7790615" y="625"/>
            <a:ext cx="1327725" cy="1332075"/>
          </a:xfrm>
          <a:custGeom>
            <a:rect b="b" l="l" r="r" t="t"/>
            <a:pathLst>
              <a:path extrusionOk="0" h="53283" w="53109">
                <a:moveTo>
                  <a:pt x="7735" y="0"/>
                </a:moveTo>
                <a:cubicBezTo>
                  <a:pt x="7042" y="347"/>
                  <a:pt x="4849" y="463"/>
                  <a:pt x="3579" y="2079"/>
                </a:cubicBezTo>
                <a:cubicBezTo>
                  <a:pt x="2309" y="3696"/>
                  <a:pt x="346" y="6928"/>
                  <a:pt x="115" y="9699"/>
                </a:cubicBezTo>
                <a:cubicBezTo>
                  <a:pt x="-116" y="12470"/>
                  <a:pt x="116" y="16395"/>
                  <a:pt x="2194" y="18704"/>
                </a:cubicBezTo>
                <a:cubicBezTo>
                  <a:pt x="4272" y="21013"/>
                  <a:pt x="8891" y="22225"/>
                  <a:pt x="12585" y="23553"/>
                </a:cubicBezTo>
                <a:cubicBezTo>
                  <a:pt x="16280" y="24881"/>
                  <a:pt x="21128" y="25054"/>
                  <a:pt x="24361" y="26670"/>
                </a:cubicBezTo>
                <a:cubicBezTo>
                  <a:pt x="27594" y="28286"/>
                  <a:pt x="29961" y="30538"/>
                  <a:pt x="31981" y="33251"/>
                </a:cubicBezTo>
                <a:cubicBezTo>
                  <a:pt x="34002" y="35964"/>
                  <a:pt x="34983" y="40295"/>
                  <a:pt x="36484" y="42950"/>
                </a:cubicBezTo>
                <a:cubicBezTo>
                  <a:pt x="37985" y="45606"/>
                  <a:pt x="39197" y="47510"/>
                  <a:pt x="40986" y="49184"/>
                </a:cubicBezTo>
                <a:cubicBezTo>
                  <a:pt x="42776" y="50858"/>
                  <a:pt x="45201" y="52417"/>
                  <a:pt x="47221" y="52994"/>
                </a:cubicBezTo>
                <a:cubicBezTo>
                  <a:pt x="49242" y="53571"/>
                  <a:pt x="52128" y="52706"/>
                  <a:pt x="53109" y="52648"/>
                </a:cubicBezTo>
              </a:path>
            </a:pathLst>
          </a:custGeom>
          <a:noFill/>
          <a:ln cap="flat" cmpd="sng" w="9525">
            <a:solidFill>
              <a:srgbClr val="34FF70"/>
            </a:solidFill>
            <a:prstDash val="solid"/>
            <a:round/>
            <a:headEnd len="med" w="med" type="none"/>
            <a:tailEnd len="med" w="med" type="none"/>
          </a:ln>
        </p:spPr>
      </p:sp>
      <p:sp>
        <p:nvSpPr>
          <p:cNvPr id="383" name="Google Shape;383;p25"/>
          <p:cNvSpPr txBox="1"/>
          <p:nvPr/>
        </p:nvSpPr>
        <p:spPr>
          <a:xfrm>
            <a:off x="6178811" y="60621"/>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004</a:t>
            </a:r>
            <a:endParaRPr sz="4000">
              <a:solidFill>
                <a:srgbClr val="FFFFFF"/>
              </a:solidFill>
              <a:latin typeface="Krona One"/>
              <a:ea typeface="Krona One"/>
              <a:cs typeface="Krona One"/>
              <a:sym typeface="Krona One"/>
            </a:endParaRPr>
          </a:p>
        </p:txBody>
      </p:sp>
      <p:sp>
        <p:nvSpPr>
          <p:cNvPr id="384" name="Google Shape;384;p25"/>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txBox="1"/>
          <p:nvPr/>
        </p:nvSpPr>
        <p:spPr>
          <a:xfrm>
            <a:off x="2470200" y="237325"/>
            <a:ext cx="4394100" cy="396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pt-BR" sz="2400">
                <a:solidFill>
                  <a:srgbClr val="FFFFFF"/>
                </a:solidFill>
                <a:latin typeface="Titillium Web"/>
                <a:ea typeface="Titillium Web"/>
                <a:cs typeface="Titillium Web"/>
                <a:sym typeface="Titillium Web"/>
              </a:rPr>
              <a:t>Requisitos do Produto</a:t>
            </a:r>
            <a:endParaRPr b="1" sz="2400">
              <a:solidFill>
                <a:srgbClr val="FFFFFF"/>
              </a:solidFill>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6"/>
          <p:cNvSpPr/>
          <p:nvPr/>
        </p:nvSpPr>
        <p:spPr>
          <a:xfrm>
            <a:off x="8625" y="-1375"/>
            <a:ext cx="1612000" cy="1202250"/>
          </a:xfrm>
          <a:custGeom>
            <a:rect b="b" l="l" r="r" t="t"/>
            <a:pathLst>
              <a:path extrusionOk="0" h="48090" w="64480">
                <a:moveTo>
                  <a:pt x="0" y="39885"/>
                </a:moveTo>
                <a:cubicBezTo>
                  <a:pt x="0" y="42610"/>
                  <a:pt x="1126" y="46185"/>
                  <a:pt x="3656" y="47197"/>
                </a:cubicBezTo>
                <a:cubicBezTo>
                  <a:pt x="8054" y="48957"/>
                  <a:pt x="14266" y="47887"/>
                  <a:pt x="17615" y="44538"/>
                </a:cubicBezTo>
                <a:cubicBezTo>
                  <a:pt x="22102" y="40051"/>
                  <a:pt x="17492" y="29524"/>
                  <a:pt x="22933" y="26257"/>
                </a:cubicBezTo>
                <a:cubicBezTo>
                  <a:pt x="31808" y="20929"/>
                  <a:pt x="45762" y="29734"/>
                  <a:pt x="53844" y="23266"/>
                </a:cubicBezTo>
                <a:cubicBezTo>
                  <a:pt x="55841" y="21668"/>
                  <a:pt x="56980" y="18380"/>
                  <a:pt x="56171" y="15954"/>
                </a:cubicBezTo>
                <a:cubicBezTo>
                  <a:pt x="55315" y="13388"/>
                  <a:pt x="50568" y="11839"/>
                  <a:pt x="51518" y="9306"/>
                </a:cubicBezTo>
                <a:cubicBezTo>
                  <a:pt x="53385" y="4326"/>
                  <a:pt x="60055" y="2951"/>
                  <a:pt x="64480" y="0"/>
                </a:cubicBezTo>
              </a:path>
            </a:pathLst>
          </a:custGeom>
          <a:noFill/>
          <a:ln cap="flat" cmpd="sng" w="9525">
            <a:solidFill>
              <a:srgbClr val="34FF70"/>
            </a:solidFill>
            <a:prstDash val="solid"/>
            <a:round/>
            <a:headEnd len="med" w="med" type="none"/>
            <a:tailEnd len="med" w="med" type="none"/>
          </a:ln>
        </p:spPr>
      </p:sp>
      <p:sp>
        <p:nvSpPr>
          <p:cNvPr id="391" name="Google Shape;391;p26"/>
          <p:cNvSpPr txBox="1"/>
          <p:nvPr/>
        </p:nvSpPr>
        <p:spPr>
          <a:xfrm>
            <a:off x="318975" y="256350"/>
            <a:ext cx="452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3000">
                <a:solidFill>
                  <a:schemeClr val="accent2"/>
                </a:solidFill>
              </a:rPr>
              <a:t>Lições aprendidas</a:t>
            </a:r>
            <a:endParaRPr b="1" sz="3000">
              <a:solidFill>
                <a:schemeClr val="accent2"/>
              </a:solidFill>
            </a:endParaRPr>
          </a:p>
        </p:txBody>
      </p:sp>
      <p:sp>
        <p:nvSpPr>
          <p:cNvPr id="392" name="Google Shape;392;p26"/>
          <p:cNvSpPr txBox="1"/>
          <p:nvPr/>
        </p:nvSpPr>
        <p:spPr>
          <a:xfrm>
            <a:off x="2656888" y="2430500"/>
            <a:ext cx="1899000" cy="50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FB7843"/>
                </a:solidFill>
                <a:latin typeface="Krona One"/>
                <a:ea typeface="Krona One"/>
                <a:cs typeface="Krona One"/>
                <a:sym typeface="Krona One"/>
              </a:rPr>
              <a:t>Comunicação</a:t>
            </a:r>
            <a:endParaRPr>
              <a:solidFill>
                <a:srgbClr val="FB7843"/>
              </a:solidFill>
              <a:latin typeface="Krona One"/>
              <a:ea typeface="Krona One"/>
              <a:cs typeface="Krona One"/>
              <a:sym typeface="Krona One"/>
            </a:endParaRPr>
          </a:p>
        </p:txBody>
      </p:sp>
      <p:sp>
        <p:nvSpPr>
          <p:cNvPr id="393" name="Google Shape;393;p26"/>
          <p:cNvSpPr txBox="1"/>
          <p:nvPr/>
        </p:nvSpPr>
        <p:spPr>
          <a:xfrm>
            <a:off x="449475" y="2411751"/>
            <a:ext cx="18990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pt-BR">
                <a:solidFill>
                  <a:srgbClr val="FB7843"/>
                </a:solidFill>
                <a:latin typeface="Krona One"/>
                <a:ea typeface="Krona One"/>
                <a:cs typeface="Krona One"/>
                <a:sym typeface="Krona One"/>
              </a:rPr>
              <a:t>Atividades</a:t>
            </a:r>
            <a:endParaRPr>
              <a:solidFill>
                <a:srgbClr val="FB7843"/>
              </a:solidFill>
              <a:latin typeface="Krona One"/>
              <a:ea typeface="Krona One"/>
              <a:cs typeface="Krona One"/>
              <a:sym typeface="Krona One"/>
            </a:endParaRPr>
          </a:p>
        </p:txBody>
      </p:sp>
      <p:sp>
        <p:nvSpPr>
          <p:cNvPr id="394" name="Google Shape;394;p26"/>
          <p:cNvSpPr txBox="1"/>
          <p:nvPr/>
        </p:nvSpPr>
        <p:spPr>
          <a:xfrm>
            <a:off x="318975" y="2849138"/>
            <a:ext cx="2160000" cy="209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100">
                <a:solidFill>
                  <a:srgbClr val="F2F2F2"/>
                </a:solidFill>
                <a:latin typeface="Roboto"/>
                <a:ea typeface="Roboto"/>
                <a:cs typeface="Roboto"/>
                <a:sym typeface="Roboto"/>
              </a:rPr>
              <a:t>Acelerar o processo de atividades sem um planejamento foi mal para o projeto</a:t>
            </a:r>
            <a:endParaRPr sz="1100">
              <a:solidFill>
                <a:srgbClr val="F2F2F2"/>
              </a:solidFill>
              <a:latin typeface="Roboto"/>
              <a:ea typeface="Roboto"/>
              <a:cs typeface="Roboto"/>
              <a:sym typeface="Roboto"/>
            </a:endParaRPr>
          </a:p>
          <a:p>
            <a:pPr indent="0" lvl="0" marL="0" rtl="0" algn="ctr">
              <a:spcBef>
                <a:spcPts val="0"/>
              </a:spcBef>
              <a:spcAft>
                <a:spcPts val="0"/>
              </a:spcAft>
              <a:buNone/>
            </a:pPr>
            <a:r>
              <a:t/>
            </a:r>
            <a:endParaRPr sz="1100">
              <a:solidFill>
                <a:srgbClr val="F2F2F2"/>
              </a:solidFill>
              <a:latin typeface="Roboto"/>
              <a:ea typeface="Roboto"/>
              <a:cs typeface="Roboto"/>
              <a:sym typeface="Roboto"/>
            </a:endParaRPr>
          </a:p>
          <a:p>
            <a:pPr indent="0" lvl="0" marL="0" rtl="0" algn="ctr">
              <a:spcBef>
                <a:spcPts val="0"/>
              </a:spcBef>
              <a:spcAft>
                <a:spcPts val="0"/>
              </a:spcAft>
              <a:buNone/>
            </a:pPr>
            <a:r>
              <a:rPr lang="pt-BR" sz="1100">
                <a:solidFill>
                  <a:srgbClr val="F2F2F2"/>
                </a:solidFill>
                <a:latin typeface="Roboto"/>
                <a:ea typeface="Roboto"/>
                <a:cs typeface="Roboto"/>
                <a:sym typeface="Roboto"/>
              </a:rPr>
              <a:t>Discussão em equipe para esclarecer problemas chaves foi muito bom para o desenvolvimento.</a:t>
            </a:r>
            <a:endParaRPr sz="1100">
              <a:solidFill>
                <a:srgbClr val="F2F2F2"/>
              </a:solidFill>
              <a:latin typeface="Roboto"/>
              <a:ea typeface="Roboto"/>
              <a:cs typeface="Roboto"/>
              <a:sym typeface="Roboto"/>
            </a:endParaRPr>
          </a:p>
          <a:p>
            <a:pPr indent="0" lvl="0" marL="0" rtl="0" algn="ctr">
              <a:spcBef>
                <a:spcPts val="0"/>
              </a:spcBef>
              <a:spcAft>
                <a:spcPts val="0"/>
              </a:spcAft>
              <a:buNone/>
            </a:pPr>
            <a:r>
              <a:t/>
            </a:r>
            <a:endParaRPr sz="1100">
              <a:solidFill>
                <a:srgbClr val="F2F2F2"/>
              </a:solidFill>
              <a:latin typeface="Roboto"/>
              <a:ea typeface="Roboto"/>
              <a:cs typeface="Roboto"/>
              <a:sym typeface="Roboto"/>
            </a:endParaRPr>
          </a:p>
          <a:p>
            <a:pPr indent="0" lvl="0" marL="0" rtl="0" algn="ctr">
              <a:spcBef>
                <a:spcPts val="0"/>
              </a:spcBef>
              <a:spcAft>
                <a:spcPts val="0"/>
              </a:spcAft>
              <a:buNone/>
            </a:pPr>
            <a:r>
              <a:rPr lang="pt-BR" sz="1100">
                <a:solidFill>
                  <a:srgbClr val="F2F2F2"/>
                </a:solidFill>
                <a:latin typeface="Roboto"/>
                <a:ea typeface="Roboto"/>
                <a:cs typeface="Roboto"/>
                <a:sym typeface="Roboto"/>
              </a:rPr>
              <a:t>Absorção de críticas foi bem aceito</a:t>
            </a:r>
            <a:endParaRPr sz="1100">
              <a:solidFill>
                <a:srgbClr val="F2F2F2"/>
              </a:solidFill>
              <a:latin typeface="Roboto"/>
              <a:ea typeface="Roboto"/>
              <a:cs typeface="Roboto"/>
              <a:sym typeface="Roboto"/>
            </a:endParaRPr>
          </a:p>
        </p:txBody>
      </p:sp>
      <p:sp>
        <p:nvSpPr>
          <p:cNvPr id="395" name="Google Shape;395;p26"/>
          <p:cNvSpPr txBox="1"/>
          <p:nvPr/>
        </p:nvSpPr>
        <p:spPr>
          <a:xfrm>
            <a:off x="4727600" y="2430490"/>
            <a:ext cx="1899000" cy="50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FB7843"/>
                </a:solidFill>
                <a:latin typeface="Krona One"/>
                <a:ea typeface="Krona One"/>
                <a:cs typeface="Krona One"/>
                <a:sym typeface="Krona One"/>
              </a:rPr>
              <a:t>Cronograma</a:t>
            </a:r>
            <a:endParaRPr>
              <a:solidFill>
                <a:srgbClr val="FB7843"/>
              </a:solidFill>
              <a:latin typeface="Krona One"/>
              <a:ea typeface="Krona One"/>
              <a:cs typeface="Krona One"/>
              <a:sym typeface="Krona One"/>
            </a:endParaRPr>
          </a:p>
        </p:txBody>
      </p:sp>
      <p:sp>
        <p:nvSpPr>
          <p:cNvPr id="396" name="Google Shape;396;p26"/>
          <p:cNvSpPr txBox="1"/>
          <p:nvPr/>
        </p:nvSpPr>
        <p:spPr>
          <a:xfrm>
            <a:off x="6667800" y="1389743"/>
            <a:ext cx="2160000" cy="19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100">
                <a:solidFill>
                  <a:srgbClr val="F2F2F2"/>
                </a:solidFill>
                <a:latin typeface="Roboto"/>
                <a:ea typeface="Roboto"/>
                <a:cs typeface="Roboto"/>
                <a:sym typeface="Roboto"/>
              </a:rPr>
              <a:t>Tentamos explorar mais ferramentas e tecnologias do que precisávamos e isso impactou nos prazos do projeto</a:t>
            </a:r>
            <a:endParaRPr sz="1100">
              <a:solidFill>
                <a:srgbClr val="F2F2F2"/>
              </a:solidFill>
              <a:latin typeface="Roboto"/>
              <a:ea typeface="Roboto"/>
              <a:cs typeface="Roboto"/>
              <a:sym typeface="Roboto"/>
            </a:endParaRPr>
          </a:p>
        </p:txBody>
      </p:sp>
      <p:sp>
        <p:nvSpPr>
          <p:cNvPr id="397" name="Google Shape;397;p26"/>
          <p:cNvSpPr txBox="1"/>
          <p:nvPr/>
        </p:nvSpPr>
        <p:spPr>
          <a:xfrm>
            <a:off x="6798300" y="2430500"/>
            <a:ext cx="1899000" cy="50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a:solidFill>
                  <a:srgbClr val="FB7843"/>
                </a:solidFill>
                <a:latin typeface="Krona One"/>
                <a:ea typeface="Krona One"/>
                <a:cs typeface="Krona One"/>
                <a:sym typeface="Krona One"/>
              </a:rPr>
              <a:t>Ferramentas</a:t>
            </a:r>
            <a:endParaRPr>
              <a:solidFill>
                <a:srgbClr val="FB7843"/>
              </a:solidFill>
              <a:latin typeface="Krona One"/>
              <a:ea typeface="Krona One"/>
              <a:cs typeface="Krona One"/>
              <a:sym typeface="Krona One"/>
            </a:endParaRPr>
          </a:p>
        </p:txBody>
      </p:sp>
      <p:sp>
        <p:nvSpPr>
          <p:cNvPr id="398" name="Google Shape;398;p26"/>
          <p:cNvSpPr txBox="1"/>
          <p:nvPr/>
        </p:nvSpPr>
        <p:spPr>
          <a:xfrm>
            <a:off x="4622838" y="2849150"/>
            <a:ext cx="2160000" cy="229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100">
                <a:solidFill>
                  <a:srgbClr val="F2F2F2"/>
                </a:solidFill>
                <a:latin typeface="Roboto"/>
                <a:ea typeface="Roboto"/>
                <a:cs typeface="Roboto"/>
                <a:sym typeface="Roboto"/>
              </a:rPr>
              <a:t>Cronograma mal definido trouxe problemas para a comunicação do time</a:t>
            </a:r>
            <a:endParaRPr sz="1100">
              <a:solidFill>
                <a:srgbClr val="F2F2F2"/>
              </a:solidFill>
              <a:latin typeface="Roboto"/>
              <a:ea typeface="Roboto"/>
              <a:cs typeface="Roboto"/>
              <a:sym typeface="Roboto"/>
            </a:endParaRPr>
          </a:p>
          <a:p>
            <a:pPr indent="0" lvl="0" marL="0" rtl="0" algn="ctr">
              <a:spcBef>
                <a:spcPts val="0"/>
              </a:spcBef>
              <a:spcAft>
                <a:spcPts val="0"/>
              </a:spcAft>
              <a:buNone/>
            </a:pPr>
            <a:r>
              <a:t/>
            </a:r>
            <a:endParaRPr sz="1100">
              <a:solidFill>
                <a:srgbClr val="F2F2F2"/>
              </a:solidFill>
              <a:latin typeface="Roboto"/>
              <a:ea typeface="Roboto"/>
              <a:cs typeface="Roboto"/>
              <a:sym typeface="Roboto"/>
            </a:endParaRPr>
          </a:p>
          <a:p>
            <a:pPr indent="0" lvl="0" marL="0" rtl="0" algn="ctr">
              <a:spcBef>
                <a:spcPts val="0"/>
              </a:spcBef>
              <a:spcAft>
                <a:spcPts val="0"/>
              </a:spcAft>
              <a:buNone/>
            </a:pPr>
            <a:r>
              <a:rPr lang="pt-BR" sz="1100">
                <a:solidFill>
                  <a:srgbClr val="F2F2F2"/>
                </a:solidFill>
                <a:latin typeface="Roboto"/>
                <a:ea typeface="Roboto"/>
                <a:cs typeface="Roboto"/>
                <a:sym typeface="Roboto"/>
              </a:rPr>
              <a:t>O prazo definido não foi totalmente respeitado, isso gerou atrasos nas entregas</a:t>
            </a:r>
            <a:endParaRPr sz="1100">
              <a:solidFill>
                <a:srgbClr val="F2F2F2"/>
              </a:solidFill>
              <a:latin typeface="Roboto"/>
              <a:ea typeface="Roboto"/>
              <a:cs typeface="Roboto"/>
              <a:sym typeface="Roboto"/>
            </a:endParaRPr>
          </a:p>
          <a:p>
            <a:pPr indent="0" lvl="0" marL="0" rtl="0" algn="ctr">
              <a:spcBef>
                <a:spcPts val="0"/>
              </a:spcBef>
              <a:spcAft>
                <a:spcPts val="0"/>
              </a:spcAft>
              <a:buNone/>
            </a:pPr>
            <a:r>
              <a:t/>
            </a:r>
            <a:endParaRPr sz="1100">
              <a:solidFill>
                <a:srgbClr val="F2F2F2"/>
              </a:solidFill>
              <a:latin typeface="Roboto"/>
              <a:ea typeface="Roboto"/>
              <a:cs typeface="Roboto"/>
              <a:sym typeface="Roboto"/>
            </a:endParaRPr>
          </a:p>
          <a:p>
            <a:pPr indent="0" lvl="0" marL="0" rtl="0" algn="ctr">
              <a:spcBef>
                <a:spcPts val="0"/>
              </a:spcBef>
              <a:spcAft>
                <a:spcPts val="0"/>
              </a:spcAft>
              <a:buNone/>
            </a:pPr>
            <a:r>
              <a:rPr lang="pt-BR" sz="1100">
                <a:solidFill>
                  <a:srgbClr val="F2F2F2"/>
                </a:solidFill>
                <a:latin typeface="Roboto"/>
                <a:ea typeface="Roboto"/>
                <a:cs typeface="Roboto"/>
                <a:sym typeface="Roboto"/>
              </a:rPr>
              <a:t>A utilização de ferramentas como miro e notion auxiliou na distribuição do cronograma de forma positiva</a:t>
            </a:r>
            <a:endParaRPr sz="1100">
              <a:solidFill>
                <a:srgbClr val="F2F2F2"/>
              </a:solidFill>
              <a:latin typeface="Roboto"/>
              <a:ea typeface="Roboto"/>
              <a:cs typeface="Roboto"/>
              <a:sym typeface="Roboto"/>
            </a:endParaRPr>
          </a:p>
        </p:txBody>
      </p:sp>
      <p:grpSp>
        <p:nvGrpSpPr>
          <p:cNvPr id="399" name="Google Shape;399;p26"/>
          <p:cNvGrpSpPr/>
          <p:nvPr/>
        </p:nvGrpSpPr>
        <p:grpSpPr>
          <a:xfrm>
            <a:off x="7207796" y="2950851"/>
            <a:ext cx="1080012" cy="1079979"/>
            <a:chOff x="1254329" y="2557124"/>
            <a:chExt cx="850135" cy="848506"/>
          </a:xfrm>
        </p:grpSpPr>
        <p:sp>
          <p:nvSpPr>
            <p:cNvPr id="400" name="Google Shape;400;p26"/>
            <p:cNvSpPr/>
            <p:nvPr/>
          </p:nvSpPr>
          <p:spPr>
            <a:xfrm>
              <a:off x="1476126" y="2557124"/>
              <a:ext cx="406500" cy="406500"/>
            </a:xfrm>
            <a:prstGeom prst="diamond">
              <a:avLst/>
            </a:prstGeom>
            <a:gradFill>
              <a:gsLst>
                <a:gs pos="0">
                  <a:srgbClr val="C27BA0"/>
                </a:gs>
                <a:gs pos="100000">
                  <a:srgbClr val="E19050"/>
                </a:gs>
                <a:gs pos="100000">
                  <a:srgbClr val="FFA500"/>
                </a:gs>
                <a:gs pos="100000">
                  <a:srgbClr val="C27BA0"/>
                </a:gs>
                <a:gs pos="100000">
                  <a:srgbClr val="FFA500"/>
                </a:gs>
                <a:gs pos="100000">
                  <a:srgbClr val="FFA500"/>
                </a:gs>
                <a:gs pos="100000">
                  <a:srgbClr val="FFA500"/>
                </a:gs>
                <a:gs pos="100000">
                  <a:srgbClr val="FFA500"/>
                </a:gs>
                <a:gs pos="100000">
                  <a:srgbClr val="C18C61"/>
                </a:gs>
                <a:gs pos="100000">
                  <a:srgbClr val="8272C1"/>
                </a:gs>
                <a:gs pos="100000">
                  <a:srgbClr val="4169E1"/>
                </a:gs>
                <a:gs pos="100000">
                  <a:srgbClr val="FB7843"/>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6"/>
            <p:cNvSpPr/>
            <p:nvPr/>
          </p:nvSpPr>
          <p:spPr>
            <a:xfrm>
              <a:off x="1697964" y="2778963"/>
              <a:ext cx="406500" cy="406500"/>
            </a:xfrm>
            <a:prstGeom prst="diamond">
              <a:avLst/>
            </a:prstGeom>
            <a:gradFill>
              <a:gsLst>
                <a:gs pos="0">
                  <a:srgbClr val="C27BA0"/>
                </a:gs>
                <a:gs pos="100000">
                  <a:srgbClr val="E19050"/>
                </a:gs>
                <a:gs pos="100000">
                  <a:srgbClr val="FFA500"/>
                </a:gs>
                <a:gs pos="100000">
                  <a:srgbClr val="C27BA0"/>
                </a:gs>
                <a:gs pos="100000">
                  <a:srgbClr val="FFA500"/>
                </a:gs>
                <a:gs pos="100000">
                  <a:srgbClr val="FFA500"/>
                </a:gs>
                <a:gs pos="100000">
                  <a:srgbClr val="FFA500"/>
                </a:gs>
                <a:gs pos="100000">
                  <a:srgbClr val="FFA500"/>
                </a:gs>
                <a:gs pos="100000">
                  <a:srgbClr val="C18C61"/>
                </a:gs>
                <a:gs pos="100000">
                  <a:srgbClr val="8272C1"/>
                </a:gs>
                <a:gs pos="100000">
                  <a:srgbClr val="4169E1"/>
                </a:gs>
                <a:gs pos="100000">
                  <a:srgbClr val="FB7843"/>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6"/>
            <p:cNvSpPr/>
            <p:nvPr/>
          </p:nvSpPr>
          <p:spPr>
            <a:xfrm>
              <a:off x="1254329" y="2777291"/>
              <a:ext cx="406500" cy="406500"/>
            </a:xfrm>
            <a:prstGeom prst="diamond">
              <a:avLst/>
            </a:prstGeom>
            <a:gradFill>
              <a:gsLst>
                <a:gs pos="0">
                  <a:srgbClr val="C27BA0"/>
                </a:gs>
                <a:gs pos="100000">
                  <a:srgbClr val="E19050"/>
                </a:gs>
                <a:gs pos="100000">
                  <a:srgbClr val="FFA500"/>
                </a:gs>
                <a:gs pos="100000">
                  <a:srgbClr val="C27BA0"/>
                </a:gs>
                <a:gs pos="100000">
                  <a:srgbClr val="FFA500"/>
                </a:gs>
                <a:gs pos="100000">
                  <a:srgbClr val="FFA500"/>
                </a:gs>
                <a:gs pos="100000">
                  <a:srgbClr val="FFA500"/>
                </a:gs>
                <a:gs pos="100000">
                  <a:srgbClr val="FFA500"/>
                </a:gs>
                <a:gs pos="100000">
                  <a:srgbClr val="C18C61"/>
                </a:gs>
                <a:gs pos="100000">
                  <a:srgbClr val="8272C1"/>
                </a:gs>
                <a:gs pos="100000">
                  <a:srgbClr val="4169E1"/>
                </a:gs>
                <a:gs pos="100000">
                  <a:srgbClr val="FB7843"/>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6"/>
            <p:cNvSpPr/>
            <p:nvPr/>
          </p:nvSpPr>
          <p:spPr>
            <a:xfrm>
              <a:off x="1476167" y="2999130"/>
              <a:ext cx="406500" cy="406500"/>
            </a:xfrm>
            <a:prstGeom prst="diamond">
              <a:avLst/>
            </a:prstGeom>
            <a:gradFill>
              <a:gsLst>
                <a:gs pos="0">
                  <a:srgbClr val="C27BA0"/>
                </a:gs>
                <a:gs pos="100000">
                  <a:srgbClr val="E19050"/>
                </a:gs>
                <a:gs pos="100000">
                  <a:srgbClr val="FFA500"/>
                </a:gs>
                <a:gs pos="100000">
                  <a:srgbClr val="C27BA0"/>
                </a:gs>
                <a:gs pos="100000">
                  <a:srgbClr val="FFA500"/>
                </a:gs>
                <a:gs pos="100000">
                  <a:srgbClr val="FFA500"/>
                </a:gs>
                <a:gs pos="100000">
                  <a:srgbClr val="FFA500"/>
                </a:gs>
                <a:gs pos="100000">
                  <a:srgbClr val="FFA500"/>
                </a:gs>
                <a:gs pos="100000">
                  <a:srgbClr val="C18C61"/>
                </a:gs>
                <a:gs pos="100000">
                  <a:srgbClr val="8272C1"/>
                </a:gs>
                <a:gs pos="100000">
                  <a:srgbClr val="4169E1"/>
                </a:gs>
                <a:gs pos="100000">
                  <a:srgbClr val="FB7843"/>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26"/>
          <p:cNvGrpSpPr/>
          <p:nvPr/>
        </p:nvGrpSpPr>
        <p:grpSpPr>
          <a:xfrm rot="10800000">
            <a:off x="5137112" y="1117310"/>
            <a:ext cx="1079988" cy="1079979"/>
            <a:chOff x="5231851" y="2081541"/>
            <a:chExt cx="846717" cy="848506"/>
          </a:xfrm>
        </p:grpSpPr>
        <p:sp>
          <p:nvSpPr>
            <p:cNvPr id="405" name="Google Shape;405;p26"/>
            <p:cNvSpPr/>
            <p:nvPr/>
          </p:nvSpPr>
          <p:spPr>
            <a:xfrm rot="5400000">
              <a:off x="5676604" y="2304789"/>
              <a:ext cx="401928" cy="402000"/>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009CFF">
                    <a:alpha val="60000"/>
                  </a:srgbClr>
                </a:gs>
                <a:gs pos="100000">
                  <a:srgbClr val="303030">
                    <a:alpha val="91372"/>
                  </a:srgbClr>
                </a:gs>
                <a:gs pos="100000">
                  <a:srgbClr val="3FB497"/>
                </a:gs>
                <a:gs pos="100000">
                  <a:srgbClr val="303030">
                    <a:alpha val="92156"/>
                  </a:srgbClr>
                </a:gs>
                <a:gs pos="100000">
                  <a:srgbClr val="7ECC2E">
                    <a:alpha val="35686"/>
                  </a:srgbClr>
                </a:gs>
                <a:gs pos="100000">
                  <a:srgbClr val="303030"/>
                </a:gs>
                <a:gs pos="100000">
                  <a:srgbClr val="9FDD1F"/>
                </a:gs>
                <a:gs pos="100000">
                  <a:srgbClr val="7ECC2E"/>
                </a:gs>
                <a:gs pos="100000">
                  <a:srgbClr val="BFEE10"/>
                </a:gs>
                <a:gs pos="100000">
                  <a:srgbClr val="303030">
                    <a:alpha val="29803"/>
                  </a:srgbClr>
                </a:gs>
                <a:gs pos="100000">
                  <a:srgbClr val="788F20"/>
                </a:gs>
                <a:gs pos="100000">
                  <a:srgbClr val="E3F60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6" name="Google Shape;406;p26"/>
            <p:cNvGrpSpPr/>
            <p:nvPr/>
          </p:nvGrpSpPr>
          <p:grpSpPr>
            <a:xfrm>
              <a:off x="5231851" y="2081541"/>
              <a:ext cx="628338" cy="848506"/>
              <a:chOff x="1254329" y="2557124"/>
              <a:chExt cx="628338" cy="848506"/>
            </a:xfrm>
          </p:grpSpPr>
          <p:sp>
            <p:nvSpPr>
              <p:cNvPr id="407" name="Google Shape;407;p26"/>
              <p:cNvSpPr/>
              <p:nvPr/>
            </p:nvSpPr>
            <p:spPr>
              <a:xfrm>
                <a:off x="1476126" y="2557124"/>
                <a:ext cx="406500" cy="406500"/>
              </a:xfrm>
              <a:prstGeom prst="diamond">
                <a:avLst/>
              </a:prstGeom>
              <a:gradFill>
                <a:gsLst>
                  <a:gs pos="0">
                    <a:srgbClr val="009CFF">
                      <a:alpha val="60000"/>
                    </a:srgbClr>
                  </a:gs>
                  <a:gs pos="100000">
                    <a:srgbClr val="303030">
                      <a:alpha val="91372"/>
                    </a:srgbClr>
                  </a:gs>
                  <a:gs pos="100000">
                    <a:srgbClr val="3FB497"/>
                  </a:gs>
                  <a:gs pos="100000">
                    <a:srgbClr val="303030">
                      <a:alpha val="92156"/>
                    </a:srgbClr>
                  </a:gs>
                  <a:gs pos="100000">
                    <a:srgbClr val="7ECC2E">
                      <a:alpha val="35686"/>
                    </a:srgbClr>
                  </a:gs>
                  <a:gs pos="100000">
                    <a:srgbClr val="303030"/>
                  </a:gs>
                  <a:gs pos="100000">
                    <a:srgbClr val="9FDD1F"/>
                  </a:gs>
                  <a:gs pos="100000">
                    <a:srgbClr val="7ECC2E"/>
                  </a:gs>
                  <a:gs pos="100000">
                    <a:srgbClr val="BFEE10"/>
                  </a:gs>
                  <a:gs pos="100000">
                    <a:srgbClr val="303030">
                      <a:alpha val="29803"/>
                    </a:srgbClr>
                  </a:gs>
                  <a:gs pos="100000">
                    <a:srgbClr val="788F20"/>
                  </a:gs>
                  <a:gs pos="100000">
                    <a:srgbClr val="E3F60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6"/>
              <p:cNvSpPr/>
              <p:nvPr/>
            </p:nvSpPr>
            <p:spPr>
              <a:xfrm>
                <a:off x="1254329" y="2777291"/>
                <a:ext cx="406500" cy="406500"/>
              </a:xfrm>
              <a:prstGeom prst="diamond">
                <a:avLst/>
              </a:prstGeom>
              <a:gradFill>
                <a:gsLst>
                  <a:gs pos="0">
                    <a:srgbClr val="009CFF">
                      <a:alpha val="60000"/>
                    </a:srgbClr>
                  </a:gs>
                  <a:gs pos="100000">
                    <a:srgbClr val="303030">
                      <a:alpha val="91372"/>
                    </a:srgbClr>
                  </a:gs>
                  <a:gs pos="100000">
                    <a:srgbClr val="3FB497"/>
                  </a:gs>
                  <a:gs pos="100000">
                    <a:srgbClr val="303030">
                      <a:alpha val="92156"/>
                    </a:srgbClr>
                  </a:gs>
                  <a:gs pos="100000">
                    <a:srgbClr val="7ECC2E">
                      <a:alpha val="35686"/>
                    </a:srgbClr>
                  </a:gs>
                  <a:gs pos="100000">
                    <a:srgbClr val="303030"/>
                  </a:gs>
                  <a:gs pos="100000">
                    <a:srgbClr val="9FDD1F"/>
                  </a:gs>
                  <a:gs pos="100000">
                    <a:srgbClr val="7ECC2E"/>
                  </a:gs>
                  <a:gs pos="100000">
                    <a:srgbClr val="BFEE10"/>
                  </a:gs>
                  <a:gs pos="100000">
                    <a:srgbClr val="303030">
                      <a:alpha val="29803"/>
                    </a:srgbClr>
                  </a:gs>
                  <a:gs pos="100000">
                    <a:srgbClr val="788F20"/>
                  </a:gs>
                  <a:gs pos="100000">
                    <a:srgbClr val="E3F60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6"/>
              <p:cNvSpPr/>
              <p:nvPr/>
            </p:nvSpPr>
            <p:spPr>
              <a:xfrm>
                <a:off x="1476167" y="2999130"/>
                <a:ext cx="406500" cy="406500"/>
              </a:xfrm>
              <a:prstGeom prst="diamond">
                <a:avLst/>
              </a:prstGeom>
              <a:gradFill>
                <a:gsLst>
                  <a:gs pos="0">
                    <a:srgbClr val="009CFF">
                      <a:alpha val="60000"/>
                    </a:srgbClr>
                  </a:gs>
                  <a:gs pos="100000">
                    <a:srgbClr val="303030">
                      <a:alpha val="91372"/>
                    </a:srgbClr>
                  </a:gs>
                  <a:gs pos="100000">
                    <a:srgbClr val="3FB497"/>
                  </a:gs>
                  <a:gs pos="100000">
                    <a:srgbClr val="303030">
                      <a:alpha val="92156"/>
                    </a:srgbClr>
                  </a:gs>
                  <a:gs pos="100000">
                    <a:srgbClr val="7ECC2E">
                      <a:alpha val="35686"/>
                    </a:srgbClr>
                  </a:gs>
                  <a:gs pos="100000">
                    <a:srgbClr val="303030"/>
                  </a:gs>
                  <a:gs pos="100000">
                    <a:srgbClr val="9FDD1F"/>
                  </a:gs>
                  <a:gs pos="100000">
                    <a:srgbClr val="7ECC2E"/>
                  </a:gs>
                  <a:gs pos="100000">
                    <a:srgbClr val="BFEE10"/>
                  </a:gs>
                  <a:gs pos="100000">
                    <a:srgbClr val="303030">
                      <a:alpha val="29803"/>
                    </a:srgbClr>
                  </a:gs>
                  <a:gs pos="100000">
                    <a:srgbClr val="788F20"/>
                  </a:gs>
                  <a:gs pos="100000">
                    <a:srgbClr val="E3F60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10" name="Google Shape;410;p26"/>
          <p:cNvGrpSpPr/>
          <p:nvPr/>
        </p:nvGrpSpPr>
        <p:grpSpPr>
          <a:xfrm rot="10800000">
            <a:off x="3107913" y="2950856"/>
            <a:ext cx="1080026" cy="1079979"/>
            <a:chOff x="3066268" y="3328781"/>
            <a:chExt cx="845952" cy="836480"/>
          </a:xfrm>
        </p:grpSpPr>
        <p:sp>
          <p:nvSpPr>
            <p:cNvPr id="411" name="Google Shape;411;p26"/>
            <p:cNvSpPr/>
            <p:nvPr/>
          </p:nvSpPr>
          <p:spPr>
            <a:xfrm>
              <a:off x="3286868" y="3758761"/>
              <a:ext cx="406500" cy="406500"/>
            </a:xfrm>
            <a:prstGeom prst="diamond">
              <a:avLst/>
            </a:prstGeom>
            <a:gradFill>
              <a:gsLst>
                <a:gs pos="0">
                  <a:srgbClr val="C27BA0"/>
                </a:gs>
                <a:gs pos="0">
                  <a:srgbClr val="9DAC8C"/>
                </a:gs>
                <a:gs pos="100000">
                  <a:srgbClr val="77DD77"/>
                </a:gs>
                <a:gs pos="100000">
                  <a:srgbClr val="C27BA0"/>
                </a:gs>
                <a:gs pos="100000">
                  <a:srgbClr val="77DD77"/>
                </a:gs>
                <a:gs pos="100000">
                  <a:srgbClr val="77DD77"/>
                </a:gs>
                <a:gs pos="100000">
                  <a:srgbClr val="77DD77"/>
                </a:gs>
                <a:gs pos="100000">
                  <a:srgbClr val="77DD77"/>
                </a:gs>
                <a:gs pos="100000">
                  <a:srgbClr val="B9AB5D"/>
                </a:gs>
                <a:gs pos="100000">
                  <a:srgbClr val="F26A8F"/>
                </a:gs>
                <a:gs pos="100000">
                  <a:srgbClr val="77DD77"/>
                </a:gs>
                <a:gs pos="100000">
                  <a:srgbClr val="FB7843"/>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2" name="Google Shape;412;p26"/>
            <p:cNvGrpSpPr/>
            <p:nvPr/>
          </p:nvGrpSpPr>
          <p:grpSpPr>
            <a:xfrm>
              <a:off x="3066268" y="3328781"/>
              <a:ext cx="845952" cy="620755"/>
              <a:chOff x="7322730" y="3328781"/>
              <a:chExt cx="845952" cy="620755"/>
            </a:xfrm>
          </p:grpSpPr>
          <p:sp>
            <p:nvSpPr>
              <p:cNvPr id="413" name="Google Shape;413;p26"/>
              <p:cNvSpPr/>
              <p:nvPr/>
            </p:nvSpPr>
            <p:spPr>
              <a:xfrm>
                <a:off x="7322730" y="3543036"/>
                <a:ext cx="406500" cy="406500"/>
              </a:xfrm>
              <a:prstGeom prst="diamond">
                <a:avLst/>
              </a:prstGeom>
              <a:gradFill>
                <a:gsLst>
                  <a:gs pos="0">
                    <a:srgbClr val="C27BA0"/>
                  </a:gs>
                  <a:gs pos="0">
                    <a:srgbClr val="9DAC8C"/>
                  </a:gs>
                  <a:gs pos="100000">
                    <a:srgbClr val="77DD77"/>
                  </a:gs>
                  <a:gs pos="100000">
                    <a:srgbClr val="C27BA0"/>
                  </a:gs>
                  <a:gs pos="100000">
                    <a:srgbClr val="77DD77"/>
                  </a:gs>
                  <a:gs pos="100000">
                    <a:srgbClr val="77DD77"/>
                  </a:gs>
                  <a:gs pos="100000">
                    <a:srgbClr val="77DD77"/>
                  </a:gs>
                  <a:gs pos="100000">
                    <a:srgbClr val="77DD77"/>
                  </a:gs>
                  <a:gs pos="100000">
                    <a:srgbClr val="B9AB5D"/>
                  </a:gs>
                  <a:gs pos="100000">
                    <a:srgbClr val="F26A8F"/>
                  </a:gs>
                  <a:gs pos="100000">
                    <a:srgbClr val="77DD77"/>
                  </a:gs>
                  <a:gs pos="100000">
                    <a:srgbClr val="FB7843"/>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6"/>
              <p:cNvSpPr/>
              <p:nvPr/>
            </p:nvSpPr>
            <p:spPr>
              <a:xfrm rot="5400000">
                <a:off x="7544516" y="3328745"/>
                <a:ext cx="403755" cy="403827"/>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C27BA0"/>
                  </a:gs>
                  <a:gs pos="0">
                    <a:srgbClr val="9DAC8C"/>
                  </a:gs>
                  <a:gs pos="100000">
                    <a:srgbClr val="77DD77"/>
                  </a:gs>
                  <a:gs pos="100000">
                    <a:srgbClr val="C27BA0"/>
                  </a:gs>
                  <a:gs pos="100000">
                    <a:srgbClr val="77DD77"/>
                  </a:gs>
                  <a:gs pos="100000">
                    <a:srgbClr val="77DD77"/>
                  </a:gs>
                  <a:gs pos="100000">
                    <a:srgbClr val="77DD77"/>
                  </a:gs>
                  <a:gs pos="100000">
                    <a:srgbClr val="77DD77"/>
                  </a:gs>
                  <a:gs pos="100000">
                    <a:srgbClr val="B9AB5D"/>
                  </a:gs>
                  <a:gs pos="100000">
                    <a:srgbClr val="F26A8F"/>
                  </a:gs>
                  <a:gs pos="100000">
                    <a:srgbClr val="77DD77"/>
                  </a:gs>
                  <a:gs pos="100000">
                    <a:srgbClr val="FB7843"/>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6"/>
              <p:cNvSpPr/>
              <p:nvPr/>
            </p:nvSpPr>
            <p:spPr>
              <a:xfrm rot="5400000">
                <a:off x="7764890" y="3543984"/>
                <a:ext cx="403755" cy="403827"/>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C27BA0"/>
                  </a:gs>
                  <a:gs pos="0">
                    <a:srgbClr val="9DAC8C"/>
                  </a:gs>
                  <a:gs pos="100000">
                    <a:srgbClr val="77DD77"/>
                  </a:gs>
                  <a:gs pos="100000">
                    <a:srgbClr val="C27BA0"/>
                  </a:gs>
                  <a:gs pos="100000">
                    <a:srgbClr val="77DD77"/>
                  </a:gs>
                  <a:gs pos="100000">
                    <a:srgbClr val="77DD77"/>
                  </a:gs>
                  <a:gs pos="100000">
                    <a:srgbClr val="77DD77"/>
                  </a:gs>
                  <a:gs pos="100000">
                    <a:srgbClr val="77DD77"/>
                  </a:gs>
                  <a:gs pos="100000">
                    <a:srgbClr val="B9AB5D"/>
                  </a:gs>
                  <a:gs pos="100000">
                    <a:srgbClr val="F26A8F"/>
                  </a:gs>
                  <a:gs pos="100000">
                    <a:srgbClr val="77DD77"/>
                  </a:gs>
                  <a:gs pos="100000">
                    <a:srgbClr val="FB7843"/>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16" name="Google Shape;416;p26"/>
          <p:cNvGrpSpPr/>
          <p:nvPr/>
        </p:nvGrpSpPr>
        <p:grpSpPr>
          <a:xfrm rot="5400000">
            <a:off x="858984" y="1117294"/>
            <a:ext cx="1079992" cy="1080013"/>
            <a:chOff x="7322730" y="3328781"/>
            <a:chExt cx="844734" cy="834567"/>
          </a:xfrm>
        </p:grpSpPr>
        <p:sp>
          <p:nvSpPr>
            <p:cNvPr id="417" name="Google Shape;417;p26"/>
            <p:cNvSpPr/>
            <p:nvPr/>
          </p:nvSpPr>
          <p:spPr>
            <a:xfrm>
              <a:off x="7322730" y="3543036"/>
              <a:ext cx="406500" cy="406500"/>
            </a:xfrm>
            <a:prstGeom prst="diamond">
              <a:avLst/>
            </a:prstGeom>
            <a:gradFill>
              <a:gsLst>
                <a:gs pos="0">
                  <a:schemeClr val="accent1"/>
                </a:gs>
                <a:gs pos="0">
                  <a:srgbClr val="FD8F22"/>
                </a:gs>
                <a:gs pos="0">
                  <a:srgbClr val="FFA500"/>
                </a:gs>
                <a:gs pos="100000">
                  <a:srgbClr val="A08A8B"/>
                </a:gs>
                <a:gs pos="100000">
                  <a:srgbClr val="FD8F22"/>
                </a:gs>
                <a:gs pos="100000">
                  <a:srgbClr val="FB7843"/>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6"/>
            <p:cNvSpPr/>
            <p:nvPr/>
          </p:nvSpPr>
          <p:spPr>
            <a:xfrm rot="5400000">
              <a:off x="7544516" y="3328745"/>
              <a:ext cx="403755" cy="403827"/>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1"/>
                </a:gs>
                <a:gs pos="0">
                  <a:srgbClr val="FD8F22"/>
                </a:gs>
                <a:gs pos="0">
                  <a:srgbClr val="FFA500"/>
                </a:gs>
                <a:gs pos="100000">
                  <a:srgbClr val="A08A8B"/>
                </a:gs>
                <a:gs pos="100000">
                  <a:srgbClr val="FD8F22"/>
                </a:gs>
                <a:gs pos="100000">
                  <a:srgbClr val="FB7843"/>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6"/>
            <p:cNvSpPr/>
            <p:nvPr/>
          </p:nvSpPr>
          <p:spPr>
            <a:xfrm rot="5400000">
              <a:off x="7763673" y="3543984"/>
              <a:ext cx="403755" cy="403827"/>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1"/>
                </a:gs>
                <a:gs pos="0">
                  <a:srgbClr val="FD8F22"/>
                </a:gs>
                <a:gs pos="0">
                  <a:srgbClr val="FFA500"/>
                </a:gs>
                <a:gs pos="100000">
                  <a:srgbClr val="A08A8B"/>
                </a:gs>
                <a:gs pos="100000">
                  <a:srgbClr val="FD8F22"/>
                </a:gs>
                <a:gs pos="100000">
                  <a:srgbClr val="FB7843"/>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6"/>
            <p:cNvSpPr/>
            <p:nvPr/>
          </p:nvSpPr>
          <p:spPr>
            <a:xfrm rot="5400000">
              <a:off x="7544516" y="3759557"/>
              <a:ext cx="403755" cy="403827"/>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1"/>
                </a:gs>
                <a:gs pos="0">
                  <a:srgbClr val="FD8F22"/>
                </a:gs>
                <a:gs pos="0">
                  <a:srgbClr val="FFA500"/>
                </a:gs>
                <a:gs pos="100000">
                  <a:srgbClr val="A08A8B"/>
                </a:gs>
                <a:gs pos="100000">
                  <a:srgbClr val="FD8F22"/>
                </a:gs>
                <a:gs pos="100000">
                  <a:srgbClr val="FB7843"/>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1" name="Google Shape;421;p26"/>
          <p:cNvSpPr txBox="1"/>
          <p:nvPr/>
        </p:nvSpPr>
        <p:spPr>
          <a:xfrm>
            <a:off x="6178811" y="60621"/>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004</a:t>
            </a:r>
            <a:endParaRPr sz="4000">
              <a:solidFill>
                <a:srgbClr val="FFFFFF"/>
              </a:solidFill>
              <a:latin typeface="Krona One"/>
              <a:ea typeface="Krona One"/>
              <a:cs typeface="Krona One"/>
              <a:sym typeface="Krona One"/>
            </a:endParaRPr>
          </a:p>
        </p:txBody>
      </p:sp>
      <p:sp>
        <p:nvSpPr>
          <p:cNvPr id="422" name="Google Shape;422;p26"/>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txBox="1"/>
          <p:nvPr/>
        </p:nvSpPr>
        <p:spPr>
          <a:xfrm>
            <a:off x="2567939" y="945650"/>
            <a:ext cx="2160000" cy="19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100">
                <a:solidFill>
                  <a:srgbClr val="F2F2F2"/>
                </a:solidFill>
                <a:latin typeface="Roboto"/>
                <a:ea typeface="Roboto"/>
                <a:cs typeface="Roboto"/>
                <a:sym typeface="Roboto"/>
              </a:rPr>
              <a:t>A comunicação foi um dos maiores problemas ao decorrer do projeto, isso contribuiu por falha nas atividades e o projeto ao todo</a:t>
            </a:r>
            <a:endParaRPr sz="1100">
              <a:solidFill>
                <a:srgbClr val="F2F2F2"/>
              </a:solidFill>
              <a:latin typeface="Roboto"/>
              <a:ea typeface="Roboto"/>
              <a:cs typeface="Roboto"/>
              <a:sym typeface="Roboto"/>
            </a:endParaRPr>
          </a:p>
          <a:p>
            <a:pPr indent="0" lvl="0" marL="0" rtl="0" algn="ctr">
              <a:spcBef>
                <a:spcPts val="0"/>
              </a:spcBef>
              <a:spcAft>
                <a:spcPts val="0"/>
              </a:spcAft>
              <a:buNone/>
            </a:pPr>
            <a:r>
              <a:t/>
            </a:r>
            <a:endParaRPr sz="1100">
              <a:solidFill>
                <a:srgbClr val="F2F2F2"/>
              </a:solidFill>
              <a:latin typeface="Roboto"/>
              <a:ea typeface="Roboto"/>
              <a:cs typeface="Roboto"/>
              <a:sym typeface="Roboto"/>
            </a:endParaRPr>
          </a:p>
          <a:p>
            <a:pPr indent="0" lvl="0" marL="0" rtl="0" algn="ctr">
              <a:spcBef>
                <a:spcPts val="0"/>
              </a:spcBef>
              <a:spcAft>
                <a:spcPts val="0"/>
              </a:spcAft>
              <a:buNone/>
            </a:pPr>
            <a:r>
              <a:rPr lang="pt-BR" sz="1100">
                <a:solidFill>
                  <a:srgbClr val="F2F2F2"/>
                </a:solidFill>
                <a:latin typeface="Roboto"/>
                <a:ea typeface="Roboto"/>
                <a:cs typeface="Roboto"/>
                <a:sym typeface="Roboto"/>
              </a:rPr>
              <a:t>Canais de vídeo como o meet contribuíram positivamente</a:t>
            </a:r>
            <a:endParaRPr sz="1100">
              <a:solidFill>
                <a:srgbClr val="F2F2F2"/>
              </a:solidFill>
              <a:latin typeface="Roboto"/>
              <a:ea typeface="Roboto"/>
              <a:cs typeface="Roboto"/>
              <a:sym typeface="Roboto"/>
            </a:endParaRPr>
          </a:p>
        </p:txBody>
      </p:sp>
      <p:sp>
        <p:nvSpPr>
          <p:cNvPr id="424" name="Google Shape;424;p26"/>
          <p:cNvSpPr/>
          <p:nvPr/>
        </p:nvSpPr>
        <p:spPr>
          <a:xfrm>
            <a:off x="6863850" y="2854738"/>
            <a:ext cx="2276775" cy="2354000"/>
          </a:xfrm>
          <a:custGeom>
            <a:rect b="b" l="l" r="r" t="t"/>
            <a:pathLst>
              <a:path extrusionOk="0" h="94160" w="91071">
                <a:moveTo>
                  <a:pt x="91071" y="763"/>
                </a:moveTo>
                <a:cubicBezTo>
                  <a:pt x="87542" y="410"/>
                  <a:pt x="83386" y="-873"/>
                  <a:pt x="80435" y="1095"/>
                </a:cubicBezTo>
                <a:cubicBezTo>
                  <a:pt x="73746" y="5554"/>
                  <a:pt x="69356" y="14045"/>
                  <a:pt x="68469" y="22035"/>
                </a:cubicBezTo>
                <a:cubicBezTo>
                  <a:pt x="67294" y="32627"/>
                  <a:pt x="71760" y="44689"/>
                  <a:pt x="66475" y="53943"/>
                </a:cubicBezTo>
                <a:cubicBezTo>
                  <a:pt x="61413" y="62807"/>
                  <a:pt x="48704" y="64436"/>
                  <a:pt x="38888" y="67238"/>
                </a:cubicBezTo>
                <a:cubicBezTo>
                  <a:pt x="29823" y="69826"/>
                  <a:pt x="22136" y="75969"/>
                  <a:pt x="14292" y="81198"/>
                </a:cubicBezTo>
                <a:cubicBezTo>
                  <a:pt x="8941" y="84766"/>
                  <a:pt x="2032" y="88058"/>
                  <a:pt x="0" y="94160"/>
                </a:cubicBezTo>
              </a:path>
            </a:pathLst>
          </a:custGeom>
          <a:noFill/>
          <a:ln cap="flat" cmpd="sng" w="9525">
            <a:solidFill>
              <a:srgbClr val="1EB6E9"/>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7"/>
          <p:cNvSpPr txBox="1"/>
          <p:nvPr/>
        </p:nvSpPr>
        <p:spPr>
          <a:xfrm>
            <a:off x="615200" y="352700"/>
            <a:ext cx="452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3000">
                <a:solidFill>
                  <a:schemeClr val="accent2"/>
                </a:solidFill>
              </a:rPr>
              <a:t>Lições aprendidas</a:t>
            </a:r>
            <a:endParaRPr b="1" sz="3000">
              <a:solidFill>
                <a:schemeClr val="accent2"/>
              </a:solidFill>
            </a:endParaRPr>
          </a:p>
        </p:txBody>
      </p:sp>
      <p:sp>
        <p:nvSpPr>
          <p:cNvPr id="430" name="Google Shape;430;p27"/>
          <p:cNvSpPr txBox="1"/>
          <p:nvPr/>
        </p:nvSpPr>
        <p:spPr>
          <a:xfrm>
            <a:off x="615200" y="1596063"/>
            <a:ext cx="6705900" cy="26628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pt-BR" sz="1600">
                <a:solidFill>
                  <a:schemeClr val="accent2"/>
                </a:solidFill>
                <a:latin typeface="Titillium Web"/>
                <a:ea typeface="Titillium Web"/>
                <a:cs typeface="Titillium Web"/>
                <a:sym typeface="Titillium Web"/>
              </a:rPr>
              <a:t>Recomendações e lições aprendidas a serem adotadas para os próximos projetos</a:t>
            </a:r>
            <a:endParaRPr b="1" sz="1600">
              <a:solidFill>
                <a:schemeClr val="accent2"/>
              </a:solidFill>
              <a:latin typeface="Titillium Web"/>
              <a:ea typeface="Titillium Web"/>
              <a:cs typeface="Titillium Web"/>
              <a:sym typeface="Titillium Web"/>
            </a:endParaRPr>
          </a:p>
          <a:p>
            <a:pPr indent="0" lvl="0" marL="0" rtl="0" algn="l">
              <a:spcBef>
                <a:spcPts val="600"/>
              </a:spcBef>
              <a:spcAft>
                <a:spcPts val="0"/>
              </a:spcAft>
              <a:buNone/>
            </a:pPr>
            <a:r>
              <a:t/>
            </a:r>
            <a:endParaRPr b="1">
              <a:solidFill>
                <a:schemeClr val="accent2"/>
              </a:solidFill>
              <a:latin typeface="Titillium Web"/>
              <a:ea typeface="Titillium Web"/>
              <a:cs typeface="Titillium Web"/>
              <a:sym typeface="Titillium Web"/>
            </a:endParaRPr>
          </a:p>
          <a:p>
            <a:pPr indent="-298450" lvl="0" marL="457200" rtl="0" algn="l">
              <a:spcBef>
                <a:spcPts val="0"/>
              </a:spcBef>
              <a:spcAft>
                <a:spcPts val="0"/>
              </a:spcAft>
              <a:buClr>
                <a:schemeClr val="accent2"/>
              </a:buClr>
              <a:buSzPts val="1100"/>
              <a:buFont typeface="Titillium Web"/>
              <a:buChar char="●"/>
            </a:pPr>
            <a:r>
              <a:rPr lang="pt-BR" sz="1100">
                <a:solidFill>
                  <a:schemeClr val="accent2"/>
                </a:solidFill>
                <a:latin typeface="Titillium Web"/>
                <a:ea typeface="Titillium Web"/>
                <a:cs typeface="Titillium Web"/>
                <a:sym typeface="Titillium Web"/>
              </a:rPr>
              <a:t>Melhorar o planejamento a fim de evitar possíveis imprevistos e atrasos para estarmos preparados de forma coerente.</a:t>
            </a:r>
            <a:endParaRPr sz="1100">
              <a:solidFill>
                <a:schemeClr val="accent2"/>
              </a:solidFill>
              <a:latin typeface="Titillium Web"/>
              <a:ea typeface="Titillium Web"/>
              <a:cs typeface="Titillium Web"/>
              <a:sym typeface="Titillium Web"/>
            </a:endParaRPr>
          </a:p>
          <a:p>
            <a:pPr indent="0" lvl="0" marL="457200" rtl="0" algn="l">
              <a:spcBef>
                <a:spcPts val="0"/>
              </a:spcBef>
              <a:spcAft>
                <a:spcPts val="0"/>
              </a:spcAft>
              <a:buNone/>
            </a:pPr>
            <a:r>
              <a:t/>
            </a:r>
            <a:endParaRPr sz="1100">
              <a:solidFill>
                <a:schemeClr val="accent2"/>
              </a:solidFill>
              <a:latin typeface="Titillium Web"/>
              <a:ea typeface="Titillium Web"/>
              <a:cs typeface="Titillium Web"/>
              <a:sym typeface="Titillium Web"/>
            </a:endParaRPr>
          </a:p>
          <a:p>
            <a:pPr indent="-298450" lvl="0" marL="457200" rtl="0" algn="l">
              <a:spcBef>
                <a:spcPts val="0"/>
              </a:spcBef>
              <a:spcAft>
                <a:spcPts val="0"/>
              </a:spcAft>
              <a:buClr>
                <a:schemeClr val="accent2"/>
              </a:buClr>
              <a:buSzPts val="1100"/>
              <a:buFont typeface="Titillium Web"/>
              <a:buChar char="●"/>
            </a:pPr>
            <a:r>
              <a:rPr lang="pt-BR" sz="1100">
                <a:solidFill>
                  <a:schemeClr val="accent2"/>
                </a:solidFill>
                <a:latin typeface="Titillium Web"/>
                <a:ea typeface="Titillium Web"/>
                <a:cs typeface="Titillium Web"/>
                <a:sym typeface="Titillium Web"/>
              </a:rPr>
              <a:t>Comunicação como principal fator a ser melhorado. Manter canais fixos de comunicação e melhorar o contato constante entre os membros.</a:t>
            </a:r>
            <a:endParaRPr sz="1100">
              <a:solidFill>
                <a:schemeClr val="accent2"/>
              </a:solidFill>
              <a:latin typeface="Titillium Web"/>
              <a:ea typeface="Titillium Web"/>
              <a:cs typeface="Titillium Web"/>
              <a:sym typeface="Titillium Web"/>
            </a:endParaRPr>
          </a:p>
          <a:p>
            <a:pPr indent="0" lvl="0" marL="457200" rtl="0" algn="l">
              <a:spcBef>
                <a:spcPts val="0"/>
              </a:spcBef>
              <a:spcAft>
                <a:spcPts val="0"/>
              </a:spcAft>
              <a:buNone/>
            </a:pPr>
            <a:r>
              <a:t/>
            </a:r>
            <a:endParaRPr sz="1100">
              <a:solidFill>
                <a:schemeClr val="accent2"/>
              </a:solidFill>
              <a:latin typeface="Titillium Web"/>
              <a:ea typeface="Titillium Web"/>
              <a:cs typeface="Titillium Web"/>
              <a:sym typeface="Titillium Web"/>
            </a:endParaRPr>
          </a:p>
          <a:p>
            <a:pPr indent="-298450" lvl="0" marL="457200" rtl="0" algn="l">
              <a:spcBef>
                <a:spcPts val="0"/>
              </a:spcBef>
              <a:spcAft>
                <a:spcPts val="0"/>
              </a:spcAft>
              <a:buClr>
                <a:schemeClr val="accent2"/>
              </a:buClr>
              <a:buSzPts val="1100"/>
              <a:buFont typeface="Titillium Web"/>
              <a:buChar char="●"/>
            </a:pPr>
            <a:r>
              <a:rPr lang="pt-BR" sz="1100">
                <a:solidFill>
                  <a:schemeClr val="accent2"/>
                </a:solidFill>
                <a:latin typeface="Titillium Web"/>
                <a:ea typeface="Titillium Web"/>
                <a:cs typeface="Titillium Web"/>
                <a:sym typeface="Titillium Web"/>
              </a:rPr>
              <a:t>Levantar reuniões com prazos definidos tanto para toda a equipe</a:t>
            </a:r>
            <a:endParaRPr sz="1100">
              <a:solidFill>
                <a:schemeClr val="accent2"/>
              </a:solidFill>
              <a:latin typeface="Titillium Web"/>
              <a:ea typeface="Titillium Web"/>
              <a:cs typeface="Titillium Web"/>
              <a:sym typeface="Titillium Web"/>
            </a:endParaRPr>
          </a:p>
          <a:p>
            <a:pPr indent="0" lvl="0" marL="457200" rtl="0" algn="l">
              <a:spcBef>
                <a:spcPts val="0"/>
              </a:spcBef>
              <a:spcAft>
                <a:spcPts val="0"/>
              </a:spcAft>
              <a:buNone/>
            </a:pPr>
            <a:r>
              <a:t/>
            </a:r>
            <a:endParaRPr sz="1100">
              <a:solidFill>
                <a:schemeClr val="accent2"/>
              </a:solidFill>
              <a:latin typeface="Titillium Web"/>
              <a:ea typeface="Titillium Web"/>
              <a:cs typeface="Titillium Web"/>
              <a:sym typeface="Titillium Web"/>
            </a:endParaRPr>
          </a:p>
          <a:p>
            <a:pPr indent="0" lvl="0" marL="0" rtl="0" algn="l">
              <a:spcBef>
                <a:spcPts val="0"/>
              </a:spcBef>
              <a:spcAft>
                <a:spcPts val="0"/>
              </a:spcAft>
              <a:buNone/>
            </a:pPr>
            <a:r>
              <a:t/>
            </a:r>
            <a:endParaRPr sz="1100">
              <a:solidFill>
                <a:schemeClr val="accent2"/>
              </a:solidFill>
              <a:latin typeface="Titillium Web"/>
              <a:ea typeface="Titillium Web"/>
              <a:cs typeface="Titillium Web"/>
              <a:sym typeface="Titillium Web"/>
            </a:endParaRPr>
          </a:p>
          <a:p>
            <a:pPr indent="0" lvl="0" marL="0" rtl="0" algn="l">
              <a:spcBef>
                <a:spcPts val="0"/>
              </a:spcBef>
              <a:spcAft>
                <a:spcPts val="0"/>
              </a:spcAft>
              <a:buNone/>
            </a:pPr>
            <a:r>
              <a:t/>
            </a:r>
            <a:endParaRPr sz="1100">
              <a:solidFill>
                <a:schemeClr val="accent2"/>
              </a:solidFill>
              <a:latin typeface="Titillium Web"/>
              <a:ea typeface="Titillium Web"/>
              <a:cs typeface="Titillium Web"/>
              <a:sym typeface="Titillium Web"/>
            </a:endParaRPr>
          </a:p>
        </p:txBody>
      </p:sp>
      <p:sp>
        <p:nvSpPr>
          <p:cNvPr id="431" name="Google Shape;431;p27"/>
          <p:cNvSpPr txBox="1"/>
          <p:nvPr/>
        </p:nvSpPr>
        <p:spPr>
          <a:xfrm>
            <a:off x="6178811" y="60621"/>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004</a:t>
            </a:r>
            <a:endParaRPr sz="4000">
              <a:solidFill>
                <a:srgbClr val="FFFFFF"/>
              </a:solidFill>
              <a:latin typeface="Krona One"/>
              <a:ea typeface="Krona One"/>
              <a:cs typeface="Krona One"/>
              <a:sym typeface="Krona One"/>
            </a:endParaRPr>
          </a:p>
        </p:txBody>
      </p:sp>
      <p:sp>
        <p:nvSpPr>
          <p:cNvPr id="432" name="Google Shape;432;p27"/>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8"/>
          <p:cNvSpPr/>
          <p:nvPr/>
        </p:nvSpPr>
        <p:spPr>
          <a:xfrm flipH="1" rot="5400000">
            <a:off x="1610013" y="-192387"/>
            <a:ext cx="2640800" cy="5819225"/>
          </a:xfrm>
          <a:prstGeom prst="flowChartManualInput">
            <a:avLst/>
          </a:prstGeom>
          <a:solidFill>
            <a:srgbClr val="0B83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txBox="1"/>
          <p:nvPr/>
        </p:nvSpPr>
        <p:spPr>
          <a:xfrm>
            <a:off x="262950" y="1724375"/>
            <a:ext cx="5168700" cy="1985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pt-BR" sz="1300">
                <a:solidFill>
                  <a:schemeClr val="dk1"/>
                </a:solidFill>
                <a:latin typeface="Titillium Web"/>
                <a:ea typeface="Titillium Web"/>
                <a:cs typeface="Titillium Web"/>
                <a:sym typeface="Titillium Web"/>
              </a:rPr>
              <a:t>Comunicação Interativa;</a:t>
            </a:r>
            <a:endParaRPr b="1" sz="13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13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rPr b="1" lang="pt-BR" sz="1300">
                <a:solidFill>
                  <a:schemeClr val="dk1"/>
                </a:solidFill>
                <a:latin typeface="Titillium Web"/>
                <a:ea typeface="Titillium Web"/>
                <a:cs typeface="Titillium Web"/>
                <a:sym typeface="Titillium Web"/>
              </a:rPr>
              <a:t>Notion para Kanban, calendar, infos, protótipos e etc;</a:t>
            </a:r>
            <a:endParaRPr b="1" sz="1300">
              <a:solidFill>
                <a:schemeClr val="dk1"/>
              </a:solidFill>
              <a:latin typeface="Titillium Web"/>
              <a:ea typeface="Titillium Web"/>
              <a:cs typeface="Titillium Web"/>
              <a:sym typeface="Titillium Web"/>
            </a:endParaRPr>
          </a:p>
          <a:p>
            <a:pPr indent="-228600" lvl="0" marL="228600" rtl="0" algn="l">
              <a:spcBef>
                <a:spcPts val="0"/>
              </a:spcBef>
              <a:spcAft>
                <a:spcPts val="0"/>
              </a:spcAft>
              <a:buNone/>
            </a:pPr>
            <a:r>
              <a:t/>
            </a:r>
            <a:endParaRPr b="1" sz="13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rPr b="1" lang="pt-BR" sz="1300">
                <a:solidFill>
                  <a:schemeClr val="dk1"/>
                </a:solidFill>
                <a:latin typeface="Titillium Web"/>
                <a:ea typeface="Titillium Web"/>
                <a:cs typeface="Titillium Web"/>
                <a:sym typeface="Titillium Web"/>
              </a:rPr>
              <a:t>Refinamento de atividades;</a:t>
            </a:r>
            <a:endParaRPr b="1" sz="13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13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rPr b="1" lang="pt-BR" sz="1300">
                <a:solidFill>
                  <a:schemeClr val="dk1"/>
                </a:solidFill>
                <a:latin typeface="Titillium Web"/>
                <a:ea typeface="Titillium Web"/>
                <a:cs typeface="Titillium Web"/>
                <a:sym typeface="Titillium Web"/>
              </a:rPr>
              <a:t>Contato com potenciais clientes para entender sua dor;</a:t>
            </a:r>
            <a:endParaRPr b="1" sz="13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13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rPr b="1" lang="pt-BR" sz="1300">
                <a:solidFill>
                  <a:schemeClr val="dk1"/>
                </a:solidFill>
                <a:latin typeface="Titillium Web"/>
                <a:ea typeface="Titillium Web"/>
                <a:cs typeface="Titillium Web"/>
                <a:sym typeface="Titillium Web"/>
              </a:rPr>
              <a:t>Controle e decodificação das informações.</a:t>
            </a:r>
            <a:endParaRPr b="1" sz="1300">
              <a:solidFill>
                <a:schemeClr val="dk1"/>
              </a:solidFill>
              <a:latin typeface="Titillium Web"/>
              <a:ea typeface="Titillium Web"/>
              <a:cs typeface="Titillium Web"/>
              <a:sym typeface="Titillium Web"/>
            </a:endParaRPr>
          </a:p>
        </p:txBody>
      </p:sp>
      <p:sp>
        <p:nvSpPr>
          <p:cNvPr id="439" name="Google Shape;439;p28"/>
          <p:cNvSpPr/>
          <p:nvPr/>
        </p:nvSpPr>
        <p:spPr>
          <a:xfrm>
            <a:off x="6328400" y="1085275"/>
            <a:ext cx="2815500" cy="3600000"/>
          </a:xfrm>
          <a:prstGeom prst="rect">
            <a:avLst/>
          </a:prstGeom>
          <a:solidFill>
            <a:srgbClr val="77DD77"/>
          </a:solidFill>
          <a:ln cap="flat" cmpd="sng" w="9525">
            <a:solidFill>
              <a:srgbClr val="77DD77"/>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b="1" lang="pt-BR" sz="1300">
                <a:solidFill>
                  <a:schemeClr val="dk1"/>
                </a:solidFill>
                <a:latin typeface="Titillium Web"/>
                <a:ea typeface="Titillium Web"/>
                <a:cs typeface="Titillium Web"/>
                <a:sym typeface="Titillium Web"/>
              </a:rPr>
              <a:t>VS CODE +   Extensão Live Share</a:t>
            </a:r>
            <a:endParaRPr b="1" sz="13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t/>
            </a:r>
            <a:endParaRPr b="1" sz="10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rPr b="1" lang="pt-BR" sz="1300">
                <a:solidFill>
                  <a:schemeClr val="dk1"/>
                </a:solidFill>
                <a:latin typeface="Titillium Web"/>
                <a:ea typeface="Titillium Web"/>
                <a:cs typeface="Titillium Web"/>
                <a:sym typeface="Titillium Web"/>
              </a:rPr>
              <a:t>Google  Meet</a:t>
            </a:r>
            <a:endParaRPr b="1" sz="13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t/>
            </a:r>
            <a:endParaRPr b="1" sz="10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rPr b="1" lang="pt-BR" sz="1300">
                <a:solidFill>
                  <a:schemeClr val="dk1"/>
                </a:solidFill>
                <a:latin typeface="Titillium Web"/>
                <a:ea typeface="Titillium Web"/>
                <a:cs typeface="Titillium Web"/>
                <a:sym typeface="Titillium Web"/>
              </a:rPr>
              <a:t>Google Drive </a:t>
            </a:r>
            <a:endParaRPr b="1" sz="13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10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rPr b="1" lang="pt-BR" sz="1300">
                <a:solidFill>
                  <a:schemeClr val="dk1"/>
                </a:solidFill>
                <a:latin typeface="Titillium Web"/>
                <a:ea typeface="Titillium Web"/>
                <a:cs typeface="Titillium Web"/>
                <a:sym typeface="Titillium Web"/>
              </a:rPr>
              <a:t>Figma</a:t>
            </a:r>
            <a:endParaRPr b="1" sz="13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t/>
            </a:r>
            <a:endParaRPr b="1" sz="10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rPr b="1" lang="pt-BR" sz="1300">
                <a:solidFill>
                  <a:schemeClr val="dk1"/>
                </a:solidFill>
                <a:latin typeface="Titillium Web"/>
                <a:ea typeface="Titillium Web"/>
                <a:cs typeface="Titillium Web"/>
                <a:sym typeface="Titillium Web"/>
              </a:rPr>
              <a:t>Miro</a:t>
            </a:r>
            <a:endParaRPr b="1" sz="13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t/>
            </a:r>
            <a:endParaRPr b="1" sz="10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rPr b="1" lang="pt-BR" sz="1300">
                <a:solidFill>
                  <a:schemeClr val="dk1"/>
                </a:solidFill>
                <a:latin typeface="Titillium Web"/>
                <a:ea typeface="Titillium Web"/>
                <a:cs typeface="Titillium Web"/>
                <a:sym typeface="Titillium Web"/>
              </a:rPr>
              <a:t>Notion</a:t>
            </a:r>
            <a:endParaRPr b="1" sz="13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t/>
            </a:r>
            <a:endParaRPr b="1" sz="10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rPr b="1" lang="pt-BR" sz="1300">
                <a:solidFill>
                  <a:schemeClr val="dk1"/>
                </a:solidFill>
                <a:latin typeface="Titillium Web"/>
                <a:ea typeface="Titillium Web"/>
                <a:cs typeface="Titillium Web"/>
                <a:sym typeface="Titillium Web"/>
              </a:rPr>
              <a:t>Kanban</a:t>
            </a:r>
            <a:endParaRPr b="1" sz="13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t/>
            </a:r>
            <a:endParaRPr b="1" sz="10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rPr b="1" lang="pt-BR" sz="1300">
                <a:solidFill>
                  <a:schemeClr val="dk1"/>
                </a:solidFill>
                <a:latin typeface="Titillium Web"/>
                <a:ea typeface="Titillium Web"/>
                <a:cs typeface="Titillium Web"/>
                <a:sym typeface="Titillium Web"/>
              </a:rPr>
              <a:t>Calendar</a:t>
            </a:r>
            <a:endParaRPr b="1" sz="1300">
              <a:solidFill>
                <a:schemeClr val="dk1"/>
              </a:solidFill>
              <a:latin typeface="Titillium Web"/>
              <a:ea typeface="Titillium Web"/>
              <a:cs typeface="Titillium Web"/>
              <a:sym typeface="Titillium Web"/>
            </a:endParaRPr>
          </a:p>
        </p:txBody>
      </p:sp>
      <p:sp>
        <p:nvSpPr>
          <p:cNvPr id="440" name="Google Shape;440;p28"/>
          <p:cNvSpPr/>
          <p:nvPr/>
        </p:nvSpPr>
        <p:spPr>
          <a:xfrm flipH="1">
            <a:off x="4728188" y="1085275"/>
            <a:ext cx="1600200" cy="3600000"/>
          </a:xfrm>
          <a:prstGeom prst="rtTriangle">
            <a:avLst/>
          </a:prstGeom>
          <a:solidFill>
            <a:srgbClr val="77DD77"/>
          </a:solidFill>
          <a:ln cap="flat" cmpd="sng" w="9525">
            <a:solidFill>
              <a:srgbClr val="77DD7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28"/>
          <p:cNvGrpSpPr/>
          <p:nvPr/>
        </p:nvGrpSpPr>
        <p:grpSpPr>
          <a:xfrm>
            <a:off x="6731441" y="1508581"/>
            <a:ext cx="70206" cy="101191"/>
            <a:chOff x="5083925" y="2066350"/>
            <a:chExt cx="28825" cy="41550"/>
          </a:xfrm>
        </p:grpSpPr>
        <p:sp>
          <p:nvSpPr>
            <p:cNvPr id="442" name="Google Shape;442;p28"/>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4F73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sp>
          <p:nvSpPr>
            <p:cNvPr id="443" name="Google Shape;443;p28"/>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4F73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grpSp>
      <p:grpSp>
        <p:nvGrpSpPr>
          <p:cNvPr id="444" name="Google Shape;444;p28"/>
          <p:cNvGrpSpPr/>
          <p:nvPr/>
        </p:nvGrpSpPr>
        <p:grpSpPr>
          <a:xfrm>
            <a:off x="6731441" y="2055856"/>
            <a:ext cx="70206" cy="101191"/>
            <a:chOff x="5083925" y="2066350"/>
            <a:chExt cx="28825" cy="41550"/>
          </a:xfrm>
        </p:grpSpPr>
        <p:sp>
          <p:nvSpPr>
            <p:cNvPr id="445" name="Google Shape;445;p28"/>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sp>
          <p:nvSpPr>
            <p:cNvPr id="446" name="Google Shape;446;p28"/>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grpSp>
      <p:grpSp>
        <p:nvGrpSpPr>
          <p:cNvPr id="447" name="Google Shape;447;p28"/>
          <p:cNvGrpSpPr/>
          <p:nvPr/>
        </p:nvGrpSpPr>
        <p:grpSpPr>
          <a:xfrm>
            <a:off x="6731441" y="2416056"/>
            <a:ext cx="70206" cy="101191"/>
            <a:chOff x="5083925" y="2066350"/>
            <a:chExt cx="28825" cy="41550"/>
          </a:xfrm>
        </p:grpSpPr>
        <p:sp>
          <p:nvSpPr>
            <p:cNvPr id="448" name="Google Shape;448;p28"/>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sp>
          <p:nvSpPr>
            <p:cNvPr id="449" name="Google Shape;449;p28"/>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grpSp>
      <p:grpSp>
        <p:nvGrpSpPr>
          <p:cNvPr id="450" name="Google Shape;450;p28"/>
          <p:cNvGrpSpPr/>
          <p:nvPr/>
        </p:nvGrpSpPr>
        <p:grpSpPr>
          <a:xfrm>
            <a:off x="6731441" y="2776256"/>
            <a:ext cx="70206" cy="101191"/>
            <a:chOff x="5083925" y="2066350"/>
            <a:chExt cx="28825" cy="41550"/>
          </a:xfrm>
        </p:grpSpPr>
        <p:sp>
          <p:nvSpPr>
            <p:cNvPr id="451" name="Google Shape;451;p28"/>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sp>
          <p:nvSpPr>
            <p:cNvPr id="452" name="Google Shape;452;p28"/>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grpSp>
      <p:grpSp>
        <p:nvGrpSpPr>
          <p:cNvPr id="453" name="Google Shape;453;p28"/>
          <p:cNvGrpSpPr/>
          <p:nvPr/>
        </p:nvGrpSpPr>
        <p:grpSpPr>
          <a:xfrm>
            <a:off x="6731441" y="3136456"/>
            <a:ext cx="70206" cy="101191"/>
            <a:chOff x="5083925" y="2066350"/>
            <a:chExt cx="28825" cy="41550"/>
          </a:xfrm>
        </p:grpSpPr>
        <p:sp>
          <p:nvSpPr>
            <p:cNvPr id="454" name="Google Shape;454;p28"/>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sp>
          <p:nvSpPr>
            <p:cNvPr id="455" name="Google Shape;455;p28"/>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grpSp>
      <p:grpSp>
        <p:nvGrpSpPr>
          <p:cNvPr id="456" name="Google Shape;456;p28"/>
          <p:cNvGrpSpPr/>
          <p:nvPr/>
        </p:nvGrpSpPr>
        <p:grpSpPr>
          <a:xfrm>
            <a:off x="6731441" y="3444756"/>
            <a:ext cx="70206" cy="101191"/>
            <a:chOff x="5083925" y="2066350"/>
            <a:chExt cx="28825" cy="41550"/>
          </a:xfrm>
        </p:grpSpPr>
        <p:sp>
          <p:nvSpPr>
            <p:cNvPr id="457" name="Google Shape;457;p28"/>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sp>
          <p:nvSpPr>
            <p:cNvPr id="458" name="Google Shape;458;p28"/>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grpSp>
      <p:grpSp>
        <p:nvGrpSpPr>
          <p:cNvPr id="459" name="Google Shape;459;p28"/>
          <p:cNvGrpSpPr/>
          <p:nvPr/>
        </p:nvGrpSpPr>
        <p:grpSpPr>
          <a:xfrm>
            <a:off x="6731441" y="3804981"/>
            <a:ext cx="70206" cy="101191"/>
            <a:chOff x="5083925" y="2066350"/>
            <a:chExt cx="28825" cy="41550"/>
          </a:xfrm>
        </p:grpSpPr>
        <p:sp>
          <p:nvSpPr>
            <p:cNvPr id="460" name="Google Shape;460;p28"/>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sp>
          <p:nvSpPr>
            <p:cNvPr id="461" name="Google Shape;461;p28"/>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grpSp>
      <p:grpSp>
        <p:nvGrpSpPr>
          <p:cNvPr id="462" name="Google Shape;462;p28"/>
          <p:cNvGrpSpPr/>
          <p:nvPr/>
        </p:nvGrpSpPr>
        <p:grpSpPr>
          <a:xfrm>
            <a:off x="6731441" y="4165206"/>
            <a:ext cx="70206" cy="101191"/>
            <a:chOff x="5083925" y="2066350"/>
            <a:chExt cx="28825" cy="41550"/>
          </a:xfrm>
        </p:grpSpPr>
        <p:sp>
          <p:nvSpPr>
            <p:cNvPr id="463" name="Google Shape;463;p28"/>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sp>
          <p:nvSpPr>
            <p:cNvPr id="464" name="Google Shape;464;p28"/>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366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grpSp>
      <p:grpSp>
        <p:nvGrpSpPr>
          <p:cNvPr id="465" name="Google Shape;465;p28"/>
          <p:cNvGrpSpPr/>
          <p:nvPr/>
        </p:nvGrpSpPr>
        <p:grpSpPr>
          <a:xfrm>
            <a:off x="618116" y="1867056"/>
            <a:ext cx="70206" cy="101191"/>
            <a:chOff x="5083925" y="2066350"/>
            <a:chExt cx="28825" cy="41550"/>
          </a:xfrm>
        </p:grpSpPr>
        <p:sp>
          <p:nvSpPr>
            <p:cNvPr id="466" name="Google Shape;466;p28"/>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77D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sp>
          <p:nvSpPr>
            <p:cNvPr id="467" name="Google Shape;467;p28"/>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77D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grpSp>
      <p:grpSp>
        <p:nvGrpSpPr>
          <p:cNvPr id="468" name="Google Shape;468;p28"/>
          <p:cNvGrpSpPr/>
          <p:nvPr/>
        </p:nvGrpSpPr>
        <p:grpSpPr>
          <a:xfrm>
            <a:off x="618116" y="2314856"/>
            <a:ext cx="70206" cy="101191"/>
            <a:chOff x="5083925" y="2066350"/>
            <a:chExt cx="28825" cy="41550"/>
          </a:xfrm>
        </p:grpSpPr>
        <p:sp>
          <p:nvSpPr>
            <p:cNvPr id="469" name="Google Shape;469;p28"/>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77D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sp>
          <p:nvSpPr>
            <p:cNvPr id="470" name="Google Shape;470;p28"/>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77D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grpSp>
      <p:grpSp>
        <p:nvGrpSpPr>
          <p:cNvPr id="471" name="Google Shape;471;p28"/>
          <p:cNvGrpSpPr/>
          <p:nvPr/>
        </p:nvGrpSpPr>
        <p:grpSpPr>
          <a:xfrm>
            <a:off x="618116" y="2712668"/>
            <a:ext cx="70206" cy="101191"/>
            <a:chOff x="5083925" y="2066350"/>
            <a:chExt cx="28825" cy="41550"/>
          </a:xfrm>
        </p:grpSpPr>
        <p:sp>
          <p:nvSpPr>
            <p:cNvPr id="472" name="Google Shape;472;p28"/>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77D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sp>
          <p:nvSpPr>
            <p:cNvPr id="473" name="Google Shape;473;p28"/>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77D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grpSp>
      <p:grpSp>
        <p:nvGrpSpPr>
          <p:cNvPr id="474" name="Google Shape;474;p28"/>
          <p:cNvGrpSpPr/>
          <p:nvPr/>
        </p:nvGrpSpPr>
        <p:grpSpPr>
          <a:xfrm>
            <a:off x="618116" y="3035256"/>
            <a:ext cx="70206" cy="101191"/>
            <a:chOff x="5083925" y="2066350"/>
            <a:chExt cx="28825" cy="41550"/>
          </a:xfrm>
        </p:grpSpPr>
        <p:sp>
          <p:nvSpPr>
            <p:cNvPr id="475" name="Google Shape;475;p28"/>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77D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sp>
          <p:nvSpPr>
            <p:cNvPr id="476" name="Google Shape;476;p28"/>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77D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grpSp>
      <p:grpSp>
        <p:nvGrpSpPr>
          <p:cNvPr id="477" name="Google Shape;477;p28"/>
          <p:cNvGrpSpPr/>
          <p:nvPr/>
        </p:nvGrpSpPr>
        <p:grpSpPr>
          <a:xfrm>
            <a:off x="618116" y="3433093"/>
            <a:ext cx="70206" cy="101191"/>
            <a:chOff x="5083925" y="2066350"/>
            <a:chExt cx="28825" cy="41550"/>
          </a:xfrm>
        </p:grpSpPr>
        <p:sp>
          <p:nvSpPr>
            <p:cNvPr id="478" name="Google Shape;478;p28"/>
            <p:cNvSpPr/>
            <p:nvPr/>
          </p:nvSpPr>
          <p:spPr>
            <a:xfrm>
              <a:off x="5084050" y="2066350"/>
              <a:ext cx="28700" cy="41550"/>
            </a:xfrm>
            <a:custGeom>
              <a:rect b="b" l="l" r="r" t="t"/>
              <a:pathLst>
                <a:path extrusionOk="0" h="1662" w="1148">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77D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sp>
          <p:nvSpPr>
            <p:cNvPr id="479" name="Google Shape;479;p28"/>
            <p:cNvSpPr/>
            <p:nvPr/>
          </p:nvSpPr>
          <p:spPr>
            <a:xfrm>
              <a:off x="5083925" y="2081325"/>
              <a:ext cx="8800" cy="11600"/>
            </a:xfrm>
            <a:custGeom>
              <a:rect b="b" l="l" r="r" t="t"/>
              <a:pathLst>
                <a:path extrusionOk="0" h="464" w="352">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77D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169E1"/>
                </a:solidFill>
                <a:latin typeface="Arial"/>
                <a:ea typeface="Arial"/>
                <a:cs typeface="Arial"/>
                <a:sym typeface="Arial"/>
              </a:endParaRPr>
            </a:p>
          </p:txBody>
        </p:sp>
      </p:grpSp>
      <p:sp>
        <p:nvSpPr>
          <p:cNvPr id="480" name="Google Shape;480;p28"/>
          <p:cNvSpPr txBox="1"/>
          <p:nvPr/>
        </p:nvSpPr>
        <p:spPr>
          <a:xfrm>
            <a:off x="6178811" y="60621"/>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004</a:t>
            </a:r>
            <a:endParaRPr sz="4000">
              <a:solidFill>
                <a:srgbClr val="FFFFFF"/>
              </a:solidFill>
              <a:latin typeface="Krona One"/>
              <a:ea typeface="Krona One"/>
              <a:cs typeface="Krona One"/>
              <a:sym typeface="Krona One"/>
            </a:endParaRPr>
          </a:p>
        </p:txBody>
      </p:sp>
      <p:sp>
        <p:nvSpPr>
          <p:cNvPr id="481" name="Google Shape;481;p28"/>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txBox="1"/>
          <p:nvPr/>
        </p:nvSpPr>
        <p:spPr>
          <a:xfrm>
            <a:off x="483975" y="125100"/>
            <a:ext cx="6194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2400">
                <a:solidFill>
                  <a:schemeClr val="accent2"/>
                </a:solidFill>
                <a:latin typeface="Titillium Web"/>
                <a:ea typeface="Titillium Web"/>
                <a:cs typeface="Titillium Web"/>
                <a:sym typeface="Titillium Web"/>
              </a:rPr>
              <a:t>Processo do Gerenciamento das Comunicações e Ferramentas utilizadas</a:t>
            </a:r>
            <a:endParaRPr b="1" sz="2400">
              <a:solidFill>
                <a:schemeClr val="accent2"/>
              </a:solidFill>
              <a:latin typeface="Titillium Web"/>
              <a:ea typeface="Titillium Web"/>
              <a:cs typeface="Titillium Web"/>
              <a:sym typeface="Titillium We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9"/>
          <p:cNvSpPr/>
          <p:nvPr/>
        </p:nvSpPr>
        <p:spPr>
          <a:xfrm flipH="1" rot="5400000">
            <a:off x="680725" y="391175"/>
            <a:ext cx="3595600" cy="4957050"/>
          </a:xfrm>
          <a:prstGeom prst="flowChartManualInput">
            <a:avLst/>
          </a:prstGeom>
          <a:solidFill>
            <a:srgbClr val="0B83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txBox="1"/>
          <p:nvPr/>
        </p:nvSpPr>
        <p:spPr>
          <a:xfrm>
            <a:off x="0" y="889250"/>
            <a:ext cx="4360500" cy="396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Titillium Web"/>
              <a:ea typeface="Titillium Web"/>
              <a:cs typeface="Titillium Web"/>
              <a:sym typeface="Titillium Web"/>
            </a:endParaRPr>
          </a:p>
          <a:p>
            <a:pPr indent="0" lvl="0" marL="0" rtl="0" algn="l">
              <a:spcBef>
                <a:spcPts val="600"/>
              </a:spcBef>
              <a:spcAft>
                <a:spcPts val="0"/>
              </a:spcAft>
              <a:buNone/>
            </a:pPr>
            <a:r>
              <a:rPr b="1" lang="pt-BR" sz="1600">
                <a:solidFill>
                  <a:schemeClr val="dk1"/>
                </a:solidFill>
                <a:latin typeface="Titillium Web"/>
                <a:ea typeface="Titillium Web"/>
                <a:cs typeface="Titillium Web"/>
                <a:sym typeface="Titillium Web"/>
              </a:rPr>
              <a:t>Planejado x Realizado</a:t>
            </a:r>
            <a:endParaRPr sz="1000">
              <a:solidFill>
                <a:schemeClr val="dk1"/>
              </a:solidFill>
              <a:latin typeface="Titillium Web"/>
              <a:ea typeface="Titillium Web"/>
              <a:cs typeface="Titillium Web"/>
              <a:sym typeface="Titillium Web"/>
            </a:endParaRPr>
          </a:p>
          <a:p>
            <a:pPr indent="0" lvl="0" marL="0" rtl="0" algn="l">
              <a:spcBef>
                <a:spcPts val="1000"/>
              </a:spcBef>
              <a:spcAft>
                <a:spcPts val="0"/>
              </a:spcAft>
              <a:buNone/>
            </a:pPr>
            <a:r>
              <a:rPr b="1" lang="pt-BR" sz="1500">
                <a:solidFill>
                  <a:schemeClr val="dk1"/>
                </a:solidFill>
                <a:latin typeface="Titillium Web"/>
                <a:ea typeface="Titillium Web"/>
                <a:cs typeface="Titillium Web"/>
                <a:sym typeface="Titillium Web"/>
              </a:rPr>
              <a:t>Os objetivos foram atingidos?</a:t>
            </a:r>
            <a:endParaRPr b="1" sz="1500">
              <a:solidFill>
                <a:schemeClr val="dk1"/>
              </a:solidFill>
              <a:latin typeface="Titillium Web"/>
              <a:ea typeface="Titillium Web"/>
              <a:cs typeface="Titillium Web"/>
              <a:sym typeface="Titillium Web"/>
            </a:endParaRPr>
          </a:p>
          <a:p>
            <a:pPr indent="-298450" lvl="0" marL="457200" rtl="0" algn="l">
              <a:spcBef>
                <a:spcPts val="1000"/>
              </a:spcBef>
              <a:spcAft>
                <a:spcPts val="0"/>
              </a:spcAft>
              <a:buClr>
                <a:schemeClr val="dk1"/>
              </a:buClr>
              <a:buSzPts val="1100"/>
              <a:buFont typeface="Titillium Web"/>
              <a:buChar char="●"/>
            </a:pPr>
            <a:r>
              <a:rPr b="1" lang="pt-BR" sz="1500">
                <a:solidFill>
                  <a:schemeClr val="dk1"/>
                </a:solidFill>
                <a:latin typeface="Titillium Web"/>
                <a:ea typeface="Titillium Web"/>
                <a:cs typeface="Titillium Web"/>
                <a:sym typeface="Titillium Web"/>
              </a:rPr>
              <a:t>O Projeto atendeu o escopo?</a:t>
            </a:r>
            <a:endParaRPr b="1" sz="1500">
              <a:solidFill>
                <a:schemeClr val="dk1"/>
              </a:solidFill>
              <a:latin typeface="Titillium Web"/>
              <a:ea typeface="Titillium Web"/>
              <a:cs typeface="Titillium Web"/>
              <a:sym typeface="Titillium Web"/>
            </a:endParaRPr>
          </a:p>
          <a:p>
            <a:pPr indent="-298450" lvl="0" marL="906780" rtl="0" algn="l">
              <a:spcBef>
                <a:spcPts val="0"/>
              </a:spcBef>
              <a:spcAft>
                <a:spcPts val="0"/>
              </a:spcAft>
              <a:buClr>
                <a:schemeClr val="dk1"/>
              </a:buClr>
              <a:buSzPts val="1100"/>
              <a:buFont typeface="Titillium Web"/>
              <a:buChar char="●"/>
            </a:pPr>
            <a:r>
              <a:rPr lang="pt-BR" sz="1300">
                <a:solidFill>
                  <a:schemeClr val="dk1"/>
                </a:solidFill>
                <a:latin typeface="Titillium Web"/>
                <a:ea typeface="Titillium Web"/>
                <a:cs typeface="Titillium Web"/>
                <a:sym typeface="Titillium Web"/>
              </a:rPr>
              <a:t>Passou por adaptações de acordo com o prazo definido, escopo reescrito.</a:t>
            </a:r>
            <a:endParaRPr sz="1300">
              <a:solidFill>
                <a:schemeClr val="dk1"/>
              </a:solidFill>
              <a:latin typeface="Titillium Web"/>
              <a:ea typeface="Titillium Web"/>
              <a:cs typeface="Titillium Web"/>
              <a:sym typeface="Titillium Web"/>
            </a:endParaRPr>
          </a:p>
          <a:p>
            <a:pPr indent="-298450" lvl="0" marL="457200" rtl="0" algn="l">
              <a:spcBef>
                <a:spcPts val="1000"/>
              </a:spcBef>
              <a:spcAft>
                <a:spcPts val="0"/>
              </a:spcAft>
              <a:buClr>
                <a:schemeClr val="dk1"/>
              </a:buClr>
              <a:buSzPts val="1100"/>
              <a:buFont typeface="Titillium Web"/>
              <a:buChar char="●"/>
            </a:pPr>
            <a:r>
              <a:rPr b="1" lang="pt-BR" sz="1500">
                <a:solidFill>
                  <a:schemeClr val="dk1"/>
                </a:solidFill>
                <a:latin typeface="Titillium Web"/>
                <a:ea typeface="Titillium Web"/>
                <a:cs typeface="Titillium Web"/>
                <a:sym typeface="Titillium Web"/>
              </a:rPr>
              <a:t>O Projeto foi entregue dentro do prazo?</a:t>
            </a:r>
            <a:endParaRPr b="1" sz="1500">
              <a:solidFill>
                <a:schemeClr val="dk1"/>
              </a:solidFill>
              <a:latin typeface="Titillium Web"/>
              <a:ea typeface="Titillium Web"/>
              <a:cs typeface="Titillium Web"/>
              <a:sym typeface="Titillium Web"/>
            </a:endParaRPr>
          </a:p>
          <a:p>
            <a:pPr indent="-298450" lvl="0" marL="906780" rtl="0" algn="l">
              <a:spcBef>
                <a:spcPts val="0"/>
              </a:spcBef>
              <a:spcAft>
                <a:spcPts val="0"/>
              </a:spcAft>
              <a:buClr>
                <a:schemeClr val="dk1"/>
              </a:buClr>
              <a:buSzPts val="1100"/>
              <a:buFont typeface="Titillium Web"/>
              <a:buChar char="●"/>
            </a:pPr>
            <a:r>
              <a:rPr lang="pt-BR" sz="1300">
                <a:solidFill>
                  <a:schemeClr val="dk1"/>
                </a:solidFill>
                <a:latin typeface="Titillium Web"/>
                <a:ea typeface="Titillium Web"/>
                <a:cs typeface="Titillium Web"/>
                <a:sym typeface="Titillium Web"/>
              </a:rPr>
              <a:t>O projeto apresentou problemas durante o percurso e não foi entregue como gostaríamos</a:t>
            </a:r>
            <a:endParaRPr sz="13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sz="1300">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b="1" lang="pt-BR" sz="1500">
                <a:solidFill>
                  <a:schemeClr val="dk1"/>
                </a:solidFill>
                <a:latin typeface="Titillium Web"/>
                <a:ea typeface="Titillium Web"/>
                <a:cs typeface="Titillium Web"/>
                <a:sym typeface="Titillium Web"/>
              </a:rPr>
              <a:t>Os níveis de qualidade foram adequados?</a:t>
            </a:r>
            <a:endParaRPr b="1" sz="1500">
              <a:solidFill>
                <a:schemeClr val="dk1"/>
              </a:solidFill>
              <a:latin typeface="Titillium Web"/>
              <a:ea typeface="Titillium Web"/>
              <a:cs typeface="Titillium Web"/>
              <a:sym typeface="Titillium Web"/>
            </a:endParaRPr>
          </a:p>
          <a:p>
            <a:pPr indent="-311150" lvl="0" marL="914400" rtl="0" algn="l">
              <a:spcBef>
                <a:spcPts val="0"/>
              </a:spcBef>
              <a:spcAft>
                <a:spcPts val="0"/>
              </a:spcAft>
              <a:buClr>
                <a:schemeClr val="dk1"/>
              </a:buClr>
              <a:buSzPts val="1300"/>
              <a:buFont typeface="Titillium Web"/>
              <a:buChar char="●"/>
            </a:pPr>
            <a:r>
              <a:rPr lang="pt-BR" sz="1300">
                <a:solidFill>
                  <a:schemeClr val="dk1"/>
                </a:solidFill>
                <a:latin typeface="Titillium Web"/>
                <a:ea typeface="Titillium Web"/>
                <a:cs typeface="Titillium Web"/>
                <a:sym typeface="Titillium Web"/>
              </a:rPr>
              <a:t>Parcialmente, os testes para garantir a qualidade não foram implantados, só foram feitos os testes de funcionalidade</a:t>
            </a:r>
            <a:endParaRPr sz="1300">
              <a:solidFill>
                <a:schemeClr val="dk1"/>
              </a:solidFill>
              <a:latin typeface="Titillium Web"/>
              <a:ea typeface="Titillium Web"/>
              <a:cs typeface="Titillium Web"/>
              <a:sym typeface="Titillium Web"/>
            </a:endParaRPr>
          </a:p>
          <a:p>
            <a:pPr indent="0" lvl="0" marL="0" rtl="0" algn="l">
              <a:spcBef>
                <a:spcPts val="1000"/>
              </a:spcBef>
              <a:spcAft>
                <a:spcPts val="0"/>
              </a:spcAft>
              <a:buNone/>
            </a:pPr>
            <a:r>
              <a:t/>
            </a:r>
            <a:endParaRPr>
              <a:solidFill>
                <a:schemeClr val="dk1"/>
              </a:solidFill>
              <a:latin typeface="Titillium Web"/>
              <a:ea typeface="Titillium Web"/>
              <a:cs typeface="Titillium Web"/>
              <a:sym typeface="Titillium Web"/>
            </a:endParaRPr>
          </a:p>
        </p:txBody>
      </p:sp>
      <p:sp>
        <p:nvSpPr>
          <p:cNvPr id="489" name="Google Shape;489;p29"/>
          <p:cNvSpPr/>
          <p:nvPr/>
        </p:nvSpPr>
        <p:spPr>
          <a:xfrm flipH="1" rot="912">
            <a:off x="4288200" y="825714"/>
            <a:ext cx="1130400" cy="4080900"/>
          </a:xfrm>
          <a:prstGeom prst="rtTriangle">
            <a:avLst/>
          </a:prstGeom>
          <a:solidFill>
            <a:srgbClr val="77DD77"/>
          </a:solidFill>
          <a:ln cap="flat" cmpd="sng" w="9525">
            <a:solidFill>
              <a:srgbClr val="77DD7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txBox="1"/>
          <p:nvPr/>
        </p:nvSpPr>
        <p:spPr>
          <a:xfrm>
            <a:off x="6178811" y="60621"/>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004</a:t>
            </a:r>
            <a:endParaRPr sz="4000">
              <a:solidFill>
                <a:srgbClr val="FFFFFF"/>
              </a:solidFill>
              <a:latin typeface="Krona One"/>
              <a:ea typeface="Krona One"/>
              <a:cs typeface="Krona One"/>
              <a:sym typeface="Krona One"/>
            </a:endParaRPr>
          </a:p>
        </p:txBody>
      </p:sp>
      <p:sp>
        <p:nvSpPr>
          <p:cNvPr id="491" name="Google Shape;491;p29"/>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5418600" y="829100"/>
            <a:ext cx="3725400" cy="4081200"/>
          </a:xfrm>
          <a:prstGeom prst="rect">
            <a:avLst/>
          </a:prstGeom>
          <a:solidFill>
            <a:srgbClr val="77DD77"/>
          </a:solidFill>
          <a:ln cap="flat" cmpd="sng" w="9525">
            <a:solidFill>
              <a:srgbClr val="77DD7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1000"/>
              </a:spcBef>
              <a:spcAft>
                <a:spcPts val="0"/>
              </a:spcAft>
              <a:buNone/>
            </a:pPr>
            <a:r>
              <a:t/>
            </a:r>
            <a:endParaRPr b="1" sz="1500">
              <a:solidFill>
                <a:schemeClr val="dk1"/>
              </a:solidFill>
              <a:latin typeface="Titillium Web"/>
              <a:ea typeface="Titillium Web"/>
              <a:cs typeface="Titillium Web"/>
              <a:sym typeface="Titillium Web"/>
            </a:endParaRPr>
          </a:p>
          <a:p>
            <a:pPr indent="0" lvl="0" marL="0" rtl="0" algn="l">
              <a:spcBef>
                <a:spcPts val="1000"/>
              </a:spcBef>
              <a:spcAft>
                <a:spcPts val="0"/>
              </a:spcAft>
              <a:buNone/>
            </a:pPr>
            <a:r>
              <a:rPr b="1" lang="pt-BR" sz="1500">
                <a:solidFill>
                  <a:schemeClr val="dk1"/>
                </a:solidFill>
                <a:latin typeface="Titillium Web"/>
                <a:ea typeface="Titillium Web"/>
                <a:cs typeface="Titillium Web"/>
                <a:sym typeface="Titillium Web"/>
              </a:rPr>
              <a:t>Que riscos se materializaram? O seu tratamento foi adequado?</a:t>
            </a:r>
            <a:endParaRPr b="1" sz="1500">
              <a:solidFill>
                <a:schemeClr val="dk1"/>
              </a:solidFill>
              <a:latin typeface="Titillium Web"/>
              <a:ea typeface="Titillium Web"/>
              <a:cs typeface="Titillium Web"/>
              <a:sym typeface="Titillium Web"/>
            </a:endParaRPr>
          </a:p>
          <a:p>
            <a:pPr indent="-311150" lvl="0" marL="457200" rtl="0" algn="l">
              <a:spcBef>
                <a:spcPts val="0"/>
              </a:spcBef>
              <a:spcAft>
                <a:spcPts val="0"/>
              </a:spcAft>
              <a:buClr>
                <a:schemeClr val="dk1"/>
              </a:buClr>
              <a:buSzPts val="1300"/>
              <a:buFont typeface="Titillium Web"/>
              <a:buChar char="●"/>
            </a:pPr>
            <a:r>
              <a:rPr lang="pt-BR" sz="1300">
                <a:solidFill>
                  <a:schemeClr val="dk1"/>
                </a:solidFill>
                <a:latin typeface="Titillium Web"/>
                <a:ea typeface="Titillium Web"/>
                <a:cs typeface="Titillium Web"/>
                <a:sym typeface="Titillium Web"/>
              </a:rPr>
              <a:t>Comunicação ofuscada por problemas externos a equipe, a solução foi a realização de reuniões emergenciais marcadas com antecedência.</a:t>
            </a:r>
            <a:endParaRPr sz="1300">
              <a:solidFill>
                <a:schemeClr val="dk1"/>
              </a:solidFill>
              <a:latin typeface="Titillium Web"/>
              <a:ea typeface="Titillium Web"/>
              <a:cs typeface="Titillium Web"/>
              <a:sym typeface="Titillium Web"/>
            </a:endParaRPr>
          </a:p>
          <a:p>
            <a:pPr indent="-311150" lvl="0" marL="457200" rtl="0" algn="l">
              <a:spcBef>
                <a:spcPts val="0"/>
              </a:spcBef>
              <a:spcAft>
                <a:spcPts val="0"/>
              </a:spcAft>
              <a:buClr>
                <a:schemeClr val="dk1"/>
              </a:buClr>
              <a:buSzPts val="1300"/>
              <a:buFont typeface="Titillium Web"/>
              <a:buChar char="●"/>
            </a:pPr>
            <a:r>
              <a:rPr lang="pt-BR" sz="1300">
                <a:solidFill>
                  <a:schemeClr val="dk1"/>
                </a:solidFill>
                <a:latin typeface="Titillium Web"/>
                <a:ea typeface="Titillium Web"/>
                <a:cs typeface="Titillium Web"/>
                <a:sym typeface="Titillium Web"/>
              </a:rPr>
              <a:t>Para se adequar ao prazo de entrega foi necessário um replanejamento do escopo do projeto para adaptação ao prazo final de entrega.</a:t>
            </a:r>
            <a:endParaRPr sz="13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1500">
              <a:solidFill>
                <a:schemeClr val="dk1"/>
              </a:solidFill>
              <a:latin typeface="Titillium Web"/>
              <a:ea typeface="Titillium Web"/>
              <a:cs typeface="Titillium Web"/>
              <a:sym typeface="Titillium Web"/>
            </a:endParaRPr>
          </a:p>
          <a:p>
            <a:pPr indent="0" lvl="0" marL="0" rtl="0" algn="just">
              <a:spcBef>
                <a:spcPts val="0"/>
              </a:spcBef>
              <a:spcAft>
                <a:spcPts val="0"/>
              </a:spcAft>
              <a:buNone/>
            </a:pPr>
            <a:r>
              <a:rPr b="1" lang="pt-BR" sz="1500">
                <a:solidFill>
                  <a:schemeClr val="dk1"/>
                </a:solidFill>
                <a:latin typeface="Titillium Web"/>
                <a:ea typeface="Titillium Web"/>
                <a:cs typeface="Titillium Web"/>
                <a:sym typeface="Titillium Web"/>
              </a:rPr>
              <a:t>O plano de alocação da equipe e o plano de qualidade foram adequados?</a:t>
            </a:r>
            <a:endParaRPr b="1" sz="1500">
              <a:solidFill>
                <a:schemeClr val="dk1"/>
              </a:solidFill>
              <a:latin typeface="Titillium Web"/>
              <a:ea typeface="Titillium Web"/>
              <a:cs typeface="Titillium Web"/>
              <a:sym typeface="Titillium Web"/>
            </a:endParaRPr>
          </a:p>
          <a:p>
            <a:pPr indent="-311150" lvl="0" marL="457200" rtl="0" algn="l">
              <a:spcBef>
                <a:spcPts val="0"/>
              </a:spcBef>
              <a:spcAft>
                <a:spcPts val="0"/>
              </a:spcAft>
              <a:buClr>
                <a:schemeClr val="dk1"/>
              </a:buClr>
              <a:buSzPts val="1300"/>
              <a:buFont typeface="Titillium Web"/>
              <a:buChar char="●"/>
            </a:pPr>
            <a:r>
              <a:rPr lang="pt-BR" sz="1300">
                <a:solidFill>
                  <a:schemeClr val="dk1"/>
                </a:solidFill>
                <a:latin typeface="Titillium Web"/>
                <a:ea typeface="Titillium Web"/>
                <a:cs typeface="Titillium Web"/>
                <a:sym typeface="Titillium Web"/>
              </a:rPr>
              <a:t>Não, o planejamento de acordo com as tarefas a cumprir por mesmo da equipe não foi feito e por conta disso todos iam dando prosseguimento em conjunto de cada atividade sem ter  uma divisão correta</a:t>
            </a:r>
            <a:endParaRPr sz="13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t/>
            </a:r>
            <a:endParaRPr sz="11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t/>
            </a:r>
            <a:endParaRPr b="1" sz="1300">
              <a:solidFill>
                <a:schemeClr val="dk1"/>
              </a:solidFill>
              <a:latin typeface="Titillium Web"/>
              <a:ea typeface="Titillium Web"/>
              <a:cs typeface="Titillium Web"/>
              <a:sym typeface="Titillium We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0"/>
          <p:cNvSpPr/>
          <p:nvPr/>
        </p:nvSpPr>
        <p:spPr>
          <a:xfrm flipH="1" rot="5400000">
            <a:off x="490150" y="-45175"/>
            <a:ext cx="4209600" cy="5189900"/>
          </a:xfrm>
          <a:prstGeom prst="flowChartManualInput">
            <a:avLst/>
          </a:prstGeom>
          <a:solidFill>
            <a:srgbClr val="0B83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txBox="1"/>
          <p:nvPr/>
        </p:nvSpPr>
        <p:spPr>
          <a:xfrm>
            <a:off x="87475" y="528225"/>
            <a:ext cx="3730800" cy="4043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pt-BR" sz="1700">
                <a:solidFill>
                  <a:schemeClr val="dk1"/>
                </a:solidFill>
                <a:latin typeface="Titillium Web"/>
                <a:ea typeface="Titillium Web"/>
                <a:cs typeface="Titillium Web"/>
                <a:sym typeface="Titillium Web"/>
              </a:rPr>
              <a:t>Processos de gerenciamento de projetos</a:t>
            </a:r>
            <a:endParaRPr sz="1100">
              <a:solidFill>
                <a:schemeClr val="dk1"/>
              </a:solidFill>
              <a:latin typeface="Titillium Web"/>
              <a:ea typeface="Titillium Web"/>
              <a:cs typeface="Titillium Web"/>
              <a:sym typeface="Titillium Web"/>
            </a:endParaRPr>
          </a:p>
          <a:p>
            <a:pPr indent="0" lvl="0" marL="0" rtl="0" algn="l">
              <a:spcBef>
                <a:spcPts val="1000"/>
              </a:spcBef>
              <a:spcAft>
                <a:spcPts val="0"/>
              </a:spcAft>
              <a:buNone/>
            </a:pPr>
            <a:r>
              <a:rPr b="1" lang="pt-BR" sz="1600">
                <a:solidFill>
                  <a:schemeClr val="dk1"/>
                </a:solidFill>
                <a:latin typeface="Titillium Web"/>
                <a:ea typeface="Titillium Web"/>
                <a:cs typeface="Titillium Web"/>
                <a:sym typeface="Titillium Web"/>
              </a:rPr>
              <a:t>Pontos fortes</a:t>
            </a:r>
            <a:endParaRPr b="1" sz="16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lang="pt-BR">
                <a:solidFill>
                  <a:schemeClr val="dk1"/>
                </a:solidFill>
                <a:latin typeface="Titillium Web"/>
                <a:ea typeface="Titillium Web"/>
                <a:cs typeface="Titillium Web"/>
                <a:sym typeface="Titillium Web"/>
              </a:rPr>
              <a:t>Bom relacionamento entre os integrantes</a:t>
            </a:r>
            <a:endParaRPr>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lang="pt-BR">
                <a:solidFill>
                  <a:schemeClr val="dk1"/>
                </a:solidFill>
                <a:latin typeface="Titillium Web"/>
                <a:ea typeface="Titillium Web"/>
                <a:cs typeface="Titillium Web"/>
                <a:sym typeface="Titillium Web"/>
              </a:rPr>
              <a:t>Comunicação afetiva</a:t>
            </a:r>
            <a:endParaRPr>
              <a:solidFill>
                <a:schemeClr val="dk1"/>
              </a:solidFill>
              <a:latin typeface="Titillium Web"/>
              <a:ea typeface="Titillium Web"/>
              <a:cs typeface="Titillium Web"/>
              <a:sym typeface="Titillium Web"/>
            </a:endParaRPr>
          </a:p>
          <a:p>
            <a:pPr indent="0" lvl="0" marL="0" rtl="0" algn="l">
              <a:spcBef>
                <a:spcPts val="1000"/>
              </a:spcBef>
              <a:spcAft>
                <a:spcPts val="0"/>
              </a:spcAft>
              <a:buNone/>
            </a:pPr>
            <a:r>
              <a:rPr b="1" lang="pt-BR" sz="1600">
                <a:solidFill>
                  <a:schemeClr val="dk1"/>
                </a:solidFill>
                <a:latin typeface="Titillium Web"/>
                <a:ea typeface="Titillium Web"/>
                <a:cs typeface="Titillium Web"/>
                <a:sym typeface="Titillium Web"/>
              </a:rPr>
              <a:t>Pontos fracos</a:t>
            </a:r>
            <a:endParaRPr b="1" sz="1600">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lang="pt-BR">
                <a:solidFill>
                  <a:schemeClr val="dk1"/>
                </a:solidFill>
                <a:latin typeface="Titillium Web"/>
                <a:ea typeface="Titillium Web"/>
                <a:cs typeface="Titillium Web"/>
                <a:sym typeface="Titillium Web"/>
              </a:rPr>
              <a:t>Comunicação desconecta entre membros.</a:t>
            </a:r>
            <a:endParaRPr>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lang="pt-BR">
                <a:solidFill>
                  <a:schemeClr val="dk1"/>
                </a:solidFill>
                <a:latin typeface="Titillium Web"/>
                <a:ea typeface="Titillium Web"/>
                <a:cs typeface="Titillium Web"/>
                <a:sym typeface="Titillium Web"/>
              </a:rPr>
              <a:t>Dificuldade para o levantamento de reuniões com a intenção de discutir sobre as etapas do projeto</a:t>
            </a:r>
            <a:endParaRPr>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lang="pt-BR">
                <a:solidFill>
                  <a:schemeClr val="dk1"/>
                </a:solidFill>
                <a:latin typeface="Titillium Web"/>
                <a:ea typeface="Titillium Web"/>
                <a:cs typeface="Titillium Web"/>
                <a:sym typeface="Titillium Web"/>
              </a:rPr>
              <a:t>Falta de planejamento coerente com as nossas atividades</a:t>
            </a:r>
            <a:endParaRPr>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a:latin typeface="Titillium Web"/>
              <a:ea typeface="Titillium Web"/>
              <a:cs typeface="Titillium Web"/>
              <a:sym typeface="Titillium Web"/>
            </a:endParaRPr>
          </a:p>
        </p:txBody>
      </p:sp>
      <p:sp>
        <p:nvSpPr>
          <p:cNvPr id="499" name="Google Shape;499;p30"/>
          <p:cNvSpPr txBox="1"/>
          <p:nvPr/>
        </p:nvSpPr>
        <p:spPr>
          <a:xfrm>
            <a:off x="6178811" y="60621"/>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004</a:t>
            </a:r>
            <a:endParaRPr sz="4000">
              <a:solidFill>
                <a:srgbClr val="FFFFFF"/>
              </a:solidFill>
              <a:latin typeface="Krona One"/>
              <a:ea typeface="Krona One"/>
              <a:cs typeface="Krona One"/>
              <a:sym typeface="Krona One"/>
            </a:endParaRPr>
          </a:p>
        </p:txBody>
      </p:sp>
      <p:sp>
        <p:nvSpPr>
          <p:cNvPr id="500" name="Google Shape;500;p30"/>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rot="4287489">
            <a:off x="8160682" y="3950765"/>
            <a:ext cx="1327737" cy="1332087"/>
          </a:xfrm>
          <a:custGeom>
            <a:rect b="b" l="l" r="r" t="t"/>
            <a:pathLst>
              <a:path extrusionOk="0" h="53283" w="53109">
                <a:moveTo>
                  <a:pt x="7735" y="0"/>
                </a:moveTo>
                <a:cubicBezTo>
                  <a:pt x="7042" y="347"/>
                  <a:pt x="4849" y="463"/>
                  <a:pt x="3579" y="2079"/>
                </a:cubicBezTo>
                <a:cubicBezTo>
                  <a:pt x="2309" y="3696"/>
                  <a:pt x="346" y="6928"/>
                  <a:pt x="115" y="9699"/>
                </a:cubicBezTo>
                <a:cubicBezTo>
                  <a:pt x="-116" y="12470"/>
                  <a:pt x="116" y="16395"/>
                  <a:pt x="2194" y="18704"/>
                </a:cubicBezTo>
                <a:cubicBezTo>
                  <a:pt x="4272" y="21013"/>
                  <a:pt x="8891" y="22225"/>
                  <a:pt x="12585" y="23553"/>
                </a:cubicBezTo>
                <a:cubicBezTo>
                  <a:pt x="16280" y="24881"/>
                  <a:pt x="21128" y="25054"/>
                  <a:pt x="24361" y="26670"/>
                </a:cubicBezTo>
                <a:cubicBezTo>
                  <a:pt x="27594" y="28286"/>
                  <a:pt x="29961" y="30538"/>
                  <a:pt x="31981" y="33251"/>
                </a:cubicBezTo>
                <a:cubicBezTo>
                  <a:pt x="34002" y="35964"/>
                  <a:pt x="34983" y="40295"/>
                  <a:pt x="36484" y="42950"/>
                </a:cubicBezTo>
                <a:cubicBezTo>
                  <a:pt x="37985" y="45606"/>
                  <a:pt x="39197" y="47510"/>
                  <a:pt x="40986" y="49184"/>
                </a:cubicBezTo>
                <a:cubicBezTo>
                  <a:pt x="42776" y="50858"/>
                  <a:pt x="45201" y="52417"/>
                  <a:pt x="47221" y="52994"/>
                </a:cubicBezTo>
                <a:cubicBezTo>
                  <a:pt x="49242" y="53571"/>
                  <a:pt x="52128" y="52706"/>
                  <a:pt x="53109" y="52648"/>
                </a:cubicBezTo>
              </a:path>
            </a:pathLst>
          </a:custGeom>
          <a:noFill/>
          <a:ln cap="flat" cmpd="sng" w="9525">
            <a:solidFill>
              <a:srgbClr val="34FF70"/>
            </a:solidFill>
            <a:prstDash val="solid"/>
            <a:round/>
            <a:headEnd len="med" w="med" type="none"/>
            <a:tailEnd len="med" w="med" type="none"/>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1"/>
          <p:cNvSpPr/>
          <p:nvPr/>
        </p:nvSpPr>
        <p:spPr>
          <a:xfrm>
            <a:off x="5472000" y="3065050"/>
            <a:ext cx="3672103" cy="2178200"/>
          </a:xfrm>
          <a:custGeom>
            <a:rect b="b" l="l" r="r" t="t"/>
            <a:pathLst>
              <a:path extrusionOk="0" h="87128" w="140815">
                <a:moveTo>
                  <a:pt x="140469" y="14316"/>
                </a:moveTo>
                <a:cubicBezTo>
                  <a:pt x="138795" y="12526"/>
                  <a:pt x="135446" y="5945"/>
                  <a:pt x="130424" y="3578"/>
                </a:cubicBezTo>
                <a:cubicBezTo>
                  <a:pt x="125402" y="1211"/>
                  <a:pt x="116858" y="-347"/>
                  <a:pt x="110335" y="115"/>
                </a:cubicBezTo>
                <a:cubicBezTo>
                  <a:pt x="103812" y="577"/>
                  <a:pt x="98443" y="1846"/>
                  <a:pt x="91285" y="6349"/>
                </a:cubicBezTo>
                <a:cubicBezTo>
                  <a:pt x="84127" y="10852"/>
                  <a:pt x="74602" y="20088"/>
                  <a:pt x="67386" y="27131"/>
                </a:cubicBezTo>
                <a:cubicBezTo>
                  <a:pt x="60170" y="34174"/>
                  <a:pt x="55955" y="43526"/>
                  <a:pt x="47989" y="48606"/>
                </a:cubicBezTo>
                <a:cubicBezTo>
                  <a:pt x="40023" y="53686"/>
                  <a:pt x="27150" y="53513"/>
                  <a:pt x="19588" y="57611"/>
                </a:cubicBezTo>
                <a:cubicBezTo>
                  <a:pt x="12026" y="61710"/>
                  <a:pt x="5560" y="68463"/>
                  <a:pt x="2616" y="73197"/>
                </a:cubicBezTo>
                <a:cubicBezTo>
                  <a:pt x="-328" y="77931"/>
                  <a:pt x="-963" y="83819"/>
                  <a:pt x="1923" y="86013"/>
                </a:cubicBezTo>
                <a:cubicBezTo>
                  <a:pt x="4809" y="88207"/>
                  <a:pt x="5271" y="86359"/>
                  <a:pt x="19934" y="86359"/>
                </a:cubicBezTo>
                <a:cubicBezTo>
                  <a:pt x="34597" y="86359"/>
                  <a:pt x="69752" y="86013"/>
                  <a:pt x="89899" y="86013"/>
                </a:cubicBezTo>
                <a:cubicBezTo>
                  <a:pt x="110046" y="86013"/>
                  <a:pt x="132329" y="86301"/>
                  <a:pt x="140815" y="86359"/>
                </a:cubicBezTo>
              </a:path>
            </a:pathLst>
          </a:custGeom>
          <a:gradFill>
            <a:gsLst>
              <a:gs pos="0">
                <a:srgbClr val="009CFF">
                  <a:alpha val="60000"/>
                </a:srgbClr>
              </a:gs>
              <a:gs pos="100000">
                <a:srgbClr val="303030">
                  <a:alpha val="91372"/>
                </a:srgbClr>
              </a:gs>
              <a:gs pos="100000">
                <a:srgbClr val="3FB497"/>
              </a:gs>
              <a:gs pos="100000">
                <a:srgbClr val="303030">
                  <a:alpha val="92156"/>
                </a:srgbClr>
              </a:gs>
              <a:gs pos="100000">
                <a:srgbClr val="7ECC2E">
                  <a:alpha val="35686"/>
                </a:srgbClr>
              </a:gs>
              <a:gs pos="100000">
                <a:srgbClr val="303030"/>
              </a:gs>
              <a:gs pos="100000">
                <a:srgbClr val="9FDD1F"/>
              </a:gs>
              <a:gs pos="100000">
                <a:srgbClr val="7ECC2E"/>
              </a:gs>
              <a:gs pos="100000">
                <a:srgbClr val="BFEE10"/>
              </a:gs>
              <a:gs pos="100000">
                <a:srgbClr val="303030">
                  <a:alpha val="29803"/>
                </a:srgbClr>
              </a:gs>
              <a:gs pos="100000">
                <a:srgbClr val="788F20"/>
              </a:gs>
              <a:gs pos="100000">
                <a:srgbClr val="E3F609"/>
              </a:gs>
            </a:gsLst>
            <a:lin ang="8100019" scaled="0"/>
          </a:gradFill>
          <a:ln cap="flat" cmpd="sng" w="9525">
            <a:solidFill>
              <a:schemeClr val="dk2"/>
            </a:solidFill>
            <a:prstDash val="solid"/>
            <a:round/>
            <a:headEnd len="med" w="med" type="none"/>
            <a:tailEnd len="med" w="med" type="none"/>
          </a:ln>
        </p:spPr>
      </p:sp>
      <p:sp>
        <p:nvSpPr>
          <p:cNvPr id="507" name="Google Shape;507;p31"/>
          <p:cNvSpPr txBox="1"/>
          <p:nvPr/>
        </p:nvSpPr>
        <p:spPr>
          <a:xfrm>
            <a:off x="311700" y="1247100"/>
            <a:ext cx="65934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a:solidFill>
                  <a:schemeClr val="dk1"/>
                </a:solidFill>
              </a:rPr>
              <a:t>Muitas pesquisas foram feitas para tentar encontrar um problema que </a:t>
            </a:r>
            <a:r>
              <a:rPr lang="pt-BR">
                <a:solidFill>
                  <a:schemeClr val="dk1"/>
                </a:solidFill>
              </a:rPr>
              <a:t>pudesse</a:t>
            </a:r>
            <a:r>
              <a:rPr lang="pt-BR">
                <a:solidFill>
                  <a:schemeClr val="dk1"/>
                </a:solidFill>
              </a:rPr>
              <a:t> ser resolvido por meio de algum serviço tecnológico como site ou aplicativo, passamos cerca de uma semana até enxergar um problema que nos cerca cada vez mais que é o da sustentabilidade. Nisso, tivemos a ideia de implementar um sistema que pudesse auxiliar na sustentabilidade do nosso estado, inicialmente, no Recife.</a:t>
            </a:r>
            <a:endParaRPr>
              <a:solidFill>
                <a:schemeClr val="dk1"/>
              </a:solidFill>
            </a:endParaRPr>
          </a:p>
          <a:p>
            <a:pPr indent="0" lvl="0" marL="0" rtl="0" algn="just">
              <a:spcBef>
                <a:spcPts val="0"/>
              </a:spcBef>
              <a:spcAft>
                <a:spcPts val="0"/>
              </a:spcAft>
              <a:buNone/>
            </a:pPr>
            <a:r>
              <a:rPr lang="pt-BR">
                <a:solidFill>
                  <a:schemeClr val="dk1"/>
                </a:solidFill>
              </a:rPr>
              <a:t>A partir dos nossos insights, surgiu a RECOLETA, uma plataforma que busca viabilizar a coleta de resíduos especiais, nas residências, tudo guiado por uma plataforma de coleta de materiais recicláveis.</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pt-BR">
                <a:solidFill>
                  <a:schemeClr val="dk1"/>
                </a:solidFill>
              </a:rPr>
              <a:t>Após solidificar nossa solução e o tema, questionamos pessoas e criamos um formulário para tentar saber das pessoas como era a relação delas com o descarte de lixo reciclável e por meio </a:t>
            </a:r>
            <a:r>
              <a:rPr lang="pt-BR">
                <a:solidFill>
                  <a:schemeClr val="dk1"/>
                </a:solidFill>
              </a:rPr>
              <a:t>deste</a:t>
            </a:r>
            <a:r>
              <a:rPr lang="pt-BR">
                <a:solidFill>
                  <a:schemeClr val="dk1"/>
                </a:solidFill>
              </a:rPr>
              <a:t> formulário pudemos perceber o quão nossa aplicação seria benéfica para população, devido a isso tivemos  mais certeza para onde seguir e podermos dar início ao desenvolvimento do </a:t>
            </a:r>
            <a:r>
              <a:rPr lang="pt-BR">
                <a:solidFill>
                  <a:schemeClr val="dk1"/>
                </a:solidFill>
              </a:rPr>
              <a:t>projeto</a:t>
            </a:r>
            <a:r>
              <a:rPr lang="pt-BR">
                <a:solidFill>
                  <a:schemeClr val="dk1"/>
                </a:solidFill>
              </a:rPr>
              <a:t>.</a:t>
            </a:r>
            <a:endParaRPr>
              <a:solidFill>
                <a:schemeClr val="dk1"/>
              </a:solidFill>
            </a:endParaRPr>
          </a:p>
        </p:txBody>
      </p:sp>
      <p:sp>
        <p:nvSpPr>
          <p:cNvPr id="508" name="Google Shape;508;p31"/>
          <p:cNvSpPr/>
          <p:nvPr/>
        </p:nvSpPr>
        <p:spPr>
          <a:xfrm rot="-10509842">
            <a:off x="-71803" y="3797947"/>
            <a:ext cx="1327672" cy="1332021"/>
          </a:xfrm>
          <a:custGeom>
            <a:rect b="b" l="l" r="r" t="t"/>
            <a:pathLst>
              <a:path extrusionOk="0" h="53283" w="53109">
                <a:moveTo>
                  <a:pt x="7735" y="0"/>
                </a:moveTo>
                <a:cubicBezTo>
                  <a:pt x="7042" y="347"/>
                  <a:pt x="4849" y="463"/>
                  <a:pt x="3579" y="2079"/>
                </a:cubicBezTo>
                <a:cubicBezTo>
                  <a:pt x="2309" y="3696"/>
                  <a:pt x="346" y="6928"/>
                  <a:pt x="115" y="9699"/>
                </a:cubicBezTo>
                <a:cubicBezTo>
                  <a:pt x="-116" y="12470"/>
                  <a:pt x="116" y="16395"/>
                  <a:pt x="2194" y="18704"/>
                </a:cubicBezTo>
                <a:cubicBezTo>
                  <a:pt x="4272" y="21013"/>
                  <a:pt x="8891" y="22225"/>
                  <a:pt x="12585" y="23553"/>
                </a:cubicBezTo>
                <a:cubicBezTo>
                  <a:pt x="16280" y="24881"/>
                  <a:pt x="21128" y="25054"/>
                  <a:pt x="24361" y="26670"/>
                </a:cubicBezTo>
                <a:cubicBezTo>
                  <a:pt x="27594" y="28286"/>
                  <a:pt x="29961" y="30538"/>
                  <a:pt x="31981" y="33251"/>
                </a:cubicBezTo>
                <a:cubicBezTo>
                  <a:pt x="34002" y="35964"/>
                  <a:pt x="34983" y="40295"/>
                  <a:pt x="36484" y="42950"/>
                </a:cubicBezTo>
                <a:cubicBezTo>
                  <a:pt x="37985" y="45606"/>
                  <a:pt x="39197" y="47510"/>
                  <a:pt x="40986" y="49184"/>
                </a:cubicBezTo>
                <a:cubicBezTo>
                  <a:pt x="42776" y="50858"/>
                  <a:pt x="45201" y="52417"/>
                  <a:pt x="47221" y="52994"/>
                </a:cubicBezTo>
                <a:cubicBezTo>
                  <a:pt x="49242" y="53571"/>
                  <a:pt x="52128" y="52706"/>
                  <a:pt x="53109" y="52648"/>
                </a:cubicBezTo>
              </a:path>
            </a:pathLst>
          </a:custGeom>
          <a:noFill/>
          <a:ln cap="flat" cmpd="sng" w="9525">
            <a:solidFill>
              <a:srgbClr val="34FF70"/>
            </a:solidFill>
            <a:prstDash val="solid"/>
            <a:round/>
            <a:headEnd len="med" w="med" type="none"/>
            <a:tailEnd len="med" w="med" type="none"/>
          </a:ln>
        </p:spPr>
      </p:sp>
      <p:sp>
        <p:nvSpPr>
          <p:cNvPr id="509" name="Google Shape;509;p31"/>
          <p:cNvSpPr txBox="1"/>
          <p:nvPr/>
        </p:nvSpPr>
        <p:spPr>
          <a:xfrm>
            <a:off x="6178811" y="60621"/>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004</a:t>
            </a:r>
            <a:endParaRPr sz="4000">
              <a:solidFill>
                <a:srgbClr val="FFFFFF"/>
              </a:solidFill>
              <a:latin typeface="Krona One"/>
              <a:ea typeface="Krona One"/>
              <a:cs typeface="Krona One"/>
              <a:sym typeface="Krona One"/>
            </a:endParaRPr>
          </a:p>
        </p:txBody>
      </p:sp>
      <p:sp>
        <p:nvSpPr>
          <p:cNvPr id="510" name="Google Shape;510;p31"/>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Nossa trajetória até encontrar o problema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p:nvPr/>
        </p:nvSpPr>
        <p:spPr>
          <a:xfrm>
            <a:off x="6730420" y="2164768"/>
            <a:ext cx="2387925" cy="2198875"/>
          </a:xfrm>
          <a:custGeom>
            <a:rect b="b" l="l" r="r" t="t"/>
            <a:pathLst>
              <a:path extrusionOk="0" h="87955" w="95517">
                <a:moveTo>
                  <a:pt x="27601" y="36217"/>
                </a:moveTo>
                <a:cubicBezTo>
                  <a:pt x="22233" y="35640"/>
                  <a:pt x="13112" y="33273"/>
                  <a:pt x="8551" y="34485"/>
                </a:cubicBezTo>
                <a:cubicBezTo>
                  <a:pt x="3991" y="35697"/>
                  <a:pt x="931" y="39565"/>
                  <a:pt x="238" y="43490"/>
                </a:cubicBezTo>
                <a:cubicBezTo>
                  <a:pt x="-455" y="47416"/>
                  <a:pt x="584" y="55036"/>
                  <a:pt x="4394" y="58038"/>
                </a:cubicBezTo>
                <a:cubicBezTo>
                  <a:pt x="8204" y="61040"/>
                  <a:pt x="17037" y="61963"/>
                  <a:pt x="23098" y="61501"/>
                </a:cubicBezTo>
                <a:cubicBezTo>
                  <a:pt x="29159" y="61039"/>
                  <a:pt x="35855" y="56306"/>
                  <a:pt x="40762" y="55267"/>
                </a:cubicBezTo>
                <a:cubicBezTo>
                  <a:pt x="45669" y="54228"/>
                  <a:pt x="49306" y="53247"/>
                  <a:pt x="52539" y="55267"/>
                </a:cubicBezTo>
                <a:cubicBezTo>
                  <a:pt x="55772" y="57287"/>
                  <a:pt x="58196" y="63233"/>
                  <a:pt x="60159" y="67389"/>
                </a:cubicBezTo>
                <a:cubicBezTo>
                  <a:pt x="62122" y="71545"/>
                  <a:pt x="61775" y="76799"/>
                  <a:pt x="64315" y="80205"/>
                </a:cubicBezTo>
                <a:cubicBezTo>
                  <a:pt x="66855" y="83611"/>
                  <a:pt x="70839" y="87306"/>
                  <a:pt x="75399" y="87825"/>
                </a:cubicBezTo>
                <a:cubicBezTo>
                  <a:pt x="79960" y="88345"/>
                  <a:pt x="88330" y="86035"/>
                  <a:pt x="91678" y="83322"/>
                </a:cubicBezTo>
                <a:cubicBezTo>
                  <a:pt x="95026" y="80609"/>
                  <a:pt x="95430" y="75356"/>
                  <a:pt x="95488" y="71546"/>
                </a:cubicBezTo>
                <a:cubicBezTo>
                  <a:pt x="95546" y="67736"/>
                  <a:pt x="94622" y="63002"/>
                  <a:pt x="92024" y="60462"/>
                </a:cubicBezTo>
                <a:cubicBezTo>
                  <a:pt x="89426" y="57922"/>
                  <a:pt x="82615" y="58211"/>
                  <a:pt x="79902" y="56306"/>
                </a:cubicBezTo>
                <a:cubicBezTo>
                  <a:pt x="77189" y="54401"/>
                  <a:pt x="75803" y="52265"/>
                  <a:pt x="75745" y="49032"/>
                </a:cubicBezTo>
                <a:cubicBezTo>
                  <a:pt x="75687" y="45799"/>
                  <a:pt x="77246" y="39853"/>
                  <a:pt x="79555" y="36909"/>
                </a:cubicBezTo>
                <a:cubicBezTo>
                  <a:pt x="81864" y="33965"/>
                  <a:pt x="87176" y="34312"/>
                  <a:pt x="89600" y="31368"/>
                </a:cubicBezTo>
                <a:cubicBezTo>
                  <a:pt x="92025" y="28424"/>
                  <a:pt x="93871" y="23228"/>
                  <a:pt x="94102" y="19245"/>
                </a:cubicBezTo>
                <a:cubicBezTo>
                  <a:pt x="94333" y="15262"/>
                  <a:pt x="93236" y="10586"/>
                  <a:pt x="90985" y="7469"/>
                </a:cubicBezTo>
                <a:cubicBezTo>
                  <a:pt x="88734" y="4352"/>
                  <a:pt x="84115" y="1523"/>
                  <a:pt x="80594" y="541"/>
                </a:cubicBezTo>
                <a:cubicBezTo>
                  <a:pt x="77073" y="-440"/>
                  <a:pt x="72801" y="21"/>
                  <a:pt x="69857" y="1580"/>
                </a:cubicBezTo>
                <a:cubicBezTo>
                  <a:pt x="66913" y="3139"/>
                  <a:pt x="64373" y="5679"/>
                  <a:pt x="62930" y="9893"/>
                </a:cubicBezTo>
                <a:cubicBezTo>
                  <a:pt x="61487" y="14107"/>
                  <a:pt x="62526" y="22247"/>
                  <a:pt x="61198" y="26865"/>
                </a:cubicBezTo>
                <a:cubicBezTo>
                  <a:pt x="59870" y="31483"/>
                  <a:pt x="58369" y="35755"/>
                  <a:pt x="54963" y="37602"/>
                </a:cubicBezTo>
                <a:cubicBezTo>
                  <a:pt x="51557" y="39449"/>
                  <a:pt x="45322" y="38180"/>
                  <a:pt x="40762" y="37949"/>
                </a:cubicBezTo>
                <a:cubicBezTo>
                  <a:pt x="36202" y="37718"/>
                  <a:pt x="32970" y="36794"/>
                  <a:pt x="27601" y="36217"/>
                </a:cubicBezTo>
                <a:close/>
              </a:path>
            </a:pathLst>
          </a:custGeom>
          <a:noFill/>
          <a:ln cap="flat" cmpd="sng" w="9525">
            <a:solidFill>
              <a:srgbClr val="34FF70"/>
            </a:solidFill>
            <a:prstDash val="solid"/>
            <a:round/>
            <a:headEnd len="med" w="med" type="none"/>
            <a:tailEnd len="med" w="med" type="none"/>
          </a:ln>
        </p:spPr>
      </p:sp>
      <p:sp>
        <p:nvSpPr>
          <p:cNvPr id="70" name="Google Shape;70;p14"/>
          <p:cNvSpPr/>
          <p:nvPr/>
        </p:nvSpPr>
        <p:spPr>
          <a:xfrm>
            <a:off x="1115767" y="633"/>
            <a:ext cx="1812625" cy="1367525"/>
          </a:xfrm>
          <a:custGeom>
            <a:rect b="b" l="l" r="r" t="t"/>
            <a:pathLst>
              <a:path extrusionOk="0" h="54701" w="72505">
                <a:moveTo>
                  <a:pt x="5686" y="27075"/>
                </a:moveTo>
                <a:cubicBezTo>
                  <a:pt x="5686" y="25055"/>
                  <a:pt x="4993" y="21129"/>
                  <a:pt x="6032" y="18416"/>
                </a:cubicBezTo>
                <a:cubicBezTo>
                  <a:pt x="7071" y="15703"/>
                  <a:pt x="9149" y="12124"/>
                  <a:pt x="11920" y="10796"/>
                </a:cubicBezTo>
                <a:cubicBezTo>
                  <a:pt x="14691" y="9468"/>
                  <a:pt x="19368" y="10334"/>
                  <a:pt x="22658" y="10449"/>
                </a:cubicBezTo>
                <a:cubicBezTo>
                  <a:pt x="25949" y="10564"/>
                  <a:pt x="28892" y="11604"/>
                  <a:pt x="31663" y="11488"/>
                </a:cubicBezTo>
                <a:cubicBezTo>
                  <a:pt x="34434" y="11373"/>
                  <a:pt x="37032" y="11026"/>
                  <a:pt x="39283" y="9756"/>
                </a:cubicBezTo>
                <a:cubicBezTo>
                  <a:pt x="41534" y="8486"/>
                  <a:pt x="42400" y="5484"/>
                  <a:pt x="45171" y="3868"/>
                </a:cubicBezTo>
                <a:cubicBezTo>
                  <a:pt x="47942" y="2252"/>
                  <a:pt x="52503" y="173"/>
                  <a:pt x="55909" y="58"/>
                </a:cubicBezTo>
                <a:cubicBezTo>
                  <a:pt x="59315" y="-57"/>
                  <a:pt x="62952" y="1098"/>
                  <a:pt x="65607" y="3176"/>
                </a:cubicBezTo>
                <a:cubicBezTo>
                  <a:pt x="68262" y="5254"/>
                  <a:pt x="70802" y="9352"/>
                  <a:pt x="71841" y="12527"/>
                </a:cubicBezTo>
                <a:cubicBezTo>
                  <a:pt x="72880" y="15702"/>
                  <a:pt x="72418" y="19513"/>
                  <a:pt x="71841" y="22226"/>
                </a:cubicBezTo>
                <a:cubicBezTo>
                  <a:pt x="71264" y="24939"/>
                  <a:pt x="70514" y="27017"/>
                  <a:pt x="68378" y="28806"/>
                </a:cubicBezTo>
                <a:cubicBezTo>
                  <a:pt x="66242" y="30596"/>
                  <a:pt x="61624" y="32039"/>
                  <a:pt x="59026" y="32963"/>
                </a:cubicBezTo>
                <a:cubicBezTo>
                  <a:pt x="56428" y="33887"/>
                  <a:pt x="55216" y="34117"/>
                  <a:pt x="52791" y="34348"/>
                </a:cubicBezTo>
                <a:cubicBezTo>
                  <a:pt x="50367" y="34579"/>
                  <a:pt x="47365" y="34348"/>
                  <a:pt x="44479" y="34348"/>
                </a:cubicBezTo>
                <a:cubicBezTo>
                  <a:pt x="41593" y="34348"/>
                  <a:pt x="37955" y="33367"/>
                  <a:pt x="35473" y="34348"/>
                </a:cubicBezTo>
                <a:cubicBezTo>
                  <a:pt x="32991" y="35329"/>
                  <a:pt x="30797" y="38216"/>
                  <a:pt x="29585" y="40236"/>
                </a:cubicBezTo>
                <a:cubicBezTo>
                  <a:pt x="28373" y="42257"/>
                  <a:pt x="29355" y="44277"/>
                  <a:pt x="28200" y="46471"/>
                </a:cubicBezTo>
                <a:cubicBezTo>
                  <a:pt x="27046" y="48665"/>
                  <a:pt x="25775" y="52186"/>
                  <a:pt x="22658" y="53398"/>
                </a:cubicBezTo>
                <a:cubicBezTo>
                  <a:pt x="19541" y="54610"/>
                  <a:pt x="13248" y="55361"/>
                  <a:pt x="9496" y="53745"/>
                </a:cubicBezTo>
                <a:cubicBezTo>
                  <a:pt x="5744" y="52129"/>
                  <a:pt x="721" y="47568"/>
                  <a:pt x="144" y="43700"/>
                </a:cubicBezTo>
                <a:cubicBezTo>
                  <a:pt x="-433" y="39832"/>
                  <a:pt x="5108" y="33309"/>
                  <a:pt x="6032" y="30538"/>
                </a:cubicBezTo>
                <a:cubicBezTo>
                  <a:pt x="6956" y="27767"/>
                  <a:pt x="5686" y="29095"/>
                  <a:pt x="5686" y="27075"/>
                </a:cubicBezTo>
                <a:close/>
              </a:path>
            </a:pathLst>
          </a:custGeom>
          <a:noFill/>
          <a:ln cap="flat" cmpd="sng" w="9525">
            <a:solidFill>
              <a:srgbClr val="34FF70"/>
            </a:solidFill>
            <a:prstDash val="solid"/>
            <a:round/>
            <a:headEnd len="med" w="med" type="none"/>
            <a:tailEnd len="med" w="med" type="none"/>
          </a:ln>
        </p:spPr>
      </p:sp>
      <p:sp>
        <p:nvSpPr>
          <p:cNvPr id="71" name="Google Shape;71;p14"/>
          <p:cNvSpPr/>
          <p:nvPr/>
        </p:nvSpPr>
        <p:spPr>
          <a:xfrm flipH="1">
            <a:off x="1227175" y="1173525"/>
            <a:ext cx="718800" cy="360000"/>
          </a:xfrm>
          <a:prstGeom prst="parallelogram">
            <a:avLst>
              <a:gd fmla="val 25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flipH="1">
            <a:off x="4951625" y="4058550"/>
            <a:ext cx="718800" cy="360000"/>
          </a:xfrm>
          <a:prstGeom prst="parallelogram">
            <a:avLst>
              <a:gd fmla="val 25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flipH="1">
            <a:off x="1227175" y="3419725"/>
            <a:ext cx="718800" cy="544500"/>
          </a:xfrm>
          <a:prstGeom prst="parallelogram">
            <a:avLst>
              <a:gd fmla="val 25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flipH="1">
            <a:off x="4951625" y="1889750"/>
            <a:ext cx="718800" cy="360000"/>
          </a:xfrm>
          <a:prstGeom prst="parallelogram">
            <a:avLst>
              <a:gd fmla="val 25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1324125" y="1173525"/>
            <a:ext cx="2868300" cy="3600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0B83C2"/>
                </a:solidFill>
                <a:latin typeface="Krona One"/>
                <a:ea typeface="Krona One"/>
                <a:cs typeface="Krona One"/>
                <a:sym typeface="Krona One"/>
              </a:rPr>
              <a:t>Problema vs Solução</a:t>
            </a:r>
            <a:endParaRPr>
              <a:solidFill>
                <a:srgbClr val="0B83C2"/>
              </a:solidFill>
              <a:latin typeface="Krona One"/>
              <a:ea typeface="Krona One"/>
              <a:cs typeface="Krona One"/>
              <a:sym typeface="Krona One"/>
            </a:endParaRPr>
          </a:p>
        </p:txBody>
      </p:sp>
      <p:sp>
        <p:nvSpPr>
          <p:cNvPr id="76" name="Google Shape;76;p14"/>
          <p:cNvSpPr txBox="1"/>
          <p:nvPr/>
        </p:nvSpPr>
        <p:spPr>
          <a:xfrm>
            <a:off x="5048525" y="1889750"/>
            <a:ext cx="2868300" cy="3600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34FF70"/>
                </a:solidFill>
                <a:latin typeface="Krona One"/>
                <a:ea typeface="Krona One"/>
                <a:cs typeface="Krona One"/>
                <a:sym typeface="Krona One"/>
              </a:rPr>
              <a:t>Nosso produto</a:t>
            </a:r>
            <a:endParaRPr>
              <a:solidFill>
                <a:srgbClr val="34FF70"/>
              </a:solidFill>
              <a:latin typeface="Krona One"/>
              <a:ea typeface="Krona One"/>
              <a:cs typeface="Krona One"/>
              <a:sym typeface="Krona One"/>
            </a:endParaRPr>
          </a:p>
        </p:txBody>
      </p:sp>
      <p:sp>
        <p:nvSpPr>
          <p:cNvPr id="77" name="Google Shape;77;p14"/>
          <p:cNvSpPr txBox="1"/>
          <p:nvPr/>
        </p:nvSpPr>
        <p:spPr>
          <a:xfrm>
            <a:off x="5048575" y="4058550"/>
            <a:ext cx="2868300" cy="3600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0B83C2"/>
                </a:solidFill>
                <a:latin typeface="Krona One"/>
                <a:ea typeface="Krona One"/>
                <a:cs typeface="Krona One"/>
                <a:sym typeface="Krona One"/>
              </a:rPr>
              <a:t>Nossa trajetória</a:t>
            </a:r>
            <a:endParaRPr>
              <a:solidFill>
                <a:srgbClr val="0B83C2"/>
              </a:solidFill>
              <a:latin typeface="Krona One"/>
              <a:ea typeface="Krona One"/>
              <a:cs typeface="Krona One"/>
              <a:sym typeface="Krona One"/>
            </a:endParaRPr>
          </a:p>
        </p:txBody>
      </p:sp>
      <p:sp>
        <p:nvSpPr>
          <p:cNvPr id="78" name="Google Shape;78;p14"/>
          <p:cNvSpPr txBox="1"/>
          <p:nvPr/>
        </p:nvSpPr>
        <p:spPr>
          <a:xfrm>
            <a:off x="1227186" y="455221"/>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001</a:t>
            </a:r>
            <a:endParaRPr sz="4000">
              <a:solidFill>
                <a:srgbClr val="FFFFFF"/>
              </a:solidFill>
              <a:latin typeface="Krona One"/>
              <a:ea typeface="Krona One"/>
              <a:cs typeface="Krona One"/>
              <a:sym typeface="Krona One"/>
            </a:endParaRPr>
          </a:p>
        </p:txBody>
      </p:sp>
      <p:sp>
        <p:nvSpPr>
          <p:cNvPr id="79" name="Google Shape;79;p14"/>
          <p:cNvSpPr txBox="1"/>
          <p:nvPr/>
        </p:nvSpPr>
        <p:spPr>
          <a:xfrm>
            <a:off x="4951613" y="1173521"/>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002</a:t>
            </a:r>
            <a:endParaRPr sz="4000">
              <a:solidFill>
                <a:srgbClr val="FFFFFF"/>
              </a:solidFill>
              <a:latin typeface="Krona One"/>
              <a:ea typeface="Krona One"/>
              <a:cs typeface="Krona One"/>
              <a:sym typeface="Krona One"/>
            </a:endParaRPr>
          </a:p>
        </p:txBody>
      </p:sp>
      <p:sp>
        <p:nvSpPr>
          <p:cNvPr id="80" name="Google Shape;80;p14"/>
          <p:cNvSpPr txBox="1"/>
          <p:nvPr/>
        </p:nvSpPr>
        <p:spPr>
          <a:xfrm>
            <a:off x="1227187" y="2736071"/>
            <a:ext cx="2965200" cy="6417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003</a:t>
            </a:r>
            <a:endParaRPr sz="4000">
              <a:solidFill>
                <a:srgbClr val="FFFFFF"/>
              </a:solidFill>
              <a:latin typeface="Krona One"/>
              <a:ea typeface="Krona One"/>
              <a:cs typeface="Krona One"/>
              <a:sym typeface="Krona One"/>
            </a:endParaRPr>
          </a:p>
        </p:txBody>
      </p:sp>
      <p:sp>
        <p:nvSpPr>
          <p:cNvPr id="81" name="Google Shape;81;p14"/>
          <p:cNvSpPr txBox="1"/>
          <p:nvPr/>
        </p:nvSpPr>
        <p:spPr>
          <a:xfrm>
            <a:off x="4951636" y="3377784"/>
            <a:ext cx="2965200" cy="6417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004</a:t>
            </a:r>
            <a:endParaRPr sz="4000">
              <a:solidFill>
                <a:srgbClr val="FFFFFF"/>
              </a:solidFill>
              <a:latin typeface="Krona One"/>
              <a:ea typeface="Krona One"/>
              <a:cs typeface="Krona One"/>
              <a:sym typeface="Krona One"/>
            </a:endParaRPr>
          </a:p>
        </p:txBody>
      </p:sp>
      <p:sp>
        <p:nvSpPr>
          <p:cNvPr id="82" name="Google Shape;82;p14"/>
          <p:cNvSpPr txBox="1"/>
          <p:nvPr/>
        </p:nvSpPr>
        <p:spPr>
          <a:xfrm>
            <a:off x="1431950" y="3419725"/>
            <a:ext cx="2760600" cy="5445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34FF70"/>
                </a:solidFill>
                <a:latin typeface="Krona One"/>
                <a:ea typeface="Krona One"/>
                <a:cs typeface="Krona One"/>
                <a:sym typeface="Krona One"/>
              </a:rPr>
              <a:t>Modelo de negócios e persona</a:t>
            </a:r>
            <a:endParaRPr>
              <a:solidFill>
                <a:srgbClr val="34FF70"/>
              </a:solidFill>
              <a:latin typeface="Krona One"/>
              <a:ea typeface="Krona One"/>
              <a:cs typeface="Krona One"/>
              <a:sym typeface="Krona One"/>
            </a:endParaRPr>
          </a:p>
          <a:p>
            <a:pPr indent="0" lvl="0" marL="0" rtl="0" algn="ctr">
              <a:spcBef>
                <a:spcPts val="0"/>
              </a:spcBef>
              <a:spcAft>
                <a:spcPts val="0"/>
              </a:spcAft>
              <a:buNone/>
            </a:pPr>
            <a:r>
              <a:t/>
            </a:r>
            <a:endParaRPr sz="1200">
              <a:solidFill>
                <a:srgbClr val="1EB6E9"/>
              </a:solidFill>
              <a:latin typeface="Krona One"/>
              <a:ea typeface="Krona One"/>
              <a:cs typeface="Krona One"/>
              <a:sym typeface="Krona One"/>
            </a:endParaRPr>
          </a:p>
        </p:txBody>
      </p:sp>
      <p:sp>
        <p:nvSpPr>
          <p:cNvPr id="83" name="Google Shape;83;p14"/>
          <p:cNvSpPr/>
          <p:nvPr/>
        </p:nvSpPr>
        <p:spPr>
          <a:xfrm>
            <a:off x="7916815" y="0"/>
            <a:ext cx="1327725" cy="1332075"/>
          </a:xfrm>
          <a:custGeom>
            <a:rect b="b" l="l" r="r" t="t"/>
            <a:pathLst>
              <a:path extrusionOk="0" h="53283" w="53109">
                <a:moveTo>
                  <a:pt x="7735" y="0"/>
                </a:moveTo>
                <a:cubicBezTo>
                  <a:pt x="7042" y="347"/>
                  <a:pt x="4849" y="463"/>
                  <a:pt x="3579" y="2079"/>
                </a:cubicBezTo>
                <a:cubicBezTo>
                  <a:pt x="2309" y="3696"/>
                  <a:pt x="346" y="6928"/>
                  <a:pt x="115" y="9699"/>
                </a:cubicBezTo>
                <a:cubicBezTo>
                  <a:pt x="-116" y="12470"/>
                  <a:pt x="116" y="16395"/>
                  <a:pt x="2194" y="18704"/>
                </a:cubicBezTo>
                <a:cubicBezTo>
                  <a:pt x="4272" y="21013"/>
                  <a:pt x="8891" y="22225"/>
                  <a:pt x="12585" y="23553"/>
                </a:cubicBezTo>
                <a:cubicBezTo>
                  <a:pt x="16280" y="24881"/>
                  <a:pt x="21128" y="25054"/>
                  <a:pt x="24361" y="26670"/>
                </a:cubicBezTo>
                <a:cubicBezTo>
                  <a:pt x="27594" y="28286"/>
                  <a:pt x="29961" y="30538"/>
                  <a:pt x="31981" y="33251"/>
                </a:cubicBezTo>
                <a:cubicBezTo>
                  <a:pt x="34002" y="35964"/>
                  <a:pt x="34983" y="40295"/>
                  <a:pt x="36484" y="42950"/>
                </a:cubicBezTo>
                <a:cubicBezTo>
                  <a:pt x="37985" y="45606"/>
                  <a:pt x="39197" y="47510"/>
                  <a:pt x="40986" y="49184"/>
                </a:cubicBezTo>
                <a:cubicBezTo>
                  <a:pt x="42776" y="50858"/>
                  <a:pt x="45201" y="52417"/>
                  <a:pt x="47221" y="52994"/>
                </a:cubicBezTo>
                <a:cubicBezTo>
                  <a:pt x="49242" y="53571"/>
                  <a:pt x="52128" y="52706"/>
                  <a:pt x="53109" y="52648"/>
                </a:cubicBezTo>
              </a:path>
            </a:pathLst>
          </a:custGeom>
          <a:noFill/>
          <a:ln cap="flat" cmpd="sng" w="9525">
            <a:solidFill>
              <a:srgbClr val="34FF70"/>
            </a:solidFill>
            <a:prstDash val="solid"/>
            <a:round/>
            <a:headEnd len="med" w="med" type="none"/>
            <a:tailEnd len="med" w="med" type="none"/>
          </a:ln>
        </p:spPr>
      </p:sp>
      <p:sp>
        <p:nvSpPr>
          <p:cNvPr id="84" name="Google Shape;84;p14"/>
          <p:cNvSpPr/>
          <p:nvPr/>
        </p:nvSpPr>
        <p:spPr>
          <a:xfrm>
            <a:off x="484585" y="3326077"/>
            <a:ext cx="947375" cy="1368125"/>
          </a:xfrm>
          <a:custGeom>
            <a:rect b="b" l="l" r="r" t="t"/>
            <a:pathLst>
              <a:path extrusionOk="0" h="54725" w="37895">
                <a:moveTo>
                  <a:pt x="1819" y="34968"/>
                </a:moveTo>
                <a:cubicBezTo>
                  <a:pt x="722" y="39182"/>
                  <a:pt x="1704" y="45186"/>
                  <a:pt x="4244" y="48476"/>
                </a:cubicBezTo>
                <a:cubicBezTo>
                  <a:pt x="6784" y="51767"/>
                  <a:pt x="11921" y="54653"/>
                  <a:pt x="17059" y="54711"/>
                </a:cubicBezTo>
                <a:cubicBezTo>
                  <a:pt x="22197" y="54769"/>
                  <a:pt x="31722" y="52287"/>
                  <a:pt x="35070" y="48823"/>
                </a:cubicBezTo>
                <a:cubicBezTo>
                  <a:pt x="38418" y="45359"/>
                  <a:pt x="38245" y="37624"/>
                  <a:pt x="37148" y="33929"/>
                </a:cubicBezTo>
                <a:cubicBezTo>
                  <a:pt x="36051" y="30234"/>
                  <a:pt x="31606" y="28733"/>
                  <a:pt x="28489" y="26655"/>
                </a:cubicBezTo>
                <a:cubicBezTo>
                  <a:pt x="25372" y="24577"/>
                  <a:pt x="20061" y="23827"/>
                  <a:pt x="18445" y="21460"/>
                </a:cubicBezTo>
                <a:cubicBezTo>
                  <a:pt x="16829" y="19093"/>
                  <a:pt x="19022" y="15398"/>
                  <a:pt x="18791" y="12454"/>
                </a:cubicBezTo>
                <a:cubicBezTo>
                  <a:pt x="18560" y="9510"/>
                  <a:pt x="18271" y="5815"/>
                  <a:pt x="17059" y="3795"/>
                </a:cubicBezTo>
                <a:cubicBezTo>
                  <a:pt x="15847" y="1775"/>
                  <a:pt x="13884" y="736"/>
                  <a:pt x="11517" y="332"/>
                </a:cubicBezTo>
                <a:cubicBezTo>
                  <a:pt x="9150" y="-72"/>
                  <a:pt x="4763" y="-188"/>
                  <a:pt x="2858" y="1371"/>
                </a:cubicBezTo>
                <a:cubicBezTo>
                  <a:pt x="953" y="2930"/>
                  <a:pt x="-86" y="6971"/>
                  <a:pt x="87" y="9684"/>
                </a:cubicBezTo>
                <a:cubicBezTo>
                  <a:pt x="260" y="12397"/>
                  <a:pt x="2107" y="15399"/>
                  <a:pt x="3897" y="17650"/>
                </a:cubicBezTo>
                <a:cubicBezTo>
                  <a:pt x="5687" y="19901"/>
                  <a:pt x="11171" y="20306"/>
                  <a:pt x="10825" y="23192"/>
                </a:cubicBezTo>
                <a:cubicBezTo>
                  <a:pt x="10479" y="26078"/>
                  <a:pt x="2916" y="30754"/>
                  <a:pt x="1819" y="34968"/>
                </a:cubicBezTo>
                <a:close/>
              </a:path>
            </a:pathLst>
          </a:custGeom>
          <a:noFill/>
          <a:ln cap="flat" cmpd="sng" w="9525">
            <a:solidFill>
              <a:srgbClr val="4F73DE"/>
            </a:solidFill>
            <a:prstDash val="solid"/>
            <a:round/>
            <a:headEnd len="med" w="med" type="none"/>
            <a:tailEnd len="med" w="med" type="none"/>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2"/>
          <p:cNvSpPr txBox="1"/>
          <p:nvPr>
            <p:ph type="title"/>
          </p:nvPr>
        </p:nvSpPr>
        <p:spPr>
          <a:xfrm>
            <a:off x="385725" y="417275"/>
            <a:ext cx="1914000" cy="4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00">
                <a:solidFill>
                  <a:schemeClr val="accent2"/>
                </a:solidFill>
              </a:rPr>
              <a:t>Cronograma</a:t>
            </a:r>
            <a:endParaRPr sz="2400"/>
          </a:p>
        </p:txBody>
      </p:sp>
      <p:sp>
        <p:nvSpPr>
          <p:cNvPr id="517" name="Google Shape;517;p32"/>
          <p:cNvSpPr/>
          <p:nvPr/>
        </p:nvSpPr>
        <p:spPr>
          <a:xfrm>
            <a:off x="5086262" y="1932877"/>
            <a:ext cx="1257481" cy="1471487"/>
          </a:xfrm>
          <a:custGeom>
            <a:rect b="b" l="l" r="r" t="t"/>
            <a:pathLst>
              <a:path extrusionOk="0" h="87955" w="95517">
                <a:moveTo>
                  <a:pt x="27601" y="36217"/>
                </a:moveTo>
                <a:cubicBezTo>
                  <a:pt x="22233" y="35640"/>
                  <a:pt x="13112" y="33273"/>
                  <a:pt x="8551" y="34485"/>
                </a:cubicBezTo>
                <a:cubicBezTo>
                  <a:pt x="3991" y="35697"/>
                  <a:pt x="931" y="39565"/>
                  <a:pt x="238" y="43490"/>
                </a:cubicBezTo>
                <a:cubicBezTo>
                  <a:pt x="-455" y="47416"/>
                  <a:pt x="584" y="55036"/>
                  <a:pt x="4394" y="58038"/>
                </a:cubicBezTo>
                <a:cubicBezTo>
                  <a:pt x="8204" y="61040"/>
                  <a:pt x="17037" y="61963"/>
                  <a:pt x="23098" y="61501"/>
                </a:cubicBezTo>
                <a:cubicBezTo>
                  <a:pt x="29159" y="61039"/>
                  <a:pt x="35855" y="56306"/>
                  <a:pt x="40762" y="55267"/>
                </a:cubicBezTo>
                <a:cubicBezTo>
                  <a:pt x="45669" y="54228"/>
                  <a:pt x="49306" y="53247"/>
                  <a:pt x="52539" y="55267"/>
                </a:cubicBezTo>
                <a:cubicBezTo>
                  <a:pt x="55772" y="57287"/>
                  <a:pt x="58196" y="63233"/>
                  <a:pt x="60159" y="67389"/>
                </a:cubicBezTo>
                <a:cubicBezTo>
                  <a:pt x="62122" y="71545"/>
                  <a:pt x="61775" y="76799"/>
                  <a:pt x="64315" y="80205"/>
                </a:cubicBezTo>
                <a:cubicBezTo>
                  <a:pt x="66855" y="83611"/>
                  <a:pt x="70839" y="87306"/>
                  <a:pt x="75399" y="87825"/>
                </a:cubicBezTo>
                <a:cubicBezTo>
                  <a:pt x="79960" y="88345"/>
                  <a:pt x="88330" y="86035"/>
                  <a:pt x="91678" y="83322"/>
                </a:cubicBezTo>
                <a:cubicBezTo>
                  <a:pt x="95026" y="80609"/>
                  <a:pt x="95430" y="75356"/>
                  <a:pt x="95488" y="71546"/>
                </a:cubicBezTo>
                <a:cubicBezTo>
                  <a:pt x="95546" y="67736"/>
                  <a:pt x="94622" y="63002"/>
                  <a:pt x="92024" y="60462"/>
                </a:cubicBezTo>
                <a:cubicBezTo>
                  <a:pt x="89426" y="57922"/>
                  <a:pt x="82615" y="58211"/>
                  <a:pt x="79902" y="56306"/>
                </a:cubicBezTo>
                <a:cubicBezTo>
                  <a:pt x="77189" y="54401"/>
                  <a:pt x="75803" y="52265"/>
                  <a:pt x="75745" y="49032"/>
                </a:cubicBezTo>
                <a:cubicBezTo>
                  <a:pt x="75687" y="45799"/>
                  <a:pt x="77246" y="39853"/>
                  <a:pt x="79555" y="36909"/>
                </a:cubicBezTo>
                <a:cubicBezTo>
                  <a:pt x="81864" y="33965"/>
                  <a:pt x="87176" y="34312"/>
                  <a:pt x="89600" y="31368"/>
                </a:cubicBezTo>
                <a:cubicBezTo>
                  <a:pt x="92025" y="28424"/>
                  <a:pt x="93871" y="23228"/>
                  <a:pt x="94102" y="19245"/>
                </a:cubicBezTo>
                <a:cubicBezTo>
                  <a:pt x="94333" y="15262"/>
                  <a:pt x="93236" y="10586"/>
                  <a:pt x="90985" y="7469"/>
                </a:cubicBezTo>
                <a:cubicBezTo>
                  <a:pt x="88734" y="4352"/>
                  <a:pt x="84115" y="1523"/>
                  <a:pt x="80594" y="541"/>
                </a:cubicBezTo>
                <a:cubicBezTo>
                  <a:pt x="77073" y="-440"/>
                  <a:pt x="72801" y="21"/>
                  <a:pt x="69857" y="1580"/>
                </a:cubicBezTo>
                <a:cubicBezTo>
                  <a:pt x="66913" y="3139"/>
                  <a:pt x="64373" y="5679"/>
                  <a:pt x="62930" y="9893"/>
                </a:cubicBezTo>
                <a:cubicBezTo>
                  <a:pt x="61487" y="14107"/>
                  <a:pt x="62526" y="22247"/>
                  <a:pt x="61198" y="26865"/>
                </a:cubicBezTo>
                <a:cubicBezTo>
                  <a:pt x="59870" y="31483"/>
                  <a:pt x="58369" y="35755"/>
                  <a:pt x="54963" y="37602"/>
                </a:cubicBezTo>
                <a:cubicBezTo>
                  <a:pt x="51557" y="39449"/>
                  <a:pt x="45322" y="38180"/>
                  <a:pt x="40762" y="37949"/>
                </a:cubicBezTo>
                <a:cubicBezTo>
                  <a:pt x="36202" y="37718"/>
                  <a:pt x="32970" y="36794"/>
                  <a:pt x="27601" y="36217"/>
                </a:cubicBezTo>
                <a:close/>
              </a:path>
            </a:pathLst>
          </a:custGeom>
          <a:noFill/>
          <a:ln cap="flat" cmpd="sng" w="9525">
            <a:solidFill>
              <a:srgbClr val="34FF70"/>
            </a:solidFill>
            <a:prstDash val="solid"/>
            <a:round/>
            <a:headEnd len="med" w="med" type="none"/>
            <a:tailEnd len="med" w="med" type="none"/>
          </a:ln>
        </p:spPr>
      </p:sp>
      <p:sp>
        <p:nvSpPr>
          <p:cNvPr id="518" name="Google Shape;518;p32"/>
          <p:cNvSpPr/>
          <p:nvPr/>
        </p:nvSpPr>
        <p:spPr>
          <a:xfrm>
            <a:off x="7790615" y="625"/>
            <a:ext cx="1327725" cy="1332075"/>
          </a:xfrm>
          <a:custGeom>
            <a:rect b="b" l="l" r="r" t="t"/>
            <a:pathLst>
              <a:path extrusionOk="0" h="53283" w="53109">
                <a:moveTo>
                  <a:pt x="7735" y="0"/>
                </a:moveTo>
                <a:cubicBezTo>
                  <a:pt x="7042" y="347"/>
                  <a:pt x="4849" y="463"/>
                  <a:pt x="3579" y="2079"/>
                </a:cubicBezTo>
                <a:cubicBezTo>
                  <a:pt x="2309" y="3696"/>
                  <a:pt x="346" y="6928"/>
                  <a:pt x="115" y="9699"/>
                </a:cubicBezTo>
                <a:cubicBezTo>
                  <a:pt x="-116" y="12470"/>
                  <a:pt x="116" y="16395"/>
                  <a:pt x="2194" y="18704"/>
                </a:cubicBezTo>
                <a:cubicBezTo>
                  <a:pt x="4272" y="21013"/>
                  <a:pt x="8891" y="22225"/>
                  <a:pt x="12585" y="23553"/>
                </a:cubicBezTo>
                <a:cubicBezTo>
                  <a:pt x="16280" y="24881"/>
                  <a:pt x="21128" y="25054"/>
                  <a:pt x="24361" y="26670"/>
                </a:cubicBezTo>
                <a:cubicBezTo>
                  <a:pt x="27594" y="28286"/>
                  <a:pt x="29961" y="30538"/>
                  <a:pt x="31981" y="33251"/>
                </a:cubicBezTo>
                <a:cubicBezTo>
                  <a:pt x="34002" y="35964"/>
                  <a:pt x="34983" y="40295"/>
                  <a:pt x="36484" y="42950"/>
                </a:cubicBezTo>
                <a:cubicBezTo>
                  <a:pt x="37985" y="45606"/>
                  <a:pt x="39197" y="47510"/>
                  <a:pt x="40986" y="49184"/>
                </a:cubicBezTo>
                <a:cubicBezTo>
                  <a:pt x="42776" y="50858"/>
                  <a:pt x="45201" y="52417"/>
                  <a:pt x="47221" y="52994"/>
                </a:cubicBezTo>
                <a:cubicBezTo>
                  <a:pt x="49242" y="53571"/>
                  <a:pt x="52128" y="52706"/>
                  <a:pt x="53109" y="52648"/>
                </a:cubicBezTo>
              </a:path>
            </a:pathLst>
          </a:custGeom>
          <a:noFill/>
          <a:ln cap="flat" cmpd="sng" w="9525">
            <a:solidFill>
              <a:srgbClr val="34FF70"/>
            </a:solidFill>
            <a:prstDash val="solid"/>
            <a:round/>
            <a:headEnd len="med" w="med" type="none"/>
            <a:tailEnd len="med" w="med" type="none"/>
          </a:ln>
        </p:spPr>
      </p:sp>
      <p:sp>
        <p:nvSpPr>
          <p:cNvPr id="519" name="Google Shape;519;p32"/>
          <p:cNvSpPr/>
          <p:nvPr/>
        </p:nvSpPr>
        <p:spPr>
          <a:xfrm rot="9803940">
            <a:off x="7980809" y="3834439"/>
            <a:ext cx="947358" cy="1368100"/>
          </a:xfrm>
          <a:custGeom>
            <a:rect b="b" l="l" r="r" t="t"/>
            <a:pathLst>
              <a:path extrusionOk="0" h="54725" w="37895">
                <a:moveTo>
                  <a:pt x="1819" y="34968"/>
                </a:moveTo>
                <a:cubicBezTo>
                  <a:pt x="722" y="39182"/>
                  <a:pt x="1704" y="45186"/>
                  <a:pt x="4244" y="48476"/>
                </a:cubicBezTo>
                <a:cubicBezTo>
                  <a:pt x="6784" y="51767"/>
                  <a:pt x="11921" y="54653"/>
                  <a:pt x="17059" y="54711"/>
                </a:cubicBezTo>
                <a:cubicBezTo>
                  <a:pt x="22197" y="54769"/>
                  <a:pt x="31722" y="52287"/>
                  <a:pt x="35070" y="48823"/>
                </a:cubicBezTo>
                <a:cubicBezTo>
                  <a:pt x="38418" y="45359"/>
                  <a:pt x="38245" y="37624"/>
                  <a:pt x="37148" y="33929"/>
                </a:cubicBezTo>
                <a:cubicBezTo>
                  <a:pt x="36051" y="30234"/>
                  <a:pt x="31606" y="28733"/>
                  <a:pt x="28489" y="26655"/>
                </a:cubicBezTo>
                <a:cubicBezTo>
                  <a:pt x="25372" y="24577"/>
                  <a:pt x="20061" y="23827"/>
                  <a:pt x="18445" y="21460"/>
                </a:cubicBezTo>
                <a:cubicBezTo>
                  <a:pt x="16829" y="19093"/>
                  <a:pt x="19022" y="15398"/>
                  <a:pt x="18791" y="12454"/>
                </a:cubicBezTo>
                <a:cubicBezTo>
                  <a:pt x="18560" y="9510"/>
                  <a:pt x="18271" y="5815"/>
                  <a:pt x="17059" y="3795"/>
                </a:cubicBezTo>
                <a:cubicBezTo>
                  <a:pt x="15847" y="1775"/>
                  <a:pt x="13884" y="736"/>
                  <a:pt x="11517" y="332"/>
                </a:cubicBezTo>
                <a:cubicBezTo>
                  <a:pt x="9150" y="-72"/>
                  <a:pt x="4763" y="-188"/>
                  <a:pt x="2858" y="1371"/>
                </a:cubicBezTo>
                <a:cubicBezTo>
                  <a:pt x="953" y="2930"/>
                  <a:pt x="-86" y="6971"/>
                  <a:pt x="87" y="9684"/>
                </a:cubicBezTo>
                <a:cubicBezTo>
                  <a:pt x="260" y="12397"/>
                  <a:pt x="2107" y="15399"/>
                  <a:pt x="3897" y="17650"/>
                </a:cubicBezTo>
                <a:cubicBezTo>
                  <a:pt x="5687" y="19901"/>
                  <a:pt x="11171" y="20306"/>
                  <a:pt x="10825" y="23192"/>
                </a:cubicBezTo>
                <a:cubicBezTo>
                  <a:pt x="10479" y="26078"/>
                  <a:pt x="2916" y="30754"/>
                  <a:pt x="1819" y="34968"/>
                </a:cubicBezTo>
                <a:close/>
              </a:path>
            </a:pathLst>
          </a:custGeom>
          <a:noFill/>
          <a:ln cap="flat" cmpd="sng" w="9525">
            <a:solidFill>
              <a:srgbClr val="4F73DE"/>
            </a:solidFill>
            <a:prstDash val="solid"/>
            <a:round/>
            <a:headEnd len="med" w="med" type="none"/>
            <a:tailEnd len="med" w="med" type="none"/>
          </a:ln>
        </p:spPr>
      </p:sp>
      <p:grpSp>
        <p:nvGrpSpPr>
          <p:cNvPr id="520" name="Google Shape;520;p32"/>
          <p:cNvGrpSpPr/>
          <p:nvPr/>
        </p:nvGrpSpPr>
        <p:grpSpPr>
          <a:xfrm>
            <a:off x="441006" y="4171214"/>
            <a:ext cx="4475868" cy="367198"/>
            <a:chOff x="4411970" y="2468674"/>
            <a:chExt cx="774278" cy="167425"/>
          </a:xfrm>
        </p:grpSpPr>
        <p:sp>
          <p:nvSpPr>
            <p:cNvPr id="521" name="Google Shape;521;p32"/>
            <p:cNvSpPr/>
            <p:nvPr/>
          </p:nvSpPr>
          <p:spPr>
            <a:xfrm>
              <a:off x="4411970" y="2468674"/>
              <a:ext cx="216235" cy="167425"/>
            </a:xfrm>
            <a:custGeom>
              <a:rect b="b" l="l" r="r" t="t"/>
              <a:pathLst>
                <a:path extrusionOk="0" h="3708" w="4789">
                  <a:moveTo>
                    <a:pt x="1" y="0"/>
                  </a:moveTo>
                  <a:lnTo>
                    <a:pt x="1" y="3707"/>
                  </a:lnTo>
                  <a:lnTo>
                    <a:pt x="3381" y="3707"/>
                  </a:lnTo>
                  <a:lnTo>
                    <a:pt x="4789" y="1853"/>
                  </a:lnTo>
                  <a:lnTo>
                    <a:pt x="3381" y="0"/>
                  </a:lnTo>
                  <a:close/>
                </a:path>
              </a:pathLst>
            </a:custGeom>
            <a:noFill/>
            <a:ln cap="flat" cmpd="sng" w="19050">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pt-BR" sz="1200">
                  <a:solidFill>
                    <a:schemeClr val="dk1"/>
                  </a:solidFill>
                </a:rPr>
                <a:t>23/08</a:t>
              </a:r>
              <a:endParaRPr b="1" i="0" sz="1200" u="none" cap="none" strike="noStrike">
                <a:solidFill>
                  <a:schemeClr val="dk1"/>
                </a:solidFill>
              </a:endParaRPr>
            </a:p>
          </p:txBody>
        </p:sp>
        <p:sp>
          <p:nvSpPr>
            <p:cNvPr id="522" name="Google Shape;522;p32"/>
            <p:cNvSpPr/>
            <p:nvPr/>
          </p:nvSpPr>
          <p:spPr>
            <a:xfrm>
              <a:off x="4591589" y="2468674"/>
              <a:ext cx="594658" cy="167425"/>
            </a:xfrm>
            <a:custGeom>
              <a:rect b="b" l="l" r="r" t="t"/>
              <a:pathLst>
                <a:path extrusionOk="0" h="3708" w="13170">
                  <a:moveTo>
                    <a:pt x="0" y="0"/>
                  </a:moveTo>
                  <a:lnTo>
                    <a:pt x="1408" y="1853"/>
                  </a:lnTo>
                  <a:lnTo>
                    <a:pt x="0" y="3707"/>
                  </a:lnTo>
                  <a:lnTo>
                    <a:pt x="13169" y="3707"/>
                  </a:lnTo>
                  <a:lnTo>
                    <a:pt x="13169" y="0"/>
                  </a:lnTo>
                  <a:close/>
                </a:path>
              </a:pathLst>
            </a:custGeom>
            <a:noFill/>
            <a:ln cap="flat" cmpd="sng" w="19050">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Clr>
                  <a:srgbClr val="000000"/>
                </a:buClr>
                <a:buSzPts val="1400"/>
                <a:buFont typeface="Arial"/>
                <a:buNone/>
              </a:pPr>
              <a:r>
                <a:rPr b="1" lang="pt-BR">
                  <a:solidFill>
                    <a:schemeClr val="dk1"/>
                  </a:solidFill>
                </a:rPr>
                <a:t>Pitch</a:t>
              </a:r>
              <a:endParaRPr b="1">
                <a:solidFill>
                  <a:schemeClr val="accent2"/>
                </a:solidFill>
              </a:endParaRPr>
            </a:p>
          </p:txBody>
        </p:sp>
      </p:grpSp>
      <p:grpSp>
        <p:nvGrpSpPr>
          <p:cNvPr id="523" name="Google Shape;523;p32"/>
          <p:cNvGrpSpPr/>
          <p:nvPr/>
        </p:nvGrpSpPr>
        <p:grpSpPr>
          <a:xfrm>
            <a:off x="441006" y="1332689"/>
            <a:ext cx="4475868" cy="367198"/>
            <a:chOff x="4411970" y="2468674"/>
            <a:chExt cx="774278" cy="167425"/>
          </a:xfrm>
        </p:grpSpPr>
        <p:sp>
          <p:nvSpPr>
            <p:cNvPr id="524" name="Google Shape;524;p32"/>
            <p:cNvSpPr/>
            <p:nvPr/>
          </p:nvSpPr>
          <p:spPr>
            <a:xfrm>
              <a:off x="4411970" y="2468674"/>
              <a:ext cx="216235" cy="167425"/>
            </a:xfrm>
            <a:custGeom>
              <a:rect b="b" l="l" r="r" t="t"/>
              <a:pathLst>
                <a:path extrusionOk="0" h="3708" w="4789">
                  <a:moveTo>
                    <a:pt x="1" y="0"/>
                  </a:moveTo>
                  <a:lnTo>
                    <a:pt x="1" y="3707"/>
                  </a:lnTo>
                  <a:lnTo>
                    <a:pt x="3381" y="3707"/>
                  </a:lnTo>
                  <a:lnTo>
                    <a:pt x="4789" y="1853"/>
                  </a:lnTo>
                  <a:lnTo>
                    <a:pt x="3381" y="0"/>
                  </a:lnTo>
                  <a:close/>
                </a:path>
              </a:pathLst>
            </a:custGeom>
            <a:noFill/>
            <a:ln cap="flat" cmpd="sng" w="19050">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pt-BR" sz="1200">
                  <a:solidFill>
                    <a:schemeClr val="dk1"/>
                  </a:solidFill>
                </a:rPr>
                <a:t>14/07</a:t>
              </a:r>
              <a:endParaRPr b="0" i="0" sz="1200" u="none" cap="none" strike="noStrike">
                <a:solidFill>
                  <a:schemeClr val="dk1"/>
                </a:solidFill>
                <a:latin typeface="Arial"/>
                <a:ea typeface="Arial"/>
                <a:cs typeface="Arial"/>
                <a:sym typeface="Arial"/>
              </a:endParaRPr>
            </a:p>
          </p:txBody>
        </p:sp>
        <p:sp>
          <p:nvSpPr>
            <p:cNvPr id="525" name="Google Shape;525;p32"/>
            <p:cNvSpPr/>
            <p:nvPr/>
          </p:nvSpPr>
          <p:spPr>
            <a:xfrm>
              <a:off x="4591589" y="2468674"/>
              <a:ext cx="594658" cy="167425"/>
            </a:xfrm>
            <a:custGeom>
              <a:rect b="b" l="l" r="r" t="t"/>
              <a:pathLst>
                <a:path extrusionOk="0" h="3708" w="13170">
                  <a:moveTo>
                    <a:pt x="0" y="0"/>
                  </a:moveTo>
                  <a:lnTo>
                    <a:pt x="1408" y="1853"/>
                  </a:lnTo>
                  <a:lnTo>
                    <a:pt x="0" y="3707"/>
                  </a:lnTo>
                  <a:lnTo>
                    <a:pt x="13169" y="3707"/>
                  </a:lnTo>
                  <a:lnTo>
                    <a:pt x="13169" y="0"/>
                  </a:lnTo>
                  <a:close/>
                </a:path>
              </a:pathLst>
            </a:custGeom>
            <a:noFill/>
            <a:ln cap="flat" cmpd="sng" w="19050">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rPr b="1" lang="pt-BR">
                  <a:solidFill>
                    <a:schemeClr val="accent2"/>
                  </a:solidFill>
                </a:rPr>
                <a:t>Início dos testes de software</a:t>
              </a:r>
              <a:endParaRPr b="1" i="0" u="none" cap="none" strike="noStrike">
                <a:solidFill>
                  <a:schemeClr val="accent2"/>
                </a:solidFill>
              </a:endParaRPr>
            </a:p>
          </p:txBody>
        </p:sp>
      </p:grpSp>
      <p:grpSp>
        <p:nvGrpSpPr>
          <p:cNvPr id="526" name="Google Shape;526;p32"/>
          <p:cNvGrpSpPr/>
          <p:nvPr/>
        </p:nvGrpSpPr>
        <p:grpSpPr>
          <a:xfrm>
            <a:off x="441006" y="2042326"/>
            <a:ext cx="4475868" cy="367198"/>
            <a:chOff x="4411970" y="2468674"/>
            <a:chExt cx="774278" cy="167425"/>
          </a:xfrm>
        </p:grpSpPr>
        <p:sp>
          <p:nvSpPr>
            <p:cNvPr id="527" name="Google Shape;527;p32"/>
            <p:cNvSpPr/>
            <p:nvPr/>
          </p:nvSpPr>
          <p:spPr>
            <a:xfrm>
              <a:off x="4411970" y="2468674"/>
              <a:ext cx="216235" cy="167425"/>
            </a:xfrm>
            <a:custGeom>
              <a:rect b="b" l="l" r="r" t="t"/>
              <a:pathLst>
                <a:path extrusionOk="0" h="3708" w="4789">
                  <a:moveTo>
                    <a:pt x="1" y="0"/>
                  </a:moveTo>
                  <a:lnTo>
                    <a:pt x="1" y="3707"/>
                  </a:lnTo>
                  <a:lnTo>
                    <a:pt x="3381" y="3707"/>
                  </a:lnTo>
                  <a:lnTo>
                    <a:pt x="4789" y="1853"/>
                  </a:lnTo>
                  <a:lnTo>
                    <a:pt x="3381" y="0"/>
                  </a:lnTo>
                  <a:close/>
                </a:path>
              </a:pathLst>
            </a:custGeom>
            <a:noFill/>
            <a:ln cap="flat" cmpd="sng" w="19050">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pt-BR" sz="1200">
                  <a:solidFill>
                    <a:schemeClr val="dk1"/>
                  </a:solidFill>
                </a:rPr>
                <a:t>04/08</a:t>
              </a:r>
              <a:endParaRPr b="1" i="0" sz="1200" u="none" cap="none" strike="noStrike">
                <a:solidFill>
                  <a:schemeClr val="dk1"/>
                </a:solidFill>
              </a:endParaRPr>
            </a:p>
          </p:txBody>
        </p:sp>
        <p:sp>
          <p:nvSpPr>
            <p:cNvPr id="528" name="Google Shape;528;p32"/>
            <p:cNvSpPr/>
            <p:nvPr/>
          </p:nvSpPr>
          <p:spPr>
            <a:xfrm>
              <a:off x="4591589" y="2468674"/>
              <a:ext cx="594658" cy="167425"/>
            </a:xfrm>
            <a:custGeom>
              <a:rect b="b" l="l" r="r" t="t"/>
              <a:pathLst>
                <a:path extrusionOk="0" h="3708" w="13170">
                  <a:moveTo>
                    <a:pt x="0" y="0"/>
                  </a:moveTo>
                  <a:lnTo>
                    <a:pt x="1408" y="1853"/>
                  </a:lnTo>
                  <a:lnTo>
                    <a:pt x="0" y="3707"/>
                  </a:lnTo>
                  <a:lnTo>
                    <a:pt x="13169" y="3707"/>
                  </a:lnTo>
                  <a:lnTo>
                    <a:pt x="13169" y="0"/>
                  </a:lnTo>
                  <a:close/>
                </a:path>
              </a:pathLst>
            </a:custGeom>
            <a:noFill/>
            <a:ln cap="flat" cmpd="sng" w="19050">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Clr>
                  <a:srgbClr val="000000"/>
                </a:buClr>
                <a:buSzPts val="1400"/>
                <a:buFont typeface="Arial"/>
                <a:buNone/>
              </a:pPr>
              <a:r>
                <a:rPr b="1" lang="pt-BR">
                  <a:solidFill>
                    <a:schemeClr val="dk1"/>
                  </a:solidFill>
                </a:rPr>
                <a:t>início da produção do protótipo</a:t>
              </a:r>
              <a:endParaRPr b="1">
                <a:solidFill>
                  <a:schemeClr val="accent2"/>
                </a:solidFill>
              </a:endParaRPr>
            </a:p>
          </p:txBody>
        </p:sp>
      </p:grpSp>
      <p:grpSp>
        <p:nvGrpSpPr>
          <p:cNvPr id="529" name="Google Shape;529;p32"/>
          <p:cNvGrpSpPr/>
          <p:nvPr/>
        </p:nvGrpSpPr>
        <p:grpSpPr>
          <a:xfrm>
            <a:off x="441006" y="2751964"/>
            <a:ext cx="4475868" cy="367198"/>
            <a:chOff x="4411970" y="2468674"/>
            <a:chExt cx="774278" cy="167425"/>
          </a:xfrm>
        </p:grpSpPr>
        <p:sp>
          <p:nvSpPr>
            <p:cNvPr id="530" name="Google Shape;530;p32"/>
            <p:cNvSpPr/>
            <p:nvPr/>
          </p:nvSpPr>
          <p:spPr>
            <a:xfrm>
              <a:off x="4411970" y="2468674"/>
              <a:ext cx="216235" cy="167425"/>
            </a:xfrm>
            <a:custGeom>
              <a:rect b="b" l="l" r="r" t="t"/>
              <a:pathLst>
                <a:path extrusionOk="0" h="3708" w="4789">
                  <a:moveTo>
                    <a:pt x="1" y="0"/>
                  </a:moveTo>
                  <a:lnTo>
                    <a:pt x="1" y="3707"/>
                  </a:lnTo>
                  <a:lnTo>
                    <a:pt x="3381" y="3707"/>
                  </a:lnTo>
                  <a:lnTo>
                    <a:pt x="4789" y="1853"/>
                  </a:lnTo>
                  <a:lnTo>
                    <a:pt x="3381" y="0"/>
                  </a:lnTo>
                  <a:close/>
                </a:path>
              </a:pathLst>
            </a:custGeom>
            <a:noFill/>
            <a:ln cap="flat" cmpd="sng" w="19050">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pt-BR" sz="1200">
                  <a:solidFill>
                    <a:schemeClr val="dk1"/>
                  </a:solidFill>
                </a:rPr>
                <a:t>11/08</a:t>
              </a:r>
              <a:endParaRPr b="1" i="0" sz="1200" u="none" cap="none" strike="noStrike">
                <a:solidFill>
                  <a:schemeClr val="dk1"/>
                </a:solidFill>
              </a:endParaRPr>
            </a:p>
          </p:txBody>
        </p:sp>
        <p:sp>
          <p:nvSpPr>
            <p:cNvPr id="531" name="Google Shape;531;p32"/>
            <p:cNvSpPr/>
            <p:nvPr/>
          </p:nvSpPr>
          <p:spPr>
            <a:xfrm>
              <a:off x="4591589" y="2468674"/>
              <a:ext cx="594658" cy="167425"/>
            </a:xfrm>
            <a:custGeom>
              <a:rect b="b" l="l" r="r" t="t"/>
              <a:pathLst>
                <a:path extrusionOk="0" h="3708" w="13170">
                  <a:moveTo>
                    <a:pt x="0" y="0"/>
                  </a:moveTo>
                  <a:lnTo>
                    <a:pt x="1408" y="1853"/>
                  </a:lnTo>
                  <a:lnTo>
                    <a:pt x="0" y="3707"/>
                  </a:lnTo>
                  <a:lnTo>
                    <a:pt x="13169" y="3707"/>
                  </a:lnTo>
                  <a:lnTo>
                    <a:pt x="13169" y="0"/>
                  </a:lnTo>
                  <a:close/>
                </a:path>
              </a:pathLst>
            </a:custGeom>
            <a:noFill/>
            <a:ln cap="flat" cmpd="sng" w="19050">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Clr>
                  <a:srgbClr val="000000"/>
                </a:buClr>
                <a:buSzPts val="1400"/>
                <a:buFont typeface="Arial"/>
                <a:buNone/>
              </a:pPr>
              <a:r>
                <a:rPr b="1" lang="pt-BR">
                  <a:solidFill>
                    <a:schemeClr val="dk1"/>
                  </a:solidFill>
                </a:rPr>
                <a:t>Melhorar o protótipo</a:t>
              </a:r>
              <a:endParaRPr b="1">
                <a:solidFill>
                  <a:schemeClr val="accent2"/>
                </a:solidFill>
              </a:endParaRPr>
            </a:p>
          </p:txBody>
        </p:sp>
      </p:grpSp>
      <p:grpSp>
        <p:nvGrpSpPr>
          <p:cNvPr id="532" name="Google Shape;532;p32"/>
          <p:cNvGrpSpPr/>
          <p:nvPr/>
        </p:nvGrpSpPr>
        <p:grpSpPr>
          <a:xfrm>
            <a:off x="441006" y="3461589"/>
            <a:ext cx="4475868" cy="367198"/>
            <a:chOff x="4411970" y="2468674"/>
            <a:chExt cx="774278" cy="167425"/>
          </a:xfrm>
        </p:grpSpPr>
        <p:sp>
          <p:nvSpPr>
            <p:cNvPr id="533" name="Google Shape;533;p32"/>
            <p:cNvSpPr/>
            <p:nvPr/>
          </p:nvSpPr>
          <p:spPr>
            <a:xfrm>
              <a:off x="4411970" y="2468674"/>
              <a:ext cx="216235" cy="167425"/>
            </a:xfrm>
            <a:custGeom>
              <a:rect b="b" l="l" r="r" t="t"/>
              <a:pathLst>
                <a:path extrusionOk="0" h="3708" w="4789">
                  <a:moveTo>
                    <a:pt x="1" y="0"/>
                  </a:moveTo>
                  <a:lnTo>
                    <a:pt x="1" y="3707"/>
                  </a:lnTo>
                  <a:lnTo>
                    <a:pt x="3381" y="3707"/>
                  </a:lnTo>
                  <a:lnTo>
                    <a:pt x="4789" y="1853"/>
                  </a:lnTo>
                  <a:lnTo>
                    <a:pt x="3381" y="0"/>
                  </a:lnTo>
                  <a:close/>
                </a:path>
              </a:pathLst>
            </a:custGeom>
            <a:noFill/>
            <a:ln cap="flat" cmpd="sng" w="19050">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pt-BR" sz="1200">
                  <a:solidFill>
                    <a:schemeClr val="dk1"/>
                  </a:solidFill>
                </a:rPr>
                <a:t>18/08</a:t>
              </a:r>
              <a:endParaRPr b="1" i="0" sz="1200" u="none" cap="none" strike="noStrike">
                <a:solidFill>
                  <a:schemeClr val="dk1"/>
                </a:solidFill>
              </a:endParaRPr>
            </a:p>
          </p:txBody>
        </p:sp>
        <p:sp>
          <p:nvSpPr>
            <p:cNvPr id="534" name="Google Shape;534;p32"/>
            <p:cNvSpPr/>
            <p:nvPr/>
          </p:nvSpPr>
          <p:spPr>
            <a:xfrm>
              <a:off x="4591589" y="2468674"/>
              <a:ext cx="594658" cy="167425"/>
            </a:xfrm>
            <a:custGeom>
              <a:rect b="b" l="l" r="r" t="t"/>
              <a:pathLst>
                <a:path extrusionOk="0" h="3708" w="13170">
                  <a:moveTo>
                    <a:pt x="0" y="0"/>
                  </a:moveTo>
                  <a:lnTo>
                    <a:pt x="1408" y="1853"/>
                  </a:lnTo>
                  <a:lnTo>
                    <a:pt x="0" y="3707"/>
                  </a:lnTo>
                  <a:lnTo>
                    <a:pt x="13169" y="3707"/>
                  </a:lnTo>
                  <a:lnTo>
                    <a:pt x="13169" y="0"/>
                  </a:lnTo>
                  <a:close/>
                </a:path>
              </a:pathLst>
            </a:custGeom>
            <a:noFill/>
            <a:ln cap="flat" cmpd="sng" w="19050">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Clr>
                  <a:srgbClr val="000000"/>
                </a:buClr>
                <a:buSzPts val="1400"/>
                <a:buFont typeface="Arial"/>
                <a:buNone/>
              </a:pPr>
              <a:r>
                <a:rPr b="1" lang="pt-BR">
                  <a:solidFill>
                    <a:schemeClr val="dk1"/>
                  </a:solidFill>
                </a:rPr>
                <a:t>Experimentar o protótipo</a:t>
              </a:r>
              <a:endParaRPr b="1">
                <a:solidFill>
                  <a:schemeClr val="accent2"/>
                </a:solidFill>
              </a:endParaRPr>
            </a:p>
          </p:txBody>
        </p:sp>
      </p:grpSp>
      <p:sp>
        <p:nvSpPr>
          <p:cNvPr id="535" name="Google Shape;535;p32"/>
          <p:cNvSpPr txBox="1"/>
          <p:nvPr/>
        </p:nvSpPr>
        <p:spPr>
          <a:xfrm>
            <a:off x="6178811" y="60621"/>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004</a:t>
            </a:r>
            <a:endParaRPr sz="4000">
              <a:solidFill>
                <a:srgbClr val="FFFFFF"/>
              </a:solidFill>
              <a:latin typeface="Krona One"/>
              <a:ea typeface="Krona One"/>
              <a:cs typeface="Krona One"/>
              <a:sym typeface="Krona One"/>
            </a:endParaRPr>
          </a:p>
        </p:txBody>
      </p:sp>
      <p:sp>
        <p:nvSpPr>
          <p:cNvPr id="536" name="Google Shape;536;p32"/>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Propósito</a:t>
            </a:r>
            <a:r>
              <a:rPr lang="pt-BR"/>
              <a:t> do projeto</a:t>
            </a:r>
            <a:endParaRPr/>
          </a:p>
        </p:txBody>
      </p:sp>
      <p:sp>
        <p:nvSpPr>
          <p:cNvPr id="542" name="Google Shape;54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7500" lvl="0" marL="457200" rtl="0" algn="l">
              <a:lnSpc>
                <a:spcPct val="100000"/>
              </a:lnSpc>
              <a:spcBef>
                <a:spcPts val="0"/>
              </a:spcBef>
              <a:spcAft>
                <a:spcPts val="0"/>
              </a:spcAft>
              <a:buClr>
                <a:schemeClr val="dk1"/>
              </a:buClr>
              <a:buSzPts val="1400"/>
              <a:buChar char="●"/>
            </a:pPr>
            <a:r>
              <a:rPr lang="pt-BR" sz="1400">
                <a:solidFill>
                  <a:schemeClr val="dk1"/>
                </a:solidFill>
              </a:rPr>
              <a:t>C</a:t>
            </a:r>
            <a:r>
              <a:rPr lang="pt-BR" sz="1400">
                <a:solidFill>
                  <a:schemeClr val="dk1"/>
                </a:solidFill>
              </a:rPr>
              <a:t>enário </a:t>
            </a:r>
            <a:endParaRPr sz="1400">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rPr lang="pt-BR" sz="1400">
                <a:solidFill>
                  <a:schemeClr val="dk1"/>
                </a:solidFill>
              </a:rPr>
              <a:t>Um cenário onde as pessoas possam usar o ambiente digital de forma simples e intuitiva  para tornar a região em que vivem mais sustentável, tornando a Veneza brasileira mais ecológica e um lugar melhor para se viver.</a:t>
            </a:r>
            <a:br>
              <a:rPr lang="pt-BR" sz="1400">
                <a:solidFill>
                  <a:schemeClr val="dk1"/>
                </a:solidFill>
              </a:rPr>
            </a:br>
            <a:endParaRPr sz="1400">
              <a:solidFill>
                <a:schemeClr val="dk1"/>
              </a:solidFill>
            </a:endParaRPr>
          </a:p>
          <a:p>
            <a:pPr indent="0" lvl="0" marL="457200" rtl="0" algn="l">
              <a:lnSpc>
                <a:spcPct val="100000"/>
              </a:lnSpc>
              <a:spcBef>
                <a:spcPts val="0"/>
              </a:spcBef>
              <a:spcAft>
                <a:spcPts val="0"/>
              </a:spcAft>
              <a:buNone/>
            </a:pPr>
            <a:r>
              <a:rPr lang="pt-BR" sz="1400">
                <a:solidFill>
                  <a:schemeClr val="dk1"/>
                </a:solidFill>
              </a:rPr>
              <a:t>O trabalho será direcionado a um ambiente onde a coleta de resíduos recicláveis de várias regiões seja feita de uma forma mais fácil tanto para o órgão que coleta, quanto para quem se oferece a doar os resíduos recicláveis.</a:t>
            </a:r>
            <a:endParaRPr>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pt-BR" sz="1400">
                <a:solidFill>
                  <a:schemeClr val="dk1"/>
                </a:solidFill>
              </a:rPr>
              <a:t>Comodidade para o usuário</a:t>
            </a:r>
            <a:br>
              <a:rPr lang="pt-BR" sz="1400">
                <a:solidFill>
                  <a:schemeClr val="dk1"/>
                </a:solidFill>
              </a:rPr>
            </a:b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pt-BR" sz="1400">
                <a:solidFill>
                  <a:schemeClr val="dk1"/>
                </a:solidFill>
              </a:rPr>
              <a:t>Melhorar a sustentabilidade da região</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pt-BR" sz="1400">
                <a:solidFill>
                  <a:schemeClr val="dk1"/>
                </a:solidFill>
              </a:rPr>
              <a:t>Influenciar as pessoas a usarem a aplicação por meio de uma boa experiência do usuário</a:t>
            </a:r>
            <a:endParaRPr sz="1400">
              <a:solidFill>
                <a:schemeClr val="dk1"/>
              </a:solidFill>
            </a:endParaRPr>
          </a:p>
          <a:p>
            <a:pPr indent="0" lvl="0" marL="0" rtl="0" algn="l">
              <a:spcBef>
                <a:spcPts val="0"/>
              </a:spcBef>
              <a:spcAft>
                <a:spcPts val="1200"/>
              </a:spcAft>
              <a:buNone/>
            </a:pPr>
            <a:r>
              <a:t/>
            </a:r>
            <a:endParaRPr/>
          </a:p>
        </p:txBody>
      </p:sp>
      <p:sp>
        <p:nvSpPr>
          <p:cNvPr id="543" name="Google Shape;543;p33"/>
          <p:cNvSpPr/>
          <p:nvPr/>
        </p:nvSpPr>
        <p:spPr>
          <a:xfrm>
            <a:off x="-390288" y="4207477"/>
            <a:ext cx="1257481" cy="1471487"/>
          </a:xfrm>
          <a:custGeom>
            <a:rect b="b" l="l" r="r" t="t"/>
            <a:pathLst>
              <a:path extrusionOk="0" h="87955" w="95517">
                <a:moveTo>
                  <a:pt x="27601" y="36217"/>
                </a:moveTo>
                <a:cubicBezTo>
                  <a:pt x="22233" y="35640"/>
                  <a:pt x="13112" y="33273"/>
                  <a:pt x="8551" y="34485"/>
                </a:cubicBezTo>
                <a:cubicBezTo>
                  <a:pt x="3991" y="35697"/>
                  <a:pt x="931" y="39565"/>
                  <a:pt x="238" y="43490"/>
                </a:cubicBezTo>
                <a:cubicBezTo>
                  <a:pt x="-455" y="47416"/>
                  <a:pt x="584" y="55036"/>
                  <a:pt x="4394" y="58038"/>
                </a:cubicBezTo>
                <a:cubicBezTo>
                  <a:pt x="8204" y="61040"/>
                  <a:pt x="17037" y="61963"/>
                  <a:pt x="23098" y="61501"/>
                </a:cubicBezTo>
                <a:cubicBezTo>
                  <a:pt x="29159" y="61039"/>
                  <a:pt x="35855" y="56306"/>
                  <a:pt x="40762" y="55267"/>
                </a:cubicBezTo>
                <a:cubicBezTo>
                  <a:pt x="45669" y="54228"/>
                  <a:pt x="49306" y="53247"/>
                  <a:pt x="52539" y="55267"/>
                </a:cubicBezTo>
                <a:cubicBezTo>
                  <a:pt x="55772" y="57287"/>
                  <a:pt x="58196" y="63233"/>
                  <a:pt x="60159" y="67389"/>
                </a:cubicBezTo>
                <a:cubicBezTo>
                  <a:pt x="62122" y="71545"/>
                  <a:pt x="61775" y="76799"/>
                  <a:pt x="64315" y="80205"/>
                </a:cubicBezTo>
                <a:cubicBezTo>
                  <a:pt x="66855" y="83611"/>
                  <a:pt x="70839" y="87306"/>
                  <a:pt x="75399" y="87825"/>
                </a:cubicBezTo>
                <a:cubicBezTo>
                  <a:pt x="79960" y="88345"/>
                  <a:pt x="88330" y="86035"/>
                  <a:pt x="91678" y="83322"/>
                </a:cubicBezTo>
                <a:cubicBezTo>
                  <a:pt x="95026" y="80609"/>
                  <a:pt x="95430" y="75356"/>
                  <a:pt x="95488" y="71546"/>
                </a:cubicBezTo>
                <a:cubicBezTo>
                  <a:pt x="95546" y="67736"/>
                  <a:pt x="94622" y="63002"/>
                  <a:pt x="92024" y="60462"/>
                </a:cubicBezTo>
                <a:cubicBezTo>
                  <a:pt x="89426" y="57922"/>
                  <a:pt x="82615" y="58211"/>
                  <a:pt x="79902" y="56306"/>
                </a:cubicBezTo>
                <a:cubicBezTo>
                  <a:pt x="77189" y="54401"/>
                  <a:pt x="75803" y="52265"/>
                  <a:pt x="75745" y="49032"/>
                </a:cubicBezTo>
                <a:cubicBezTo>
                  <a:pt x="75687" y="45799"/>
                  <a:pt x="77246" y="39853"/>
                  <a:pt x="79555" y="36909"/>
                </a:cubicBezTo>
                <a:cubicBezTo>
                  <a:pt x="81864" y="33965"/>
                  <a:pt x="87176" y="34312"/>
                  <a:pt x="89600" y="31368"/>
                </a:cubicBezTo>
                <a:cubicBezTo>
                  <a:pt x="92025" y="28424"/>
                  <a:pt x="93871" y="23228"/>
                  <a:pt x="94102" y="19245"/>
                </a:cubicBezTo>
                <a:cubicBezTo>
                  <a:pt x="94333" y="15262"/>
                  <a:pt x="93236" y="10586"/>
                  <a:pt x="90985" y="7469"/>
                </a:cubicBezTo>
                <a:cubicBezTo>
                  <a:pt x="88734" y="4352"/>
                  <a:pt x="84115" y="1523"/>
                  <a:pt x="80594" y="541"/>
                </a:cubicBezTo>
                <a:cubicBezTo>
                  <a:pt x="77073" y="-440"/>
                  <a:pt x="72801" y="21"/>
                  <a:pt x="69857" y="1580"/>
                </a:cubicBezTo>
                <a:cubicBezTo>
                  <a:pt x="66913" y="3139"/>
                  <a:pt x="64373" y="5679"/>
                  <a:pt x="62930" y="9893"/>
                </a:cubicBezTo>
                <a:cubicBezTo>
                  <a:pt x="61487" y="14107"/>
                  <a:pt x="62526" y="22247"/>
                  <a:pt x="61198" y="26865"/>
                </a:cubicBezTo>
                <a:cubicBezTo>
                  <a:pt x="59870" y="31483"/>
                  <a:pt x="58369" y="35755"/>
                  <a:pt x="54963" y="37602"/>
                </a:cubicBezTo>
                <a:cubicBezTo>
                  <a:pt x="51557" y="39449"/>
                  <a:pt x="45322" y="38180"/>
                  <a:pt x="40762" y="37949"/>
                </a:cubicBezTo>
                <a:cubicBezTo>
                  <a:pt x="36202" y="37718"/>
                  <a:pt x="32970" y="36794"/>
                  <a:pt x="27601" y="36217"/>
                </a:cubicBezTo>
                <a:close/>
              </a:path>
            </a:pathLst>
          </a:custGeom>
          <a:noFill/>
          <a:ln cap="flat" cmpd="sng" w="9525">
            <a:solidFill>
              <a:srgbClr val="34FF70"/>
            </a:solidFill>
            <a:prstDash val="solid"/>
            <a:round/>
            <a:headEnd len="med" w="med" type="none"/>
            <a:tailEnd len="med" w="med" type="none"/>
          </a:ln>
        </p:spPr>
      </p:sp>
      <p:sp>
        <p:nvSpPr>
          <p:cNvPr id="544" name="Google Shape;544;p33"/>
          <p:cNvSpPr/>
          <p:nvPr/>
        </p:nvSpPr>
        <p:spPr>
          <a:xfrm>
            <a:off x="7790615" y="625"/>
            <a:ext cx="1327725" cy="1332075"/>
          </a:xfrm>
          <a:custGeom>
            <a:rect b="b" l="l" r="r" t="t"/>
            <a:pathLst>
              <a:path extrusionOk="0" h="53283" w="53109">
                <a:moveTo>
                  <a:pt x="7735" y="0"/>
                </a:moveTo>
                <a:cubicBezTo>
                  <a:pt x="7042" y="347"/>
                  <a:pt x="4849" y="463"/>
                  <a:pt x="3579" y="2079"/>
                </a:cubicBezTo>
                <a:cubicBezTo>
                  <a:pt x="2309" y="3696"/>
                  <a:pt x="346" y="6928"/>
                  <a:pt x="115" y="9699"/>
                </a:cubicBezTo>
                <a:cubicBezTo>
                  <a:pt x="-116" y="12470"/>
                  <a:pt x="116" y="16395"/>
                  <a:pt x="2194" y="18704"/>
                </a:cubicBezTo>
                <a:cubicBezTo>
                  <a:pt x="4272" y="21013"/>
                  <a:pt x="8891" y="22225"/>
                  <a:pt x="12585" y="23553"/>
                </a:cubicBezTo>
                <a:cubicBezTo>
                  <a:pt x="16280" y="24881"/>
                  <a:pt x="21128" y="25054"/>
                  <a:pt x="24361" y="26670"/>
                </a:cubicBezTo>
                <a:cubicBezTo>
                  <a:pt x="27594" y="28286"/>
                  <a:pt x="29961" y="30538"/>
                  <a:pt x="31981" y="33251"/>
                </a:cubicBezTo>
                <a:cubicBezTo>
                  <a:pt x="34002" y="35964"/>
                  <a:pt x="34983" y="40295"/>
                  <a:pt x="36484" y="42950"/>
                </a:cubicBezTo>
                <a:cubicBezTo>
                  <a:pt x="37985" y="45606"/>
                  <a:pt x="39197" y="47510"/>
                  <a:pt x="40986" y="49184"/>
                </a:cubicBezTo>
                <a:cubicBezTo>
                  <a:pt x="42776" y="50858"/>
                  <a:pt x="45201" y="52417"/>
                  <a:pt x="47221" y="52994"/>
                </a:cubicBezTo>
                <a:cubicBezTo>
                  <a:pt x="49242" y="53571"/>
                  <a:pt x="52128" y="52706"/>
                  <a:pt x="53109" y="52648"/>
                </a:cubicBezTo>
              </a:path>
            </a:pathLst>
          </a:custGeom>
          <a:noFill/>
          <a:ln cap="flat" cmpd="sng" w="9525">
            <a:solidFill>
              <a:srgbClr val="34FF70"/>
            </a:solidFill>
            <a:prstDash val="solid"/>
            <a:round/>
            <a:headEnd len="med" w="med" type="none"/>
            <a:tailEnd len="med" w="med" type="none"/>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Perfil alvo de nossos clientes de negócio</a:t>
            </a:r>
            <a:endParaRPr/>
          </a:p>
        </p:txBody>
      </p:sp>
      <p:sp>
        <p:nvSpPr>
          <p:cNvPr id="550" name="Google Shape;55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Empresas que buscam transformar nosso país em um ambiente sustentável</a:t>
            </a:r>
            <a:endParaRPr/>
          </a:p>
          <a:p>
            <a:pPr indent="0" lvl="0" marL="0" rtl="0" algn="l">
              <a:spcBef>
                <a:spcPts val="1200"/>
              </a:spcBef>
              <a:spcAft>
                <a:spcPts val="0"/>
              </a:spcAft>
              <a:buNone/>
            </a:pPr>
            <a:r>
              <a:rPr lang="pt-BR"/>
              <a:t>Ongs que trazem incentivos a nossa sociedade sobre a importância da coleta de recicláveis</a:t>
            </a:r>
            <a:endParaRPr/>
          </a:p>
          <a:p>
            <a:pPr indent="0" lvl="0" marL="0" rtl="0" algn="l">
              <a:spcBef>
                <a:spcPts val="1200"/>
              </a:spcBef>
              <a:spcAft>
                <a:spcPts val="0"/>
              </a:spcAft>
              <a:buNone/>
            </a:pPr>
            <a:r>
              <a:rPr lang="pt-BR"/>
              <a:t>Órgãos do governo que buscam planos para a limpeza da cidade e querem uma estrutura mais auto-sustentável</a:t>
            </a:r>
            <a:endParaRPr/>
          </a:p>
          <a:p>
            <a:pPr indent="0" lvl="0" marL="0" rtl="0" algn="l">
              <a:spcBef>
                <a:spcPts val="1200"/>
              </a:spcBef>
              <a:spcAft>
                <a:spcPts val="0"/>
              </a:spcAft>
              <a:buNone/>
            </a:pPr>
            <a:r>
              <a:rPr lang="pt-BR"/>
              <a:t>Clientes que trabalham com obras culturais ou produtos de varejo e que costumam utilizar recicláveis para produzir seus produtos</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5"/>
          <p:cNvSpPr txBox="1"/>
          <p:nvPr>
            <p:ph type="title"/>
          </p:nvPr>
        </p:nvSpPr>
        <p:spPr>
          <a:xfrm>
            <a:off x="246950" y="315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Nosso </a:t>
            </a:r>
            <a:r>
              <a:rPr lang="pt-BR"/>
              <a:t>diferencial</a:t>
            </a:r>
            <a:r>
              <a:rPr lang="pt-BR"/>
              <a:t> frente a concorrência </a:t>
            </a:r>
            <a:endParaRPr/>
          </a:p>
        </p:txBody>
      </p:sp>
      <p:sp>
        <p:nvSpPr>
          <p:cNvPr id="556" name="Google Shape;55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pt-BR">
                <a:solidFill>
                  <a:schemeClr val="dk1"/>
                </a:solidFill>
              </a:rPr>
              <a:t>Nossa aplicação é simples de usar e o resultado do seu serviço é entregue de forma rápida resolvendo tranquilamente o problemas dos usuários, com poucos toques no celular é possível efetuar o cadastro, escolher o dia em que o seu lixo reciclável será coletado. Desse modo, trazendo comodidade, para a vida das pessoas, além disso, cumpri o seu principal papel que é destinar o lixo reciclável para o local correto de forma rápida.</a:t>
            </a:r>
            <a:endParaRPr>
              <a:solidFill>
                <a:schemeClr val="dk1"/>
              </a:solidFill>
            </a:endParaRPr>
          </a:p>
          <a:p>
            <a:pPr indent="0" lvl="0" marL="0" rtl="0" algn="l">
              <a:spcBef>
                <a:spcPts val="1200"/>
              </a:spcBef>
              <a:spcAft>
                <a:spcPts val="0"/>
              </a:spcAft>
              <a:buNone/>
            </a:pPr>
            <a:r>
              <a:rPr lang="pt-BR">
                <a:solidFill>
                  <a:schemeClr val="dk1"/>
                </a:solidFill>
              </a:rPr>
              <a:t>Foram feitas pesquisas por aplicações </a:t>
            </a:r>
            <a:r>
              <a:rPr lang="pt-BR">
                <a:solidFill>
                  <a:schemeClr val="dk1"/>
                </a:solidFill>
              </a:rPr>
              <a:t>semelhantes</a:t>
            </a:r>
            <a:r>
              <a:rPr lang="pt-BR">
                <a:solidFill>
                  <a:schemeClr val="dk1"/>
                </a:solidFill>
              </a:rPr>
              <a:t> que fazem o mesmo serviço e foi difícil encontrar algo parecido e que deem alguma certeza de cumprir a sua função, desse modo, nossa aplicação se encontra  à frente das demais.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6"/>
          <p:cNvSpPr txBox="1"/>
          <p:nvPr>
            <p:ph type="title"/>
          </p:nvPr>
        </p:nvSpPr>
        <p:spPr>
          <a:xfrm>
            <a:off x="246950" y="315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Formas de </a:t>
            </a:r>
            <a:r>
              <a:rPr lang="pt-BR"/>
              <a:t>arrecadação</a:t>
            </a:r>
            <a:r>
              <a:rPr lang="pt-BR"/>
              <a:t> de renda</a:t>
            </a:r>
            <a:endParaRPr/>
          </a:p>
        </p:txBody>
      </p:sp>
      <p:sp>
        <p:nvSpPr>
          <p:cNvPr id="562" name="Google Shape;56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a:solidFill>
                  <a:schemeClr val="dk1"/>
                </a:solidFill>
              </a:rPr>
              <a:t>Nossa principal forma de arrecadar renda é buscar patrocinadores  que os mesmos divulguem os seus produtos (de preferência empresas/lojas que </a:t>
            </a:r>
            <a:r>
              <a:rPr lang="pt-BR">
                <a:solidFill>
                  <a:schemeClr val="dk1"/>
                </a:solidFill>
              </a:rPr>
              <a:t>vendem</a:t>
            </a:r>
            <a:r>
              <a:rPr lang="pt-BR">
                <a:solidFill>
                  <a:schemeClr val="dk1"/>
                </a:solidFill>
              </a:rPr>
              <a:t> produtos sustentáveis)  ou </a:t>
            </a:r>
            <a:r>
              <a:rPr lang="pt-BR">
                <a:solidFill>
                  <a:schemeClr val="dk1"/>
                </a:solidFill>
              </a:rPr>
              <a:t>serviços</a:t>
            </a:r>
            <a:r>
              <a:rPr lang="pt-BR">
                <a:solidFill>
                  <a:schemeClr val="dk1"/>
                </a:solidFill>
              </a:rPr>
              <a:t> na nossa plataforma, desse poderemos lucrar com a vendas geradas a partir do nosso site.</a:t>
            </a:r>
            <a:endParaRPr>
              <a:solidFill>
                <a:schemeClr val="dk1"/>
              </a:solidFill>
            </a:endParaRPr>
          </a:p>
          <a:p>
            <a:pPr indent="0" lvl="0" marL="0" rtl="0" algn="l">
              <a:spcBef>
                <a:spcPts val="1200"/>
              </a:spcBef>
              <a:spcAft>
                <a:spcPts val="0"/>
              </a:spcAft>
              <a:buNone/>
            </a:pPr>
            <a:r>
              <a:rPr lang="pt-BR">
                <a:solidFill>
                  <a:schemeClr val="dk1"/>
                </a:solidFill>
              </a:rPr>
              <a:t>Outra forma é fazer parceria com a prefeitura da cidade, para que ela possa divulgar dentro da nossa aplicação, eventos culturais e </a:t>
            </a:r>
            <a:r>
              <a:rPr lang="pt-BR">
                <a:solidFill>
                  <a:schemeClr val="dk1"/>
                </a:solidFill>
              </a:rPr>
              <a:t>informações</a:t>
            </a:r>
            <a:r>
              <a:rPr lang="pt-BR">
                <a:solidFill>
                  <a:schemeClr val="dk1"/>
                </a:solidFill>
              </a:rPr>
              <a:t> sobre a </a:t>
            </a:r>
            <a:r>
              <a:rPr lang="pt-BR">
                <a:solidFill>
                  <a:schemeClr val="dk1"/>
                </a:solidFill>
              </a:rPr>
              <a:t>importância</a:t>
            </a:r>
            <a:r>
              <a:rPr lang="pt-BR">
                <a:solidFill>
                  <a:schemeClr val="dk1"/>
                </a:solidFill>
              </a:rPr>
              <a:t> da sustentabilidade.</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7"/>
          <p:cNvSpPr txBox="1"/>
          <p:nvPr/>
        </p:nvSpPr>
        <p:spPr>
          <a:xfrm>
            <a:off x="304800" y="304800"/>
            <a:ext cx="6722100" cy="4026300"/>
          </a:xfrm>
          <a:prstGeom prst="rect">
            <a:avLst/>
          </a:prstGeom>
          <a:noFill/>
          <a:ln>
            <a:noFill/>
          </a:ln>
        </p:spPr>
        <p:txBody>
          <a:bodyPr anchorCtr="0" anchor="ctr" bIns="91425" lIns="91425" spcFirstLastPara="1" rIns="91425" wrap="square" tIns="91425">
            <a:noAutofit/>
          </a:bodyPr>
          <a:lstStyle/>
          <a:p>
            <a:pPr indent="-304800" lvl="0" marL="457200" rtl="0" algn="l">
              <a:lnSpc>
                <a:spcPct val="130000"/>
              </a:lnSpc>
              <a:spcBef>
                <a:spcPts val="0"/>
              </a:spcBef>
              <a:spcAft>
                <a:spcPts val="0"/>
              </a:spcAft>
              <a:buClr>
                <a:schemeClr val="accent2"/>
              </a:buClr>
              <a:buSzPts val="1200"/>
              <a:buFont typeface="Titillium Web"/>
              <a:buChar char="●"/>
            </a:pPr>
            <a:r>
              <a:rPr lang="pt-BR" sz="1200">
                <a:solidFill>
                  <a:schemeClr val="accent2"/>
                </a:solidFill>
                <a:latin typeface="Titillium Web"/>
                <a:ea typeface="Titillium Web"/>
                <a:cs typeface="Titillium Web"/>
                <a:sym typeface="Titillium Web"/>
              </a:rPr>
              <a:t>Miguel, um jovem de 28 anos que reside na cidade do Recife, e vive uma vida corrida, mensalmente, costuma reunir alguns materiais recicláveis, dentre esses materiais estão garrafas, papéis, componentes eletrônicos e etc. Miguel tem ideia do quão necessária a reciclagem é para a relação social e para o  meio ambiente, por isso, ele busca, quando possível, fazer o descarte desses materiais acumulados, em um lugar adequado para esse descarte.</a:t>
            </a:r>
            <a:endParaRPr sz="1200">
              <a:solidFill>
                <a:schemeClr val="accent2"/>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t/>
            </a:r>
            <a:endParaRPr sz="1200">
              <a:solidFill>
                <a:schemeClr val="accent2"/>
              </a:solidFill>
              <a:latin typeface="Titillium Web"/>
              <a:ea typeface="Titillium Web"/>
              <a:cs typeface="Titillium Web"/>
              <a:sym typeface="Titillium Web"/>
            </a:endParaRPr>
          </a:p>
          <a:p>
            <a:pPr indent="-304800" lvl="0" marL="457200" rtl="0" algn="l">
              <a:lnSpc>
                <a:spcPct val="130000"/>
              </a:lnSpc>
              <a:spcBef>
                <a:spcPts val="0"/>
              </a:spcBef>
              <a:spcAft>
                <a:spcPts val="0"/>
              </a:spcAft>
              <a:buClr>
                <a:schemeClr val="accent2"/>
              </a:buClr>
              <a:buSzPts val="1200"/>
              <a:buFont typeface="Titillium Web"/>
              <a:buChar char="●"/>
            </a:pPr>
            <a:r>
              <a:rPr lang="pt-BR" sz="1200">
                <a:solidFill>
                  <a:schemeClr val="accent2"/>
                </a:solidFill>
                <a:latin typeface="Titillium Web"/>
                <a:ea typeface="Titillium Web"/>
                <a:cs typeface="Titillium Web"/>
                <a:sym typeface="Titillium Web"/>
              </a:rPr>
              <a:t>Porém, isso não pode ser feito com uma maior frequência por Miguel, comenta ele que gostaria que existissem pontos onde o descarte fosse mais fácil de acontecer, afinal, para ele, alguns pontos são distantes e levam tempo para chegar até esses locais, com isso, ele nem sempre se sente motivado o suficiente para fazer esse descarte de materiais recicláveis, acabando por descartar o lixo reciclável junto com o orgânico por ser uma forma mais fácil de descarte.</a:t>
            </a:r>
            <a:endParaRPr sz="1200">
              <a:solidFill>
                <a:schemeClr val="accent2"/>
              </a:solidFill>
              <a:latin typeface="Titillium Web"/>
              <a:ea typeface="Titillium Web"/>
              <a:cs typeface="Titillium Web"/>
              <a:sym typeface="Titillium Web"/>
            </a:endParaRPr>
          </a:p>
          <a:p>
            <a:pPr indent="-304800" lvl="0" marL="457200" rtl="0" algn="l">
              <a:lnSpc>
                <a:spcPct val="115000"/>
              </a:lnSpc>
              <a:spcBef>
                <a:spcPts val="0"/>
              </a:spcBef>
              <a:spcAft>
                <a:spcPts val="0"/>
              </a:spcAft>
              <a:buClr>
                <a:schemeClr val="accent2"/>
              </a:buClr>
              <a:buSzPts val="1200"/>
              <a:buFont typeface="Titillium Web"/>
              <a:buChar char="●"/>
            </a:pPr>
            <a:r>
              <a:t/>
            </a:r>
            <a:endParaRPr sz="1200">
              <a:solidFill>
                <a:schemeClr val="accent2"/>
              </a:solidFill>
              <a:latin typeface="Titillium Web"/>
              <a:ea typeface="Titillium Web"/>
              <a:cs typeface="Titillium Web"/>
              <a:sym typeface="Titillium We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8"/>
          <p:cNvSpPr txBox="1"/>
          <p:nvPr/>
        </p:nvSpPr>
        <p:spPr>
          <a:xfrm>
            <a:off x="86400" y="70575"/>
            <a:ext cx="448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3000">
                <a:solidFill>
                  <a:schemeClr val="accent2"/>
                </a:solidFill>
              </a:rPr>
              <a:t>Cenário</a:t>
            </a:r>
            <a:endParaRPr b="1" sz="3000">
              <a:solidFill>
                <a:schemeClr val="accent2"/>
              </a:solidFill>
            </a:endParaRPr>
          </a:p>
        </p:txBody>
      </p:sp>
      <p:sp>
        <p:nvSpPr>
          <p:cNvPr id="573" name="Google Shape;573;p38"/>
          <p:cNvSpPr txBox="1"/>
          <p:nvPr/>
        </p:nvSpPr>
        <p:spPr>
          <a:xfrm>
            <a:off x="167725" y="1023550"/>
            <a:ext cx="8787600" cy="38790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chemeClr val="dk1"/>
              </a:buClr>
              <a:buSzPts val="1200"/>
              <a:buChar char="●"/>
            </a:pPr>
            <a:r>
              <a:rPr lang="pt-BR" sz="1200">
                <a:solidFill>
                  <a:schemeClr val="dk1"/>
                </a:solidFill>
              </a:rPr>
              <a:t>Will, costumava separar recicláveis e levar a alguns pontos de coleta próximos de sua casa, porém, ao decorrer do tempo, precisou se mudar para uma região diferente. Apesar do costume de separar os recicláveis, sua nova região, não aparenta ter EcoPontos próximos para descartar esses materiais, </a:t>
            </a:r>
            <a:endParaRPr sz="1200">
              <a:solidFill>
                <a:schemeClr val="dk1"/>
              </a:solidFill>
            </a:endParaRPr>
          </a:p>
          <a:p>
            <a:pPr indent="-304800" lvl="0" marL="457200" rtl="0" algn="just">
              <a:spcBef>
                <a:spcPts val="0"/>
              </a:spcBef>
              <a:spcAft>
                <a:spcPts val="0"/>
              </a:spcAft>
              <a:buClr>
                <a:schemeClr val="dk1"/>
              </a:buClr>
              <a:buSzPts val="1200"/>
              <a:buChar char="●"/>
            </a:pPr>
            <a:r>
              <a:rPr lang="pt-BR" sz="1200">
                <a:solidFill>
                  <a:schemeClr val="dk1"/>
                </a:solidFill>
              </a:rPr>
              <a:t>o que aos poucos foi </a:t>
            </a:r>
            <a:r>
              <a:rPr lang="pt-BR" sz="1200">
                <a:solidFill>
                  <a:schemeClr val="dk1"/>
                </a:solidFill>
              </a:rPr>
              <a:t>desmotivado</a:t>
            </a:r>
            <a:r>
              <a:rPr lang="pt-BR" sz="1200">
                <a:solidFill>
                  <a:schemeClr val="dk1"/>
                </a:solidFill>
              </a:rPr>
              <a:t> a continuar com o costume de separar recicláveis e levá-los a um ponto de coleta;</a:t>
            </a:r>
            <a:endParaRPr sz="1200">
              <a:solidFill>
                <a:schemeClr val="dk1"/>
              </a:solidFill>
            </a:endParaRPr>
          </a:p>
          <a:p>
            <a:pPr indent="0" lvl="0" marL="457200" rtl="0" algn="just">
              <a:spcBef>
                <a:spcPts val="0"/>
              </a:spcBef>
              <a:spcAft>
                <a:spcPts val="0"/>
              </a:spcAft>
              <a:buNone/>
            </a:pPr>
            <a:r>
              <a:t/>
            </a:r>
            <a:endParaRPr sz="1200">
              <a:solidFill>
                <a:schemeClr val="dk1"/>
              </a:solidFill>
            </a:endParaRPr>
          </a:p>
          <a:p>
            <a:pPr indent="-304800" lvl="0" marL="457200" rtl="0" algn="just">
              <a:spcBef>
                <a:spcPts val="0"/>
              </a:spcBef>
              <a:spcAft>
                <a:spcPts val="0"/>
              </a:spcAft>
              <a:buClr>
                <a:schemeClr val="dk1"/>
              </a:buClr>
              <a:buSzPts val="1200"/>
              <a:buChar char="●"/>
            </a:pPr>
            <a:r>
              <a:rPr lang="pt-BR" sz="1200">
                <a:solidFill>
                  <a:schemeClr val="dk1"/>
                </a:solidFill>
              </a:rPr>
              <a:t>Tem uma rotina corrida, mas não abre mão de separar o lixo com a ideia de levá-lo a um ponto de descarte ecológico. Costuma incentivar pessoas próxima a fazer o mesmo, ainda que alguns ignorem essa prática;</a:t>
            </a:r>
            <a:endParaRPr sz="1200">
              <a:solidFill>
                <a:schemeClr val="dk1"/>
              </a:solidFill>
            </a:endParaRPr>
          </a:p>
          <a:p>
            <a:pPr indent="0" lvl="0" marL="457200" rtl="0" algn="just">
              <a:spcBef>
                <a:spcPts val="0"/>
              </a:spcBef>
              <a:spcAft>
                <a:spcPts val="0"/>
              </a:spcAft>
              <a:buNone/>
            </a:pPr>
            <a:r>
              <a:t/>
            </a:r>
            <a:endParaRPr sz="1200">
              <a:solidFill>
                <a:schemeClr val="dk1"/>
              </a:solidFill>
            </a:endParaRPr>
          </a:p>
          <a:p>
            <a:pPr indent="-304800" lvl="0" marL="457200" rtl="0" algn="just">
              <a:spcBef>
                <a:spcPts val="0"/>
              </a:spcBef>
              <a:spcAft>
                <a:spcPts val="0"/>
              </a:spcAft>
              <a:buClr>
                <a:schemeClr val="dk1"/>
              </a:buClr>
              <a:buSzPts val="1200"/>
              <a:buChar char="●"/>
            </a:pPr>
            <a:r>
              <a:rPr lang="pt-BR" sz="1200">
                <a:solidFill>
                  <a:schemeClr val="dk1"/>
                </a:solidFill>
              </a:rPr>
              <a:t>A necessidade de reduzir o tempo de locomoção para o seu trabalho, o fez precisar se mudar para um novo lugar mais próximo. Com essa mudança, ele se tocou que não existe lugares para descartar o lixo que ele costuma separar;</a:t>
            </a:r>
            <a:endParaRPr sz="1200">
              <a:solidFill>
                <a:schemeClr val="dk1"/>
              </a:solidFill>
            </a:endParaRPr>
          </a:p>
          <a:p>
            <a:pPr indent="0" lvl="0" marL="457200" rtl="0" algn="just">
              <a:spcBef>
                <a:spcPts val="0"/>
              </a:spcBef>
              <a:spcAft>
                <a:spcPts val="0"/>
              </a:spcAft>
              <a:buNone/>
            </a:pPr>
            <a:r>
              <a:t/>
            </a:r>
            <a:endParaRPr sz="1200">
              <a:solidFill>
                <a:schemeClr val="dk1"/>
              </a:solidFill>
            </a:endParaRPr>
          </a:p>
          <a:p>
            <a:pPr indent="-304800" lvl="0" marL="457200" rtl="0" algn="just">
              <a:spcBef>
                <a:spcPts val="0"/>
              </a:spcBef>
              <a:spcAft>
                <a:spcPts val="0"/>
              </a:spcAft>
              <a:buClr>
                <a:schemeClr val="dk1"/>
              </a:buClr>
              <a:buSzPts val="1200"/>
              <a:buChar char="●"/>
            </a:pPr>
            <a:r>
              <a:rPr lang="pt-BR" sz="1200">
                <a:solidFill>
                  <a:schemeClr val="dk1"/>
                </a:solidFill>
              </a:rPr>
              <a:t>Procurou algum meio que pudesse auxiliar no descarte do lixo reciclável que ele havia acumulado, nisso, surgiu a ideia de procurar pela internet esse meio que pudesse auxiliá-lo, nas várias pesquisas realizadas, encontrou algumas formas de coleta que trabalham por solicitações e agendamento. Por conta disso, buscou sites que ele pudesse fazer uma solicitação e agendamento para uma coleta em sua residência;</a:t>
            </a:r>
            <a:endParaRPr sz="1200">
              <a:solidFill>
                <a:schemeClr val="dk1"/>
              </a:solidFill>
            </a:endParaRPr>
          </a:p>
          <a:p>
            <a:pPr indent="0" lvl="0" marL="457200" rtl="0" algn="just">
              <a:spcBef>
                <a:spcPts val="0"/>
              </a:spcBef>
              <a:spcAft>
                <a:spcPts val="0"/>
              </a:spcAft>
              <a:buNone/>
            </a:pPr>
            <a:r>
              <a:t/>
            </a:r>
            <a:endParaRPr sz="1200">
              <a:solidFill>
                <a:schemeClr val="dk1"/>
              </a:solidFill>
            </a:endParaRPr>
          </a:p>
          <a:p>
            <a:pPr indent="-304800" lvl="0" marL="457200" rtl="0" algn="just">
              <a:spcBef>
                <a:spcPts val="0"/>
              </a:spcBef>
              <a:spcAft>
                <a:spcPts val="0"/>
              </a:spcAft>
              <a:buClr>
                <a:schemeClr val="dk1"/>
              </a:buClr>
              <a:buSzPts val="1200"/>
              <a:buChar char="●"/>
            </a:pPr>
            <a:r>
              <a:rPr lang="pt-BR" sz="1200">
                <a:solidFill>
                  <a:schemeClr val="dk1"/>
                </a:solidFill>
              </a:rPr>
              <a:t>Desde então, com a facilidade de descartar os materiais que costumava separar com frequência e sem precisar sair de casa para isso, passou a ter mais satisfação em separar o lixo reciclável. Agora, depois de ter encontrado nossa plataforma, ele consegue mostrar a todos o quão fácil pode ser fazer um descarte sustentável e o tanto de benefícios que essa ação pode trazer para a nossa sociedade.</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9"/>
          <p:cNvSpPr txBox="1"/>
          <p:nvPr/>
        </p:nvSpPr>
        <p:spPr>
          <a:xfrm>
            <a:off x="86400" y="70575"/>
            <a:ext cx="448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3000">
                <a:solidFill>
                  <a:schemeClr val="accent2"/>
                </a:solidFill>
              </a:rPr>
              <a:t>Persona</a:t>
            </a:r>
            <a:endParaRPr b="1" sz="3000">
              <a:solidFill>
                <a:schemeClr val="accent2"/>
              </a:solidFill>
            </a:endParaRPr>
          </a:p>
        </p:txBody>
      </p:sp>
      <p:sp>
        <p:nvSpPr>
          <p:cNvPr id="579" name="Google Shape;579;p39"/>
          <p:cNvSpPr txBox="1"/>
          <p:nvPr/>
        </p:nvSpPr>
        <p:spPr>
          <a:xfrm>
            <a:off x="167725" y="1023550"/>
            <a:ext cx="8787600" cy="25551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lang="pt-BR">
                <a:solidFill>
                  <a:schemeClr val="dk1"/>
                </a:solidFill>
              </a:rPr>
              <a:t>Miguel, um jovem de 28 anos que reside na cidade do Recife, e vive uma vida corrida, mensalmente, costuma reunir alguns materiais recicláveis, dentre esses materiais estão garrafas, papéis, componentes eletrônicos e etc. Miguel tem ideia do quão necessária a reciclagem é para a relação social e para o  meio ambiente, por isso, ele busca, quando possível, fazer o descarte desses materiais acumulados, em um lugar adequado para esse descarte.</a:t>
            </a:r>
            <a:endParaRPr>
              <a:solidFill>
                <a:schemeClr val="dk1"/>
              </a:solidFill>
            </a:endParaRPr>
          </a:p>
          <a:p>
            <a:pPr indent="0" lvl="0" marL="457200" rtl="0" algn="just">
              <a:spcBef>
                <a:spcPts val="0"/>
              </a:spcBef>
              <a:spcAft>
                <a:spcPts val="0"/>
              </a:spcAft>
              <a:buNone/>
            </a:pPr>
            <a:r>
              <a:rPr lang="pt-BR">
                <a:solidFill>
                  <a:schemeClr val="dk1"/>
                </a:solidFill>
              </a:rPr>
              <a:t> </a:t>
            </a:r>
            <a:endParaRPr>
              <a:solidFill>
                <a:schemeClr val="dk1"/>
              </a:solidFill>
            </a:endParaRPr>
          </a:p>
          <a:p>
            <a:pPr indent="0" lvl="0" marL="457200" rtl="0" algn="just">
              <a:spcBef>
                <a:spcPts val="0"/>
              </a:spcBef>
              <a:spcAft>
                <a:spcPts val="0"/>
              </a:spcAft>
              <a:buNone/>
            </a:pPr>
            <a:r>
              <a:rPr lang="pt-BR">
                <a:solidFill>
                  <a:schemeClr val="dk1"/>
                </a:solidFill>
              </a:rPr>
              <a:t>Porém, isso não pode ser feito com uma maior frequência por Miguel, comenta ele que gostaria que existissem pontos onde o descarte fosse mais fácil de acontecer, afinal, para ele, alguns pontos são distantes e levam tempo para chegar até esses locais, com isso, ele nem sempre se sente motivado o suficiente para fazer esse descarte de materiais recicláveis, acabando por descartar o lixo reciclável junto com o orgânico por ser uma forma mais fácil de descarte.</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0"/>
          <p:cNvSpPr txBox="1"/>
          <p:nvPr/>
        </p:nvSpPr>
        <p:spPr>
          <a:xfrm>
            <a:off x="86400" y="70575"/>
            <a:ext cx="448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3000">
                <a:solidFill>
                  <a:schemeClr val="accent2"/>
                </a:solidFill>
              </a:rPr>
              <a:t>Oportunidade</a:t>
            </a:r>
            <a:endParaRPr b="1" sz="3000">
              <a:solidFill>
                <a:schemeClr val="accent2"/>
              </a:solidFill>
            </a:endParaRPr>
          </a:p>
        </p:txBody>
      </p:sp>
      <p:sp>
        <p:nvSpPr>
          <p:cNvPr id="585" name="Google Shape;585;p40"/>
          <p:cNvSpPr txBox="1"/>
          <p:nvPr/>
        </p:nvSpPr>
        <p:spPr>
          <a:xfrm>
            <a:off x="178200" y="1449100"/>
            <a:ext cx="8787600" cy="14160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lang="pt-BR" sz="1600">
                <a:solidFill>
                  <a:schemeClr val="dk1"/>
                </a:solidFill>
              </a:rPr>
              <a:t>O cenário da pandemia está trazendo um novo normal para a nossa sociedade, esse novo normal consiste em ideias que tragam um meio mais acessível para as pessoas e um maior cuidado com a saúde e atenção com o meio ambiente. Apesar da nossa ideia abordar uma nova visão de qualidade de vida, a ausência de incentivos pode ser um dos maiores fatores que levam as pessoas a não participarem efetivamente da causa.</a:t>
            </a:r>
            <a:endParaRPr sz="1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1"/>
          <p:cNvSpPr txBox="1"/>
          <p:nvPr/>
        </p:nvSpPr>
        <p:spPr>
          <a:xfrm>
            <a:off x="86400" y="70575"/>
            <a:ext cx="448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3000">
                <a:solidFill>
                  <a:schemeClr val="accent2"/>
                </a:solidFill>
              </a:rPr>
              <a:t>Hipóteses</a:t>
            </a:r>
            <a:endParaRPr b="1" sz="3000">
              <a:solidFill>
                <a:schemeClr val="accent2"/>
              </a:solidFill>
            </a:endParaRPr>
          </a:p>
        </p:txBody>
      </p:sp>
      <p:sp>
        <p:nvSpPr>
          <p:cNvPr id="591" name="Google Shape;591;p41"/>
          <p:cNvSpPr txBox="1"/>
          <p:nvPr/>
        </p:nvSpPr>
        <p:spPr>
          <a:xfrm>
            <a:off x="178200" y="1449100"/>
            <a:ext cx="8787600" cy="28938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Char char="●"/>
            </a:pPr>
            <a:r>
              <a:rPr lang="pt-BR" sz="1600">
                <a:solidFill>
                  <a:schemeClr val="dk1"/>
                </a:solidFill>
              </a:rPr>
              <a:t>Algumas pessoas  desejam tornar o ambiente em que vivem um lugar melhor de se viver e mais limpo e para isso elas descartam o seu lixo de forma correta, porém nem sempre é possível fazer esse descarte, pois não há pontos de fácil acesso e também nem sempre as pessoas se sentem motivadas para realizar a tarefa.</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pt-BR" sz="1600">
                <a:solidFill>
                  <a:schemeClr val="dk1"/>
                </a:solidFill>
              </a:rPr>
              <a:t>Visto o atual cenário, onde as pessoas, em grande parte, estão em casa e onde o país inteiro está em crise, a ideia de sustentabilidade começa a se aquecer cada vez mais. Observando isso, enxergamos a oportunidade de trazer um ambiente que ofereça o sustentável e o digital, caracterizando um ambiente de conforto de casa e segurança. Consequentemente, nosso resultado traz a facilidade, sustentabilidade e segurança.</a:t>
            </a:r>
            <a:endParaRPr sz="1600">
              <a:solidFill>
                <a:schemeClr val="dk1"/>
              </a:solidFill>
            </a:endParaRPr>
          </a:p>
          <a:p>
            <a:pPr indent="0" lvl="0" marL="0" rtl="0" algn="just">
              <a:spcBef>
                <a:spcPts val="0"/>
              </a:spcBef>
              <a:spcAft>
                <a:spcPts val="0"/>
              </a:spcAft>
              <a:buNone/>
            </a:pPr>
            <a:r>
              <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nvSpPr>
        <p:spPr>
          <a:xfrm>
            <a:off x="649350" y="676800"/>
            <a:ext cx="448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3000">
                <a:solidFill>
                  <a:schemeClr val="accent2"/>
                </a:solidFill>
              </a:rPr>
              <a:t>Contexto do problema</a:t>
            </a:r>
            <a:endParaRPr b="1" sz="3000">
              <a:solidFill>
                <a:schemeClr val="accent2"/>
              </a:solidFill>
            </a:endParaRPr>
          </a:p>
        </p:txBody>
      </p:sp>
      <p:sp>
        <p:nvSpPr>
          <p:cNvPr id="90" name="Google Shape;90;p15"/>
          <p:cNvSpPr txBox="1"/>
          <p:nvPr/>
        </p:nvSpPr>
        <p:spPr>
          <a:xfrm>
            <a:off x="6178811" y="60621"/>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001</a:t>
            </a:r>
            <a:endParaRPr sz="4000">
              <a:solidFill>
                <a:srgbClr val="FFFFFF"/>
              </a:solidFill>
              <a:latin typeface="Krona One"/>
              <a:ea typeface="Krona One"/>
              <a:cs typeface="Krona One"/>
              <a:sym typeface="Krona One"/>
            </a:endParaRPr>
          </a:p>
        </p:txBody>
      </p:sp>
      <p:sp>
        <p:nvSpPr>
          <p:cNvPr id="91" name="Google Shape;91;p15"/>
          <p:cNvSpPr txBox="1"/>
          <p:nvPr/>
        </p:nvSpPr>
        <p:spPr>
          <a:xfrm>
            <a:off x="5954475" y="1301000"/>
            <a:ext cx="2961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accent2"/>
                </a:solidFill>
              </a:rPr>
              <a:t>A coleta seletiva está a cada dia menos presente no dia a dia dos brasileiros. </a:t>
            </a:r>
            <a:endParaRPr sz="1200">
              <a:solidFill>
                <a:schemeClr val="accent2"/>
              </a:solidFill>
            </a:endParaRPr>
          </a:p>
          <a:p>
            <a:pPr indent="0" lvl="0" marL="0" rtl="0" algn="l">
              <a:spcBef>
                <a:spcPts val="0"/>
              </a:spcBef>
              <a:spcAft>
                <a:spcPts val="0"/>
              </a:spcAft>
              <a:buNone/>
            </a:pPr>
            <a:r>
              <a:rPr lang="pt-BR" sz="1200">
                <a:solidFill>
                  <a:schemeClr val="accent2"/>
                </a:solidFill>
              </a:rPr>
              <a:t>O gráfico mostra a porcentagem da população que não tem acesso a coleta seletiva</a:t>
            </a:r>
            <a:endParaRPr sz="1200"/>
          </a:p>
        </p:txBody>
      </p:sp>
      <p:sp>
        <p:nvSpPr>
          <p:cNvPr id="92" name="Google Shape;92;p15"/>
          <p:cNvSpPr/>
          <p:nvPr/>
        </p:nvSpPr>
        <p:spPr>
          <a:xfrm>
            <a:off x="8370000" y="2854825"/>
            <a:ext cx="381000" cy="1746000"/>
          </a:xfrm>
          <a:prstGeom prst="rect">
            <a:avLst/>
          </a:prstGeom>
          <a:solidFill>
            <a:srgbClr val="77DD7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8320125" y="2797200"/>
            <a:ext cx="381000" cy="1800000"/>
          </a:xfrm>
          <a:prstGeom prst="rect">
            <a:avLst/>
          </a:prstGeom>
          <a:solidFill>
            <a:srgbClr val="4F73DE"/>
          </a:solidFill>
          <a:ln cap="flat" cmpd="sng" w="9525">
            <a:solidFill>
              <a:srgbClr val="4F73D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nvSpPr>
        <p:spPr>
          <a:xfrm>
            <a:off x="6864900" y="4701600"/>
            <a:ext cx="15930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900">
                <a:solidFill>
                  <a:schemeClr val="accent2"/>
                </a:solidFill>
                <a:latin typeface="Merriweather"/>
                <a:ea typeface="Merriweather"/>
                <a:cs typeface="Merriweather"/>
                <a:sym typeface="Merriweather"/>
              </a:rPr>
              <a:t>WWF-Brasil</a:t>
            </a:r>
            <a:endParaRPr sz="900">
              <a:solidFill>
                <a:schemeClr val="accent2"/>
              </a:solidFill>
            </a:endParaRPr>
          </a:p>
        </p:txBody>
      </p:sp>
      <p:sp>
        <p:nvSpPr>
          <p:cNvPr id="95" name="Google Shape;95;p15"/>
          <p:cNvSpPr txBox="1"/>
          <p:nvPr/>
        </p:nvSpPr>
        <p:spPr>
          <a:xfrm>
            <a:off x="8519275" y="2396988"/>
            <a:ext cx="8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accent2"/>
                </a:solidFill>
              </a:rPr>
              <a:t>64%</a:t>
            </a:r>
            <a:endParaRPr>
              <a:solidFill>
                <a:schemeClr val="accent2"/>
              </a:solidFill>
            </a:endParaRPr>
          </a:p>
        </p:txBody>
      </p:sp>
      <p:sp>
        <p:nvSpPr>
          <p:cNvPr id="96" name="Google Shape;96;p15"/>
          <p:cNvSpPr txBox="1"/>
          <p:nvPr/>
        </p:nvSpPr>
        <p:spPr>
          <a:xfrm>
            <a:off x="690850" y="1373625"/>
            <a:ext cx="4485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accent2"/>
                </a:solidFill>
              </a:rPr>
              <a:t>A reciclagem de lixo no Brasil nunca esteve em seus “melhores dias”. </a:t>
            </a:r>
            <a:r>
              <a:rPr lang="pt-BR">
                <a:solidFill>
                  <a:schemeClr val="accent2"/>
                </a:solidFill>
              </a:rPr>
              <a:t>Com a chegada da pandemia, o comportamento da população brasileira mudou, junto a isso, o consumo também e, consequentemente, o crescimento de lixo produzido.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pt-BR">
                <a:solidFill>
                  <a:schemeClr val="accent2"/>
                </a:solidFill>
              </a:rPr>
              <a:t>O Recife como nosso exemplo de casa, de acordo com dados da Abrelpe, mostrou que apenas cerca de 3% do que poderia ser reciclado é, de fato, reciclado.</a:t>
            </a:r>
            <a:endParaRPr>
              <a:solidFill>
                <a:schemeClr val="accent2"/>
              </a:solidFill>
            </a:endParaRPr>
          </a:p>
        </p:txBody>
      </p:sp>
      <p:sp>
        <p:nvSpPr>
          <p:cNvPr id="97" name="Google Shape;97;p15"/>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5"/>
          <p:cNvCxnSpPr/>
          <p:nvPr/>
        </p:nvCxnSpPr>
        <p:spPr>
          <a:xfrm flipH="1" rot="10800000">
            <a:off x="6061700" y="4598500"/>
            <a:ext cx="2961300" cy="26100"/>
          </a:xfrm>
          <a:prstGeom prst="straightConnector1">
            <a:avLst/>
          </a:prstGeom>
          <a:noFill/>
          <a:ln cap="flat" cmpd="sng" w="9525">
            <a:solidFill>
              <a:schemeClr val="lt2"/>
            </a:solidFill>
            <a:prstDash val="solid"/>
            <a:round/>
            <a:headEnd len="med" w="med" type="none"/>
            <a:tailEnd len="med" w="med" type="none"/>
          </a:ln>
        </p:spPr>
      </p:cxnSp>
      <p:cxnSp>
        <p:nvCxnSpPr>
          <p:cNvPr id="99" name="Google Shape;99;p15"/>
          <p:cNvCxnSpPr/>
          <p:nvPr/>
        </p:nvCxnSpPr>
        <p:spPr>
          <a:xfrm flipH="1">
            <a:off x="6343850" y="2483100"/>
            <a:ext cx="3600" cy="2377800"/>
          </a:xfrm>
          <a:prstGeom prst="straightConnector1">
            <a:avLst/>
          </a:prstGeom>
          <a:noFill/>
          <a:ln cap="flat" cmpd="sng" w="9525">
            <a:solidFill>
              <a:schemeClr val="lt2"/>
            </a:solidFill>
            <a:prstDash val="solid"/>
            <a:round/>
            <a:headEnd len="med" w="med" type="none"/>
            <a:tailEnd len="med" w="med" type="none"/>
          </a:ln>
        </p:spPr>
      </p:cxnSp>
      <p:sp>
        <p:nvSpPr>
          <p:cNvPr id="100" name="Google Shape;100;p15"/>
          <p:cNvSpPr/>
          <p:nvPr/>
        </p:nvSpPr>
        <p:spPr>
          <a:xfrm>
            <a:off x="7143300" y="3654000"/>
            <a:ext cx="381000" cy="972000"/>
          </a:xfrm>
          <a:prstGeom prst="rect">
            <a:avLst/>
          </a:prstGeom>
          <a:solidFill>
            <a:srgbClr val="A467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7105350" y="3600000"/>
            <a:ext cx="381000" cy="1011600"/>
          </a:xfrm>
          <a:prstGeom prst="rect">
            <a:avLst/>
          </a:prstGeom>
          <a:solidFill>
            <a:srgbClr val="FFA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nvSpPr>
        <p:spPr>
          <a:xfrm>
            <a:off x="7381450" y="3178188"/>
            <a:ext cx="8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accent2"/>
                </a:solidFill>
              </a:rPr>
              <a:t>36</a:t>
            </a:r>
            <a:r>
              <a:rPr lang="pt-BR">
                <a:solidFill>
                  <a:schemeClr val="accent2"/>
                </a:solidFill>
              </a:rPr>
              <a:t>% </a:t>
            </a:r>
            <a:endParaRPr>
              <a:solidFill>
                <a:schemeClr val="accent2"/>
              </a:solidFill>
            </a:endParaRPr>
          </a:p>
        </p:txBody>
      </p:sp>
      <p:sp>
        <p:nvSpPr>
          <p:cNvPr id="103" name="Google Shape;103;p15"/>
          <p:cNvSpPr txBox="1"/>
          <p:nvPr/>
        </p:nvSpPr>
        <p:spPr>
          <a:xfrm rot="-5400000">
            <a:off x="5207025" y="3319200"/>
            <a:ext cx="186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accent2"/>
                </a:solidFill>
              </a:rPr>
              <a:t>População Brasileira (%)</a:t>
            </a:r>
            <a:endParaRPr sz="1200">
              <a:solidFill>
                <a:schemeClr val="accent2"/>
              </a:solidFill>
            </a:endParaRPr>
          </a:p>
        </p:txBody>
      </p:sp>
      <p:sp>
        <p:nvSpPr>
          <p:cNvPr id="104" name="Google Shape;104;p15"/>
          <p:cNvSpPr/>
          <p:nvPr/>
        </p:nvSpPr>
        <p:spPr>
          <a:xfrm>
            <a:off x="5585477" y="-216574"/>
            <a:ext cx="761974" cy="893386"/>
          </a:xfrm>
          <a:custGeom>
            <a:rect b="b" l="l" r="r" t="t"/>
            <a:pathLst>
              <a:path extrusionOk="0" h="54725" w="37895">
                <a:moveTo>
                  <a:pt x="1819" y="34968"/>
                </a:moveTo>
                <a:cubicBezTo>
                  <a:pt x="722" y="39182"/>
                  <a:pt x="1704" y="45186"/>
                  <a:pt x="4244" y="48476"/>
                </a:cubicBezTo>
                <a:cubicBezTo>
                  <a:pt x="6784" y="51767"/>
                  <a:pt x="11921" y="54653"/>
                  <a:pt x="17059" y="54711"/>
                </a:cubicBezTo>
                <a:cubicBezTo>
                  <a:pt x="22197" y="54769"/>
                  <a:pt x="31722" y="52287"/>
                  <a:pt x="35070" y="48823"/>
                </a:cubicBezTo>
                <a:cubicBezTo>
                  <a:pt x="38418" y="45359"/>
                  <a:pt x="38245" y="37624"/>
                  <a:pt x="37148" y="33929"/>
                </a:cubicBezTo>
                <a:cubicBezTo>
                  <a:pt x="36051" y="30234"/>
                  <a:pt x="31606" y="28733"/>
                  <a:pt x="28489" y="26655"/>
                </a:cubicBezTo>
                <a:cubicBezTo>
                  <a:pt x="25372" y="24577"/>
                  <a:pt x="20061" y="23827"/>
                  <a:pt x="18445" y="21460"/>
                </a:cubicBezTo>
                <a:cubicBezTo>
                  <a:pt x="16829" y="19093"/>
                  <a:pt x="19022" y="15398"/>
                  <a:pt x="18791" y="12454"/>
                </a:cubicBezTo>
                <a:cubicBezTo>
                  <a:pt x="18560" y="9510"/>
                  <a:pt x="18271" y="5815"/>
                  <a:pt x="17059" y="3795"/>
                </a:cubicBezTo>
                <a:cubicBezTo>
                  <a:pt x="15847" y="1775"/>
                  <a:pt x="13884" y="736"/>
                  <a:pt x="11517" y="332"/>
                </a:cubicBezTo>
                <a:cubicBezTo>
                  <a:pt x="9150" y="-72"/>
                  <a:pt x="4763" y="-188"/>
                  <a:pt x="2858" y="1371"/>
                </a:cubicBezTo>
                <a:cubicBezTo>
                  <a:pt x="953" y="2930"/>
                  <a:pt x="-86" y="6971"/>
                  <a:pt x="87" y="9684"/>
                </a:cubicBezTo>
                <a:cubicBezTo>
                  <a:pt x="260" y="12397"/>
                  <a:pt x="2107" y="15399"/>
                  <a:pt x="3897" y="17650"/>
                </a:cubicBezTo>
                <a:cubicBezTo>
                  <a:pt x="5687" y="19901"/>
                  <a:pt x="11171" y="20306"/>
                  <a:pt x="10825" y="23192"/>
                </a:cubicBezTo>
                <a:cubicBezTo>
                  <a:pt x="10479" y="26078"/>
                  <a:pt x="2916" y="30754"/>
                  <a:pt x="1819" y="34968"/>
                </a:cubicBezTo>
                <a:close/>
              </a:path>
            </a:pathLst>
          </a:custGeom>
          <a:noFill/>
          <a:ln cap="flat" cmpd="sng" w="9525">
            <a:solidFill>
              <a:srgbClr val="4F73DE"/>
            </a:solidFill>
            <a:prstDash val="solid"/>
            <a:round/>
            <a:headEnd len="med" w="med" type="none"/>
            <a:tailEnd len="med" w="med" type="none"/>
          </a:ln>
        </p:spPr>
      </p:sp>
      <p:sp>
        <p:nvSpPr>
          <p:cNvPr id="105" name="Google Shape;105;p15"/>
          <p:cNvSpPr/>
          <p:nvPr/>
        </p:nvSpPr>
        <p:spPr>
          <a:xfrm>
            <a:off x="4148898" y="3931222"/>
            <a:ext cx="1437053" cy="1148692"/>
          </a:xfrm>
          <a:custGeom>
            <a:rect b="b" l="l" r="r" t="t"/>
            <a:pathLst>
              <a:path extrusionOk="0" h="87955" w="95517">
                <a:moveTo>
                  <a:pt x="27601" y="36217"/>
                </a:moveTo>
                <a:cubicBezTo>
                  <a:pt x="22233" y="35640"/>
                  <a:pt x="13112" y="33273"/>
                  <a:pt x="8551" y="34485"/>
                </a:cubicBezTo>
                <a:cubicBezTo>
                  <a:pt x="3991" y="35697"/>
                  <a:pt x="931" y="39565"/>
                  <a:pt x="238" y="43490"/>
                </a:cubicBezTo>
                <a:cubicBezTo>
                  <a:pt x="-455" y="47416"/>
                  <a:pt x="584" y="55036"/>
                  <a:pt x="4394" y="58038"/>
                </a:cubicBezTo>
                <a:cubicBezTo>
                  <a:pt x="8204" y="61040"/>
                  <a:pt x="17037" y="61963"/>
                  <a:pt x="23098" y="61501"/>
                </a:cubicBezTo>
                <a:cubicBezTo>
                  <a:pt x="29159" y="61039"/>
                  <a:pt x="35855" y="56306"/>
                  <a:pt x="40762" y="55267"/>
                </a:cubicBezTo>
                <a:cubicBezTo>
                  <a:pt x="45669" y="54228"/>
                  <a:pt x="49306" y="53247"/>
                  <a:pt x="52539" y="55267"/>
                </a:cubicBezTo>
                <a:cubicBezTo>
                  <a:pt x="55772" y="57287"/>
                  <a:pt x="58196" y="63233"/>
                  <a:pt x="60159" y="67389"/>
                </a:cubicBezTo>
                <a:cubicBezTo>
                  <a:pt x="62122" y="71545"/>
                  <a:pt x="61775" y="76799"/>
                  <a:pt x="64315" y="80205"/>
                </a:cubicBezTo>
                <a:cubicBezTo>
                  <a:pt x="66855" y="83611"/>
                  <a:pt x="70839" y="87306"/>
                  <a:pt x="75399" y="87825"/>
                </a:cubicBezTo>
                <a:cubicBezTo>
                  <a:pt x="79960" y="88345"/>
                  <a:pt x="88330" y="86035"/>
                  <a:pt x="91678" y="83322"/>
                </a:cubicBezTo>
                <a:cubicBezTo>
                  <a:pt x="95026" y="80609"/>
                  <a:pt x="95430" y="75356"/>
                  <a:pt x="95488" y="71546"/>
                </a:cubicBezTo>
                <a:cubicBezTo>
                  <a:pt x="95546" y="67736"/>
                  <a:pt x="94622" y="63002"/>
                  <a:pt x="92024" y="60462"/>
                </a:cubicBezTo>
                <a:cubicBezTo>
                  <a:pt x="89426" y="57922"/>
                  <a:pt x="82615" y="58211"/>
                  <a:pt x="79902" y="56306"/>
                </a:cubicBezTo>
                <a:cubicBezTo>
                  <a:pt x="77189" y="54401"/>
                  <a:pt x="75803" y="52265"/>
                  <a:pt x="75745" y="49032"/>
                </a:cubicBezTo>
                <a:cubicBezTo>
                  <a:pt x="75687" y="45799"/>
                  <a:pt x="77246" y="39853"/>
                  <a:pt x="79555" y="36909"/>
                </a:cubicBezTo>
                <a:cubicBezTo>
                  <a:pt x="81864" y="33965"/>
                  <a:pt x="87176" y="34312"/>
                  <a:pt x="89600" y="31368"/>
                </a:cubicBezTo>
                <a:cubicBezTo>
                  <a:pt x="92025" y="28424"/>
                  <a:pt x="93871" y="23228"/>
                  <a:pt x="94102" y="19245"/>
                </a:cubicBezTo>
                <a:cubicBezTo>
                  <a:pt x="94333" y="15262"/>
                  <a:pt x="93236" y="10586"/>
                  <a:pt x="90985" y="7469"/>
                </a:cubicBezTo>
                <a:cubicBezTo>
                  <a:pt x="88734" y="4352"/>
                  <a:pt x="84115" y="1523"/>
                  <a:pt x="80594" y="541"/>
                </a:cubicBezTo>
                <a:cubicBezTo>
                  <a:pt x="77073" y="-440"/>
                  <a:pt x="72801" y="21"/>
                  <a:pt x="69857" y="1580"/>
                </a:cubicBezTo>
                <a:cubicBezTo>
                  <a:pt x="66913" y="3139"/>
                  <a:pt x="64373" y="5679"/>
                  <a:pt x="62930" y="9893"/>
                </a:cubicBezTo>
                <a:cubicBezTo>
                  <a:pt x="61487" y="14107"/>
                  <a:pt x="62526" y="22247"/>
                  <a:pt x="61198" y="26865"/>
                </a:cubicBezTo>
                <a:cubicBezTo>
                  <a:pt x="59870" y="31483"/>
                  <a:pt x="58369" y="35755"/>
                  <a:pt x="54963" y="37602"/>
                </a:cubicBezTo>
                <a:cubicBezTo>
                  <a:pt x="51557" y="39449"/>
                  <a:pt x="45322" y="38180"/>
                  <a:pt x="40762" y="37949"/>
                </a:cubicBezTo>
                <a:cubicBezTo>
                  <a:pt x="36202" y="37718"/>
                  <a:pt x="32970" y="36794"/>
                  <a:pt x="27601" y="36217"/>
                </a:cubicBezTo>
                <a:close/>
              </a:path>
            </a:pathLst>
          </a:custGeom>
          <a:noFill/>
          <a:ln cap="flat" cmpd="sng" w="9525">
            <a:solidFill>
              <a:srgbClr val="34FF70"/>
            </a:solidFill>
            <a:prstDash val="solid"/>
            <a:round/>
            <a:headEnd len="med" w="med" type="none"/>
            <a:tailEnd len="med" w="med" type="none"/>
          </a:ln>
        </p:spPr>
      </p:sp>
      <p:sp>
        <p:nvSpPr>
          <p:cNvPr id="106" name="Google Shape;106;p15"/>
          <p:cNvSpPr/>
          <p:nvPr/>
        </p:nvSpPr>
        <p:spPr>
          <a:xfrm rot="-10537449">
            <a:off x="-54559" y="3762683"/>
            <a:ext cx="1327745" cy="1332095"/>
          </a:xfrm>
          <a:custGeom>
            <a:rect b="b" l="l" r="r" t="t"/>
            <a:pathLst>
              <a:path extrusionOk="0" h="53283" w="53109">
                <a:moveTo>
                  <a:pt x="7735" y="0"/>
                </a:moveTo>
                <a:cubicBezTo>
                  <a:pt x="7042" y="347"/>
                  <a:pt x="4849" y="463"/>
                  <a:pt x="3579" y="2079"/>
                </a:cubicBezTo>
                <a:cubicBezTo>
                  <a:pt x="2309" y="3696"/>
                  <a:pt x="346" y="6928"/>
                  <a:pt x="115" y="9699"/>
                </a:cubicBezTo>
                <a:cubicBezTo>
                  <a:pt x="-116" y="12470"/>
                  <a:pt x="116" y="16395"/>
                  <a:pt x="2194" y="18704"/>
                </a:cubicBezTo>
                <a:cubicBezTo>
                  <a:pt x="4272" y="21013"/>
                  <a:pt x="8891" y="22225"/>
                  <a:pt x="12585" y="23553"/>
                </a:cubicBezTo>
                <a:cubicBezTo>
                  <a:pt x="16280" y="24881"/>
                  <a:pt x="21128" y="25054"/>
                  <a:pt x="24361" y="26670"/>
                </a:cubicBezTo>
                <a:cubicBezTo>
                  <a:pt x="27594" y="28286"/>
                  <a:pt x="29961" y="30538"/>
                  <a:pt x="31981" y="33251"/>
                </a:cubicBezTo>
                <a:cubicBezTo>
                  <a:pt x="34002" y="35964"/>
                  <a:pt x="34983" y="40295"/>
                  <a:pt x="36484" y="42950"/>
                </a:cubicBezTo>
                <a:cubicBezTo>
                  <a:pt x="37985" y="45606"/>
                  <a:pt x="39197" y="47510"/>
                  <a:pt x="40986" y="49184"/>
                </a:cubicBezTo>
                <a:cubicBezTo>
                  <a:pt x="42776" y="50858"/>
                  <a:pt x="45201" y="52417"/>
                  <a:pt x="47221" y="52994"/>
                </a:cubicBezTo>
                <a:cubicBezTo>
                  <a:pt x="49242" y="53571"/>
                  <a:pt x="52128" y="52706"/>
                  <a:pt x="53109" y="52648"/>
                </a:cubicBezTo>
              </a:path>
            </a:pathLst>
          </a:custGeom>
          <a:noFill/>
          <a:ln cap="flat" cmpd="sng" w="9525">
            <a:solidFill>
              <a:srgbClr val="34FF70"/>
            </a:solidFill>
            <a:prstDash val="solid"/>
            <a:round/>
            <a:headEnd len="med" w="med" type="none"/>
            <a:tailEnd len="med" w="med"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6"/>
          <p:cNvPicPr preferRelativeResize="0"/>
          <p:nvPr/>
        </p:nvPicPr>
        <p:blipFill>
          <a:blip r:embed="rId3">
            <a:alphaModFix/>
          </a:blip>
          <a:stretch>
            <a:fillRect/>
          </a:stretch>
        </p:blipFill>
        <p:spPr>
          <a:xfrm>
            <a:off x="2095500" y="1168825"/>
            <a:ext cx="4953000" cy="3295650"/>
          </a:xfrm>
          <a:prstGeom prst="rect">
            <a:avLst/>
          </a:prstGeom>
          <a:noFill/>
          <a:ln>
            <a:noFill/>
          </a:ln>
        </p:spPr>
      </p:pic>
      <p:sp>
        <p:nvSpPr>
          <p:cNvPr id="112" name="Google Shape;112;p16"/>
          <p:cNvSpPr txBox="1"/>
          <p:nvPr/>
        </p:nvSpPr>
        <p:spPr>
          <a:xfrm>
            <a:off x="6178811" y="60621"/>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001</a:t>
            </a:r>
            <a:endParaRPr sz="4000">
              <a:solidFill>
                <a:srgbClr val="FFFFFF"/>
              </a:solidFill>
              <a:latin typeface="Krona One"/>
              <a:ea typeface="Krona One"/>
              <a:cs typeface="Krona One"/>
              <a:sym typeface="Krona One"/>
            </a:endParaRPr>
          </a:p>
        </p:txBody>
      </p:sp>
      <p:sp>
        <p:nvSpPr>
          <p:cNvPr id="113" name="Google Shape;113;p16"/>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txBox="1"/>
          <p:nvPr/>
        </p:nvSpPr>
        <p:spPr>
          <a:xfrm>
            <a:off x="6634225" y="1829700"/>
            <a:ext cx="149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accent2"/>
                </a:solidFill>
              </a:rPr>
              <a:t>Sim, existe</a:t>
            </a:r>
            <a:endParaRPr sz="1200">
              <a:solidFill>
                <a:schemeClr val="accent2"/>
              </a:solidFill>
            </a:endParaRPr>
          </a:p>
        </p:txBody>
      </p:sp>
      <p:sp>
        <p:nvSpPr>
          <p:cNvPr id="115" name="Google Shape;115;p16"/>
          <p:cNvSpPr txBox="1"/>
          <p:nvPr/>
        </p:nvSpPr>
        <p:spPr>
          <a:xfrm>
            <a:off x="1493675" y="988500"/>
            <a:ext cx="4230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a:solidFill>
                  <a:schemeClr val="accent2"/>
                </a:solidFill>
                <a:latin typeface="Titillium Web"/>
                <a:ea typeface="Titillium Web"/>
                <a:cs typeface="Titillium Web"/>
                <a:sym typeface="Titillium Web"/>
              </a:rPr>
              <a:t>Sobre a existência de serviços de coleta de materiais recicláveis nas localidades da região do Recife</a:t>
            </a:r>
            <a:endParaRPr b="1" sz="1500">
              <a:solidFill>
                <a:schemeClr val="accent2"/>
              </a:solidFill>
              <a:latin typeface="Titillium Web"/>
              <a:ea typeface="Titillium Web"/>
              <a:cs typeface="Titillium Web"/>
              <a:sym typeface="Titillium Web"/>
            </a:endParaRPr>
          </a:p>
        </p:txBody>
      </p:sp>
      <p:sp>
        <p:nvSpPr>
          <p:cNvPr id="116" name="Google Shape;116;p16"/>
          <p:cNvSpPr txBox="1"/>
          <p:nvPr/>
        </p:nvSpPr>
        <p:spPr>
          <a:xfrm>
            <a:off x="6634225" y="2081700"/>
            <a:ext cx="149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accent2"/>
                </a:solidFill>
              </a:rPr>
              <a:t>Não, não existe</a:t>
            </a:r>
            <a:endParaRPr sz="1200">
              <a:solidFill>
                <a:schemeClr val="accent2"/>
              </a:solidFill>
            </a:endParaRPr>
          </a:p>
        </p:txBody>
      </p:sp>
      <p:sp>
        <p:nvSpPr>
          <p:cNvPr id="117" name="Google Shape;117;p16"/>
          <p:cNvSpPr txBox="1"/>
          <p:nvPr/>
        </p:nvSpPr>
        <p:spPr>
          <a:xfrm>
            <a:off x="6634225" y="2338350"/>
            <a:ext cx="229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accent2"/>
                </a:solidFill>
              </a:rPr>
              <a:t>Não tenho conhecimento da existência</a:t>
            </a:r>
            <a:endParaRPr sz="1200">
              <a:solidFill>
                <a:schemeClr val="accent2"/>
              </a:solidFill>
            </a:endParaRPr>
          </a:p>
        </p:txBody>
      </p:sp>
      <p:sp>
        <p:nvSpPr>
          <p:cNvPr id="118" name="Google Shape;118;p16"/>
          <p:cNvSpPr/>
          <p:nvPr/>
        </p:nvSpPr>
        <p:spPr>
          <a:xfrm>
            <a:off x="2530475" y="1955275"/>
            <a:ext cx="2157000" cy="2188200"/>
          </a:xfrm>
          <a:prstGeom prst="ellipse">
            <a:avLst/>
          </a:prstGeom>
          <a:noFill/>
          <a:ln cap="flat" cmpd="sng" w="76200">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6289625" y="1924350"/>
            <a:ext cx="180000" cy="180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6289625" y="2176350"/>
            <a:ext cx="180000" cy="1800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6289625" y="2428350"/>
            <a:ext cx="180000" cy="180000"/>
          </a:xfrm>
          <a:prstGeom prst="ellipse">
            <a:avLst/>
          </a:prstGeom>
          <a:solidFill>
            <a:srgbClr val="FFA5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843500" y="3041826"/>
            <a:ext cx="4230801" cy="2597702"/>
          </a:xfrm>
          <a:custGeom>
            <a:rect b="b" l="l" r="r" t="t"/>
            <a:pathLst>
              <a:path extrusionOk="0" h="153302" w="176412">
                <a:moveTo>
                  <a:pt x="35230" y="12522"/>
                </a:moveTo>
                <a:cubicBezTo>
                  <a:pt x="41917" y="-10103"/>
                  <a:pt x="38901" y="5282"/>
                  <a:pt x="45789" y="4075"/>
                </a:cubicBezTo>
                <a:cubicBezTo>
                  <a:pt x="52677" y="2868"/>
                  <a:pt x="68163" y="1461"/>
                  <a:pt x="76559" y="5282"/>
                </a:cubicBezTo>
                <a:cubicBezTo>
                  <a:pt x="84956" y="9103"/>
                  <a:pt x="91392" y="17499"/>
                  <a:pt x="96168" y="27002"/>
                </a:cubicBezTo>
                <a:cubicBezTo>
                  <a:pt x="100945" y="36505"/>
                  <a:pt x="99889" y="54103"/>
                  <a:pt x="105218" y="62298"/>
                </a:cubicBezTo>
                <a:cubicBezTo>
                  <a:pt x="110548" y="70494"/>
                  <a:pt x="118693" y="72756"/>
                  <a:pt x="128145" y="76175"/>
                </a:cubicBezTo>
                <a:cubicBezTo>
                  <a:pt x="137597" y="79594"/>
                  <a:pt x="153988" y="78589"/>
                  <a:pt x="161932" y="82812"/>
                </a:cubicBezTo>
                <a:cubicBezTo>
                  <a:pt x="169876" y="87035"/>
                  <a:pt x="174150" y="95532"/>
                  <a:pt x="175809" y="101515"/>
                </a:cubicBezTo>
                <a:cubicBezTo>
                  <a:pt x="177468" y="107498"/>
                  <a:pt x="175507" y="114035"/>
                  <a:pt x="171887" y="118711"/>
                </a:cubicBezTo>
                <a:cubicBezTo>
                  <a:pt x="168267" y="123387"/>
                  <a:pt x="155849" y="124644"/>
                  <a:pt x="154089" y="129571"/>
                </a:cubicBezTo>
                <a:cubicBezTo>
                  <a:pt x="152329" y="134498"/>
                  <a:pt x="186066" y="146565"/>
                  <a:pt x="161329" y="148274"/>
                </a:cubicBezTo>
                <a:cubicBezTo>
                  <a:pt x="136592" y="149984"/>
                  <a:pt x="26683" y="162453"/>
                  <a:pt x="5666" y="139828"/>
                </a:cubicBezTo>
                <a:cubicBezTo>
                  <a:pt x="-15350" y="117203"/>
                  <a:pt x="28543" y="35148"/>
                  <a:pt x="35230" y="12522"/>
                </a:cubicBezTo>
                <a:close/>
              </a:path>
            </a:pathLst>
          </a:custGeom>
          <a:noFill/>
          <a:ln cap="flat" cmpd="sng" w="9525">
            <a:solidFill>
              <a:srgbClr val="00FFFF"/>
            </a:solidFill>
            <a:prstDash val="solid"/>
            <a:round/>
            <a:headEnd len="med" w="med" type="none"/>
            <a:tailEnd len="med" w="med" type="none"/>
          </a:ln>
        </p:spPr>
      </p:sp>
      <p:sp>
        <p:nvSpPr>
          <p:cNvPr id="123" name="Google Shape;123;p16"/>
          <p:cNvSpPr/>
          <p:nvPr/>
        </p:nvSpPr>
        <p:spPr>
          <a:xfrm rot="7563791">
            <a:off x="7505738" y="3518556"/>
            <a:ext cx="2285264" cy="928936"/>
          </a:xfrm>
          <a:custGeom>
            <a:rect b="b" l="l" r="r" t="t"/>
            <a:pathLst>
              <a:path extrusionOk="0" h="37156" w="91407">
                <a:moveTo>
                  <a:pt x="0" y="28056"/>
                </a:moveTo>
                <a:cubicBezTo>
                  <a:pt x="1810" y="29263"/>
                  <a:pt x="7442" y="33788"/>
                  <a:pt x="10861" y="35296"/>
                </a:cubicBezTo>
                <a:cubicBezTo>
                  <a:pt x="14280" y="36804"/>
                  <a:pt x="16240" y="37207"/>
                  <a:pt x="20514" y="37106"/>
                </a:cubicBezTo>
                <a:cubicBezTo>
                  <a:pt x="24788" y="37005"/>
                  <a:pt x="32179" y="36452"/>
                  <a:pt x="36503" y="34692"/>
                </a:cubicBezTo>
                <a:cubicBezTo>
                  <a:pt x="40827" y="32932"/>
                  <a:pt x="43693" y="30016"/>
                  <a:pt x="46458" y="26547"/>
                </a:cubicBezTo>
                <a:cubicBezTo>
                  <a:pt x="49223" y="23078"/>
                  <a:pt x="50380" y="17145"/>
                  <a:pt x="53095" y="13877"/>
                </a:cubicBezTo>
                <a:cubicBezTo>
                  <a:pt x="55810" y="10609"/>
                  <a:pt x="57972" y="8347"/>
                  <a:pt x="62748" y="6939"/>
                </a:cubicBezTo>
                <a:cubicBezTo>
                  <a:pt x="67524" y="5531"/>
                  <a:pt x="77329" y="6084"/>
                  <a:pt x="81753" y="5430"/>
                </a:cubicBezTo>
                <a:cubicBezTo>
                  <a:pt x="86178" y="4776"/>
                  <a:pt x="87686" y="3922"/>
                  <a:pt x="89295" y="3017"/>
                </a:cubicBezTo>
                <a:cubicBezTo>
                  <a:pt x="90904" y="2112"/>
                  <a:pt x="91055" y="503"/>
                  <a:pt x="91407" y="0"/>
                </a:cubicBezTo>
              </a:path>
            </a:pathLst>
          </a:custGeom>
          <a:noFill/>
          <a:ln cap="flat" cmpd="sng" w="9525">
            <a:solidFill>
              <a:srgbClr val="34FF70"/>
            </a:solidFill>
            <a:prstDash val="solid"/>
            <a:round/>
            <a:headEnd len="med" w="med" type="none"/>
            <a:tailEnd len="med" w="med" type="none"/>
          </a:ln>
        </p:spPr>
      </p:sp>
      <p:sp>
        <p:nvSpPr>
          <p:cNvPr id="124" name="Google Shape;124;p16"/>
          <p:cNvSpPr/>
          <p:nvPr/>
        </p:nvSpPr>
        <p:spPr>
          <a:xfrm>
            <a:off x="5129172" y="34995"/>
            <a:ext cx="820252" cy="728048"/>
          </a:xfrm>
          <a:custGeom>
            <a:rect b="b" l="l" r="r" t="t"/>
            <a:pathLst>
              <a:path extrusionOk="0" h="87955" w="95517">
                <a:moveTo>
                  <a:pt x="27601" y="36217"/>
                </a:moveTo>
                <a:cubicBezTo>
                  <a:pt x="22233" y="35640"/>
                  <a:pt x="13112" y="33273"/>
                  <a:pt x="8551" y="34485"/>
                </a:cubicBezTo>
                <a:cubicBezTo>
                  <a:pt x="3991" y="35697"/>
                  <a:pt x="931" y="39565"/>
                  <a:pt x="238" y="43490"/>
                </a:cubicBezTo>
                <a:cubicBezTo>
                  <a:pt x="-455" y="47416"/>
                  <a:pt x="584" y="55036"/>
                  <a:pt x="4394" y="58038"/>
                </a:cubicBezTo>
                <a:cubicBezTo>
                  <a:pt x="8204" y="61040"/>
                  <a:pt x="17037" y="61963"/>
                  <a:pt x="23098" y="61501"/>
                </a:cubicBezTo>
                <a:cubicBezTo>
                  <a:pt x="29159" y="61039"/>
                  <a:pt x="35855" y="56306"/>
                  <a:pt x="40762" y="55267"/>
                </a:cubicBezTo>
                <a:cubicBezTo>
                  <a:pt x="45669" y="54228"/>
                  <a:pt x="49306" y="53247"/>
                  <a:pt x="52539" y="55267"/>
                </a:cubicBezTo>
                <a:cubicBezTo>
                  <a:pt x="55772" y="57287"/>
                  <a:pt x="58196" y="63233"/>
                  <a:pt x="60159" y="67389"/>
                </a:cubicBezTo>
                <a:cubicBezTo>
                  <a:pt x="62122" y="71545"/>
                  <a:pt x="61775" y="76799"/>
                  <a:pt x="64315" y="80205"/>
                </a:cubicBezTo>
                <a:cubicBezTo>
                  <a:pt x="66855" y="83611"/>
                  <a:pt x="70839" y="87306"/>
                  <a:pt x="75399" y="87825"/>
                </a:cubicBezTo>
                <a:cubicBezTo>
                  <a:pt x="79960" y="88345"/>
                  <a:pt x="88330" y="86035"/>
                  <a:pt x="91678" y="83322"/>
                </a:cubicBezTo>
                <a:cubicBezTo>
                  <a:pt x="95026" y="80609"/>
                  <a:pt x="95430" y="75356"/>
                  <a:pt x="95488" y="71546"/>
                </a:cubicBezTo>
                <a:cubicBezTo>
                  <a:pt x="95546" y="67736"/>
                  <a:pt x="94622" y="63002"/>
                  <a:pt x="92024" y="60462"/>
                </a:cubicBezTo>
                <a:cubicBezTo>
                  <a:pt x="89426" y="57922"/>
                  <a:pt x="82615" y="58211"/>
                  <a:pt x="79902" y="56306"/>
                </a:cubicBezTo>
                <a:cubicBezTo>
                  <a:pt x="77189" y="54401"/>
                  <a:pt x="75803" y="52265"/>
                  <a:pt x="75745" y="49032"/>
                </a:cubicBezTo>
                <a:cubicBezTo>
                  <a:pt x="75687" y="45799"/>
                  <a:pt x="77246" y="39853"/>
                  <a:pt x="79555" y="36909"/>
                </a:cubicBezTo>
                <a:cubicBezTo>
                  <a:pt x="81864" y="33965"/>
                  <a:pt x="87176" y="34312"/>
                  <a:pt x="89600" y="31368"/>
                </a:cubicBezTo>
                <a:cubicBezTo>
                  <a:pt x="92025" y="28424"/>
                  <a:pt x="93871" y="23228"/>
                  <a:pt x="94102" y="19245"/>
                </a:cubicBezTo>
                <a:cubicBezTo>
                  <a:pt x="94333" y="15262"/>
                  <a:pt x="93236" y="10586"/>
                  <a:pt x="90985" y="7469"/>
                </a:cubicBezTo>
                <a:cubicBezTo>
                  <a:pt x="88734" y="4352"/>
                  <a:pt x="84115" y="1523"/>
                  <a:pt x="80594" y="541"/>
                </a:cubicBezTo>
                <a:cubicBezTo>
                  <a:pt x="77073" y="-440"/>
                  <a:pt x="72801" y="21"/>
                  <a:pt x="69857" y="1580"/>
                </a:cubicBezTo>
                <a:cubicBezTo>
                  <a:pt x="66913" y="3139"/>
                  <a:pt x="64373" y="5679"/>
                  <a:pt x="62930" y="9893"/>
                </a:cubicBezTo>
                <a:cubicBezTo>
                  <a:pt x="61487" y="14107"/>
                  <a:pt x="62526" y="22247"/>
                  <a:pt x="61198" y="26865"/>
                </a:cubicBezTo>
                <a:cubicBezTo>
                  <a:pt x="59870" y="31483"/>
                  <a:pt x="58369" y="35755"/>
                  <a:pt x="54963" y="37602"/>
                </a:cubicBezTo>
                <a:cubicBezTo>
                  <a:pt x="51557" y="39449"/>
                  <a:pt x="45322" y="38180"/>
                  <a:pt x="40762" y="37949"/>
                </a:cubicBezTo>
                <a:cubicBezTo>
                  <a:pt x="36202" y="37718"/>
                  <a:pt x="32970" y="36794"/>
                  <a:pt x="27601" y="36217"/>
                </a:cubicBezTo>
                <a:close/>
              </a:path>
            </a:pathLst>
          </a:custGeom>
          <a:noFill/>
          <a:ln cap="flat" cmpd="sng" w="9525">
            <a:solidFill>
              <a:srgbClr val="4169E1"/>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p:nvPr/>
        </p:nvSpPr>
        <p:spPr>
          <a:xfrm>
            <a:off x="6808863" y="-172952"/>
            <a:ext cx="2671000" cy="2419050"/>
          </a:xfrm>
          <a:custGeom>
            <a:rect b="b" l="l" r="r" t="t"/>
            <a:pathLst>
              <a:path extrusionOk="0" h="96762" w="106840">
                <a:moveTo>
                  <a:pt x="11901" y="7240"/>
                </a:moveTo>
                <a:cubicBezTo>
                  <a:pt x="9996" y="9396"/>
                  <a:pt x="4732" y="10799"/>
                  <a:pt x="2877" y="15060"/>
                </a:cubicBezTo>
                <a:cubicBezTo>
                  <a:pt x="1022" y="19321"/>
                  <a:pt x="-1133" y="27593"/>
                  <a:pt x="772" y="32807"/>
                </a:cubicBezTo>
                <a:cubicBezTo>
                  <a:pt x="2677" y="38021"/>
                  <a:pt x="7640" y="43284"/>
                  <a:pt x="14307" y="46342"/>
                </a:cubicBezTo>
                <a:cubicBezTo>
                  <a:pt x="20975" y="49400"/>
                  <a:pt x="34511" y="49751"/>
                  <a:pt x="40777" y="51155"/>
                </a:cubicBezTo>
                <a:cubicBezTo>
                  <a:pt x="47044" y="52559"/>
                  <a:pt x="48247" y="52709"/>
                  <a:pt x="51906" y="54764"/>
                </a:cubicBezTo>
                <a:cubicBezTo>
                  <a:pt x="55566" y="56819"/>
                  <a:pt x="61180" y="58374"/>
                  <a:pt x="62734" y="63487"/>
                </a:cubicBezTo>
                <a:cubicBezTo>
                  <a:pt x="64288" y="68601"/>
                  <a:pt x="58573" y="80281"/>
                  <a:pt x="61230" y="85445"/>
                </a:cubicBezTo>
                <a:cubicBezTo>
                  <a:pt x="63887" y="90609"/>
                  <a:pt x="73613" y="92614"/>
                  <a:pt x="78676" y="94469"/>
                </a:cubicBezTo>
                <a:cubicBezTo>
                  <a:pt x="83739" y="96324"/>
                  <a:pt x="88001" y="96875"/>
                  <a:pt x="91610" y="96574"/>
                </a:cubicBezTo>
                <a:cubicBezTo>
                  <a:pt x="95220" y="96273"/>
                  <a:pt x="98729" y="97928"/>
                  <a:pt x="100333" y="92664"/>
                </a:cubicBezTo>
                <a:cubicBezTo>
                  <a:pt x="101937" y="87400"/>
                  <a:pt x="101285" y="79429"/>
                  <a:pt x="101235" y="64991"/>
                </a:cubicBezTo>
                <a:cubicBezTo>
                  <a:pt x="101185" y="50553"/>
                  <a:pt x="114520" y="16514"/>
                  <a:pt x="100032" y="6036"/>
                </a:cubicBezTo>
                <a:cubicBezTo>
                  <a:pt x="85544" y="-4441"/>
                  <a:pt x="28996" y="1925"/>
                  <a:pt x="14307" y="2126"/>
                </a:cubicBezTo>
                <a:cubicBezTo>
                  <a:pt x="-381" y="2327"/>
                  <a:pt x="13806" y="5084"/>
                  <a:pt x="11901" y="7240"/>
                </a:cubicBezTo>
                <a:close/>
              </a:path>
            </a:pathLst>
          </a:custGeom>
          <a:noFill/>
          <a:ln cap="flat" cmpd="sng" w="9525">
            <a:solidFill>
              <a:srgbClr val="34FF70"/>
            </a:solidFill>
            <a:prstDash val="solid"/>
            <a:round/>
            <a:headEnd len="med" w="med" type="none"/>
            <a:tailEnd len="med" w="med" type="none"/>
          </a:ln>
        </p:spPr>
      </p:sp>
      <p:pic>
        <p:nvPicPr>
          <p:cNvPr id="130" name="Google Shape;130;p17"/>
          <p:cNvPicPr preferRelativeResize="0"/>
          <p:nvPr/>
        </p:nvPicPr>
        <p:blipFill>
          <a:blip r:embed="rId3">
            <a:alphaModFix/>
          </a:blip>
          <a:stretch>
            <a:fillRect/>
          </a:stretch>
        </p:blipFill>
        <p:spPr>
          <a:xfrm>
            <a:off x="3506163" y="3235675"/>
            <a:ext cx="5438324" cy="1800850"/>
          </a:xfrm>
          <a:prstGeom prst="rect">
            <a:avLst/>
          </a:prstGeom>
          <a:noFill/>
          <a:ln>
            <a:noFill/>
          </a:ln>
          <a:effectLst>
            <a:outerShdw blurRad="57150" rotWithShape="0" algn="bl" dir="5400000" dist="19050">
              <a:srgbClr val="000000">
                <a:alpha val="50000"/>
              </a:srgbClr>
            </a:outerShdw>
          </a:effectLst>
        </p:spPr>
      </p:pic>
      <p:sp>
        <p:nvSpPr>
          <p:cNvPr id="131" name="Google Shape;131;p17"/>
          <p:cNvSpPr txBox="1"/>
          <p:nvPr/>
        </p:nvSpPr>
        <p:spPr>
          <a:xfrm>
            <a:off x="6178811" y="60621"/>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001</a:t>
            </a:r>
            <a:endParaRPr sz="4000">
              <a:solidFill>
                <a:srgbClr val="FFFFFF"/>
              </a:solidFill>
              <a:latin typeface="Krona One"/>
              <a:ea typeface="Krona One"/>
              <a:cs typeface="Krona One"/>
              <a:sym typeface="Krona One"/>
            </a:endParaRPr>
          </a:p>
        </p:txBody>
      </p:sp>
      <p:sp>
        <p:nvSpPr>
          <p:cNvPr id="132" name="Google Shape;132;p17"/>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17"/>
          <p:cNvPicPr preferRelativeResize="0"/>
          <p:nvPr/>
        </p:nvPicPr>
        <p:blipFill>
          <a:blip r:embed="rId4">
            <a:alphaModFix/>
          </a:blip>
          <a:stretch>
            <a:fillRect/>
          </a:stretch>
        </p:blipFill>
        <p:spPr>
          <a:xfrm>
            <a:off x="379700" y="885925"/>
            <a:ext cx="3735361" cy="2349740"/>
          </a:xfrm>
          <a:prstGeom prst="rect">
            <a:avLst/>
          </a:prstGeom>
          <a:noFill/>
          <a:ln>
            <a:noFill/>
          </a:ln>
        </p:spPr>
      </p:pic>
      <p:sp>
        <p:nvSpPr>
          <p:cNvPr id="134" name="Google Shape;134;p17"/>
          <p:cNvSpPr txBox="1"/>
          <p:nvPr/>
        </p:nvSpPr>
        <p:spPr>
          <a:xfrm>
            <a:off x="3461375" y="2790375"/>
            <a:ext cx="20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2"/>
                </a:solidFill>
                <a:latin typeface="Titillium Web"/>
                <a:ea typeface="Titillium Web"/>
                <a:cs typeface="Titillium Web"/>
                <a:sym typeface="Titillium Web"/>
              </a:rPr>
              <a:t>Alguns comentários</a:t>
            </a:r>
            <a:endParaRPr b="1">
              <a:solidFill>
                <a:schemeClr val="accent2"/>
              </a:solidFill>
              <a:latin typeface="Titillium Web"/>
              <a:ea typeface="Titillium Web"/>
              <a:cs typeface="Titillium Web"/>
              <a:sym typeface="Titillium Web"/>
            </a:endParaRPr>
          </a:p>
        </p:txBody>
      </p:sp>
      <p:sp>
        <p:nvSpPr>
          <p:cNvPr id="135" name="Google Shape;135;p17"/>
          <p:cNvSpPr txBox="1"/>
          <p:nvPr/>
        </p:nvSpPr>
        <p:spPr>
          <a:xfrm>
            <a:off x="379725" y="216450"/>
            <a:ext cx="3735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accent2"/>
                </a:solidFill>
                <a:latin typeface="Titillium Web"/>
                <a:ea typeface="Titillium Web"/>
                <a:cs typeface="Titillium Web"/>
                <a:sym typeface="Titillium Web"/>
              </a:rPr>
              <a:t>Comparação entre as pessoas que se sentem motivadas a separar o lixo reciclável</a:t>
            </a:r>
            <a:endParaRPr>
              <a:solidFill>
                <a:schemeClr val="accent2"/>
              </a:solidFill>
              <a:latin typeface="Titillium Web"/>
              <a:ea typeface="Titillium Web"/>
              <a:cs typeface="Titillium Web"/>
              <a:sym typeface="Titillium Web"/>
            </a:endParaRPr>
          </a:p>
        </p:txBody>
      </p:sp>
      <p:sp>
        <p:nvSpPr>
          <p:cNvPr id="136" name="Google Shape;136;p17"/>
          <p:cNvSpPr/>
          <p:nvPr/>
        </p:nvSpPr>
        <p:spPr>
          <a:xfrm>
            <a:off x="-152459" y="3467580"/>
            <a:ext cx="1317650" cy="1675925"/>
          </a:xfrm>
          <a:custGeom>
            <a:rect b="b" l="l" r="r" t="t"/>
            <a:pathLst>
              <a:path extrusionOk="0" h="67037" w="52706">
                <a:moveTo>
                  <a:pt x="6409" y="14699"/>
                </a:moveTo>
                <a:cubicBezTo>
                  <a:pt x="5557" y="14449"/>
                  <a:pt x="2298" y="14600"/>
                  <a:pt x="1295" y="13196"/>
                </a:cubicBezTo>
                <a:cubicBezTo>
                  <a:pt x="292" y="11792"/>
                  <a:pt x="-459" y="8433"/>
                  <a:pt x="393" y="6277"/>
                </a:cubicBezTo>
                <a:cubicBezTo>
                  <a:pt x="1245" y="4121"/>
                  <a:pt x="3852" y="964"/>
                  <a:pt x="6409" y="262"/>
                </a:cubicBezTo>
                <a:cubicBezTo>
                  <a:pt x="8966" y="-440"/>
                  <a:pt x="13778" y="312"/>
                  <a:pt x="15733" y="2066"/>
                </a:cubicBezTo>
                <a:cubicBezTo>
                  <a:pt x="17688" y="3821"/>
                  <a:pt x="16936" y="8834"/>
                  <a:pt x="18139" y="10789"/>
                </a:cubicBezTo>
                <a:cubicBezTo>
                  <a:pt x="19342" y="12744"/>
                  <a:pt x="19994" y="13296"/>
                  <a:pt x="22952" y="13797"/>
                </a:cubicBezTo>
                <a:cubicBezTo>
                  <a:pt x="25910" y="14298"/>
                  <a:pt x="32226" y="13296"/>
                  <a:pt x="35886" y="13797"/>
                </a:cubicBezTo>
                <a:cubicBezTo>
                  <a:pt x="39546" y="14298"/>
                  <a:pt x="42303" y="15000"/>
                  <a:pt x="44910" y="16805"/>
                </a:cubicBezTo>
                <a:cubicBezTo>
                  <a:pt x="47517" y="18610"/>
                  <a:pt x="50324" y="21518"/>
                  <a:pt x="51527" y="24626"/>
                </a:cubicBezTo>
                <a:cubicBezTo>
                  <a:pt x="52730" y="27734"/>
                  <a:pt x="52981" y="32396"/>
                  <a:pt x="52129" y="35454"/>
                </a:cubicBezTo>
                <a:cubicBezTo>
                  <a:pt x="51277" y="38512"/>
                  <a:pt x="50024" y="41270"/>
                  <a:pt x="46414" y="42974"/>
                </a:cubicBezTo>
                <a:cubicBezTo>
                  <a:pt x="42805" y="44679"/>
                  <a:pt x="33681" y="44077"/>
                  <a:pt x="30472" y="45681"/>
                </a:cubicBezTo>
                <a:cubicBezTo>
                  <a:pt x="27264" y="47285"/>
                  <a:pt x="26912" y="50343"/>
                  <a:pt x="27163" y="52599"/>
                </a:cubicBezTo>
                <a:cubicBezTo>
                  <a:pt x="27414" y="54855"/>
                  <a:pt x="30873" y="56810"/>
                  <a:pt x="31976" y="59216"/>
                </a:cubicBezTo>
                <a:cubicBezTo>
                  <a:pt x="33079" y="61622"/>
                  <a:pt x="33479" y="65734"/>
                  <a:pt x="33780" y="67037"/>
                </a:cubicBezTo>
              </a:path>
            </a:pathLst>
          </a:custGeom>
          <a:noFill/>
          <a:ln cap="flat" cmpd="sng" w="9525">
            <a:solidFill>
              <a:srgbClr val="4169E1"/>
            </a:solidFill>
            <a:prstDash val="solid"/>
            <a:round/>
            <a:headEnd len="med" w="med" type="none"/>
            <a:tailEnd len="med" w="med" type="non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p:nvPr/>
        </p:nvSpPr>
        <p:spPr>
          <a:xfrm>
            <a:off x="3111461" y="61197"/>
            <a:ext cx="1149250" cy="1074525"/>
          </a:xfrm>
          <a:custGeom>
            <a:rect b="b" l="l" r="r" t="t"/>
            <a:pathLst>
              <a:path extrusionOk="0" h="42981" w="45970">
                <a:moveTo>
                  <a:pt x="4516" y="12049"/>
                </a:moveTo>
                <a:cubicBezTo>
                  <a:pt x="2056" y="12049"/>
                  <a:pt x="-583" y="15698"/>
                  <a:pt x="195" y="18031"/>
                </a:cubicBezTo>
                <a:cubicBezTo>
                  <a:pt x="1275" y="21269"/>
                  <a:pt x="5240" y="23059"/>
                  <a:pt x="6178" y="26341"/>
                </a:cubicBezTo>
                <a:cubicBezTo>
                  <a:pt x="7427" y="30708"/>
                  <a:pt x="3270" y="36479"/>
                  <a:pt x="6178" y="39968"/>
                </a:cubicBezTo>
                <a:cubicBezTo>
                  <a:pt x="8071" y="42239"/>
                  <a:pt x="12360" y="43602"/>
                  <a:pt x="14820" y="41962"/>
                </a:cubicBezTo>
                <a:cubicBezTo>
                  <a:pt x="17381" y="40254"/>
                  <a:pt x="19760" y="36804"/>
                  <a:pt x="22797" y="37309"/>
                </a:cubicBezTo>
                <a:cubicBezTo>
                  <a:pt x="25120" y="37696"/>
                  <a:pt x="26095" y="40750"/>
                  <a:pt x="28115" y="41962"/>
                </a:cubicBezTo>
                <a:cubicBezTo>
                  <a:pt x="31526" y="44008"/>
                  <a:pt x="37542" y="42613"/>
                  <a:pt x="39748" y="39303"/>
                </a:cubicBezTo>
                <a:cubicBezTo>
                  <a:pt x="42585" y="35046"/>
                  <a:pt x="32461" y="29065"/>
                  <a:pt x="35094" y="24679"/>
                </a:cubicBezTo>
                <a:cubicBezTo>
                  <a:pt x="37980" y="19872"/>
                  <a:pt x="48508" y="16050"/>
                  <a:pt x="45398" y="11384"/>
                </a:cubicBezTo>
                <a:cubicBezTo>
                  <a:pt x="41525" y="5573"/>
                  <a:pt x="30942" y="13313"/>
                  <a:pt x="24458" y="10719"/>
                </a:cubicBezTo>
                <a:cubicBezTo>
                  <a:pt x="18862" y="8480"/>
                  <a:pt x="15825" y="-582"/>
                  <a:pt x="9834" y="83"/>
                </a:cubicBezTo>
                <a:cubicBezTo>
                  <a:pt x="5683" y="544"/>
                  <a:pt x="2228" y="8763"/>
                  <a:pt x="5181" y="11716"/>
                </a:cubicBezTo>
              </a:path>
            </a:pathLst>
          </a:custGeom>
          <a:noFill/>
          <a:ln cap="flat" cmpd="sng" w="9525">
            <a:solidFill>
              <a:srgbClr val="1EB6E9"/>
            </a:solidFill>
            <a:prstDash val="solid"/>
            <a:round/>
            <a:headEnd len="med" w="med" type="none"/>
            <a:tailEnd len="med" w="med" type="none"/>
          </a:ln>
        </p:spPr>
      </p:sp>
      <p:sp>
        <p:nvSpPr>
          <p:cNvPr id="142" name="Google Shape;142;p18"/>
          <p:cNvSpPr/>
          <p:nvPr/>
        </p:nvSpPr>
        <p:spPr>
          <a:xfrm rot="-9931729">
            <a:off x="6375066" y="-938404"/>
            <a:ext cx="4410421" cy="3832655"/>
          </a:xfrm>
          <a:custGeom>
            <a:rect b="b" l="l" r="r" t="t"/>
            <a:pathLst>
              <a:path extrusionOk="0" h="153302" w="176412">
                <a:moveTo>
                  <a:pt x="35230" y="12522"/>
                </a:moveTo>
                <a:cubicBezTo>
                  <a:pt x="41917" y="-10103"/>
                  <a:pt x="38901" y="5282"/>
                  <a:pt x="45789" y="4075"/>
                </a:cubicBezTo>
                <a:cubicBezTo>
                  <a:pt x="52677" y="2868"/>
                  <a:pt x="68163" y="1461"/>
                  <a:pt x="76559" y="5282"/>
                </a:cubicBezTo>
                <a:cubicBezTo>
                  <a:pt x="84956" y="9103"/>
                  <a:pt x="91392" y="17499"/>
                  <a:pt x="96168" y="27002"/>
                </a:cubicBezTo>
                <a:cubicBezTo>
                  <a:pt x="100945" y="36505"/>
                  <a:pt x="99889" y="54103"/>
                  <a:pt x="105218" y="62298"/>
                </a:cubicBezTo>
                <a:cubicBezTo>
                  <a:pt x="110548" y="70494"/>
                  <a:pt x="118693" y="72756"/>
                  <a:pt x="128145" y="76175"/>
                </a:cubicBezTo>
                <a:cubicBezTo>
                  <a:pt x="137597" y="79594"/>
                  <a:pt x="153988" y="78589"/>
                  <a:pt x="161932" y="82812"/>
                </a:cubicBezTo>
                <a:cubicBezTo>
                  <a:pt x="169876" y="87035"/>
                  <a:pt x="174150" y="95532"/>
                  <a:pt x="175809" y="101515"/>
                </a:cubicBezTo>
                <a:cubicBezTo>
                  <a:pt x="177468" y="107498"/>
                  <a:pt x="175507" y="114035"/>
                  <a:pt x="171887" y="118711"/>
                </a:cubicBezTo>
                <a:cubicBezTo>
                  <a:pt x="168267" y="123387"/>
                  <a:pt x="155849" y="124644"/>
                  <a:pt x="154089" y="129571"/>
                </a:cubicBezTo>
                <a:cubicBezTo>
                  <a:pt x="152329" y="134498"/>
                  <a:pt x="186066" y="146565"/>
                  <a:pt x="161329" y="148274"/>
                </a:cubicBezTo>
                <a:cubicBezTo>
                  <a:pt x="136592" y="149984"/>
                  <a:pt x="26683" y="162453"/>
                  <a:pt x="5666" y="139828"/>
                </a:cubicBezTo>
                <a:cubicBezTo>
                  <a:pt x="-15350" y="117203"/>
                  <a:pt x="28543" y="35148"/>
                  <a:pt x="35230" y="12522"/>
                </a:cubicBezTo>
                <a:close/>
              </a:path>
            </a:pathLst>
          </a:custGeom>
          <a:noFill/>
          <a:ln cap="flat" cmpd="sng" w="9525">
            <a:solidFill>
              <a:srgbClr val="00FFFF"/>
            </a:solidFill>
            <a:prstDash val="solid"/>
            <a:round/>
            <a:headEnd len="med" w="med" type="none"/>
            <a:tailEnd len="med" w="med" type="none"/>
          </a:ln>
        </p:spPr>
      </p:sp>
      <p:sp>
        <p:nvSpPr>
          <p:cNvPr id="143" name="Google Shape;143;p18"/>
          <p:cNvSpPr txBox="1"/>
          <p:nvPr/>
        </p:nvSpPr>
        <p:spPr>
          <a:xfrm>
            <a:off x="141800" y="139925"/>
            <a:ext cx="238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3000">
                <a:solidFill>
                  <a:schemeClr val="accent2"/>
                </a:solidFill>
              </a:rPr>
              <a:t>O problema</a:t>
            </a:r>
            <a:endParaRPr b="1" sz="3000">
              <a:solidFill>
                <a:schemeClr val="accent2"/>
              </a:solidFill>
            </a:endParaRPr>
          </a:p>
        </p:txBody>
      </p:sp>
      <p:sp>
        <p:nvSpPr>
          <p:cNvPr id="144" name="Google Shape;144;p18"/>
          <p:cNvSpPr txBox="1"/>
          <p:nvPr/>
        </p:nvSpPr>
        <p:spPr>
          <a:xfrm>
            <a:off x="6178811" y="61200"/>
            <a:ext cx="29652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001</a:t>
            </a:r>
            <a:endParaRPr sz="4000">
              <a:solidFill>
                <a:srgbClr val="FFFFFF"/>
              </a:solidFill>
              <a:latin typeface="Krona One"/>
              <a:ea typeface="Krona One"/>
              <a:cs typeface="Krona One"/>
              <a:sym typeface="Krona One"/>
            </a:endParaRPr>
          </a:p>
        </p:txBody>
      </p:sp>
      <p:sp>
        <p:nvSpPr>
          <p:cNvPr id="145" name="Google Shape;145;p18"/>
          <p:cNvSpPr/>
          <p:nvPr/>
        </p:nvSpPr>
        <p:spPr>
          <a:xfrm>
            <a:off x="3672000" y="2121750"/>
            <a:ext cx="1800000" cy="900000"/>
          </a:xfrm>
          <a:prstGeom prst="mathMultiply">
            <a:avLst>
              <a:gd fmla="val 23520"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0" y="4497000"/>
            <a:ext cx="840286" cy="646505"/>
          </a:xfrm>
          <a:custGeom>
            <a:rect b="b" l="l" r="r" t="t"/>
            <a:pathLst>
              <a:path extrusionOk="0" h="21157" w="32904">
                <a:moveTo>
                  <a:pt x="0" y="5571"/>
                </a:moveTo>
                <a:cubicBezTo>
                  <a:pt x="520" y="4878"/>
                  <a:pt x="1732" y="2338"/>
                  <a:pt x="3117" y="1414"/>
                </a:cubicBezTo>
                <a:cubicBezTo>
                  <a:pt x="4503" y="490"/>
                  <a:pt x="6639" y="-29"/>
                  <a:pt x="8313" y="29"/>
                </a:cubicBezTo>
                <a:cubicBezTo>
                  <a:pt x="9987" y="87"/>
                  <a:pt x="12008" y="664"/>
                  <a:pt x="13162" y="1761"/>
                </a:cubicBezTo>
                <a:cubicBezTo>
                  <a:pt x="14317" y="2858"/>
                  <a:pt x="14721" y="5051"/>
                  <a:pt x="15240" y="6610"/>
                </a:cubicBezTo>
                <a:cubicBezTo>
                  <a:pt x="15760" y="8169"/>
                  <a:pt x="15644" y="9670"/>
                  <a:pt x="16279" y="11113"/>
                </a:cubicBezTo>
                <a:cubicBezTo>
                  <a:pt x="16914" y="12556"/>
                  <a:pt x="17607" y="14288"/>
                  <a:pt x="19050" y="15269"/>
                </a:cubicBezTo>
                <a:cubicBezTo>
                  <a:pt x="20493" y="16250"/>
                  <a:pt x="23149" y="16539"/>
                  <a:pt x="24938" y="17001"/>
                </a:cubicBezTo>
                <a:cubicBezTo>
                  <a:pt x="26728" y="17463"/>
                  <a:pt x="28459" y="17347"/>
                  <a:pt x="29787" y="18040"/>
                </a:cubicBezTo>
                <a:cubicBezTo>
                  <a:pt x="31115" y="18733"/>
                  <a:pt x="32385" y="20638"/>
                  <a:pt x="32904" y="21157"/>
                </a:cubicBezTo>
              </a:path>
            </a:pathLst>
          </a:custGeom>
          <a:noFill/>
          <a:ln cap="flat" cmpd="sng" w="9525">
            <a:solidFill>
              <a:schemeClr val="accent1"/>
            </a:solidFill>
            <a:prstDash val="solid"/>
            <a:round/>
            <a:headEnd len="med" w="med" type="none"/>
            <a:tailEnd len="med" w="med" type="none"/>
          </a:ln>
        </p:spPr>
      </p:sp>
      <p:sp>
        <p:nvSpPr>
          <p:cNvPr id="147" name="Google Shape;147;p18"/>
          <p:cNvSpPr txBox="1"/>
          <p:nvPr/>
        </p:nvSpPr>
        <p:spPr>
          <a:xfrm>
            <a:off x="6049150" y="4347525"/>
            <a:ext cx="29652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pt-BR" sz="3000">
                <a:solidFill>
                  <a:schemeClr val="accent2"/>
                </a:solidFill>
              </a:rPr>
              <a:t>Nossa solução</a:t>
            </a:r>
            <a:endParaRPr b="1" sz="1600">
              <a:solidFill>
                <a:schemeClr val="accent2"/>
              </a:solidFill>
            </a:endParaRPr>
          </a:p>
        </p:txBody>
      </p:sp>
      <p:sp>
        <p:nvSpPr>
          <p:cNvPr id="148" name="Google Shape;148;p18"/>
          <p:cNvSpPr txBox="1"/>
          <p:nvPr/>
        </p:nvSpPr>
        <p:spPr>
          <a:xfrm>
            <a:off x="141800" y="883875"/>
            <a:ext cx="3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2"/>
              </a:solidFill>
            </a:endParaRPr>
          </a:p>
        </p:txBody>
      </p:sp>
      <p:sp>
        <p:nvSpPr>
          <p:cNvPr id="149" name="Google Shape;149;p18"/>
          <p:cNvSpPr txBox="1"/>
          <p:nvPr/>
        </p:nvSpPr>
        <p:spPr>
          <a:xfrm>
            <a:off x="5351600" y="2740900"/>
            <a:ext cx="3636900" cy="169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pt-BR">
                <a:solidFill>
                  <a:schemeClr val="accent2"/>
                </a:solidFill>
              </a:rPr>
              <a:t>O objetivo e </a:t>
            </a:r>
            <a:r>
              <a:rPr lang="pt-BR">
                <a:solidFill>
                  <a:schemeClr val="accent2"/>
                </a:solidFill>
              </a:rPr>
              <a:t>ideia de nosso projeto é melhorar a coleta seletiva na região do Recife, trazendo um ambiente simples e confortável para que nossos usuários consigam utilizar sem maiores dificuldades uma plataforma que traga serviços de coleta seletiva até sua porta. </a:t>
            </a:r>
            <a:endParaRPr>
              <a:solidFill>
                <a:schemeClr val="accent2"/>
              </a:solidFill>
            </a:endParaRPr>
          </a:p>
        </p:txBody>
      </p:sp>
      <p:cxnSp>
        <p:nvCxnSpPr>
          <p:cNvPr id="150" name="Google Shape;150;p18"/>
          <p:cNvCxnSpPr/>
          <p:nvPr/>
        </p:nvCxnSpPr>
        <p:spPr>
          <a:xfrm>
            <a:off x="5351600" y="4434100"/>
            <a:ext cx="3558900" cy="2400"/>
          </a:xfrm>
          <a:prstGeom prst="straightConnector1">
            <a:avLst/>
          </a:prstGeom>
          <a:noFill/>
          <a:ln cap="flat" cmpd="sng" w="19050">
            <a:solidFill>
              <a:schemeClr val="lt2"/>
            </a:solidFill>
            <a:prstDash val="solid"/>
            <a:round/>
            <a:headEnd len="med" w="med" type="none"/>
            <a:tailEnd len="med" w="med" type="none"/>
          </a:ln>
        </p:spPr>
      </p:cxnSp>
      <p:cxnSp>
        <p:nvCxnSpPr>
          <p:cNvPr id="151" name="Google Shape;151;p18"/>
          <p:cNvCxnSpPr/>
          <p:nvPr/>
        </p:nvCxnSpPr>
        <p:spPr>
          <a:xfrm flipH="1" rot="10800000">
            <a:off x="248000" y="745475"/>
            <a:ext cx="3294000" cy="600"/>
          </a:xfrm>
          <a:prstGeom prst="straightConnector1">
            <a:avLst/>
          </a:prstGeom>
          <a:noFill/>
          <a:ln cap="flat" cmpd="sng" w="19050">
            <a:solidFill>
              <a:schemeClr val="lt2"/>
            </a:solidFill>
            <a:prstDash val="solid"/>
            <a:round/>
            <a:headEnd len="med" w="med" type="none"/>
            <a:tailEnd len="med" w="med" type="none"/>
          </a:ln>
        </p:spPr>
      </p:cxnSp>
      <p:sp>
        <p:nvSpPr>
          <p:cNvPr id="152" name="Google Shape;152;p18"/>
          <p:cNvSpPr txBox="1"/>
          <p:nvPr/>
        </p:nvSpPr>
        <p:spPr>
          <a:xfrm>
            <a:off x="141800" y="745475"/>
            <a:ext cx="3400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accent2"/>
                </a:solidFill>
              </a:rPr>
              <a:t>A pandemia trouxe vários problemas para nosso dia a dia, o isolamento social como um deles. Lado a isso, a distribuição de resíduos recicláveis em ecopontos ficaram ainda mais distantes para nossa sociedade, favorecendo a desmotivação para doação e separação de materiais recicláveis.</a:t>
            </a:r>
            <a:endParaRPr>
              <a:solidFill>
                <a:schemeClr val="accent2"/>
              </a:solidFill>
            </a:endParaRPr>
          </a:p>
        </p:txBody>
      </p:sp>
      <p:sp>
        <p:nvSpPr>
          <p:cNvPr id="153" name="Google Shape;153;p18"/>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p:nvPr/>
        </p:nvSpPr>
        <p:spPr>
          <a:xfrm>
            <a:off x="414475" y="290400"/>
            <a:ext cx="5620800" cy="4562700"/>
          </a:xfrm>
          <a:prstGeom prst="rect">
            <a:avLst/>
          </a:prstGeom>
          <a:solidFill>
            <a:srgbClr val="77D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154575" y="0"/>
            <a:ext cx="2103900" cy="5143500"/>
          </a:xfrm>
          <a:prstGeom prst="rect">
            <a:avLst/>
          </a:prstGeom>
          <a:solidFill>
            <a:srgbClr val="0B83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txBox="1"/>
          <p:nvPr/>
        </p:nvSpPr>
        <p:spPr>
          <a:xfrm>
            <a:off x="74188" y="2602800"/>
            <a:ext cx="2264700" cy="193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a:solidFill>
                  <a:schemeClr val="accent2"/>
                </a:solidFill>
              </a:rPr>
              <a:t>Idade</a:t>
            </a:r>
            <a:endParaRPr b="1">
              <a:solidFill>
                <a:schemeClr val="accent2"/>
              </a:solidFill>
            </a:endParaRPr>
          </a:p>
          <a:p>
            <a:pPr indent="0" lvl="0" marL="0" rtl="0" algn="ctr">
              <a:spcBef>
                <a:spcPts val="0"/>
              </a:spcBef>
              <a:spcAft>
                <a:spcPts val="0"/>
              </a:spcAft>
              <a:buNone/>
            </a:pPr>
            <a:r>
              <a:rPr lang="pt-BR" sz="1200">
                <a:solidFill>
                  <a:schemeClr val="accent2"/>
                </a:solidFill>
              </a:rPr>
              <a:t>28</a:t>
            </a:r>
            <a:endParaRPr sz="1200">
              <a:solidFill>
                <a:schemeClr val="accent2"/>
              </a:solidFill>
            </a:endParaRPr>
          </a:p>
          <a:p>
            <a:pPr indent="0" lvl="0" marL="0" rtl="0" algn="ctr">
              <a:spcBef>
                <a:spcPts val="0"/>
              </a:spcBef>
              <a:spcAft>
                <a:spcPts val="0"/>
              </a:spcAft>
              <a:buNone/>
            </a:pPr>
            <a:r>
              <a:t/>
            </a:r>
            <a:endParaRPr sz="1200">
              <a:solidFill>
                <a:schemeClr val="accent2"/>
              </a:solidFill>
            </a:endParaRPr>
          </a:p>
          <a:p>
            <a:pPr indent="0" lvl="0" marL="0" rtl="0" algn="ctr">
              <a:spcBef>
                <a:spcPts val="0"/>
              </a:spcBef>
              <a:spcAft>
                <a:spcPts val="0"/>
              </a:spcAft>
              <a:buNone/>
            </a:pPr>
            <a:r>
              <a:rPr b="1" lang="pt-BR">
                <a:solidFill>
                  <a:schemeClr val="accent2"/>
                </a:solidFill>
              </a:rPr>
              <a:t>Reside</a:t>
            </a:r>
            <a:endParaRPr b="1">
              <a:solidFill>
                <a:schemeClr val="accent2"/>
              </a:solidFill>
            </a:endParaRPr>
          </a:p>
          <a:p>
            <a:pPr indent="0" lvl="0" marL="0" rtl="0" algn="ctr">
              <a:spcBef>
                <a:spcPts val="0"/>
              </a:spcBef>
              <a:spcAft>
                <a:spcPts val="0"/>
              </a:spcAft>
              <a:buNone/>
            </a:pPr>
            <a:r>
              <a:rPr lang="pt-BR" sz="1200">
                <a:solidFill>
                  <a:schemeClr val="accent2"/>
                </a:solidFill>
              </a:rPr>
              <a:t>Recife</a:t>
            </a:r>
            <a:endParaRPr sz="1200">
              <a:solidFill>
                <a:schemeClr val="accent2"/>
              </a:solidFill>
            </a:endParaRPr>
          </a:p>
          <a:p>
            <a:pPr indent="0" lvl="0" marL="0" rtl="0" algn="ctr">
              <a:spcBef>
                <a:spcPts val="0"/>
              </a:spcBef>
              <a:spcAft>
                <a:spcPts val="0"/>
              </a:spcAft>
              <a:buNone/>
            </a:pPr>
            <a:r>
              <a:t/>
            </a:r>
            <a:endParaRPr sz="1200">
              <a:solidFill>
                <a:schemeClr val="accent2"/>
              </a:solidFill>
            </a:endParaRPr>
          </a:p>
          <a:p>
            <a:pPr indent="0" lvl="0" marL="0" rtl="0" algn="ctr">
              <a:spcBef>
                <a:spcPts val="0"/>
              </a:spcBef>
              <a:spcAft>
                <a:spcPts val="0"/>
              </a:spcAft>
              <a:buNone/>
            </a:pPr>
            <a:r>
              <a:rPr b="1" lang="pt-BR">
                <a:solidFill>
                  <a:schemeClr val="accent2"/>
                </a:solidFill>
              </a:rPr>
              <a:t>Hobbie</a:t>
            </a:r>
            <a:endParaRPr b="1">
              <a:solidFill>
                <a:schemeClr val="accent2"/>
              </a:solidFill>
            </a:endParaRPr>
          </a:p>
          <a:p>
            <a:pPr indent="0" lvl="0" marL="0" rtl="0" algn="ctr">
              <a:spcBef>
                <a:spcPts val="0"/>
              </a:spcBef>
              <a:spcAft>
                <a:spcPts val="0"/>
              </a:spcAft>
              <a:buNone/>
            </a:pPr>
            <a:r>
              <a:rPr lang="pt-BR" sz="1200">
                <a:solidFill>
                  <a:schemeClr val="accent2"/>
                </a:solidFill>
              </a:rPr>
              <a:t>Desenhar</a:t>
            </a:r>
            <a:endParaRPr sz="1200">
              <a:solidFill>
                <a:schemeClr val="accent2"/>
              </a:solidFill>
            </a:endParaRPr>
          </a:p>
          <a:p>
            <a:pPr indent="0" lvl="0" marL="0" rtl="0" algn="ctr">
              <a:spcBef>
                <a:spcPts val="0"/>
              </a:spcBef>
              <a:spcAft>
                <a:spcPts val="0"/>
              </a:spcAft>
              <a:buNone/>
            </a:pPr>
            <a:r>
              <a:t/>
            </a:r>
            <a:endParaRPr sz="1200">
              <a:solidFill>
                <a:schemeClr val="accent2"/>
              </a:solidFill>
            </a:endParaRPr>
          </a:p>
        </p:txBody>
      </p:sp>
      <p:sp>
        <p:nvSpPr>
          <p:cNvPr id="161" name="Google Shape;161;p19"/>
          <p:cNvSpPr txBox="1"/>
          <p:nvPr/>
        </p:nvSpPr>
        <p:spPr>
          <a:xfrm>
            <a:off x="2274825" y="2520000"/>
            <a:ext cx="978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t>Hábitos</a:t>
            </a:r>
            <a:endParaRPr b="1" sz="1500"/>
          </a:p>
        </p:txBody>
      </p:sp>
      <p:sp>
        <p:nvSpPr>
          <p:cNvPr id="162" name="Google Shape;162;p19"/>
          <p:cNvSpPr txBox="1"/>
          <p:nvPr/>
        </p:nvSpPr>
        <p:spPr>
          <a:xfrm>
            <a:off x="2238225" y="2880000"/>
            <a:ext cx="3547500" cy="1662300"/>
          </a:xfrm>
          <a:prstGeom prst="rect">
            <a:avLst/>
          </a:prstGeom>
          <a:noFill/>
          <a:ln>
            <a:noFill/>
          </a:ln>
        </p:spPr>
        <p:txBody>
          <a:bodyPr anchorCtr="0" anchor="t" bIns="91425" lIns="91425" spcFirstLastPara="1" rIns="91425" wrap="square" tIns="91425">
            <a:spAutoFit/>
          </a:bodyPr>
          <a:lstStyle/>
          <a:p>
            <a:pPr indent="-129150" lvl="0" marL="198000" marR="0" rtl="0" algn="l">
              <a:spcBef>
                <a:spcPts val="0"/>
              </a:spcBef>
              <a:spcAft>
                <a:spcPts val="0"/>
              </a:spcAft>
              <a:buSzPts val="900"/>
              <a:buChar char="●"/>
            </a:pPr>
            <a:r>
              <a:rPr lang="pt-BR" sz="1200"/>
              <a:t>Ler livros culturais</a:t>
            </a:r>
            <a:endParaRPr sz="1200"/>
          </a:p>
          <a:p>
            <a:pPr indent="-129150" lvl="0" marL="198000" marR="0" rtl="0" algn="l">
              <a:spcBef>
                <a:spcPts val="0"/>
              </a:spcBef>
              <a:spcAft>
                <a:spcPts val="0"/>
              </a:spcAft>
              <a:buSzPts val="900"/>
              <a:buChar char="●"/>
            </a:pPr>
            <a:r>
              <a:rPr lang="pt-BR" sz="1200"/>
              <a:t>Separar o lixo corretamente </a:t>
            </a:r>
            <a:r>
              <a:rPr lang="pt-BR" sz="1200"/>
              <a:t>e usar restos orgânicos nas plantas</a:t>
            </a:r>
            <a:endParaRPr sz="1200"/>
          </a:p>
          <a:p>
            <a:pPr indent="-129150" lvl="0" marL="198000" marR="0" rtl="0" algn="l">
              <a:spcBef>
                <a:spcPts val="0"/>
              </a:spcBef>
              <a:spcAft>
                <a:spcPts val="0"/>
              </a:spcAft>
              <a:buSzPts val="900"/>
              <a:buChar char="●"/>
            </a:pPr>
            <a:r>
              <a:rPr lang="pt-BR" sz="1200"/>
              <a:t>Caminhar</a:t>
            </a:r>
            <a:endParaRPr sz="1200"/>
          </a:p>
          <a:p>
            <a:pPr indent="-129150" lvl="0" marL="198000" marR="0" rtl="0" algn="l">
              <a:spcBef>
                <a:spcPts val="0"/>
              </a:spcBef>
              <a:spcAft>
                <a:spcPts val="0"/>
              </a:spcAft>
              <a:buSzPts val="900"/>
              <a:buChar char="●"/>
            </a:pPr>
            <a:r>
              <a:rPr lang="pt-BR" sz="1200"/>
              <a:t>Conhecer novos lugares</a:t>
            </a:r>
            <a:endParaRPr sz="1200"/>
          </a:p>
          <a:p>
            <a:pPr indent="-129150" lvl="0" marL="198000" marR="0" rtl="0" algn="l">
              <a:spcBef>
                <a:spcPts val="0"/>
              </a:spcBef>
              <a:spcAft>
                <a:spcPts val="0"/>
              </a:spcAft>
              <a:buSzPts val="900"/>
              <a:buChar char="●"/>
            </a:pPr>
            <a:r>
              <a:rPr lang="pt-BR" sz="1200"/>
              <a:t>Passar bastante tempo navegando pela internet</a:t>
            </a:r>
            <a:endParaRPr sz="1200"/>
          </a:p>
          <a:p>
            <a:pPr indent="0" lvl="0" marL="0" rtl="0" algn="l">
              <a:spcBef>
                <a:spcPts val="0"/>
              </a:spcBef>
              <a:spcAft>
                <a:spcPts val="0"/>
              </a:spcAft>
              <a:buNone/>
            </a:pPr>
            <a:r>
              <a:t/>
            </a:r>
            <a:endParaRPr sz="1200"/>
          </a:p>
        </p:txBody>
      </p:sp>
      <p:sp>
        <p:nvSpPr>
          <p:cNvPr id="163" name="Google Shape;163;p19"/>
          <p:cNvSpPr txBox="1"/>
          <p:nvPr/>
        </p:nvSpPr>
        <p:spPr>
          <a:xfrm>
            <a:off x="434925" y="2051075"/>
            <a:ext cx="1543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600">
                <a:solidFill>
                  <a:schemeClr val="accent2"/>
                </a:solidFill>
              </a:rPr>
              <a:t>Miguel</a:t>
            </a:r>
            <a:endParaRPr b="1" sz="1600">
              <a:solidFill>
                <a:schemeClr val="accent2"/>
              </a:solidFill>
            </a:endParaRPr>
          </a:p>
        </p:txBody>
      </p:sp>
      <p:sp>
        <p:nvSpPr>
          <p:cNvPr id="164" name="Google Shape;164;p19"/>
          <p:cNvSpPr txBox="1"/>
          <p:nvPr/>
        </p:nvSpPr>
        <p:spPr>
          <a:xfrm>
            <a:off x="2274825" y="774200"/>
            <a:ext cx="1274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t>Dia a dia</a:t>
            </a:r>
            <a:endParaRPr b="1" sz="1500"/>
          </a:p>
        </p:txBody>
      </p:sp>
      <p:sp>
        <p:nvSpPr>
          <p:cNvPr id="165" name="Google Shape;165;p19"/>
          <p:cNvSpPr txBox="1"/>
          <p:nvPr/>
        </p:nvSpPr>
        <p:spPr>
          <a:xfrm>
            <a:off x="6144050" y="2520000"/>
            <a:ext cx="215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600">
                <a:solidFill>
                  <a:schemeClr val="accent2"/>
                </a:solidFill>
              </a:rPr>
              <a:t>Como vamos ajudar</a:t>
            </a:r>
            <a:endParaRPr b="1" sz="1600">
              <a:solidFill>
                <a:schemeClr val="accent2"/>
              </a:solidFill>
            </a:endParaRPr>
          </a:p>
        </p:txBody>
      </p:sp>
      <p:sp>
        <p:nvSpPr>
          <p:cNvPr id="166" name="Google Shape;166;p19"/>
          <p:cNvSpPr txBox="1"/>
          <p:nvPr/>
        </p:nvSpPr>
        <p:spPr>
          <a:xfrm>
            <a:off x="2274825" y="1080000"/>
            <a:ext cx="3510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t>M</a:t>
            </a:r>
            <a:r>
              <a:rPr lang="pt-BR" sz="1200"/>
              <a:t>iguel t</a:t>
            </a:r>
            <a:r>
              <a:rPr lang="pt-BR" sz="1200"/>
              <a:t>em uma vida corrida, sua rotina e hábitos fazem o tempo ficar curto demais para ele realizar mais esforço que o necessário. Apesar disso, costuma sempre encontrar brechas em seu tempo para caminhar um pouco a fim de fugir da rotina corrida e espairecer sua mente.</a:t>
            </a:r>
            <a:endParaRPr sz="1200"/>
          </a:p>
        </p:txBody>
      </p:sp>
      <p:sp>
        <p:nvSpPr>
          <p:cNvPr id="167" name="Google Shape;167;p19"/>
          <p:cNvSpPr txBox="1"/>
          <p:nvPr/>
        </p:nvSpPr>
        <p:spPr>
          <a:xfrm>
            <a:off x="3642200" y="4409300"/>
            <a:ext cx="19428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100"/>
              <a:t>Miguel tinha o costume de levar alguns materiais para um ecoponto um pouco distante de sua casa. Sua motivação era as caminhadas rotineiras que costumava fazer</a:t>
            </a:r>
            <a:endParaRPr sz="1100"/>
          </a:p>
        </p:txBody>
      </p:sp>
      <p:sp>
        <p:nvSpPr>
          <p:cNvPr id="168" name="Google Shape;168;p19"/>
          <p:cNvSpPr txBox="1"/>
          <p:nvPr/>
        </p:nvSpPr>
        <p:spPr>
          <a:xfrm>
            <a:off x="6160025" y="1080000"/>
            <a:ext cx="30000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100">
                <a:solidFill>
                  <a:schemeClr val="accent2"/>
                </a:solidFill>
              </a:rPr>
              <a:t>Por conta da pandemia, toda a rotina e hábitos precisaram mudar. A mudança dificultou algumas atividades como é o caso das caminhadas que passaram a ser menos frequentes, trazendo como consequência, a falta de oportunidades para descartar o lixo reciclável que costuma acumular.</a:t>
            </a:r>
            <a:endParaRPr sz="1100">
              <a:solidFill>
                <a:schemeClr val="accent2"/>
              </a:solidFill>
            </a:endParaRPr>
          </a:p>
        </p:txBody>
      </p:sp>
      <p:sp>
        <p:nvSpPr>
          <p:cNvPr id="169" name="Google Shape;169;p19"/>
          <p:cNvSpPr txBox="1"/>
          <p:nvPr/>
        </p:nvSpPr>
        <p:spPr>
          <a:xfrm>
            <a:off x="2323050" y="1588300"/>
            <a:ext cx="3510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p>
        </p:txBody>
      </p:sp>
      <p:sp>
        <p:nvSpPr>
          <p:cNvPr id="170" name="Google Shape;170;p19"/>
          <p:cNvSpPr txBox="1"/>
          <p:nvPr/>
        </p:nvSpPr>
        <p:spPr>
          <a:xfrm>
            <a:off x="6160025" y="774200"/>
            <a:ext cx="1274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chemeClr val="accent2"/>
                </a:solidFill>
              </a:rPr>
              <a:t>Dores</a:t>
            </a:r>
            <a:endParaRPr b="1" sz="1500">
              <a:solidFill>
                <a:schemeClr val="accent2"/>
              </a:solidFill>
            </a:endParaRPr>
          </a:p>
        </p:txBody>
      </p:sp>
      <p:sp>
        <p:nvSpPr>
          <p:cNvPr id="171" name="Google Shape;171;p19"/>
          <p:cNvSpPr txBox="1"/>
          <p:nvPr/>
        </p:nvSpPr>
        <p:spPr>
          <a:xfrm>
            <a:off x="6144050" y="2880000"/>
            <a:ext cx="30000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100">
                <a:solidFill>
                  <a:schemeClr val="accent2"/>
                </a:solidFill>
              </a:rPr>
              <a:t>Oferecendo uma plataforma digital que viabiliza uma coleta mais eficaz de resíduos recicláveis na região do Recife.</a:t>
            </a:r>
            <a:endParaRPr sz="1100">
              <a:solidFill>
                <a:schemeClr val="accent2"/>
              </a:solidFill>
            </a:endParaRPr>
          </a:p>
          <a:p>
            <a:pPr indent="0" lvl="0" marL="0" rtl="0" algn="l">
              <a:spcBef>
                <a:spcPts val="0"/>
              </a:spcBef>
              <a:spcAft>
                <a:spcPts val="0"/>
              </a:spcAft>
              <a:buNone/>
            </a:pPr>
            <a:r>
              <a:rPr lang="pt-BR" sz="1100">
                <a:solidFill>
                  <a:schemeClr val="accent2"/>
                </a:solidFill>
              </a:rPr>
              <a:t>Além de trazer um ponto de coleta para o mais próximo das pessoas, consequentemente, favorecendo a segurança e conforto de nossos usuários fazendo com que não precisem sair de casa para realizar seu descarte de lixo reciclável.</a:t>
            </a:r>
            <a:endParaRPr sz="1100">
              <a:solidFill>
                <a:schemeClr val="accent2"/>
              </a:solidFill>
            </a:endParaRPr>
          </a:p>
        </p:txBody>
      </p:sp>
      <p:pic>
        <p:nvPicPr>
          <p:cNvPr id="172" name="Google Shape;172;p19"/>
          <p:cNvPicPr preferRelativeResize="0"/>
          <p:nvPr/>
        </p:nvPicPr>
        <p:blipFill>
          <a:blip r:embed="rId3">
            <a:alphaModFix/>
          </a:blip>
          <a:stretch>
            <a:fillRect/>
          </a:stretch>
        </p:blipFill>
        <p:spPr>
          <a:xfrm>
            <a:off x="434963" y="3350900"/>
            <a:ext cx="288000" cy="288000"/>
          </a:xfrm>
          <a:prstGeom prst="rect">
            <a:avLst/>
          </a:prstGeom>
          <a:noFill/>
          <a:ln>
            <a:noFill/>
          </a:ln>
        </p:spPr>
      </p:pic>
      <p:pic>
        <p:nvPicPr>
          <p:cNvPr id="173" name="Google Shape;173;p19"/>
          <p:cNvPicPr preferRelativeResize="0"/>
          <p:nvPr/>
        </p:nvPicPr>
        <p:blipFill>
          <a:blip r:embed="rId4">
            <a:alphaModFix/>
          </a:blip>
          <a:stretch>
            <a:fillRect/>
          </a:stretch>
        </p:blipFill>
        <p:spPr>
          <a:xfrm>
            <a:off x="434963" y="3936925"/>
            <a:ext cx="288000" cy="288000"/>
          </a:xfrm>
          <a:prstGeom prst="rect">
            <a:avLst/>
          </a:prstGeom>
          <a:noFill/>
          <a:ln>
            <a:noFill/>
          </a:ln>
        </p:spPr>
      </p:pic>
      <p:pic>
        <p:nvPicPr>
          <p:cNvPr id="174" name="Google Shape;174;p19"/>
          <p:cNvPicPr preferRelativeResize="0"/>
          <p:nvPr/>
        </p:nvPicPr>
        <p:blipFill>
          <a:blip r:embed="rId5">
            <a:alphaModFix/>
          </a:blip>
          <a:stretch>
            <a:fillRect/>
          </a:stretch>
        </p:blipFill>
        <p:spPr>
          <a:xfrm>
            <a:off x="434963" y="2764875"/>
            <a:ext cx="288000" cy="288000"/>
          </a:xfrm>
          <a:prstGeom prst="rect">
            <a:avLst/>
          </a:prstGeom>
          <a:noFill/>
          <a:ln>
            <a:noFill/>
          </a:ln>
        </p:spPr>
      </p:pic>
      <p:pic>
        <p:nvPicPr>
          <p:cNvPr id="175" name="Google Shape;175;p19"/>
          <p:cNvPicPr preferRelativeResize="0"/>
          <p:nvPr/>
        </p:nvPicPr>
        <p:blipFill>
          <a:blip r:embed="rId6">
            <a:alphaModFix/>
          </a:blip>
          <a:stretch>
            <a:fillRect/>
          </a:stretch>
        </p:blipFill>
        <p:spPr>
          <a:xfrm>
            <a:off x="216521" y="166000"/>
            <a:ext cx="1980000" cy="1980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p:nvPr/>
        </p:nvSpPr>
        <p:spPr>
          <a:xfrm>
            <a:off x="8186996" y="2418000"/>
            <a:ext cx="1284375" cy="1117325"/>
          </a:xfrm>
          <a:custGeom>
            <a:rect b="b" l="l" r="r" t="t"/>
            <a:pathLst>
              <a:path extrusionOk="0" h="44693" w="51375">
                <a:moveTo>
                  <a:pt x="4242" y="23297"/>
                </a:moveTo>
                <a:cubicBezTo>
                  <a:pt x="-666" y="22314"/>
                  <a:pt x="-1379" y="10915"/>
                  <a:pt x="2913" y="8340"/>
                </a:cubicBezTo>
                <a:cubicBezTo>
                  <a:pt x="8519" y="4977"/>
                  <a:pt x="16515" y="10586"/>
                  <a:pt x="22523" y="8008"/>
                </a:cubicBezTo>
                <a:cubicBezTo>
                  <a:pt x="28406" y="5484"/>
                  <a:pt x="34067" y="-1662"/>
                  <a:pt x="40139" y="363"/>
                </a:cubicBezTo>
                <a:cubicBezTo>
                  <a:pt x="45441" y="2131"/>
                  <a:pt x="49983" y="7793"/>
                  <a:pt x="50775" y="13326"/>
                </a:cubicBezTo>
                <a:cubicBezTo>
                  <a:pt x="51437" y="17953"/>
                  <a:pt x="51851" y="23278"/>
                  <a:pt x="49445" y="27285"/>
                </a:cubicBezTo>
                <a:cubicBezTo>
                  <a:pt x="47073" y="31236"/>
                  <a:pt x="39518" y="29648"/>
                  <a:pt x="37147" y="33600"/>
                </a:cubicBezTo>
                <a:cubicBezTo>
                  <a:pt x="34948" y="37266"/>
                  <a:pt x="34717" y="43865"/>
                  <a:pt x="30500" y="44569"/>
                </a:cubicBezTo>
                <a:cubicBezTo>
                  <a:pt x="24577" y="45558"/>
                  <a:pt x="20398" y="37960"/>
                  <a:pt x="14878" y="35595"/>
                </a:cubicBezTo>
                <a:cubicBezTo>
                  <a:pt x="10336" y="33649"/>
                  <a:pt x="2752" y="35197"/>
                  <a:pt x="919" y="30609"/>
                </a:cubicBezTo>
                <a:cubicBezTo>
                  <a:pt x="-173" y="27875"/>
                  <a:pt x="3910" y="25244"/>
                  <a:pt x="3910" y="22300"/>
                </a:cubicBezTo>
              </a:path>
            </a:pathLst>
          </a:custGeom>
          <a:noFill/>
          <a:ln cap="flat" cmpd="sng" w="9525">
            <a:solidFill>
              <a:srgbClr val="0B83C2"/>
            </a:solidFill>
            <a:prstDash val="solid"/>
            <a:round/>
            <a:headEnd len="med" w="med" type="none"/>
            <a:tailEnd len="med" w="med" type="none"/>
          </a:ln>
        </p:spPr>
      </p:sp>
      <p:sp>
        <p:nvSpPr>
          <p:cNvPr id="181" name="Google Shape;181;p20"/>
          <p:cNvSpPr/>
          <p:nvPr/>
        </p:nvSpPr>
        <p:spPr>
          <a:xfrm>
            <a:off x="1799808" y="83209"/>
            <a:ext cx="2703475" cy="2842375"/>
          </a:xfrm>
          <a:custGeom>
            <a:rect b="b" l="l" r="r" t="t"/>
            <a:pathLst>
              <a:path extrusionOk="0" h="113695" w="108139">
                <a:moveTo>
                  <a:pt x="13773" y="91761"/>
                </a:moveTo>
                <a:cubicBezTo>
                  <a:pt x="15297" y="99389"/>
                  <a:pt x="20442" y="107227"/>
                  <a:pt x="27400" y="110706"/>
                </a:cubicBezTo>
                <a:cubicBezTo>
                  <a:pt x="34174" y="114093"/>
                  <a:pt x="42505" y="114106"/>
                  <a:pt x="50002" y="113033"/>
                </a:cubicBezTo>
                <a:cubicBezTo>
                  <a:pt x="58885" y="111762"/>
                  <a:pt x="66358" y="104841"/>
                  <a:pt x="75262" y="103726"/>
                </a:cubicBezTo>
                <a:cubicBezTo>
                  <a:pt x="79785" y="103160"/>
                  <a:pt x="83370" y="107914"/>
                  <a:pt x="87560" y="109709"/>
                </a:cubicBezTo>
                <a:cubicBezTo>
                  <a:pt x="92717" y="111918"/>
                  <a:pt x="98970" y="109134"/>
                  <a:pt x="104179" y="107050"/>
                </a:cubicBezTo>
                <a:cubicBezTo>
                  <a:pt x="110763" y="104416"/>
                  <a:pt x="107969" y="91548"/>
                  <a:pt x="103846" y="85778"/>
                </a:cubicBezTo>
                <a:cubicBezTo>
                  <a:pt x="99620" y="79864"/>
                  <a:pt x="91748" y="75663"/>
                  <a:pt x="90551" y="68494"/>
                </a:cubicBezTo>
                <a:cubicBezTo>
                  <a:pt x="89372" y="61432"/>
                  <a:pt x="95872" y="55200"/>
                  <a:pt x="98528" y="48552"/>
                </a:cubicBezTo>
                <a:cubicBezTo>
                  <a:pt x="101256" y="41723"/>
                  <a:pt x="99986" y="32920"/>
                  <a:pt x="96202" y="26615"/>
                </a:cubicBezTo>
                <a:cubicBezTo>
                  <a:pt x="94697" y="24107"/>
                  <a:pt x="90841" y="24267"/>
                  <a:pt x="88225" y="22959"/>
                </a:cubicBezTo>
                <a:cubicBezTo>
                  <a:pt x="81637" y="19664"/>
                  <a:pt x="74387" y="17886"/>
                  <a:pt x="67618" y="14982"/>
                </a:cubicBezTo>
                <a:cubicBezTo>
                  <a:pt x="60510" y="11932"/>
                  <a:pt x="56774" y="2815"/>
                  <a:pt x="49337" y="690"/>
                </a:cubicBezTo>
                <a:cubicBezTo>
                  <a:pt x="43610" y="-947"/>
                  <a:pt x="36829" y="617"/>
                  <a:pt x="31721" y="3681"/>
                </a:cubicBezTo>
                <a:cubicBezTo>
                  <a:pt x="25447" y="7444"/>
                  <a:pt x="24266" y="16459"/>
                  <a:pt x="19091" y="21630"/>
                </a:cubicBezTo>
                <a:cubicBezTo>
                  <a:pt x="13481" y="27236"/>
                  <a:pt x="3649" y="29726"/>
                  <a:pt x="1143" y="37251"/>
                </a:cubicBezTo>
                <a:cubicBezTo>
                  <a:pt x="-1021" y="43749"/>
                  <a:pt x="81" y="52265"/>
                  <a:pt x="4466" y="57526"/>
                </a:cubicBezTo>
                <a:cubicBezTo>
                  <a:pt x="8429" y="62281"/>
                  <a:pt x="15323" y="64800"/>
                  <a:pt x="17761" y="70489"/>
                </a:cubicBezTo>
                <a:cubicBezTo>
                  <a:pt x="18917" y="73185"/>
                  <a:pt x="20578" y="76434"/>
                  <a:pt x="19423" y="79130"/>
                </a:cubicBezTo>
                <a:cubicBezTo>
                  <a:pt x="17509" y="83597"/>
                  <a:pt x="12260" y="87711"/>
                  <a:pt x="13441" y="92425"/>
                </a:cubicBezTo>
              </a:path>
            </a:pathLst>
          </a:custGeom>
          <a:noFill/>
          <a:ln cap="flat" cmpd="sng" w="9525">
            <a:solidFill>
              <a:srgbClr val="34FF70"/>
            </a:solidFill>
            <a:prstDash val="solid"/>
            <a:round/>
            <a:headEnd len="med" w="med" type="none"/>
            <a:tailEnd len="med" w="med" type="none"/>
          </a:ln>
        </p:spPr>
      </p:sp>
      <p:pic>
        <p:nvPicPr>
          <p:cNvPr id="182" name="Google Shape;182;p20"/>
          <p:cNvPicPr preferRelativeResize="0"/>
          <p:nvPr/>
        </p:nvPicPr>
        <p:blipFill>
          <a:blip r:embed="rId3">
            <a:alphaModFix/>
          </a:blip>
          <a:stretch>
            <a:fillRect/>
          </a:stretch>
        </p:blipFill>
        <p:spPr>
          <a:xfrm>
            <a:off x="422525" y="620000"/>
            <a:ext cx="3611074" cy="2056300"/>
          </a:xfrm>
          <a:prstGeom prst="rect">
            <a:avLst/>
          </a:prstGeom>
          <a:noFill/>
          <a:ln>
            <a:noFill/>
          </a:ln>
        </p:spPr>
      </p:pic>
      <p:pic>
        <p:nvPicPr>
          <p:cNvPr id="183" name="Google Shape;183;p20"/>
          <p:cNvPicPr preferRelativeResize="0"/>
          <p:nvPr/>
        </p:nvPicPr>
        <p:blipFill>
          <a:blip r:embed="rId4">
            <a:alphaModFix/>
          </a:blip>
          <a:stretch>
            <a:fillRect/>
          </a:stretch>
        </p:blipFill>
        <p:spPr>
          <a:xfrm>
            <a:off x="5202362" y="2776100"/>
            <a:ext cx="3611052" cy="2056300"/>
          </a:xfrm>
          <a:prstGeom prst="rect">
            <a:avLst/>
          </a:prstGeom>
          <a:noFill/>
          <a:ln>
            <a:noFill/>
          </a:ln>
        </p:spPr>
      </p:pic>
      <p:pic>
        <p:nvPicPr>
          <p:cNvPr id="184" name="Google Shape;184;p20"/>
          <p:cNvPicPr preferRelativeResize="0"/>
          <p:nvPr/>
        </p:nvPicPr>
        <p:blipFill>
          <a:blip r:embed="rId5">
            <a:alphaModFix/>
          </a:blip>
          <a:stretch>
            <a:fillRect/>
          </a:stretch>
        </p:blipFill>
        <p:spPr>
          <a:xfrm>
            <a:off x="422525" y="3629872"/>
            <a:ext cx="2341724" cy="1333525"/>
          </a:xfrm>
          <a:prstGeom prst="rect">
            <a:avLst/>
          </a:prstGeom>
          <a:noFill/>
          <a:ln>
            <a:noFill/>
          </a:ln>
        </p:spPr>
      </p:pic>
      <p:sp>
        <p:nvSpPr>
          <p:cNvPr id="185" name="Google Shape;185;p20"/>
          <p:cNvSpPr txBox="1"/>
          <p:nvPr/>
        </p:nvSpPr>
        <p:spPr>
          <a:xfrm>
            <a:off x="6200100" y="61200"/>
            <a:ext cx="29439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002</a:t>
            </a:r>
            <a:endParaRPr sz="4000">
              <a:solidFill>
                <a:srgbClr val="FFFFFF"/>
              </a:solidFill>
              <a:latin typeface="Krona One"/>
              <a:ea typeface="Krona One"/>
              <a:cs typeface="Krona One"/>
              <a:sym typeface="Krona One"/>
            </a:endParaRPr>
          </a:p>
        </p:txBody>
      </p:sp>
      <p:sp>
        <p:nvSpPr>
          <p:cNvPr id="186" name="Google Shape;186;p20"/>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txBox="1"/>
          <p:nvPr/>
        </p:nvSpPr>
        <p:spPr>
          <a:xfrm>
            <a:off x="335925" y="199500"/>
            <a:ext cx="21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2"/>
                </a:solidFill>
              </a:rPr>
              <a:t>Tela de login</a:t>
            </a:r>
            <a:endParaRPr b="1">
              <a:solidFill>
                <a:schemeClr val="accent2"/>
              </a:solidFill>
            </a:endParaRPr>
          </a:p>
        </p:txBody>
      </p:sp>
      <p:sp>
        <p:nvSpPr>
          <p:cNvPr id="188" name="Google Shape;188;p20"/>
          <p:cNvSpPr txBox="1"/>
          <p:nvPr/>
        </p:nvSpPr>
        <p:spPr>
          <a:xfrm>
            <a:off x="5120925" y="2371650"/>
            <a:ext cx="301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2"/>
                </a:solidFill>
              </a:rPr>
              <a:t>Tela de solicitação de coleta</a:t>
            </a:r>
            <a:endParaRPr b="1">
              <a:solidFill>
                <a:schemeClr val="accent2"/>
              </a:solidFill>
            </a:endParaRPr>
          </a:p>
        </p:txBody>
      </p:sp>
      <p:sp>
        <p:nvSpPr>
          <p:cNvPr id="189" name="Google Shape;189;p20"/>
          <p:cNvSpPr txBox="1"/>
          <p:nvPr/>
        </p:nvSpPr>
        <p:spPr>
          <a:xfrm>
            <a:off x="335925" y="3229675"/>
            <a:ext cx="11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chemeClr val="accent2"/>
                </a:solidFill>
              </a:rPr>
              <a:t>Piloto</a:t>
            </a:r>
            <a:endParaRPr b="1">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p:nvPr/>
        </p:nvSpPr>
        <p:spPr>
          <a:xfrm rot="-1021842">
            <a:off x="6446869" y="815621"/>
            <a:ext cx="1935130" cy="1064883"/>
          </a:xfrm>
          <a:custGeom>
            <a:rect b="b" l="l" r="r" t="t"/>
            <a:pathLst>
              <a:path extrusionOk="0" h="42593" w="77401">
                <a:moveTo>
                  <a:pt x="15446" y="12949"/>
                </a:moveTo>
                <a:cubicBezTo>
                  <a:pt x="14234" y="13526"/>
                  <a:pt x="10712" y="16528"/>
                  <a:pt x="8172" y="16412"/>
                </a:cubicBezTo>
                <a:cubicBezTo>
                  <a:pt x="5632" y="16297"/>
                  <a:pt x="957" y="14623"/>
                  <a:pt x="206" y="12256"/>
                </a:cubicBezTo>
                <a:cubicBezTo>
                  <a:pt x="-544" y="9889"/>
                  <a:pt x="1418" y="4001"/>
                  <a:pt x="3669" y="2211"/>
                </a:cubicBezTo>
                <a:cubicBezTo>
                  <a:pt x="5920" y="422"/>
                  <a:pt x="11059" y="249"/>
                  <a:pt x="13714" y="1519"/>
                </a:cubicBezTo>
                <a:cubicBezTo>
                  <a:pt x="16370" y="2789"/>
                  <a:pt x="17524" y="8273"/>
                  <a:pt x="19602" y="9831"/>
                </a:cubicBezTo>
                <a:cubicBezTo>
                  <a:pt x="21680" y="11390"/>
                  <a:pt x="24047" y="11043"/>
                  <a:pt x="26183" y="10870"/>
                </a:cubicBezTo>
                <a:cubicBezTo>
                  <a:pt x="28319" y="10697"/>
                  <a:pt x="29705" y="10177"/>
                  <a:pt x="32418" y="8792"/>
                </a:cubicBezTo>
                <a:cubicBezTo>
                  <a:pt x="35131" y="7407"/>
                  <a:pt x="38421" y="4001"/>
                  <a:pt x="42462" y="2558"/>
                </a:cubicBezTo>
                <a:cubicBezTo>
                  <a:pt x="46503" y="1115"/>
                  <a:pt x="51987" y="-386"/>
                  <a:pt x="56663" y="133"/>
                </a:cubicBezTo>
                <a:cubicBezTo>
                  <a:pt x="61339" y="653"/>
                  <a:pt x="67170" y="3020"/>
                  <a:pt x="70518" y="5675"/>
                </a:cubicBezTo>
                <a:cubicBezTo>
                  <a:pt x="73866" y="8331"/>
                  <a:pt x="75829" y="12314"/>
                  <a:pt x="76752" y="16066"/>
                </a:cubicBezTo>
                <a:cubicBezTo>
                  <a:pt x="77676" y="19818"/>
                  <a:pt x="77502" y="24495"/>
                  <a:pt x="76059" y="28189"/>
                </a:cubicBezTo>
                <a:cubicBezTo>
                  <a:pt x="74616" y="31884"/>
                  <a:pt x="71499" y="35866"/>
                  <a:pt x="68093" y="38233"/>
                </a:cubicBezTo>
                <a:cubicBezTo>
                  <a:pt x="64687" y="40600"/>
                  <a:pt x="59376" y="41986"/>
                  <a:pt x="55624" y="42390"/>
                </a:cubicBezTo>
                <a:cubicBezTo>
                  <a:pt x="51872" y="42794"/>
                  <a:pt x="48927" y="41813"/>
                  <a:pt x="45579" y="40658"/>
                </a:cubicBezTo>
                <a:cubicBezTo>
                  <a:pt x="42231" y="39503"/>
                  <a:pt x="37729" y="37771"/>
                  <a:pt x="35535" y="35462"/>
                </a:cubicBezTo>
                <a:cubicBezTo>
                  <a:pt x="33342" y="33153"/>
                  <a:pt x="32938" y="28246"/>
                  <a:pt x="32418" y="26803"/>
                </a:cubicBezTo>
              </a:path>
            </a:pathLst>
          </a:custGeom>
          <a:noFill/>
          <a:ln cap="flat" cmpd="sng" w="9525">
            <a:solidFill>
              <a:srgbClr val="4F73DE"/>
            </a:solidFill>
            <a:prstDash val="solid"/>
            <a:round/>
            <a:headEnd len="med" w="med" type="none"/>
            <a:tailEnd len="med" w="med" type="none"/>
          </a:ln>
        </p:spPr>
      </p:sp>
      <p:sp>
        <p:nvSpPr>
          <p:cNvPr id="195" name="Google Shape;195;p21"/>
          <p:cNvSpPr/>
          <p:nvPr/>
        </p:nvSpPr>
        <p:spPr>
          <a:xfrm>
            <a:off x="6757895" y="2949043"/>
            <a:ext cx="2387925" cy="2198875"/>
          </a:xfrm>
          <a:custGeom>
            <a:rect b="b" l="l" r="r" t="t"/>
            <a:pathLst>
              <a:path extrusionOk="0" h="87955" w="95517">
                <a:moveTo>
                  <a:pt x="27601" y="36217"/>
                </a:moveTo>
                <a:cubicBezTo>
                  <a:pt x="22233" y="35640"/>
                  <a:pt x="13112" y="33273"/>
                  <a:pt x="8551" y="34485"/>
                </a:cubicBezTo>
                <a:cubicBezTo>
                  <a:pt x="3991" y="35697"/>
                  <a:pt x="931" y="39565"/>
                  <a:pt x="238" y="43490"/>
                </a:cubicBezTo>
                <a:cubicBezTo>
                  <a:pt x="-455" y="47416"/>
                  <a:pt x="584" y="55036"/>
                  <a:pt x="4394" y="58038"/>
                </a:cubicBezTo>
                <a:cubicBezTo>
                  <a:pt x="8204" y="61040"/>
                  <a:pt x="17037" y="61963"/>
                  <a:pt x="23098" y="61501"/>
                </a:cubicBezTo>
                <a:cubicBezTo>
                  <a:pt x="29159" y="61039"/>
                  <a:pt x="35855" y="56306"/>
                  <a:pt x="40762" y="55267"/>
                </a:cubicBezTo>
                <a:cubicBezTo>
                  <a:pt x="45669" y="54228"/>
                  <a:pt x="49306" y="53247"/>
                  <a:pt x="52539" y="55267"/>
                </a:cubicBezTo>
                <a:cubicBezTo>
                  <a:pt x="55772" y="57287"/>
                  <a:pt x="58196" y="63233"/>
                  <a:pt x="60159" y="67389"/>
                </a:cubicBezTo>
                <a:cubicBezTo>
                  <a:pt x="62122" y="71545"/>
                  <a:pt x="61775" y="76799"/>
                  <a:pt x="64315" y="80205"/>
                </a:cubicBezTo>
                <a:cubicBezTo>
                  <a:pt x="66855" y="83611"/>
                  <a:pt x="70839" y="87306"/>
                  <a:pt x="75399" y="87825"/>
                </a:cubicBezTo>
                <a:cubicBezTo>
                  <a:pt x="79960" y="88345"/>
                  <a:pt x="88330" y="86035"/>
                  <a:pt x="91678" y="83322"/>
                </a:cubicBezTo>
                <a:cubicBezTo>
                  <a:pt x="95026" y="80609"/>
                  <a:pt x="95430" y="75356"/>
                  <a:pt x="95488" y="71546"/>
                </a:cubicBezTo>
                <a:cubicBezTo>
                  <a:pt x="95546" y="67736"/>
                  <a:pt x="94622" y="63002"/>
                  <a:pt x="92024" y="60462"/>
                </a:cubicBezTo>
                <a:cubicBezTo>
                  <a:pt x="89426" y="57922"/>
                  <a:pt x="82615" y="58211"/>
                  <a:pt x="79902" y="56306"/>
                </a:cubicBezTo>
                <a:cubicBezTo>
                  <a:pt x="77189" y="54401"/>
                  <a:pt x="75803" y="52265"/>
                  <a:pt x="75745" y="49032"/>
                </a:cubicBezTo>
                <a:cubicBezTo>
                  <a:pt x="75687" y="45799"/>
                  <a:pt x="77246" y="39853"/>
                  <a:pt x="79555" y="36909"/>
                </a:cubicBezTo>
                <a:cubicBezTo>
                  <a:pt x="81864" y="33965"/>
                  <a:pt x="87176" y="34312"/>
                  <a:pt x="89600" y="31368"/>
                </a:cubicBezTo>
                <a:cubicBezTo>
                  <a:pt x="92025" y="28424"/>
                  <a:pt x="93871" y="23228"/>
                  <a:pt x="94102" y="19245"/>
                </a:cubicBezTo>
                <a:cubicBezTo>
                  <a:pt x="94333" y="15262"/>
                  <a:pt x="93236" y="10586"/>
                  <a:pt x="90985" y="7469"/>
                </a:cubicBezTo>
                <a:cubicBezTo>
                  <a:pt x="88734" y="4352"/>
                  <a:pt x="84115" y="1523"/>
                  <a:pt x="80594" y="541"/>
                </a:cubicBezTo>
                <a:cubicBezTo>
                  <a:pt x="77073" y="-440"/>
                  <a:pt x="72801" y="21"/>
                  <a:pt x="69857" y="1580"/>
                </a:cubicBezTo>
                <a:cubicBezTo>
                  <a:pt x="66913" y="3139"/>
                  <a:pt x="64373" y="5679"/>
                  <a:pt x="62930" y="9893"/>
                </a:cubicBezTo>
                <a:cubicBezTo>
                  <a:pt x="61487" y="14107"/>
                  <a:pt x="62526" y="22247"/>
                  <a:pt x="61198" y="26865"/>
                </a:cubicBezTo>
                <a:cubicBezTo>
                  <a:pt x="59870" y="31483"/>
                  <a:pt x="58369" y="35755"/>
                  <a:pt x="54963" y="37602"/>
                </a:cubicBezTo>
                <a:cubicBezTo>
                  <a:pt x="51557" y="39449"/>
                  <a:pt x="45322" y="38180"/>
                  <a:pt x="40762" y="37949"/>
                </a:cubicBezTo>
                <a:cubicBezTo>
                  <a:pt x="36202" y="37718"/>
                  <a:pt x="32970" y="36794"/>
                  <a:pt x="27601" y="36217"/>
                </a:cubicBezTo>
                <a:close/>
              </a:path>
            </a:pathLst>
          </a:custGeom>
          <a:noFill/>
          <a:ln cap="flat" cmpd="sng" w="9525">
            <a:solidFill>
              <a:srgbClr val="34FF70"/>
            </a:solidFill>
            <a:prstDash val="solid"/>
            <a:round/>
            <a:headEnd len="med" w="med" type="none"/>
            <a:tailEnd len="med" w="med" type="none"/>
          </a:ln>
        </p:spPr>
      </p:sp>
      <p:sp>
        <p:nvSpPr>
          <p:cNvPr id="196" name="Google Shape;196;p21"/>
          <p:cNvSpPr/>
          <p:nvPr/>
        </p:nvSpPr>
        <p:spPr>
          <a:xfrm>
            <a:off x="7051900" y="1175750"/>
            <a:ext cx="1601400" cy="2880600"/>
          </a:xfrm>
          <a:prstGeom prst="rect">
            <a:avLst/>
          </a:prstGeom>
          <a:solidFill>
            <a:srgbClr val="0B83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5411571" y="2809282"/>
            <a:ext cx="1601400" cy="1242000"/>
          </a:xfrm>
          <a:prstGeom prst="rect">
            <a:avLst/>
          </a:prstGeom>
          <a:solidFill>
            <a:srgbClr val="0B83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3771300" y="1175750"/>
            <a:ext cx="1601400" cy="3554700"/>
          </a:xfrm>
          <a:prstGeom prst="rect">
            <a:avLst/>
          </a:prstGeom>
          <a:solidFill>
            <a:srgbClr val="77D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2131000" y="2641994"/>
            <a:ext cx="1601400" cy="1414500"/>
          </a:xfrm>
          <a:prstGeom prst="rect">
            <a:avLst/>
          </a:prstGeom>
          <a:solidFill>
            <a:srgbClr val="77D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490700" y="1175750"/>
            <a:ext cx="1601400" cy="2880600"/>
          </a:xfrm>
          <a:prstGeom prst="rect">
            <a:avLst/>
          </a:prstGeom>
          <a:solidFill>
            <a:srgbClr val="77D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5411621" y="1177675"/>
            <a:ext cx="1601400" cy="1576800"/>
          </a:xfrm>
          <a:prstGeom prst="rect">
            <a:avLst/>
          </a:prstGeom>
          <a:solidFill>
            <a:srgbClr val="0B83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2131000" y="1175750"/>
            <a:ext cx="1601400" cy="1414500"/>
          </a:xfrm>
          <a:prstGeom prst="rect">
            <a:avLst/>
          </a:prstGeom>
          <a:solidFill>
            <a:srgbClr val="77D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txBox="1"/>
          <p:nvPr/>
        </p:nvSpPr>
        <p:spPr>
          <a:xfrm>
            <a:off x="457200" y="410400"/>
            <a:ext cx="8229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2400">
                <a:solidFill>
                  <a:schemeClr val="accent2"/>
                </a:solidFill>
                <a:latin typeface="Fira Sans Extra Condensed"/>
                <a:ea typeface="Fira Sans Extra Condensed"/>
                <a:cs typeface="Fira Sans Extra Condensed"/>
                <a:sym typeface="Fira Sans Extra Condensed"/>
              </a:rPr>
              <a:t>Modelo de negócios</a:t>
            </a:r>
            <a:endParaRPr b="1" sz="2400">
              <a:solidFill>
                <a:schemeClr val="accent2"/>
              </a:solidFill>
              <a:latin typeface="Fira Sans Extra Condensed"/>
              <a:ea typeface="Fira Sans Extra Condensed"/>
              <a:cs typeface="Fira Sans Extra Condensed"/>
              <a:sym typeface="Fira Sans Extra Condensed"/>
            </a:endParaRPr>
          </a:p>
        </p:txBody>
      </p:sp>
      <p:sp>
        <p:nvSpPr>
          <p:cNvPr id="204" name="Google Shape;204;p21"/>
          <p:cNvSpPr txBox="1"/>
          <p:nvPr/>
        </p:nvSpPr>
        <p:spPr>
          <a:xfrm>
            <a:off x="648475" y="1688035"/>
            <a:ext cx="12858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solidFill>
                  <a:srgbClr val="FFFFFF"/>
                </a:solidFill>
                <a:latin typeface="Fira Sans Extra Condensed"/>
                <a:ea typeface="Fira Sans Extra Condensed"/>
                <a:cs typeface="Fira Sans Extra Condensed"/>
                <a:sym typeface="Fira Sans Extra Condensed"/>
              </a:rPr>
              <a:t>Parcerias principais</a:t>
            </a:r>
            <a:endParaRPr b="1">
              <a:solidFill>
                <a:srgbClr val="FFFFFF"/>
              </a:solidFill>
              <a:latin typeface="Fira Sans Extra Condensed"/>
              <a:ea typeface="Fira Sans Extra Condensed"/>
              <a:cs typeface="Fira Sans Extra Condensed"/>
              <a:sym typeface="Fira Sans Extra Condensed"/>
            </a:endParaRPr>
          </a:p>
        </p:txBody>
      </p:sp>
      <p:sp>
        <p:nvSpPr>
          <p:cNvPr id="205" name="Google Shape;205;p21"/>
          <p:cNvSpPr txBox="1"/>
          <p:nvPr/>
        </p:nvSpPr>
        <p:spPr>
          <a:xfrm>
            <a:off x="648500" y="2203073"/>
            <a:ext cx="1285800" cy="5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200">
                <a:solidFill>
                  <a:srgbClr val="FFFFFF"/>
                </a:solidFill>
                <a:latin typeface="Roboto"/>
                <a:ea typeface="Roboto"/>
                <a:cs typeface="Roboto"/>
                <a:sym typeface="Roboto"/>
              </a:rPr>
              <a:t>Vinicius Garcia</a:t>
            </a:r>
            <a:endParaRPr sz="1200">
              <a:solidFill>
                <a:srgbClr val="FFFFFF"/>
              </a:solidFill>
              <a:latin typeface="Roboto"/>
              <a:ea typeface="Roboto"/>
              <a:cs typeface="Roboto"/>
              <a:sym typeface="Roboto"/>
            </a:endParaRPr>
          </a:p>
        </p:txBody>
      </p:sp>
      <p:sp>
        <p:nvSpPr>
          <p:cNvPr id="206" name="Google Shape;206;p21"/>
          <p:cNvSpPr txBox="1"/>
          <p:nvPr/>
        </p:nvSpPr>
        <p:spPr>
          <a:xfrm>
            <a:off x="2288800" y="1688400"/>
            <a:ext cx="12858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solidFill>
                  <a:srgbClr val="FFFFFF"/>
                </a:solidFill>
                <a:latin typeface="Fira Sans Extra Condensed"/>
                <a:ea typeface="Fira Sans Extra Condensed"/>
                <a:cs typeface="Fira Sans Extra Condensed"/>
                <a:sym typeface="Fira Sans Extra Condensed"/>
              </a:rPr>
              <a:t>Atividades</a:t>
            </a:r>
            <a:endParaRPr b="1">
              <a:solidFill>
                <a:srgbClr val="FFFFFF"/>
              </a:solidFill>
              <a:latin typeface="Fira Sans Extra Condensed"/>
              <a:ea typeface="Fira Sans Extra Condensed"/>
              <a:cs typeface="Fira Sans Extra Condensed"/>
              <a:sym typeface="Fira Sans Extra Condensed"/>
            </a:endParaRPr>
          </a:p>
        </p:txBody>
      </p:sp>
      <p:sp>
        <p:nvSpPr>
          <p:cNvPr id="207" name="Google Shape;207;p21"/>
          <p:cNvSpPr txBox="1"/>
          <p:nvPr/>
        </p:nvSpPr>
        <p:spPr>
          <a:xfrm>
            <a:off x="2090200" y="2028550"/>
            <a:ext cx="1683000" cy="5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200">
                <a:solidFill>
                  <a:srgbClr val="FFFFFF"/>
                </a:solidFill>
                <a:latin typeface="Roboto"/>
                <a:ea typeface="Roboto"/>
                <a:cs typeface="Roboto"/>
                <a:sym typeface="Roboto"/>
              </a:rPr>
              <a:t>Serviços de coleta de materiais recicláveis</a:t>
            </a:r>
            <a:endParaRPr sz="1200">
              <a:solidFill>
                <a:srgbClr val="FFFFFF"/>
              </a:solidFill>
              <a:latin typeface="Roboto"/>
              <a:ea typeface="Roboto"/>
              <a:cs typeface="Roboto"/>
              <a:sym typeface="Roboto"/>
            </a:endParaRPr>
          </a:p>
        </p:txBody>
      </p:sp>
      <p:sp>
        <p:nvSpPr>
          <p:cNvPr id="208" name="Google Shape;208;p21"/>
          <p:cNvSpPr txBox="1"/>
          <p:nvPr/>
        </p:nvSpPr>
        <p:spPr>
          <a:xfrm>
            <a:off x="2288788" y="3121400"/>
            <a:ext cx="12858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pt-BR">
                <a:solidFill>
                  <a:srgbClr val="FFFFFF"/>
                </a:solidFill>
                <a:latin typeface="Fira Sans Extra Condensed"/>
                <a:ea typeface="Fira Sans Extra Condensed"/>
                <a:cs typeface="Fira Sans Extra Condensed"/>
                <a:sym typeface="Fira Sans Extra Condensed"/>
              </a:rPr>
              <a:t>Recursos</a:t>
            </a:r>
            <a:endParaRPr b="1">
              <a:solidFill>
                <a:srgbClr val="FFFFFF"/>
              </a:solidFill>
              <a:latin typeface="Fira Sans Extra Condensed"/>
              <a:ea typeface="Fira Sans Extra Condensed"/>
              <a:cs typeface="Fira Sans Extra Condensed"/>
              <a:sym typeface="Fira Sans Extra Condensed"/>
            </a:endParaRPr>
          </a:p>
        </p:txBody>
      </p:sp>
      <p:sp>
        <p:nvSpPr>
          <p:cNvPr id="209" name="Google Shape;209;p21"/>
          <p:cNvSpPr txBox="1"/>
          <p:nvPr/>
        </p:nvSpPr>
        <p:spPr>
          <a:xfrm>
            <a:off x="2090200" y="3351075"/>
            <a:ext cx="1683000" cy="75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solidFill>
                  <a:srgbClr val="FFFFFF"/>
                </a:solidFill>
                <a:latin typeface="Roboto"/>
                <a:ea typeface="Roboto"/>
                <a:cs typeface="Roboto"/>
                <a:sym typeface="Roboto"/>
              </a:rPr>
              <a:t>Carros para coleta de materiais</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rPr lang="pt-BR" sz="1000">
                <a:solidFill>
                  <a:srgbClr val="FFFFFF"/>
                </a:solidFill>
                <a:latin typeface="Roboto"/>
                <a:ea typeface="Roboto"/>
                <a:cs typeface="Roboto"/>
                <a:sym typeface="Roboto"/>
              </a:rPr>
              <a:t>Sistema de pontuação</a:t>
            </a:r>
            <a:endParaRPr sz="1000">
              <a:solidFill>
                <a:srgbClr val="FFFFFF"/>
              </a:solidFill>
              <a:latin typeface="Roboto"/>
              <a:ea typeface="Roboto"/>
              <a:cs typeface="Roboto"/>
              <a:sym typeface="Roboto"/>
            </a:endParaRPr>
          </a:p>
          <a:p>
            <a:pPr indent="0" lvl="0" marL="0" rtl="0" algn="l">
              <a:spcBef>
                <a:spcPts val="0"/>
              </a:spcBef>
              <a:spcAft>
                <a:spcPts val="0"/>
              </a:spcAft>
              <a:buNone/>
            </a:pPr>
            <a:r>
              <a:t/>
            </a:r>
            <a:endParaRPr sz="1000">
              <a:solidFill>
                <a:srgbClr val="FFFFFF"/>
              </a:solidFill>
              <a:latin typeface="Roboto"/>
              <a:ea typeface="Roboto"/>
              <a:cs typeface="Roboto"/>
              <a:sym typeface="Roboto"/>
            </a:endParaRPr>
          </a:p>
        </p:txBody>
      </p:sp>
      <p:sp>
        <p:nvSpPr>
          <p:cNvPr id="210" name="Google Shape;210;p21"/>
          <p:cNvSpPr txBox="1"/>
          <p:nvPr/>
        </p:nvSpPr>
        <p:spPr>
          <a:xfrm>
            <a:off x="3929113" y="1688035"/>
            <a:ext cx="12858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solidFill>
                  <a:srgbClr val="FFFFFF"/>
                </a:solidFill>
                <a:latin typeface="Fira Sans Extra Condensed"/>
                <a:ea typeface="Fira Sans Extra Condensed"/>
                <a:cs typeface="Fira Sans Extra Condensed"/>
                <a:sym typeface="Fira Sans Extra Condensed"/>
              </a:rPr>
              <a:t>Proposta de valor</a:t>
            </a:r>
            <a:endParaRPr b="1">
              <a:solidFill>
                <a:srgbClr val="FFFFFF"/>
              </a:solidFill>
              <a:latin typeface="Fira Sans Extra Condensed"/>
              <a:ea typeface="Fira Sans Extra Condensed"/>
              <a:cs typeface="Fira Sans Extra Condensed"/>
              <a:sym typeface="Fira Sans Extra Condensed"/>
            </a:endParaRPr>
          </a:p>
        </p:txBody>
      </p:sp>
      <p:sp>
        <p:nvSpPr>
          <p:cNvPr id="211" name="Google Shape;211;p21"/>
          <p:cNvSpPr txBox="1"/>
          <p:nvPr/>
        </p:nvSpPr>
        <p:spPr>
          <a:xfrm>
            <a:off x="5569388" y="1688400"/>
            <a:ext cx="12858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solidFill>
                  <a:srgbClr val="FFFFFF"/>
                </a:solidFill>
                <a:latin typeface="Fira Sans Extra Condensed"/>
                <a:ea typeface="Fira Sans Extra Condensed"/>
                <a:cs typeface="Fira Sans Extra Condensed"/>
                <a:sym typeface="Fira Sans Extra Condensed"/>
              </a:rPr>
              <a:t>Relações</a:t>
            </a:r>
            <a:endParaRPr b="1">
              <a:solidFill>
                <a:srgbClr val="FFFFFF"/>
              </a:solidFill>
              <a:latin typeface="Fira Sans Extra Condensed"/>
              <a:ea typeface="Fira Sans Extra Condensed"/>
              <a:cs typeface="Fira Sans Extra Condensed"/>
              <a:sym typeface="Fira Sans Extra Condensed"/>
            </a:endParaRPr>
          </a:p>
        </p:txBody>
      </p:sp>
      <p:sp>
        <p:nvSpPr>
          <p:cNvPr id="212" name="Google Shape;212;p21"/>
          <p:cNvSpPr txBox="1"/>
          <p:nvPr/>
        </p:nvSpPr>
        <p:spPr>
          <a:xfrm>
            <a:off x="5569400" y="3252375"/>
            <a:ext cx="12858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solidFill>
                  <a:srgbClr val="FFFFFF"/>
                </a:solidFill>
                <a:latin typeface="Fira Sans Extra Condensed"/>
                <a:ea typeface="Fira Sans Extra Condensed"/>
                <a:cs typeface="Fira Sans Extra Condensed"/>
                <a:sym typeface="Fira Sans Extra Condensed"/>
              </a:rPr>
              <a:t>Canais</a:t>
            </a:r>
            <a:endParaRPr b="1">
              <a:solidFill>
                <a:srgbClr val="FFFFFF"/>
              </a:solidFill>
              <a:latin typeface="Fira Sans Extra Condensed"/>
              <a:ea typeface="Fira Sans Extra Condensed"/>
              <a:cs typeface="Fira Sans Extra Condensed"/>
              <a:sym typeface="Fira Sans Extra Condensed"/>
            </a:endParaRPr>
          </a:p>
        </p:txBody>
      </p:sp>
      <p:sp>
        <p:nvSpPr>
          <p:cNvPr id="213" name="Google Shape;213;p21"/>
          <p:cNvSpPr txBox="1"/>
          <p:nvPr/>
        </p:nvSpPr>
        <p:spPr>
          <a:xfrm>
            <a:off x="5569375" y="3523994"/>
            <a:ext cx="1285800" cy="5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200">
                <a:solidFill>
                  <a:srgbClr val="FFFFFF"/>
                </a:solidFill>
                <a:latin typeface="Roboto"/>
                <a:ea typeface="Roboto"/>
                <a:cs typeface="Roboto"/>
                <a:sym typeface="Roboto"/>
              </a:rPr>
              <a:t>Redes sociais e eventos </a:t>
            </a:r>
            <a:endParaRPr sz="1200">
              <a:solidFill>
                <a:srgbClr val="FFFFFF"/>
              </a:solidFill>
              <a:latin typeface="Roboto"/>
              <a:ea typeface="Roboto"/>
              <a:cs typeface="Roboto"/>
              <a:sym typeface="Roboto"/>
            </a:endParaRPr>
          </a:p>
        </p:txBody>
      </p:sp>
      <p:sp>
        <p:nvSpPr>
          <p:cNvPr id="214" name="Google Shape;214;p21"/>
          <p:cNvSpPr txBox="1"/>
          <p:nvPr/>
        </p:nvSpPr>
        <p:spPr>
          <a:xfrm>
            <a:off x="7209725" y="1688400"/>
            <a:ext cx="12858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solidFill>
                  <a:srgbClr val="FFFFFF"/>
                </a:solidFill>
                <a:latin typeface="Fira Sans Extra Condensed"/>
                <a:ea typeface="Fira Sans Extra Condensed"/>
                <a:cs typeface="Fira Sans Extra Condensed"/>
                <a:sym typeface="Fira Sans Extra Condensed"/>
              </a:rPr>
              <a:t>Clientes</a:t>
            </a:r>
            <a:endParaRPr b="1">
              <a:solidFill>
                <a:srgbClr val="FFFFFF"/>
              </a:solidFill>
              <a:latin typeface="Fira Sans Extra Condensed"/>
              <a:ea typeface="Fira Sans Extra Condensed"/>
              <a:cs typeface="Fira Sans Extra Condensed"/>
              <a:sym typeface="Fira Sans Extra Condensed"/>
            </a:endParaRPr>
          </a:p>
        </p:txBody>
      </p:sp>
      <p:sp>
        <p:nvSpPr>
          <p:cNvPr id="215" name="Google Shape;215;p21"/>
          <p:cNvSpPr txBox="1"/>
          <p:nvPr/>
        </p:nvSpPr>
        <p:spPr>
          <a:xfrm>
            <a:off x="3730500" y="2203075"/>
            <a:ext cx="16830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200">
                <a:solidFill>
                  <a:srgbClr val="FFFFFF"/>
                </a:solidFill>
                <a:latin typeface="Roboto"/>
                <a:ea typeface="Roboto"/>
                <a:cs typeface="Roboto"/>
                <a:sym typeface="Roboto"/>
              </a:rPr>
              <a:t>Oferecer maior flexibilidade para coletas</a:t>
            </a:r>
            <a:endParaRPr sz="1200">
              <a:solidFill>
                <a:srgbClr val="FFFFFF"/>
              </a:solidFill>
              <a:latin typeface="Roboto"/>
              <a:ea typeface="Roboto"/>
              <a:cs typeface="Roboto"/>
              <a:sym typeface="Roboto"/>
            </a:endParaRPr>
          </a:p>
        </p:txBody>
      </p:sp>
      <p:sp>
        <p:nvSpPr>
          <p:cNvPr id="216" name="Google Shape;216;p21"/>
          <p:cNvSpPr txBox="1"/>
          <p:nvPr/>
        </p:nvSpPr>
        <p:spPr>
          <a:xfrm>
            <a:off x="3771300" y="2802975"/>
            <a:ext cx="16014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200">
                <a:solidFill>
                  <a:srgbClr val="FFFFFF"/>
                </a:solidFill>
                <a:latin typeface="Roboto"/>
                <a:ea typeface="Roboto"/>
                <a:cs typeface="Roboto"/>
                <a:sym typeface="Roboto"/>
              </a:rPr>
              <a:t>Incentivar o descarte correto do lixo</a:t>
            </a:r>
            <a:endParaRPr sz="1200">
              <a:solidFill>
                <a:srgbClr val="FFFFFF"/>
              </a:solidFill>
              <a:latin typeface="Roboto"/>
              <a:ea typeface="Roboto"/>
              <a:cs typeface="Roboto"/>
              <a:sym typeface="Roboto"/>
            </a:endParaRPr>
          </a:p>
        </p:txBody>
      </p:sp>
      <p:sp>
        <p:nvSpPr>
          <p:cNvPr id="217" name="Google Shape;217;p21"/>
          <p:cNvSpPr/>
          <p:nvPr/>
        </p:nvSpPr>
        <p:spPr>
          <a:xfrm>
            <a:off x="490700" y="4106100"/>
            <a:ext cx="3241800" cy="624300"/>
          </a:xfrm>
          <a:prstGeom prst="rect">
            <a:avLst/>
          </a:prstGeom>
          <a:solidFill>
            <a:srgbClr val="0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5411400" y="4106100"/>
            <a:ext cx="3241800" cy="624300"/>
          </a:xfrm>
          <a:prstGeom prst="rect">
            <a:avLst/>
          </a:prstGeom>
          <a:solidFill>
            <a:srgbClr val="01B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txBox="1"/>
          <p:nvPr/>
        </p:nvSpPr>
        <p:spPr>
          <a:xfrm>
            <a:off x="1100300" y="4243960"/>
            <a:ext cx="12858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1600">
                <a:solidFill>
                  <a:srgbClr val="FFFFFF"/>
                </a:solidFill>
                <a:latin typeface="Fira Sans Extra Condensed"/>
                <a:ea typeface="Fira Sans Extra Condensed"/>
                <a:cs typeface="Fira Sans Extra Condensed"/>
                <a:sym typeface="Fira Sans Extra Condensed"/>
              </a:rPr>
              <a:t>Custos</a:t>
            </a:r>
            <a:endParaRPr b="1" sz="1600">
              <a:solidFill>
                <a:srgbClr val="FFFFFF"/>
              </a:solidFill>
              <a:latin typeface="Fira Sans Extra Condensed"/>
              <a:ea typeface="Fira Sans Extra Condensed"/>
              <a:cs typeface="Fira Sans Extra Condensed"/>
              <a:sym typeface="Fira Sans Extra Condensed"/>
            </a:endParaRPr>
          </a:p>
        </p:txBody>
      </p:sp>
      <p:sp>
        <p:nvSpPr>
          <p:cNvPr id="220" name="Google Shape;220;p21"/>
          <p:cNvSpPr txBox="1"/>
          <p:nvPr/>
        </p:nvSpPr>
        <p:spPr>
          <a:xfrm>
            <a:off x="5982288" y="4243960"/>
            <a:ext cx="12858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1600">
                <a:solidFill>
                  <a:srgbClr val="FFFFFF"/>
                </a:solidFill>
                <a:latin typeface="Fira Sans Extra Condensed"/>
                <a:ea typeface="Fira Sans Extra Condensed"/>
                <a:cs typeface="Fira Sans Extra Condensed"/>
                <a:sym typeface="Fira Sans Extra Condensed"/>
              </a:rPr>
              <a:t>Receita</a:t>
            </a:r>
            <a:endParaRPr b="1" sz="1600">
              <a:solidFill>
                <a:srgbClr val="FFFFFF"/>
              </a:solidFill>
              <a:latin typeface="Fira Sans Extra Condensed"/>
              <a:ea typeface="Fira Sans Extra Condensed"/>
              <a:cs typeface="Fira Sans Extra Condensed"/>
              <a:sym typeface="Fira Sans Extra Condensed"/>
            </a:endParaRPr>
          </a:p>
        </p:txBody>
      </p:sp>
      <p:sp>
        <p:nvSpPr>
          <p:cNvPr id="221" name="Google Shape;221;p21"/>
          <p:cNvSpPr txBox="1"/>
          <p:nvPr/>
        </p:nvSpPr>
        <p:spPr>
          <a:xfrm>
            <a:off x="1756350" y="4097250"/>
            <a:ext cx="1974000" cy="6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000">
                <a:solidFill>
                  <a:srgbClr val="FFFFFF"/>
                </a:solidFill>
                <a:latin typeface="Roboto"/>
                <a:ea typeface="Roboto"/>
                <a:cs typeface="Roboto"/>
                <a:sym typeface="Roboto"/>
              </a:rPr>
              <a:t>Divulgação e manutenção dos serviços</a:t>
            </a:r>
            <a:endParaRPr sz="1000">
              <a:solidFill>
                <a:srgbClr val="FFFFFF"/>
              </a:solidFill>
              <a:latin typeface="Roboto"/>
              <a:ea typeface="Roboto"/>
              <a:cs typeface="Roboto"/>
              <a:sym typeface="Roboto"/>
            </a:endParaRPr>
          </a:p>
        </p:txBody>
      </p:sp>
      <p:sp>
        <p:nvSpPr>
          <p:cNvPr id="222" name="Google Shape;222;p21"/>
          <p:cNvSpPr txBox="1"/>
          <p:nvPr/>
        </p:nvSpPr>
        <p:spPr>
          <a:xfrm>
            <a:off x="7285225" y="4166557"/>
            <a:ext cx="1285800" cy="5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200">
                <a:solidFill>
                  <a:srgbClr val="FFFFFF"/>
                </a:solidFill>
                <a:latin typeface="Roboto"/>
                <a:ea typeface="Roboto"/>
                <a:cs typeface="Roboto"/>
                <a:sym typeface="Roboto"/>
              </a:rPr>
              <a:t>Anúncios </a:t>
            </a:r>
            <a:r>
              <a:rPr lang="pt-BR" sz="1200">
                <a:solidFill>
                  <a:srgbClr val="FFFFFF"/>
                </a:solidFill>
                <a:latin typeface="Roboto"/>
                <a:ea typeface="Roboto"/>
                <a:cs typeface="Roboto"/>
                <a:sym typeface="Roboto"/>
              </a:rPr>
              <a:t>e patrocinadores</a:t>
            </a:r>
            <a:endParaRPr sz="1200">
              <a:solidFill>
                <a:srgbClr val="FFFFFF"/>
              </a:solidFill>
              <a:latin typeface="Roboto"/>
              <a:ea typeface="Roboto"/>
              <a:cs typeface="Roboto"/>
              <a:sym typeface="Roboto"/>
            </a:endParaRPr>
          </a:p>
        </p:txBody>
      </p:sp>
      <p:grpSp>
        <p:nvGrpSpPr>
          <p:cNvPr id="223" name="Google Shape;223;p21"/>
          <p:cNvGrpSpPr/>
          <p:nvPr/>
        </p:nvGrpSpPr>
        <p:grpSpPr>
          <a:xfrm>
            <a:off x="7699995" y="1314011"/>
            <a:ext cx="316786" cy="316812"/>
            <a:chOff x="3270675" y="841800"/>
            <a:chExt cx="497700" cy="482725"/>
          </a:xfrm>
        </p:grpSpPr>
        <p:sp>
          <p:nvSpPr>
            <p:cNvPr id="224" name="Google Shape;224;p21"/>
            <p:cNvSpPr/>
            <p:nvPr/>
          </p:nvSpPr>
          <p:spPr>
            <a:xfrm>
              <a:off x="3270675" y="902000"/>
              <a:ext cx="447125" cy="422525"/>
            </a:xfrm>
            <a:custGeom>
              <a:rect b="b" l="l" r="r" t="t"/>
              <a:pathLst>
                <a:path extrusionOk="0" h="16901" w="17885">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5" name="Google Shape;225;p21"/>
            <p:cNvSpPr/>
            <p:nvPr/>
          </p:nvSpPr>
          <p:spPr>
            <a:xfrm>
              <a:off x="3385250" y="841800"/>
              <a:ext cx="279700" cy="220925"/>
            </a:xfrm>
            <a:custGeom>
              <a:rect b="b" l="l" r="r" t="t"/>
              <a:pathLst>
                <a:path extrusionOk="0" h="8837" w="11188">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6" name="Google Shape;226;p21"/>
            <p:cNvSpPr/>
            <p:nvPr/>
          </p:nvSpPr>
          <p:spPr>
            <a:xfrm>
              <a:off x="3530100" y="924750"/>
              <a:ext cx="238275" cy="250200"/>
            </a:xfrm>
            <a:custGeom>
              <a:rect b="b" l="l" r="r" t="t"/>
              <a:pathLst>
                <a:path extrusionOk="0" h="10008" w="9531">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27" name="Google Shape;227;p21"/>
          <p:cNvSpPr/>
          <p:nvPr/>
        </p:nvSpPr>
        <p:spPr>
          <a:xfrm>
            <a:off x="6050288" y="1313248"/>
            <a:ext cx="324027" cy="286845"/>
          </a:xfrm>
          <a:custGeom>
            <a:rect b="b" l="l" r="r" t="t"/>
            <a:pathLst>
              <a:path extrusionOk="0" h="18069" w="19273">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228" name="Google Shape;228;p21"/>
          <p:cNvGrpSpPr/>
          <p:nvPr/>
        </p:nvGrpSpPr>
        <p:grpSpPr>
          <a:xfrm>
            <a:off x="6050301" y="2911360"/>
            <a:ext cx="323980" cy="320399"/>
            <a:chOff x="3858100" y="1435075"/>
            <a:chExt cx="487775" cy="481875"/>
          </a:xfrm>
        </p:grpSpPr>
        <p:sp>
          <p:nvSpPr>
            <p:cNvPr id="229" name="Google Shape;229;p21"/>
            <p:cNvSpPr/>
            <p:nvPr/>
          </p:nvSpPr>
          <p:spPr>
            <a:xfrm>
              <a:off x="3858100" y="1868750"/>
              <a:ext cx="55575" cy="48200"/>
            </a:xfrm>
            <a:custGeom>
              <a:rect b="b" l="l" r="r" t="t"/>
              <a:pathLst>
                <a:path extrusionOk="0" h="1928" w="2223">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0" name="Google Shape;230;p21"/>
            <p:cNvSpPr/>
            <p:nvPr/>
          </p:nvSpPr>
          <p:spPr>
            <a:xfrm>
              <a:off x="3917950" y="1808500"/>
              <a:ext cx="60350" cy="48525"/>
            </a:xfrm>
            <a:custGeom>
              <a:rect b="b" l="l" r="r" t="t"/>
              <a:pathLst>
                <a:path extrusionOk="0" h="1941" w="2414">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1" name="Google Shape;231;p21"/>
            <p:cNvSpPr/>
            <p:nvPr/>
          </p:nvSpPr>
          <p:spPr>
            <a:xfrm>
              <a:off x="3876450" y="1435075"/>
              <a:ext cx="450375" cy="251250"/>
            </a:xfrm>
            <a:custGeom>
              <a:rect b="b" l="l" r="r" t="t"/>
              <a:pathLst>
                <a:path extrusionOk="0" h="10050" w="18015">
                  <a:moveTo>
                    <a:pt x="18014" y="1"/>
                  </a:moveTo>
                  <a:lnTo>
                    <a:pt x="561" y="4762"/>
                  </a:lnTo>
                  <a:cubicBezTo>
                    <a:pt x="121" y="4882"/>
                    <a:pt x="1" y="5448"/>
                    <a:pt x="350" y="5740"/>
                  </a:cubicBezTo>
                  <a:lnTo>
                    <a:pt x="5584" y="10049"/>
                  </a:lnTo>
                  <a:lnTo>
                    <a:pt x="180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2" name="Google Shape;232;p21"/>
            <p:cNvSpPr/>
            <p:nvPr/>
          </p:nvSpPr>
          <p:spPr>
            <a:xfrm>
              <a:off x="4094925" y="1456025"/>
              <a:ext cx="250950" cy="445250"/>
            </a:xfrm>
            <a:custGeom>
              <a:rect b="b" l="l" r="r" t="t"/>
              <a:pathLst>
                <a:path extrusionOk="0" h="17810" w="10038">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3" name="Google Shape;233;p21"/>
            <p:cNvSpPr/>
            <p:nvPr/>
          </p:nvSpPr>
          <p:spPr>
            <a:xfrm>
              <a:off x="3993575" y="1542825"/>
              <a:ext cx="245025" cy="242525"/>
            </a:xfrm>
            <a:custGeom>
              <a:rect b="b" l="l" r="r" t="t"/>
              <a:pathLst>
                <a:path extrusionOk="0" h="9701" w="9801">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34" name="Google Shape;234;p21"/>
          <p:cNvGrpSpPr/>
          <p:nvPr/>
        </p:nvGrpSpPr>
        <p:grpSpPr>
          <a:xfrm>
            <a:off x="5564025" y="4249003"/>
            <a:ext cx="339253" cy="339253"/>
            <a:chOff x="1492675" y="2620775"/>
            <a:chExt cx="481825" cy="481825"/>
          </a:xfrm>
        </p:grpSpPr>
        <p:sp>
          <p:nvSpPr>
            <p:cNvPr id="235" name="Google Shape;235;p21"/>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6" name="Google Shape;236;p21"/>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37" name="Google Shape;237;p21"/>
          <p:cNvGrpSpPr/>
          <p:nvPr/>
        </p:nvGrpSpPr>
        <p:grpSpPr>
          <a:xfrm>
            <a:off x="1147379" y="1312199"/>
            <a:ext cx="287987" cy="320430"/>
            <a:chOff x="3330525" y="4399275"/>
            <a:chExt cx="390650" cy="481850"/>
          </a:xfrm>
        </p:grpSpPr>
        <p:sp>
          <p:nvSpPr>
            <p:cNvPr id="238" name="Google Shape;238;p21"/>
            <p:cNvSpPr/>
            <p:nvPr/>
          </p:nvSpPr>
          <p:spPr>
            <a:xfrm>
              <a:off x="3543950" y="4648550"/>
              <a:ext cx="78450" cy="95775"/>
            </a:xfrm>
            <a:custGeom>
              <a:rect b="b" l="l" r="r" t="t"/>
              <a:pathLst>
                <a:path extrusionOk="0" h="3831" w="3138">
                  <a:moveTo>
                    <a:pt x="2677" y="0"/>
                  </a:moveTo>
                  <a:cubicBezTo>
                    <a:pt x="2298" y="356"/>
                    <a:pt x="1861" y="648"/>
                    <a:pt x="1388" y="858"/>
                  </a:cubicBezTo>
                  <a:lnTo>
                    <a:pt x="0" y="2948"/>
                  </a:lnTo>
                  <a:lnTo>
                    <a:pt x="880" y="3831"/>
                  </a:lnTo>
                  <a:lnTo>
                    <a:pt x="3138" y="443"/>
                  </a:lnTo>
                  <a:lnTo>
                    <a:pt x="26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9" name="Google Shape;239;p21"/>
            <p:cNvSpPr/>
            <p:nvPr/>
          </p:nvSpPr>
          <p:spPr>
            <a:xfrm>
              <a:off x="3427250" y="4456050"/>
              <a:ext cx="197650" cy="197175"/>
            </a:xfrm>
            <a:custGeom>
              <a:rect b="b" l="l" r="r" t="t"/>
              <a:pathLst>
                <a:path extrusionOk="0" h="7887" w="7906">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0" name="Google Shape;240;p21"/>
            <p:cNvSpPr/>
            <p:nvPr/>
          </p:nvSpPr>
          <p:spPr>
            <a:xfrm>
              <a:off x="3428150" y="4399275"/>
              <a:ext cx="166925" cy="84725"/>
            </a:xfrm>
            <a:custGeom>
              <a:rect b="b" l="l" r="r" t="t"/>
              <a:pathLst>
                <a:path extrusionOk="0" h="3389" w="6677">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1" name="Google Shape;241;p21"/>
            <p:cNvSpPr/>
            <p:nvPr/>
          </p:nvSpPr>
          <p:spPr>
            <a:xfrm>
              <a:off x="3330525" y="4674000"/>
              <a:ext cx="181225" cy="207125"/>
            </a:xfrm>
            <a:custGeom>
              <a:rect b="b" l="l" r="r" t="t"/>
              <a:pathLst>
                <a:path extrusionOk="0" h="8285" w="7249">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2" name="Google Shape;242;p21"/>
            <p:cNvSpPr/>
            <p:nvPr/>
          </p:nvSpPr>
          <p:spPr>
            <a:xfrm>
              <a:off x="3540175" y="4674000"/>
              <a:ext cx="181000" cy="207100"/>
            </a:xfrm>
            <a:custGeom>
              <a:rect b="b" l="l" r="r" t="t"/>
              <a:pathLst>
                <a:path extrusionOk="0" h="8284" w="724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3" name="Google Shape;243;p21"/>
            <p:cNvSpPr/>
            <p:nvPr/>
          </p:nvSpPr>
          <p:spPr>
            <a:xfrm>
              <a:off x="3429975" y="4648850"/>
              <a:ext cx="78225" cy="95400"/>
            </a:xfrm>
            <a:custGeom>
              <a:rect b="b" l="l" r="r" t="t"/>
              <a:pathLst>
                <a:path extrusionOk="0" h="3816" w="3129">
                  <a:moveTo>
                    <a:pt x="452" y="0"/>
                  </a:moveTo>
                  <a:lnTo>
                    <a:pt x="0" y="440"/>
                  </a:lnTo>
                  <a:lnTo>
                    <a:pt x="2247" y="3816"/>
                  </a:lnTo>
                  <a:lnTo>
                    <a:pt x="3129" y="2936"/>
                  </a:lnTo>
                  <a:lnTo>
                    <a:pt x="1741" y="846"/>
                  </a:lnTo>
                  <a:cubicBezTo>
                    <a:pt x="1268" y="636"/>
                    <a:pt x="834" y="350"/>
                    <a:pt x="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 name="Google Shape;244;p21"/>
            <p:cNvSpPr/>
            <p:nvPr/>
          </p:nvSpPr>
          <p:spPr>
            <a:xfrm>
              <a:off x="3514200" y="4681000"/>
              <a:ext cx="23150" cy="17550"/>
            </a:xfrm>
            <a:custGeom>
              <a:rect b="b" l="l" r="r" t="t"/>
              <a:pathLst>
                <a:path extrusionOk="0" h="702" w="926">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45" name="Google Shape;245;p21"/>
          <p:cNvGrpSpPr/>
          <p:nvPr/>
        </p:nvGrpSpPr>
        <p:grpSpPr>
          <a:xfrm>
            <a:off x="643099" y="4298476"/>
            <a:ext cx="336965" cy="286833"/>
            <a:chOff x="5645200" y="879425"/>
            <a:chExt cx="478575" cy="407375"/>
          </a:xfrm>
        </p:grpSpPr>
        <p:sp>
          <p:nvSpPr>
            <p:cNvPr id="246" name="Google Shape;246;p21"/>
            <p:cNvSpPr/>
            <p:nvPr/>
          </p:nvSpPr>
          <p:spPr>
            <a:xfrm>
              <a:off x="6004200" y="1075025"/>
              <a:ext cx="86075" cy="93450"/>
            </a:xfrm>
            <a:custGeom>
              <a:rect b="b" l="l" r="r" t="t"/>
              <a:pathLst>
                <a:path extrusionOk="0" h="3738" w="3443">
                  <a:moveTo>
                    <a:pt x="1" y="0"/>
                  </a:moveTo>
                  <a:lnTo>
                    <a:pt x="1" y="3737"/>
                  </a:lnTo>
                  <a:lnTo>
                    <a:pt x="1907" y="3737"/>
                  </a:lnTo>
                  <a:cubicBezTo>
                    <a:pt x="2157" y="3737"/>
                    <a:pt x="2377" y="3574"/>
                    <a:pt x="2449" y="3334"/>
                  </a:cubicBezTo>
                  <a:lnTo>
                    <a:pt x="3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7" name="Google Shape;247;p21"/>
            <p:cNvSpPr/>
            <p:nvPr/>
          </p:nvSpPr>
          <p:spPr>
            <a:xfrm>
              <a:off x="5880900" y="953275"/>
              <a:ext cx="95100" cy="93525"/>
            </a:xfrm>
            <a:custGeom>
              <a:rect b="b" l="l" r="r" t="t"/>
              <a:pathLst>
                <a:path extrusionOk="0" h="3741" w="3804">
                  <a:moveTo>
                    <a:pt x="0" y="1"/>
                  </a:moveTo>
                  <a:lnTo>
                    <a:pt x="0" y="3741"/>
                  </a:lnTo>
                  <a:lnTo>
                    <a:pt x="3804" y="3741"/>
                  </a:lnTo>
                  <a:lnTo>
                    <a:pt x="38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8" name="Google Shape;248;p21"/>
            <p:cNvSpPr/>
            <p:nvPr/>
          </p:nvSpPr>
          <p:spPr>
            <a:xfrm>
              <a:off x="6004200" y="953275"/>
              <a:ext cx="119575" cy="93525"/>
            </a:xfrm>
            <a:custGeom>
              <a:rect b="b" l="l" r="r" t="t"/>
              <a:pathLst>
                <a:path extrusionOk="0" h="3741" w="4783">
                  <a:moveTo>
                    <a:pt x="1" y="1"/>
                  </a:moveTo>
                  <a:lnTo>
                    <a:pt x="1" y="3741"/>
                  </a:lnTo>
                  <a:lnTo>
                    <a:pt x="3777" y="3741"/>
                  </a:lnTo>
                  <a:lnTo>
                    <a:pt x="4674" y="727"/>
                  </a:lnTo>
                  <a:cubicBezTo>
                    <a:pt x="4783" y="365"/>
                    <a:pt x="4512" y="1"/>
                    <a:pt x="41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9" name="Google Shape;249;p21"/>
            <p:cNvSpPr/>
            <p:nvPr/>
          </p:nvSpPr>
          <p:spPr>
            <a:xfrm>
              <a:off x="5880900" y="1075025"/>
              <a:ext cx="95100" cy="93450"/>
            </a:xfrm>
            <a:custGeom>
              <a:rect b="b" l="l" r="r" t="t"/>
              <a:pathLst>
                <a:path extrusionOk="0" h="3738" w="3804">
                  <a:moveTo>
                    <a:pt x="0" y="0"/>
                  </a:moveTo>
                  <a:lnTo>
                    <a:pt x="0" y="3737"/>
                  </a:lnTo>
                  <a:lnTo>
                    <a:pt x="3804" y="3737"/>
                  </a:lnTo>
                  <a:lnTo>
                    <a:pt x="38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0" name="Google Shape;250;p21"/>
            <p:cNvSpPr/>
            <p:nvPr/>
          </p:nvSpPr>
          <p:spPr>
            <a:xfrm>
              <a:off x="5645200" y="879425"/>
              <a:ext cx="207500" cy="167375"/>
            </a:xfrm>
            <a:custGeom>
              <a:rect b="b" l="l" r="r" t="t"/>
              <a:pathLst>
                <a:path extrusionOk="0" h="6695" w="830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1" name="Google Shape;251;p21"/>
            <p:cNvSpPr/>
            <p:nvPr/>
          </p:nvSpPr>
          <p:spPr>
            <a:xfrm>
              <a:off x="5722500" y="1075025"/>
              <a:ext cx="370875" cy="211775"/>
            </a:xfrm>
            <a:custGeom>
              <a:rect b="b" l="l" r="r" t="t"/>
              <a:pathLst>
                <a:path extrusionOk="0" h="8471" w="14835">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52" name="Google Shape;252;p21"/>
          <p:cNvGrpSpPr/>
          <p:nvPr/>
        </p:nvGrpSpPr>
        <p:grpSpPr>
          <a:xfrm>
            <a:off x="2821637" y="1313250"/>
            <a:ext cx="324031" cy="286845"/>
            <a:chOff x="2085450" y="842250"/>
            <a:chExt cx="483700" cy="481850"/>
          </a:xfrm>
        </p:grpSpPr>
        <p:sp>
          <p:nvSpPr>
            <p:cNvPr id="253" name="Google Shape;253;p21"/>
            <p:cNvSpPr/>
            <p:nvPr/>
          </p:nvSpPr>
          <p:spPr>
            <a:xfrm>
              <a:off x="2085525" y="926925"/>
              <a:ext cx="483625" cy="397175"/>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4" name="Google Shape;254;p21"/>
            <p:cNvSpPr/>
            <p:nvPr/>
          </p:nvSpPr>
          <p:spPr>
            <a:xfrm>
              <a:off x="2085450" y="1151875"/>
              <a:ext cx="143650" cy="87575"/>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5" name="Google Shape;255;p21"/>
            <p:cNvSpPr/>
            <p:nvPr/>
          </p:nvSpPr>
          <p:spPr>
            <a:xfrm>
              <a:off x="2274775" y="842250"/>
              <a:ext cx="294375" cy="197650"/>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56" name="Google Shape;256;p21"/>
          <p:cNvGrpSpPr/>
          <p:nvPr/>
        </p:nvGrpSpPr>
        <p:grpSpPr>
          <a:xfrm>
            <a:off x="4428013" y="1282750"/>
            <a:ext cx="287993" cy="320424"/>
            <a:chOff x="3300325" y="249875"/>
            <a:chExt cx="433725" cy="480900"/>
          </a:xfrm>
        </p:grpSpPr>
        <p:sp>
          <p:nvSpPr>
            <p:cNvPr id="257" name="Google Shape;257;p21"/>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8" name="Google Shape;258;p21"/>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9" name="Google Shape;259;p21"/>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0" name="Google Shape;260;p21"/>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1" name="Google Shape;261;p21"/>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2" name="Google Shape;262;p21"/>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63" name="Google Shape;263;p21"/>
          <p:cNvGrpSpPr/>
          <p:nvPr/>
        </p:nvGrpSpPr>
        <p:grpSpPr>
          <a:xfrm>
            <a:off x="2761565" y="2782653"/>
            <a:ext cx="316800" cy="316800"/>
            <a:chOff x="4456875" y="1435075"/>
            <a:chExt cx="481825" cy="481825"/>
          </a:xfrm>
        </p:grpSpPr>
        <p:sp>
          <p:nvSpPr>
            <p:cNvPr id="264" name="Google Shape;264;p21"/>
            <p:cNvSpPr/>
            <p:nvPr/>
          </p:nvSpPr>
          <p:spPr>
            <a:xfrm>
              <a:off x="4624975" y="1465275"/>
              <a:ext cx="56650" cy="86000"/>
            </a:xfrm>
            <a:custGeom>
              <a:rect b="b" l="l" r="r" t="t"/>
              <a:pathLst>
                <a:path extrusionOk="0" h="3440" w="2266">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5" name="Google Shape;265;p21"/>
            <p:cNvSpPr/>
            <p:nvPr/>
          </p:nvSpPr>
          <p:spPr>
            <a:xfrm>
              <a:off x="4615275" y="1797425"/>
              <a:ext cx="66350" cy="89375"/>
            </a:xfrm>
            <a:custGeom>
              <a:rect b="b" l="l" r="r" t="t"/>
              <a:pathLst>
                <a:path extrusionOk="0" h="3575" w="2654">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6" name="Google Shape;266;p21"/>
            <p:cNvSpPr/>
            <p:nvPr/>
          </p:nvSpPr>
          <p:spPr>
            <a:xfrm>
              <a:off x="4583125" y="1547250"/>
              <a:ext cx="28250" cy="28250"/>
            </a:xfrm>
            <a:custGeom>
              <a:rect b="b" l="l" r="r" t="t"/>
              <a:pathLst>
                <a:path extrusionOk="0" h="1130" w="113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7" name="Google Shape;267;p21"/>
            <p:cNvSpPr/>
            <p:nvPr/>
          </p:nvSpPr>
          <p:spPr>
            <a:xfrm>
              <a:off x="4597950" y="1576075"/>
              <a:ext cx="83675" cy="87525"/>
            </a:xfrm>
            <a:custGeom>
              <a:rect b="b" l="l" r="r" t="t"/>
              <a:pathLst>
                <a:path extrusionOk="0" h="3501" w="3347">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8" name="Google Shape;268;p21"/>
            <p:cNvSpPr/>
            <p:nvPr/>
          </p:nvSpPr>
          <p:spPr>
            <a:xfrm>
              <a:off x="4597650" y="1692175"/>
              <a:ext cx="83975" cy="82450"/>
            </a:xfrm>
            <a:custGeom>
              <a:rect b="b" l="l" r="r" t="t"/>
              <a:pathLst>
                <a:path extrusionOk="0" h="3298" w="3359">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9" name="Google Shape;269;p21"/>
            <p:cNvSpPr/>
            <p:nvPr/>
          </p:nvSpPr>
          <p:spPr>
            <a:xfrm>
              <a:off x="4798050" y="1663575"/>
              <a:ext cx="28475" cy="28250"/>
            </a:xfrm>
            <a:custGeom>
              <a:rect b="b" l="l" r="r" t="t"/>
              <a:pathLst>
                <a:path extrusionOk="0" h="1130" w="1139">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0" name="Google Shape;270;p21"/>
            <p:cNvSpPr/>
            <p:nvPr/>
          </p:nvSpPr>
          <p:spPr>
            <a:xfrm>
              <a:off x="4710200" y="1435075"/>
              <a:ext cx="228500" cy="228525"/>
            </a:xfrm>
            <a:custGeom>
              <a:rect b="b" l="l" r="r" t="t"/>
              <a:pathLst>
                <a:path extrusionOk="0" h="9141" w="914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1" name="Google Shape;271;p21"/>
            <p:cNvSpPr/>
            <p:nvPr/>
          </p:nvSpPr>
          <p:spPr>
            <a:xfrm>
              <a:off x="4819200" y="1593475"/>
              <a:ext cx="89400" cy="70125"/>
            </a:xfrm>
            <a:custGeom>
              <a:rect b="b" l="l" r="r" t="t"/>
              <a:pathLst>
                <a:path extrusionOk="0" h="2805" w="3576">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2" name="Google Shape;272;p21"/>
            <p:cNvSpPr/>
            <p:nvPr/>
          </p:nvSpPr>
          <p:spPr>
            <a:xfrm>
              <a:off x="4819200" y="1692175"/>
              <a:ext cx="89475" cy="66275"/>
            </a:xfrm>
            <a:custGeom>
              <a:rect b="b" l="l" r="r" t="t"/>
              <a:pathLst>
                <a:path extrusionOk="0" h="2651" w="3579">
                  <a:moveTo>
                    <a:pt x="1317" y="0"/>
                  </a:moveTo>
                  <a:cubicBezTo>
                    <a:pt x="1133" y="500"/>
                    <a:pt x="727" y="883"/>
                    <a:pt x="215" y="1033"/>
                  </a:cubicBezTo>
                  <a:cubicBezTo>
                    <a:pt x="166" y="1593"/>
                    <a:pt x="94" y="2132"/>
                    <a:pt x="1" y="2650"/>
                  </a:cubicBezTo>
                  <a:cubicBezTo>
                    <a:pt x="1889" y="2030"/>
                    <a:pt x="3223" y="1078"/>
                    <a:pt x="35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3" name="Google Shape;273;p21"/>
            <p:cNvSpPr/>
            <p:nvPr/>
          </p:nvSpPr>
          <p:spPr>
            <a:xfrm>
              <a:off x="4456875" y="1691800"/>
              <a:ext cx="225125" cy="225100"/>
            </a:xfrm>
            <a:custGeom>
              <a:rect b="b" l="l" r="r" t="t"/>
              <a:pathLst>
                <a:path extrusionOk="0" h="9004" w="9005">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4" name="Google Shape;274;p21"/>
            <p:cNvSpPr/>
            <p:nvPr/>
          </p:nvSpPr>
          <p:spPr>
            <a:xfrm>
              <a:off x="4487000" y="1595125"/>
              <a:ext cx="88925" cy="68475"/>
            </a:xfrm>
            <a:custGeom>
              <a:rect b="b" l="l" r="r" t="t"/>
              <a:pathLst>
                <a:path extrusionOk="0" h="2739" w="3557">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5" name="Google Shape;275;p21"/>
            <p:cNvSpPr/>
            <p:nvPr/>
          </p:nvSpPr>
          <p:spPr>
            <a:xfrm>
              <a:off x="4486925" y="1692175"/>
              <a:ext cx="89450" cy="66350"/>
            </a:xfrm>
            <a:custGeom>
              <a:rect b="b" l="l" r="r" t="t"/>
              <a:pathLst>
                <a:path extrusionOk="0" h="2654" w="3578">
                  <a:moveTo>
                    <a:pt x="0" y="0"/>
                  </a:moveTo>
                  <a:cubicBezTo>
                    <a:pt x="352" y="1078"/>
                    <a:pt x="1689" y="2030"/>
                    <a:pt x="3578" y="2653"/>
                  </a:cubicBezTo>
                  <a:cubicBezTo>
                    <a:pt x="3418" y="1777"/>
                    <a:pt x="3325" y="889"/>
                    <a:pt x="33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6" name="Google Shape;276;p21"/>
            <p:cNvSpPr/>
            <p:nvPr/>
          </p:nvSpPr>
          <p:spPr>
            <a:xfrm>
              <a:off x="4456875" y="1435075"/>
              <a:ext cx="225125" cy="228525"/>
            </a:xfrm>
            <a:custGeom>
              <a:rect b="b" l="l" r="r" t="t"/>
              <a:pathLst>
                <a:path extrusionOk="0" h="9141" w="9005">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7" name="Google Shape;277;p21"/>
            <p:cNvSpPr/>
            <p:nvPr/>
          </p:nvSpPr>
          <p:spPr>
            <a:xfrm>
              <a:off x="4710200" y="1691800"/>
              <a:ext cx="228500" cy="225100"/>
            </a:xfrm>
            <a:custGeom>
              <a:rect b="b" l="l" r="r" t="t"/>
              <a:pathLst>
                <a:path extrusionOk="0" h="9004" w="914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8" name="Google Shape;278;p21"/>
            <p:cNvSpPr/>
            <p:nvPr/>
          </p:nvSpPr>
          <p:spPr>
            <a:xfrm>
              <a:off x="4710200" y="1465200"/>
              <a:ext cx="70025" cy="89375"/>
            </a:xfrm>
            <a:custGeom>
              <a:rect b="b" l="l" r="r" t="t"/>
              <a:pathLst>
                <a:path extrusionOk="0" h="3575" w="2801">
                  <a:moveTo>
                    <a:pt x="1" y="0"/>
                  </a:moveTo>
                  <a:lnTo>
                    <a:pt x="1" y="3298"/>
                  </a:lnTo>
                  <a:cubicBezTo>
                    <a:pt x="937" y="3328"/>
                    <a:pt x="1961" y="3421"/>
                    <a:pt x="2801" y="3575"/>
                  </a:cubicBezTo>
                  <a:cubicBezTo>
                    <a:pt x="2181" y="1687"/>
                    <a:pt x="1082" y="35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9" name="Google Shape;279;p21"/>
            <p:cNvSpPr/>
            <p:nvPr/>
          </p:nvSpPr>
          <p:spPr>
            <a:xfrm>
              <a:off x="4710200" y="1575850"/>
              <a:ext cx="86150" cy="87750"/>
            </a:xfrm>
            <a:custGeom>
              <a:rect b="b" l="l" r="r" t="t"/>
              <a:pathLst>
                <a:path extrusionOk="0" h="3510" w="3446">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80" name="Google Shape;280;p21"/>
            <p:cNvSpPr/>
            <p:nvPr/>
          </p:nvSpPr>
          <p:spPr>
            <a:xfrm>
              <a:off x="4710200" y="1797500"/>
              <a:ext cx="70025" cy="89375"/>
            </a:xfrm>
            <a:custGeom>
              <a:rect b="b" l="l" r="r" t="t"/>
              <a:pathLst>
                <a:path extrusionOk="0" h="3575" w="2801">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81" name="Google Shape;281;p21"/>
            <p:cNvSpPr/>
            <p:nvPr/>
          </p:nvSpPr>
          <p:spPr>
            <a:xfrm>
              <a:off x="4681975" y="1776400"/>
              <a:ext cx="28250" cy="28350"/>
            </a:xfrm>
            <a:custGeom>
              <a:rect b="b" l="l" r="r" t="t"/>
              <a:pathLst>
                <a:path extrusionOk="0" h="1134" w="113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82" name="Google Shape;282;p21"/>
            <p:cNvSpPr/>
            <p:nvPr/>
          </p:nvSpPr>
          <p:spPr>
            <a:xfrm>
              <a:off x="4710200" y="1692175"/>
              <a:ext cx="86150" cy="82450"/>
            </a:xfrm>
            <a:custGeom>
              <a:rect b="b" l="l" r="r" t="t"/>
              <a:pathLst>
                <a:path extrusionOk="0" h="3298" w="3446">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83" name="Google Shape;283;p21"/>
          <p:cNvSpPr txBox="1"/>
          <p:nvPr/>
        </p:nvSpPr>
        <p:spPr>
          <a:xfrm>
            <a:off x="643100" y="2657853"/>
            <a:ext cx="13458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200">
                <a:solidFill>
                  <a:srgbClr val="FFFFFF"/>
                </a:solidFill>
                <a:latin typeface="Roboto"/>
                <a:ea typeface="Roboto"/>
                <a:cs typeface="Roboto"/>
                <a:sym typeface="Roboto"/>
              </a:rPr>
              <a:t>Potenciais empresas de coleta</a:t>
            </a:r>
            <a:endParaRPr sz="1200">
              <a:solidFill>
                <a:srgbClr val="FFFFFF"/>
              </a:solidFill>
              <a:latin typeface="Roboto"/>
              <a:ea typeface="Roboto"/>
              <a:cs typeface="Roboto"/>
              <a:sym typeface="Roboto"/>
            </a:endParaRPr>
          </a:p>
        </p:txBody>
      </p:sp>
      <p:sp>
        <p:nvSpPr>
          <p:cNvPr id="284" name="Google Shape;284;p21"/>
          <p:cNvSpPr txBox="1"/>
          <p:nvPr/>
        </p:nvSpPr>
        <p:spPr>
          <a:xfrm>
            <a:off x="643100" y="3491950"/>
            <a:ext cx="1345800" cy="5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200">
                <a:solidFill>
                  <a:srgbClr val="FFFFFF"/>
                </a:solidFill>
                <a:latin typeface="Roboto"/>
                <a:ea typeface="Roboto"/>
                <a:cs typeface="Roboto"/>
                <a:sym typeface="Roboto"/>
              </a:rPr>
              <a:t>Órgãos e ongs</a:t>
            </a:r>
            <a:endParaRPr sz="1200">
              <a:solidFill>
                <a:srgbClr val="FFFFFF"/>
              </a:solidFill>
              <a:latin typeface="Roboto"/>
              <a:ea typeface="Roboto"/>
              <a:cs typeface="Roboto"/>
              <a:sym typeface="Roboto"/>
            </a:endParaRPr>
          </a:p>
        </p:txBody>
      </p:sp>
      <p:sp>
        <p:nvSpPr>
          <p:cNvPr id="285" name="Google Shape;285;p21"/>
          <p:cNvSpPr txBox="1"/>
          <p:nvPr/>
        </p:nvSpPr>
        <p:spPr>
          <a:xfrm>
            <a:off x="3771300" y="3427275"/>
            <a:ext cx="16014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200">
                <a:solidFill>
                  <a:srgbClr val="FFFFFF"/>
                </a:solidFill>
                <a:latin typeface="Roboto"/>
                <a:ea typeface="Roboto"/>
                <a:cs typeface="Roboto"/>
                <a:sym typeface="Roboto"/>
              </a:rPr>
              <a:t>Oferecer segurança e conforto para nossos usuários</a:t>
            </a:r>
            <a:endParaRPr sz="1200">
              <a:solidFill>
                <a:srgbClr val="FFFFFF"/>
              </a:solidFill>
              <a:latin typeface="Roboto"/>
              <a:ea typeface="Roboto"/>
              <a:cs typeface="Roboto"/>
              <a:sym typeface="Roboto"/>
            </a:endParaRPr>
          </a:p>
        </p:txBody>
      </p:sp>
      <p:sp>
        <p:nvSpPr>
          <p:cNvPr id="286" name="Google Shape;286;p21"/>
          <p:cNvSpPr txBox="1"/>
          <p:nvPr/>
        </p:nvSpPr>
        <p:spPr>
          <a:xfrm>
            <a:off x="3771250" y="4047350"/>
            <a:ext cx="1601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200">
                <a:solidFill>
                  <a:srgbClr val="FFFFFF"/>
                </a:solidFill>
                <a:latin typeface="Roboto"/>
                <a:ea typeface="Roboto"/>
                <a:cs typeface="Roboto"/>
                <a:sym typeface="Roboto"/>
              </a:rPr>
              <a:t>Melhorar a sustentabilidade do Recife</a:t>
            </a:r>
            <a:endParaRPr sz="1200">
              <a:solidFill>
                <a:srgbClr val="FFFFFF"/>
              </a:solidFill>
              <a:latin typeface="Roboto"/>
              <a:ea typeface="Roboto"/>
              <a:cs typeface="Roboto"/>
              <a:sym typeface="Roboto"/>
            </a:endParaRPr>
          </a:p>
        </p:txBody>
      </p:sp>
      <p:sp>
        <p:nvSpPr>
          <p:cNvPr id="287" name="Google Shape;287;p21"/>
          <p:cNvSpPr txBox="1"/>
          <p:nvPr/>
        </p:nvSpPr>
        <p:spPr>
          <a:xfrm>
            <a:off x="5352225" y="1887288"/>
            <a:ext cx="1720200" cy="107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800">
                <a:solidFill>
                  <a:srgbClr val="FFFFFF"/>
                </a:solidFill>
                <a:latin typeface="Roboto"/>
                <a:ea typeface="Roboto"/>
                <a:cs typeface="Roboto"/>
                <a:sym typeface="Roboto"/>
              </a:rPr>
              <a:t>Assistência pessoal para descarte de materiais</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a:p>
            <a:pPr indent="0" lvl="0" marL="0" rtl="0" algn="ctr">
              <a:spcBef>
                <a:spcPts val="0"/>
              </a:spcBef>
              <a:spcAft>
                <a:spcPts val="0"/>
              </a:spcAft>
              <a:buNone/>
            </a:pPr>
            <a:r>
              <a:rPr lang="pt-BR" sz="800">
                <a:solidFill>
                  <a:srgbClr val="FFFFFF"/>
                </a:solidFill>
                <a:latin typeface="Roboto"/>
                <a:ea typeface="Roboto"/>
                <a:cs typeface="Roboto"/>
                <a:sym typeface="Roboto"/>
              </a:rPr>
              <a:t>Projeto que viabiliza uma exemplo de “cocriação” por meio de feedbacks</a:t>
            </a:r>
            <a:endParaRPr sz="800">
              <a:solidFill>
                <a:srgbClr val="FFFFFF"/>
              </a:solidFill>
              <a:latin typeface="Roboto"/>
              <a:ea typeface="Roboto"/>
              <a:cs typeface="Roboto"/>
              <a:sym typeface="Roboto"/>
            </a:endParaRPr>
          </a:p>
          <a:p>
            <a:pPr indent="0" lvl="0" marL="0" rtl="0" algn="ctr">
              <a:spcBef>
                <a:spcPts val="0"/>
              </a:spcBef>
              <a:spcAft>
                <a:spcPts val="0"/>
              </a:spcAft>
              <a:buNone/>
            </a:pPr>
            <a:r>
              <a:t/>
            </a:r>
            <a:endParaRPr sz="800">
              <a:solidFill>
                <a:srgbClr val="FFFFFF"/>
              </a:solidFill>
              <a:latin typeface="Roboto"/>
              <a:ea typeface="Roboto"/>
              <a:cs typeface="Roboto"/>
              <a:sym typeface="Roboto"/>
            </a:endParaRPr>
          </a:p>
        </p:txBody>
      </p:sp>
      <p:sp>
        <p:nvSpPr>
          <p:cNvPr id="288" name="Google Shape;288;p21"/>
          <p:cNvSpPr txBox="1"/>
          <p:nvPr/>
        </p:nvSpPr>
        <p:spPr>
          <a:xfrm>
            <a:off x="7051950" y="2080500"/>
            <a:ext cx="1601400" cy="5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solidFill>
                  <a:srgbClr val="FFFFFF"/>
                </a:solidFill>
                <a:latin typeface="Roboto"/>
                <a:ea typeface="Roboto"/>
                <a:cs typeface="Roboto"/>
                <a:sym typeface="Roboto"/>
              </a:rPr>
              <a:t>Pessoas que prezam por qualidade de vida e sustentabilidade</a:t>
            </a:r>
            <a:endParaRPr sz="1000">
              <a:solidFill>
                <a:srgbClr val="FFFFFF"/>
              </a:solidFill>
              <a:latin typeface="Roboto"/>
              <a:ea typeface="Roboto"/>
              <a:cs typeface="Roboto"/>
              <a:sym typeface="Roboto"/>
            </a:endParaRPr>
          </a:p>
        </p:txBody>
      </p:sp>
      <p:sp>
        <p:nvSpPr>
          <p:cNvPr id="289" name="Google Shape;289;p21"/>
          <p:cNvSpPr txBox="1"/>
          <p:nvPr/>
        </p:nvSpPr>
        <p:spPr>
          <a:xfrm>
            <a:off x="7051950" y="2627775"/>
            <a:ext cx="1601400" cy="5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solidFill>
                  <a:srgbClr val="FFFFFF"/>
                </a:solidFill>
                <a:latin typeface="Roboto"/>
                <a:ea typeface="Roboto"/>
                <a:cs typeface="Roboto"/>
                <a:sym typeface="Roboto"/>
              </a:rPr>
              <a:t>Pessoas que costumam ou tem interesses em ceder materiais recicláveis</a:t>
            </a:r>
            <a:endParaRPr sz="1000">
              <a:solidFill>
                <a:srgbClr val="FFFFFF"/>
              </a:solidFill>
              <a:latin typeface="Roboto"/>
              <a:ea typeface="Roboto"/>
              <a:cs typeface="Roboto"/>
              <a:sym typeface="Roboto"/>
            </a:endParaRPr>
          </a:p>
        </p:txBody>
      </p:sp>
      <p:sp>
        <p:nvSpPr>
          <p:cNvPr id="290" name="Google Shape;290;p21"/>
          <p:cNvSpPr/>
          <p:nvPr/>
        </p:nvSpPr>
        <p:spPr>
          <a:xfrm rot="6759082">
            <a:off x="39974" y="18521"/>
            <a:ext cx="840280" cy="646489"/>
          </a:xfrm>
          <a:custGeom>
            <a:rect b="b" l="l" r="r" t="t"/>
            <a:pathLst>
              <a:path extrusionOk="0" h="21157" w="32904">
                <a:moveTo>
                  <a:pt x="0" y="5571"/>
                </a:moveTo>
                <a:cubicBezTo>
                  <a:pt x="520" y="4878"/>
                  <a:pt x="1732" y="2338"/>
                  <a:pt x="3117" y="1414"/>
                </a:cubicBezTo>
                <a:cubicBezTo>
                  <a:pt x="4503" y="490"/>
                  <a:pt x="6639" y="-29"/>
                  <a:pt x="8313" y="29"/>
                </a:cubicBezTo>
                <a:cubicBezTo>
                  <a:pt x="9987" y="87"/>
                  <a:pt x="12008" y="664"/>
                  <a:pt x="13162" y="1761"/>
                </a:cubicBezTo>
                <a:cubicBezTo>
                  <a:pt x="14317" y="2858"/>
                  <a:pt x="14721" y="5051"/>
                  <a:pt x="15240" y="6610"/>
                </a:cubicBezTo>
                <a:cubicBezTo>
                  <a:pt x="15760" y="8169"/>
                  <a:pt x="15644" y="9670"/>
                  <a:pt x="16279" y="11113"/>
                </a:cubicBezTo>
                <a:cubicBezTo>
                  <a:pt x="16914" y="12556"/>
                  <a:pt x="17607" y="14288"/>
                  <a:pt x="19050" y="15269"/>
                </a:cubicBezTo>
                <a:cubicBezTo>
                  <a:pt x="20493" y="16250"/>
                  <a:pt x="23149" y="16539"/>
                  <a:pt x="24938" y="17001"/>
                </a:cubicBezTo>
                <a:cubicBezTo>
                  <a:pt x="26728" y="17463"/>
                  <a:pt x="28459" y="17347"/>
                  <a:pt x="29787" y="18040"/>
                </a:cubicBezTo>
                <a:cubicBezTo>
                  <a:pt x="31115" y="18733"/>
                  <a:pt x="32385" y="20638"/>
                  <a:pt x="32904" y="21157"/>
                </a:cubicBezTo>
              </a:path>
            </a:pathLst>
          </a:custGeom>
          <a:noFill/>
          <a:ln cap="flat" cmpd="sng" w="9525">
            <a:solidFill>
              <a:schemeClr val="accent1"/>
            </a:solidFill>
            <a:prstDash val="solid"/>
            <a:round/>
            <a:headEnd len="med" w="med" type="none"/>
            <a:tailEnd len="med" w="med" type="none"/>
          </a:ln>
        </p:spPr>
      </p:sp>
      <p:sp>
        <p:nvSpPr>
          <p:cNvPr id="291" name="Google Shape;291;p21"/>
          <p:cNvSpPr txBox="1"/>
          <p:nvPr/>
        </p:nvSpPr>
        <p:spPr>
          <a:xfrm>
            <a:off x="6200100" y="61200"/>
            <a:ext cx="2943900" cy="676800"/>
          </a:xfrm>
          <a:prstGeom prst="rect">
            <a:avLst/>
          </a:prstGeom>
          <a:solidFill>
            <a:srgbClr val="99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FFFFFF"/>
                </a:solidFill>
                <a:latin typeface="Krona One"/>
                <a:ea typeface="Krona One"/>
                <a:cs typeface="Krona One"/>
                <a:sym typeface="Krona One"/>
              </a:rPr>
              <a:t>003</a:t>
            </a:r>
            <a:endParaRPr sz="4000">
              <a:solidFill>
                <a:srgbClr val="FFFFFF"/>
              </a:solidFill>
              <a:latin typeface="Krona One"/>
              <a:ea typeface="Krona One"/>
              <a:cs typeface="Krona One"/>
              <a:sym typeface="Krona One"/>
            </a:endParaRPr>
          </a:p>
        </p:txBody>
      </p:sp>
      <p:sp>
        <p:nvSpPr>
          <p:cNvPr id="292" name="Google Shape;292;p21"/>
          <p:cNvSpPr/>
          <p:nvPr/>
        </p:nvSpPr>
        <p:spPr>
          <a:xfrm>
            <a:off x="6148300" y="0"/>
            <a:ext cx="762000" cy="1048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