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5" r:id="rId3"/>
    <p:sldId id="278" r:id="rId4"/>
    <p:sldId id="256" r:id="rId5"/>
    <p:sldId id="258" r:id="rId6"/>
    <p:sldId id="257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8255"/>
            <a:ext cx="12191365" cy="6849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34615" y="1355725"/>
            <a:ext cx="6922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UNIVERSIDADE EDUARDO MONDLANE</a:t>
            </a:r>
            <a:endParaRPr lang="en-US" b="1"/>
          </a:p>
          <a:p>
            <a:pPr algn="ctr"/>
            <a:r>
              <a:rPr lang="en-US" b="1"/>
              <a:t>FACULDADE DE ENGENHARIA</a:t>
            </a:r>
            <a:endParaRPr lang="en-US" b="1"/>
          </a:p>
          <a:p>
            <a:pPr algn="ctr"/>
            <a:r>
              <a:rPr lang="en-US" b="1"/>
              <a:t>DEPARTAMENTO DE ENGENHARIA ELECTROTÉCNICA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679450"/>
            <a:ext cx="781050" cy="676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763645" y="2627630"/>
            <a:ext cx="466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ESTRUTURA DE DADOS E ALGORITMOS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621020" y="3244850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 Grupo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8235" y="3840480"/>
            <a:ext cx="3757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Discentes</a:t>
            </a:r>
            <a:r>
              <a:rPr lang="en-US" sz="2000"/>
              <a:t>: Shimwa, Jean</a:t>
            </a:r>
            <a:endParaRPr lang="en-US" sz="2000"/>
          </a:p>
          <a:p>
            <a:r>
              <a:rPr lang="en-US" sz="2000"/>
              <a:t>	    Dava, Rafael</a:t>
            </a:r>
            <a:endParaRPr lang="en-US" sz="2000"/>
          </a:p>
          <a:p>
            <a:r>
              <a:rPr lang="en-US" sz="2000"/>
              <a:t>	    Cumbane, Malingas</a:t>
            </a:r>
            <a:endParaRPr lang="en-US" sz="2000"/>
          </a:p>
          <a:p>
            <a:r>
              <a:rPr lang="en-US" sz="2000"/>
              <a:t>	    Dima, Valdemiro</a:t>
            </a:r>
            <a:endParaRPr lang="en-US" sz="2000"/>
          </a:p>
          <a:p>
            <a:r>
              <a:rPr lang="en-US" sz="2000"/>
              <a:t>	    Zengeni, Kevin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730115" y="6061075"/>
            <a:ext cx="2730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Maputo, Setembro de 2022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ym typeface="+mn-ea"/>
              </a:rPr>
              <a:t>Remoção de um valor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O maior nó do ramo esquerdo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O menor nó do ramo direito.</a:t>
            </a:r>
            <a:endParaRPr lang="en-US"/>
          </a:p>
        </p:txBody>
      </p:sp>
      <p:pic>
        <p:nvPicPr>
          <p:cNvPr id="9" name="Picture 2" descr="remove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3416935"/>
            <a:ext cx="5157470" cy="1859915"/>
          </a:xfrm>
          <a:prstGeom prst="rect">
            <a:avLst/>
          </a:prstGeom>
        </p:spPr>
      </p:pic>
      <p:pic>
        <p:nvPicPr>
          <p:cNvPr id="10" name="Picture 3" descr="remove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406775"/>
            <a:ext cx="5183505" cy="188023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169160"/>
            <a:ext cx="5181600" cy="3663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403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776470" y="922655"/>
            <a:ext cx="2639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Vantagens</a:t>
            </a:r>
            <a:endParaRPr lang="en-US" sz="4400" b="1"/>
          </a:p>
        </p:txBody>
      </p:sp>
      <p:sp>
        <p:nvSpPr>
          <p:cNvPr id="24" name="Text Box 23"/>
          <p:cNvSpPr txBox="1"/>
          <p:nvPr/>
        </p:nvSpPr>
        <p:spPr>
          <a:xfrm>
            <a:off x="1365885" y="2146935"/>
            <a:ext cx="9441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Operações de pesquisa em árvores binárias são muito rápidas;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Muito simples de representar e entender;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É fácil chegar ao nó filho atraves do pai e vice-versa;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Simples de implementar;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Têm uma estrutura hierarquica;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Fácil inserção de dados comparado a outra base de dados;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Possivel adicionar uma infinidade de nós.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2540"/>
            <a:ext cx="12192000" cy="685546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58005" y="922655"/>
            <a:ext cx="3475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Desvantagens</a:t>
            </a:r>
            <a:endParaRPr lang="en-US" sz="4400" b="1"/>
          </a:p>
        </p:txBody>
      </p:sp>
      <p:sp>
        <p:nvSpPr>
          <p:cNvPr id="24" name="Text Box 23"/>
          <p:cNvSpPr txBox="1"/>
          <p:nvPr/>
        </p:nvSpPr>
        <p:spPr>
          <a:xfrm>
            <a:off x="1365885" y="2146935"/>
            <a:ext cx="9441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Remoção de nó não fácil;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A operação de acesso em árvore binária é mais lenta do que em arrays;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Muita àrea de memória desperdiçada;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Alto tempo de execução quando feita uma alteração na lista;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2540"/>
            <a:ext cx="12192000" cy="685546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662170" y="813435"/>
            <a:ext cx="28695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Conclusão</a:t>
            </a:r>
            <a:endParaRPr lang="en-US" sz="4400" b="1"/>
          </a:p>
        </p:txBody>
      </p:sp>
      <p:sp>
        <p:nvSpPr>
          <p:cNvPr id="24" name="Text Box 23"/>
          <p:cNvSpPr txBox="1"/>
          <p:nvPr/>
        </p:nvSpPr>
        <p:spPr>
          <a:xfrm>
            <a:off x="1374775" y="2006600"/>
            <a:ext cx="9441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buFont typeface="Arial" panose="020B0604020202020204" pitchFamily="34" charset="0"/>
              <a:buNone/>
            </a:pPr>
            <a:r>
              <a:rPr lang="en-US" sz="2400"/>
              <a:t>Depois do estudo, representação e implementação de uma árvore binária, é possível notar/perceber/concluir que além de sua estrutura hierárquica que facilita na organização dos dados e a leitura dos mesmos, a estrutura é muito útil para casos de decisão bidirecionais.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7805"/>
            <a:ext cx="10515600" cy="341947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FIM!!!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8255"/>
            <a:ext cx="12192000" cy="686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25265" y="922655"/>
            <a:ext cx="41408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/>
              <a:t>Objectivos</a:t>
            </a:r>
            <a:endParaRPr 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1102995" y="1882775"/>
            <a:ext cx="99847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Gerais: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Estudo de árvores binárias.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Específicos:</a:t>
            </a:r>
            <a:endParaRPr lang="en-US" sz="2400" b="1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Ter a capacidade de aplicar corretamente a estrutura de dados de árvores binárias;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Realizar diversas operações nas árvores binárias;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40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25265" y="1122680"/>
            <a:ext cx="41408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Árvores Binárias</a:t>
            </a:r>
            <a:endParaRPr 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1365885" y="2146935"/>
            <a:ext cx="3601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 Inserção de Valores;</a:t>
            </a:r>
            <a:endParaRPr lang="en-US" sz="2400"/>
          </a:p>
          <a:p>
            <a:r>
              <a:rPr lang="en-US" sz="2400"/>
              <a:t>2. Pesquisa/Leitura;</a:t>
            </a:r>
            <a:endParaRPr lang="en-US" sz="2400"/>
          </a:p>
          <a:p>
            <a:r>
              <a:rPr lang="en-US" sz="2400"/>
              <a:t>3. Remoção.</a:t>
            </a:r>
            <a:endParaRPr lang="en-US" sz="2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Árvores Binárias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5180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Uma árvore é um tipo específico de grafo onde cada elemento designado por nó, tem zero ou mais sucessores, mas apenas um predecessor. Uma </a:t>
            </a:r>
            <a:r>
              <a:rPr lang="en-US" b="1"/>
              <a:t>árvore binária</a:t>
            </a:r>
            <a:r>
              <a:rPr lang="en-US"/>
              <a:t> é uma árvore de aridade 2, isto é, cada nó possui no máximo dois filhos, designados por filho esquerdo e direito.</a:t>
            </a:r>
            <a:endParaRPr lang="en-US"/>
          </a:p>
        </p:txBody>
      </p:sp>
      <p:pic>
        <p:nvPicPr>
          <p:cNvPr id="4" name="Picture 3" descr="ArvoreBinar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840" y="3293745"/>
            <a:ext cx="3830320" cy="2743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en-US" b="1"/>
              <a:t>Terminologia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845"/>
            <a:ext cx="10395585" cy="4750435"/>
          </a:xfrm>
        </p:spPr>
        <p:txBody>
          <a:bodyPr>
            <a:normAutofit fontScale="80000"/>
          </a:bodyPr>
          <a:lstStyle/>
          <a:p>
            <a:pPr algn="just"/>
            <a:r>
              <a:rPr lang="en-US"/>
              <a:t>Predecessor;</a:t>
            </a:r>
            <a:endParaRPr lang="en-US"/>
          </a:p>
          <a:p>
            <a:pPr algn="just"/>
            <a:r>
              <a:rPr lang="en-US"/>
              <a:t>Sucessores;</a:t>
            </a:r>
            <a:endParaRPr lang="en-US"/>
          </a:p>
          <a:p>
            <a:pPr algn="just"/>
            <a:r>
              <a:rPr lang="en-US"/>
              <a:t>Grau de um nó;</a:t>
            </a:r>
            <a:endParaRPr lang="en-US"/>
          </a:p>
          <a:p>
            <a:pPr algn="just"/>
            <a:r>
              <a:rPr lang="en-US"/>
              <a:t>Folha;</a:t>
            </a:r>
            <a:endParaRPr lang="en-US"/>
          </a:p>
          <a:p>
            <a:pPr algn="just"/>
            <a:r>
              <a:rPr lang="en-US"/>
              <a:t>Raiz;</a:t>
            </a:r>
            <a:endParaRPr lang="en-US"/>
          </a:p>
          <a:p>
            <a:pPr algn="just"/>
            <a:r>
              <a:rPr lang="en-US"/>
              <a:t>Subárvore;</a:t>
            </a:r>
            <a:endParaRPr lang="en-US"/>
          </a:p>
          <a:p>
            <a:pPr algn="just"/>
            <a:r>
              <a:rPr lang="en-US"/>
              <a:t>Ramos;</a:t>
            </a:r>
            <a:endParaRPr lang="en-US"/>
          </a:p>
          <a:p>
            <a:pPr algn="just"/>
            <a:r>
              <a:rPr lang="en-US"/>
              <a:t>Caminho;</a:t>
            </a:r>
            <a:endParaRPr lang="en-US"/>
          </a:p>
          <a:p>
            <a:pPr algn="just"/>
            <a:r>
              <a:rPr lang="en-US"/>
              <a:t>Profundidade;</a:t>
            </a:r>
            <a:endParaRPr lang="en-US"/>
          </a:p>
          <a:p>
            <a:pPr algn="just"/>
            <a:r>
              <a:rPr lang="en-US"/>
              <a:t>Altura;</a:t>
            </a:r>
            <a:endParaRPr lang="en-US"/>
          </a:p>
          <a:p>
            <a:pPr algn="just"/>
            <a:r>
              <a:rPr lang="en-US"/>
              <a:t>Aridade</a:t>
            </a:r>
            <a:endParaRPr lang="en-US"/>
          </a:p>
          <a:p>
            <a:pPr algn="just"/>
            <a:endParaRPr lang="en-US"/>
          </a:p>
        </p:txBody>
      </p:sp>
      <p:pic>
        <p:nvPicPr>
          <p:cNvPr id="5" name="Picture 1" descr="Arvor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3295" y="1991360"/>
            <a:ext cx="8250555" cy="36214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</p:spPr>
        <p:txBody>
          <a:bodyPr/>
          <a:lstStyle/>
          <a:p>
            <a:pPr algn="ctr"/>
            <a:r>
              <a:rPr lang="en-US" b="1"/>
              <a:t>Escrita de Nós de uma Árvore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1495" y="1703070"/>
            <a:ext cx="11052175" cy="44742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Pesquisa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Profundidade</a:t>
            </a:r>
            <a:r>
              <a:rPr lang="en-US" dirty="0"/>
              <a:t> (</a:t>
            </a:r>
            <a:r>
              <a:rPr lang="en-US" b="1" dirty="0"/>
              <a:t>DFS</a:t>
            </a:r>
            <a:r>
              <a:rPr lang="en-US" dirty="0"/>
              <a:t>: depth-first-search)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Nesta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visita</a:t>
            </a:r>
            <a:r>
              <a:rPr lang="en-US" dirty="0"/>
              <a:t>-se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da </a:t>
            </a:r>
            <a:r>
              <a:rPr lang="en-US" dirty="0" err="1"/>
              <a:t>subárvore</a:t>
            </a:r>
            <a:r>
              <a:rPr lang="en-US" dirty="0"/>
              <a:t> de um </a:t>
            </a:r>
            <a:r>
              <a:rPr lang="en-US" dirty="0" err="1"/>
              <a:t>filho</a:t>
            </a:r>
            <a:r>
              <a:rPr lang="en-US" dirty="0"/>
              <a:t> antes de </a:t>
            </a:r>
            <a:r>
              <a:rPr lang="en-US" dirty="0" err="1"/>
              <a:t>visitar</a:t>
            </a:r>
            <a:r>
              <a:rPr lang="en-US" dirty="0"/>
              <a:t> a </a:t>
            </a:r>
            <a:r>
              <a:rPr lang="en-US" dirty="0" err="1"/>
              <a:t>subárvore</a:t>
            </a:r>
            <a:r>
              <a:rPr lang="en-US" dirty="0"/>
              <a:t> do outro </a:t>
            </a:r>
            <a:r>
              <a:rPr lang="en-US" dirty="0" err="1"/>
              <a:t>filho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ordens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 que </a:t>
            </a:r>
            <a:r>
              <a:rPr lang="en-US" dirty="0" err="1"/>
              <a:t>são</a:t>
            </a:r>
            <a:r>
              <a:rPr lang="en-US" dirty="0"/>
              <a:t>: </a:t>
            </a:r>
            <a:endParaRPr lang="en-US" dirty="0"/>
          </a:p>
          <a:p>
            <a:pPr lvl="1"/>
            <a:r>
              <a:rPr lang="en-US" dirty="0"/>
              <a:t></a:t>
            </a:r>
            <a:r>
              <a:rPr lang="en-US" b="1" dirty="0" err="1"/>
              <a:t>PreOrder</a:t>
            </a:r>
            <a:r>
              <a:rPr lang="en-US" dirty="0"/>
              <a:t>; </a:t>
            </a:r>
            <a:endParaRPr lang="en-US" dirty="0"/>
          </a:p>
          <a:p>
            <a:pPr lvl="1"/>
            <a:r>
              <a:rPr lang="en-US" dirty="0"/>
              <a:t></a:t>
            </a:r>
            <a:r>
              <a:rPr lang="en-US" b="1" dirty="0" err="1"/>
              <a:t>InOrder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en-US" dirty="0"/>
              <a:t></a:t>
            </a:r>
            <a:r>
              <a:rPr lang="en-US" b="1"/>
              <a:t>PostOrder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7" name="Picture 6" descr="pesquisaProfunda"/>
          <p:cNvPicPr>
            <a:picLocks noChangeAspect="1"/>
          </p:cNvPicPr>
          <p:nvPr/>
        </p:nvPicPr>
        <p:blipFill>
          <a:blip r:embed="rId1"/>
          <a:srcRect b="27317"/>
          <a:stretch>
            <a:fillRect/>
          </a:stretch>
        </p:blipFill>
        <p:spPr>
          <a:xfrm>
            <a:off x="8066405" y="3136265"/>
            <a:ext cx="3517265" cy="23958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4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Pesquisa em Largura</a:t>
            </a:r>
            <a:r>
              <a:rPr lang="en-US"/>
              <a:t> (</a:t>
            </a:r>
            <a:r>
              <a:rPr lang="en-US" b="1"/>
              <a:t>BFS</a:t>
            </a:r>
            <a:r>
              <a:rPr lang="en-US"/>
              <a:t>: breadth-first-search)</a:t>
            </a:r>
            <a:endParaRPr lang="en-US"/>
          </a:p>
          <a:p>
            <a:pPr marL="0" indent="0">
              <a:buNone/>
            </a:pPr>
            <a:r>
              <a:rPr lang="en-US"/>
              <a:t>Nesta pesquisa visita-se os nós por ordem crescente de profundidade</a:t>
            </a:r>
            <a:endParaRPr lang="en-US"/>
          </a:p>
        </p:txBody>
      </p:sp>
      <p:pic>
        <p:nvPicPr>
          <p:cNvPr id="5" name="Picture 5" descr="pesquisaLargura"/>
          <p:cNvPicPr>
            <a:picLocks noChangeAspect="1"/>
          </p:cNvPicPr>
          <p:nvPr/>
        </p:nvPicPr>
        <p:blipFill>
          <a:blip r:embed="rId1"/>
          <a:srcRect b="26757"/>
          <a:stretch>
            <a:fillRect/>
          </a:stretch>
        </p:blipFill>
        <p:spPr>
          <a:xfrm>
            <a:off x="4342130" y="2821940"/>
            <a:ext cx="3508375" cy="20840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</p:spPr>
        <p:txBody>
          <a:bodyPr/>
          <a:lstStyle/>
          <a:p>
            <a:pPr algn="ctr"/>
            <a:r>
              <a:rPr lang="en-US" b="1"/>
              <a:t>Escrita de Nós de uma Árvore</a:t>
            </a:r>
            <a:endParaRPr lang="en-US" b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Pesquisa de Valores na Árvore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Percorre-se a árvore, partindo do ramo esquerdo ou direito consoante o valor (se é menor ou maior que o do nó “actual”)</a:t>
            </a:r>
            <a:endParaRPr lang="en-US"/>
          </a:p>
        </p:txBody>
      </p:sp>
      <p:pic>
        <p:nvPicPr>
          <p:cNvPr id="6" name="Picture 6" descr="pesquisaVa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3041015"/>
            <a:ext cx="4440555" cy="2493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080"/>
          </a:xfrm>
        </p:spPr>
        <p:txBody>
          <a:bodyPr/>
          <a:lstStyle/>
          <a:p>
            <a:pPr algn="ctr"/>
            <a:r>
              <a:rPr lang="en-US" b="1"/>
              <a:t>Remoção de um valor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065"/>
            <a:ext cx="10515600" cy="48952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Para remover um valor da árvore, percorre-se toda árvore até achar o nó com o valor  e retirar. </a:t>
            </a:r>
            <a:endParaRPr lang="en-US"/>
          </a:p>
          <a:p>
            <a:pPr lvl="1"/>
            <a:r>
              <a:rPr lang="en-US"/>
              <a:t>Se  o nó retirado tinha um ramo filho, basta “subir” esse filho até à posição correspondente;</a:t>
            </a:r>
            <a:endParaRPr lang="en-US"/>
          </a:p>
          <a:p>
            <a:pPr lvl="1"/>
            <a:r>
              <a:rPr lang="en-US"/>
              <a:t>Se tiver dois ramos filhos, os candidatos a ficarem nessa posição são:</a:t>
            </a:r>
            <a:endParaRPr lang="en-US"/>
          </a:p>
          <a:p>
            <a:pPr lvl="2"/>
            <a:r>
              <a:rPr lang="en-US"/>
              <a:t>O maior nó do ramo esquerdo;</a:t>
            </a:r>
            <a:endParaRPr lang="en-US"/>
          </a:p>
          <a:p>
            <a:pPr lvl="2"/>
            <a:r>
              <a:rPr lang="en-US"/>
              <a:t>O menor nó do ramo direito.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b="1" smtClean="0"/>
            </a:fld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WPS Presentation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Árvores Binárias</vt:lpstr>
      <vt:lpstr>Terminologia</vt:lpstr>
      <vt:lpstr>Escrita de Nós de uma Árvore</vt:lpstr>
      <vt:lpstr>Escrita de Nós de uma Árvore</vt:lpstr>
      <vt:lpstr>Pesquisa de Valores na Árvore</vt:lpstr>
      <vt:lpstr>Remoção de um valor</vt:lpstr>
      <vt:lpstr>Remoção de um valor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Jean Jacques N.S</cp:lastModifiedBy>
  <cp:revision>24</cp:revision>
  <dcterms:created xsi:type="dcterms:W3CDTF">2022-09-18T18:38:00Z</dcterms:created>
  <dcterms:modified xsi:type="dcterms:W3CDTF">2022-10-22T13:15:48Z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  <property fmtid="{D5CDD505-2E9C-101B-9397-08002B2CF9AE}" pid="3" name="ICV">
    <vt:lpwstr>24239E3BBB3F4A0E97C7F0E489E1BB5E</vt:lpwstr>
  </property>
</Properties>
</file>