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23"/>
  </p:notesMasterIdLst>
  <p:sldIdLst>
    <p:sldId id="256" r:id="rId2"/>
    <p:sldId id="258" r:id="rId3"/>
    <p:sldId id="260" r:id="rId4"/>
    <p:sldId id="265" r:id="rId5"/>
    <p:sldId id="266" r:id="rId6"/>
    <p:sldId id="269" r:id="rId7"/>
    <p:sldId id="268" r:id="rId8"/>
    <p:sldId id="270" r:id="rId9"/>
    <p:sldId id="274" r:id="rId10"/>
    <p:sldId id="271" r:id="rId11"/>
    <p:sldId id="272" r:id="rId12"/>
    <p:sldId id="280" r:id="rId13"/>
    <p:sldId id="279" r:id="rId14"/>
    <p:sldId id="281" r:id="rId15"/>
    <p:sldId id="278" r:id="rId16"/>
    <p:sldId id="282" r:id="rId17"/>
    <p:sldId id="273" r:id="rId18"/>
    <p:sldId id="267" r:id="rId19"/>
    <p:sldId id="275" r:id="rId20"/>
    <p:sldId id="276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1149" autoAdjust="0"/>
  </p:normalViewPr>
  <p:slideViewPr>
    <p:cSldViewPr snapToGrid="0">
      <p:cViewPr varScale="1">
        <p:scale>
          <a:sx n="60" d="100"/>
          <a:sy n="60" d="100"/>
        </p:scale>
        <p:origin x="1056" y="72"/>
      </p:cViewPr>
      <p:guideLst/>
    </p:cSldViewPr>
  </p:slideViewPr>
  <p:outlineViewPr>
    <p:cViewPr>
      <p:scale>
        <a:sx n="33" d="100"/>
        <a:sy n="33" d="100"/>
      </p:scale>
      <p:origin x="0" y="-5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4A5A-0B1B-40B7-8DF0-1B03D15FCD06}" type="datetimeFigureOut">
              <a:rPr lang="pt-BR"/>
              <a:t>03/12/2015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C57CB-7221-4E19-B0DB-A5E4211A8776}" type="slidenum">
              <a:rPr lang="pt-B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1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World_Wide_Web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World_Wide_Web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Inicio da Apresentação sobre Serviços Web com WebAPI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C57CB-7221-4E19-B0DB-A5E4211A8776}" type="slidenum">
              <a:rPr lang="pt-BR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774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C57CB-7221-4E19-B0DB-A5E4211A8776}" type="slidenum">
              <a:rPr lang="pt-BR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004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Criando uma API simples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C57CB-7221-4E19-B0DB-A5E4211A8776}" type="slidenum">
              <a:rPr lang="pt-BR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982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C57CB-7221-4E19-B0DB-A5E4211A8776}" type="slidenum">
              <a:rPr lang="pt-BR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553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C57CB-7221-4E19-B0DB-A5E4211A8776}" type="slidenum">
              <a:rPr lang="pt-BR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920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C57CB-7221-4E19-B0DB-A5E4211A8776}" type="slidenum">
              <a:rPr lang="pt-BR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953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C57CB-7221-4E19-B0DB-A5E4211A8776}" type="slidenum">
              <a:rPr lang="pt-BR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102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C57CB-7221-4E19-B0DB-A5E4211A8776}" type="slidenum">
              <a:rPr lang="pt-BR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068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Criando uma API simples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C57CB-7221-4E19-B0DB-A5E4211A8776}" type="slidenum">
              <a:rPr lang="pt-BR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186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>
                <a:latin typeface="Calibri" panose="020F0502020204030204" pitchFamily="34" charset="0"/>
              </a:rPr>
              <a:t>SSL -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Seguro Socket Layer</a:t>
            </a:r>
            <a:endParaRPr lang="pt-BR" sz="1200" b="1" dirty="0" smtClean="0">
              <a:latin typeface="Calibri" panose="020F050202020403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C57CB-7221-4E19-B0DB-A5E4211A8776}" type="slidenum">
              <a:rPr lang="pt-BR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80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C57CB-7221-4E19-B0DB-A5E4211A8776}" type="slidenum">
              <a:rPr lang="pt-BR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6789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VOCÊS DEVEM ESTAR SE PERGUNTANDO</a:t>
            </a:r>
          </a:p>
          <a:p>
            <a:r>
              <a:rPr lang="pt-BR" dirty="0"/>
              <a:t>QUEM SÃO ESSES CARAS 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C57CB-7221-4E19-B0DB-A5E4211A8776}" type="slidenum">
              <a:rPr lang="pt-BR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753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C57CB-7221-4E19-B0DB-A5E4211A8776}" type="slidenum">
              <a:rPr lang="pt-BR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1507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VOCÊS DEVEM ESTAR SE PERGUNTANDO</a:t>
            </a:r>
          </a:p>
          <a:p>
            <a:r>
              <a:rPr lang="pt-BR" dirty="0"/>
              <a:t>QUEM SÃO ESSES CARAS 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C57CB-7221-4E19-B0DB-A5E4211A8776}" type="slidenum">
              <a:rPr lang="pt-BR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072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VOCÊS DEVEM ESTAR SE PERGUNTANDO</a:t>
            </a:r>
          </a:p>
          <a:p>
            <a:r>
              <a:rPr lang="pt-BR" dirty="0"/>
              <a:t>QUEM SÃO ESSES CARAS 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C57CB-7221-4E19-B0DB-A5E4211A8776}" type="slidenum">
              <a:rPr lang="pt-BR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59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Interoperabilidade entre serviços</a:t>
            </a:r>
          </a:p>
          <a:p>
            <a:r>
              <a:rPr lang="pt-BR" dirty="0" smtClean="0"/>
              <a:t>Não importa com</a:t>
            </a:r>
            <a:r>
              <a:rPr lang="pt-BR" baseline="0" dirty="0" smtClean="0"/>
              <a:t> em qual linguagem ou plataforma outros desenvolvedores fazem suas aplicações você sempre pode enviar informações pra ele</a:t>
            </a:r>
          </a:p>
          <a:p>
            <a:r>
              <a:rPr lang="pt-BR" baseline="0" dirty="0" smtClean="0"/>
              <a:t>C#, JAVA, C, Objetive C, Python...</a:t>
            </a:r>
            <a:br>
              <a:rPr lang="pt-BR" baseline="0" dirty="0" smtClean="0"/>
            </a:b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Foi especificada com base em um protocolo que encapsula as mensagens (SOAP – Simple Object Access Protocol) com a conhecida como WSDL (Web Services Description Language)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C57CB-7221-4E19-B0DB-A5E4211A8776}" type="slidenum">
              <a:rPr lang="pt-BR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926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Interoperabilidade entre serviços</a:t>
            </a:r>
          </a:p>
          <a:p>
            <a:r>
              <a:rPr lang="pt-BR" dirty="0">
                <a:solidFill>
                  <a:srgbClr val="252525"/>
                </a:solidFill>
                <a:latin typeface="Calibri"/>
              </a:rPr>
              <a:t>HTTP = Protocolo para transferencia de Informações, considerada pela W3C,</a:t>
            </a:r>
            <a:r>
              <a:rPr lang="pt-BR" dirty="0">
                <a:solidFill>
                  <a:srgbClr val="252525"/>
                </a:solidFill>
                <a:latin typeface="Arial"/>
              </a:rPr>
              <a:t> base para a comunicação de dados da </a:t>
            </a:r>
            <a:r>
              <a:rPr lang="pt-BR" dirty="0">
                <a:solidFill>
                  <a:srgbClr val="0B0080"/>
                </a:solidFill>
                <a:latin typeface="Arial"/>
                <a:hlinkClick r:id="rId3" tooltip="World Wide Web"/>
              </a:rPr>
              <a:t>World Wide Web</a:t>
            </a:r>
            <a:r>
              <a:rPr lang="pt-BR" dirty="0">
                <a:solidFill>
                  <a:srgbClr val="252525"/>
                </a:solidFill>
                <a:latin typeface="Arial"/>
              </a:rPr>
              <a:t>.</a:t>
            </a:r>
          </a:p>
          <a:p>
            <a:r>
              <a:rPr lang="pt-BR" dirty="0"/>
              <a:t>Não importa com</a:t>
            </a:r>
            <a:r>
              <a:rPr lang="pt-BR" baseline="0" dirty="0"/>
              <a:t> em qual linguagem ou plataforma outros desenvolvedores fazem suas aplicações você sempre pode enviar informações pra ele</a:t>
            </a:r>
          </a:p>
          <a:p>
            <a:r>
              <a:rPr lang="pt-BR" baseline="0" dirty="0"/>
              <a:t>C#, JAVA, C, Objetive C, Python...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C57CB-7221-4E19-B0DB-A5E4211A8776}" type="slidenum">
              <a:rPr lang="pt-BR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711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>
                <a:latin typeface="Calibri" panose="020F0502020204030204" pitchFamily="34" charset="0"/>
              </a:rPr>
              <a:t>REST </a:t>
            </a:r>
            <a:r>
              <a:rPr lang="pt-BR" sz="1200" dirty="0" smtClean="0">
                <a:latin typeface="Calibri" panose="020F0502020204030204" pitchFamily="34" charset="0"/>
              </a:rPr>
              <a:t>Estilo arquitetônico que usa os protocolos HTTP, HTTPS, XML, JSON</a:t>
            </a:r>
          </a:p>
          <a:p>
            <a:r>
              <a:rPr lang="pt-BR" sz="1200" b="1" dirty="0" smtClean="0">
                <a:latin typeface="Calibri" panose="020F0502020204030204" pitchFamily="34" charset="0"/>
              </a:rPr>
              <a:t>RESTFUL </a:t>
            </a:r>
            <a:r>
              <a:rPr lang="pt-BR" sz="1200" b="0" dirty="0" smtClean="0">
                <a:latin typeface="Calibri" panose="020F0502020204030204" pitchFamily="34" charset="0"/>
              </a:rPr>
              <a:t>QUANDO VOCÊ USA</a:t>
            </a:r>
            <a:r>
              <a:rPr lang="pt-BR" sz="1200" b="0" baseline="0" dirty="0" smtClean="0">
                <a:latin typeface="Calibri" panose="020F0502020204030204" pitchFamily="34" charset="0"/>
              </a:rPr>
              <a:t> EM UM PROJETO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C57CB-7221-4E19-B0DB-A5E4211A8776}" type="slidenum">
              <a:rPr lang="pt-BR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887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Grandes</a:t>
            </a:r>
            <a:r>
              <a:rPr lang="pt-BR" baseline="0" dirty="0" smtClean="0"/>
              <a:t> empresas já expõe seus dados...Ou planejam expor..</a:t>
            </a:r>
            <a:br>
              <a:rPr lang="pt-BR" baseline="0" dirty="0" smtClean="0"/>
            </a:br>
            <a:r>
              <a:rPr lang="pt-BR" baseline="0" dirty="0" smtClean="0"/>
              <a:t>Qual desenvolvedor não gostaria de usar a API do WhatsApp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C57CB-7221-4E19-B0DB-A5E4211A8776}" type="slidenum">
              <a:rPr lang="pt-BR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281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6A6A6A"/>
                </a:solidFill>
                <a:latin typeface="Calibri"/>
                <a:cs typeface="Arial"/>
              </a:rPr>
              <a:t>HTTP = Protocolo para transferencia de Informações, considerada pela W3C,</a:t>
            </a:r>
            <a:r>
              <a:rPr lang="pt-BR" dirty="0">
                <a:solidFill>
                  <a:srgbClr val="6A6A6A"/>
                </a:solidFill>
                <a:latin typeface="Arial"/>
                <a:cs typeface="Arial"/>
              </a:rPr>
              <a:t> base para a comunicação de dados da </a:t>
            </a:r>
            <a:r>
              <a:rPr lang="pt-BR" dirty="0">
                <a:solidFill>
                  <a:srgbClr val="6A6A6A"/>
                </a:solidFill>
                <a:latin typeface="Arial"/>
                <a:cs typeface="Arial"/>
                <a:hlinkClick r:id="rId3"/>
              </a:rPr>
              <a:t>World Wide Web</a:t>
            </a:r>
            <a:r>
              <a:rPr lang="pt-BR" dirty="0">
                <a:solidFill>
                  <a:srgbClr val="6A6A6A"/>
                </a:solidFill>
                <a:latin typeface="Arial"/>
                <a:cs typeface="Arial"/>
              </a:rPr>
              <a:t>.</a:t>
            </a:r>
          </a:p>
          <a:p>
            <a:r>
              <a:rPr lang="pt-BR" b="1" dirty="0">
                <a:solidFill>
                  <a:srgbClr val="333A42"/>
                </a:solidFill>
                <a:latin typeface="Noto Serif"/>
                <a:cs typeface="Arial"/>
              </a:rPr>
              <a:t>WCF Service </a:t>
            </a:r>
            <a:r>
              <a:rPr lang="pt-BR" dirty="0">
                <a:solidFill>
                  <a:srgbClr val="6A6A6A"/>
                </a:solidFill>
                <a:latin typeface="Arial"/>
                <a:cs typeface="Arial"/>
              </a:rPr>
              <a:t>= </a:t>
            </a:r>
            <a:r>
              <a:rPr lang="pt-BR" b="1" dirty="0">
                <a:solidFill>
                  <a:srgbClr val="6A6A6A"/>
                </a:solidFill>
                <a:latin typeface="arial"/>
              </a:rPr>
              <a:t>Windows Communication Foundation </a:t>
            </a:r>
            <a:r>
              <a:rPr lang="pt-BR" dirty="0">
                <a:solidFill>
                  <a:srgbClr val="333A42"/>
                </a:solidFill>
                <a:latin typeface="Noto Serif"/>
              </a:rPr>
              <a:t>é um framework para construir aplicações orientadas a serviços</a:t>
            </a:r>
          </a:p>
          <a:p>
            <a:r>
              <a:rPr lang="en-US" b="1" dirty="0">
                <a:solidFill>
                  <a:srgbClr val="252525"/>
                </a:solidFill>
                <a:latin typeface="Arial"/>
              </a:rPr>
              <a:t>SOAP</a:t>
            </a:r>
            <a:r>
              <a:rPr lang="en-US" dirty="0">
                <a:solidFill>
                  <a:srgbClr val="252525"/>
                </a:solidFill>
                <a:latin typeface="Arial"/>
              </a:rPr>
              <a:t>, originally an acronym for </a:t>
            </a:r>
            <a:r>
              <a:rPr lang="en-US" b="1" dirty="0">
                <a:solidFill>
                  <a:srgbClr val="252525"/>
                </a:solidFill>
                <a:latin typeface="Arial"/>
              </a:rPr>
              <a:t>Simple Object Access protocol</a:t>
            </a:r>
            <a:endParaRPr lang="pt-BR" b="1" dirty="0">
              <a:solidFill>
                <a:srgbClr val="252525"/>
              </a:solidFill>
              <a:latin typeface="Arial"/>
            </a:endParaRPr>
          </a:p>
          <a:p>
            <a:r>
              <a:rPr lang="pt-BR" b="1" dirty="0">
                <a:solidFill>
                  <a:srgbClr val="252525"/>
                </a:solidFill>
                <a:latin typeface="arial"/>
              </a:rPr>
              <a:t>URI = Identificador Uniforme de Recursos</a:t>
            </a:r>
            <a:r>
              <a:rPr lang="pt-BR" dirty="0">
                <a:solidFill>
                  <a:srgbClr val="252525"/>
                </a:solidFill>
                <a:latin typeface="arial"/>
              </a:rPr>
              <a:t> (</a:t>
            </a:r>
            <a:r>
              <a:rPr lang="pt-BR" b="1" dirty="0">
                <a:solidFill>
                  <a:srgbClr val="252525"/>
                </a:solidFill>
                <a:latin typeface="arial"/>
              </a:rPr>
              <a:t>URI</a:t>
            </a:r>
            <a:r>
              <a:rPr lang="pt-BR" dirty="0">
                <a:solidFill>
                  <a:srgbClr val="252525"/>
                </a:solidFill>
                <a:latin typeface="arial"/>
              </a:rPr>
              <a:t>) - </a:t>
            </a:r>
            <a:r>
              <a:rPr lang="pt-BR" i="1" dirty="0">
                <a:solidFill>
                  <a:srgbClr val="252525"/>
                </a:solidFill>
                <a:latin typeface="arial"/>
              </a:rPr>
              <a:t>Uniform Resource Identifier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C57CB-7221-4E19-B0DB-A5E4211A8776}" type="slidenum">
              <a:rPr lang="pt-BR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579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GET,HEAD,POST,PUT,DELETE,TRACE,OPTIONS,CONNECT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C57CB-7221-4E19-B0DB-A5E4211A8776}" type="slidenum">
              <a:rPr lang="pt-BR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18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874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28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44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54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36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048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866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6773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285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601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3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4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420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8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3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1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web-api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telerik.com/fiddler" TargetMode="External"/><Relationship Id="rId4" Type="http://schemas.openxmlformats.org/officeDocument/2006/relationships/hyperlink" Target="http://bit.ly/postmanext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JeanLLope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etup.com/NetCoders/" TargetMode="External"/><Relationship Id="rId5" Type="http://schemas.openxmlformats.org/officeDocument/2006/relationships/hyperlink" Target="https://www.linkedin.com/pub/jean-lima-lopes/45/412/5a2" TargetMode="External"/><Relationship Id="rId4" Type="http://schemas.openxmlformats.org/officeDocument/2006/relationships/hyperlink" Target="https://www.facebook.com/jean.lima.735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21342" y="1149897"/>
            <a:ext cx="8574087" cy="3467370"/>
          </a:xfrm>
        </p:spPr>
        <p:txBody>
          <a:bodyPr>
            <a:normAutofit/>
          </a:bodyPr>
          <a:lstStyle/>
          <a:p>
            <a:pPr algn="ctr"/>
            <a:r>
              <a:rPr lang="pt-BR" sz="7200" b="1" dirty="0">
                <a:latin typeface="Calibri"/>
              </a:rPr>
              <a:t>Serviços Web </a:t>
            </a:r>
            <a:r>
              <a:rPr lang="pt-BR" dirty="0"/>
              <a:t/>
            </a:r>
            <a:br>
              <a:rPr lang="pt-BR" dirty="0"/>
            </a:br>
            <a:r>
              <a:rPr lang="pt-BR" sz="7200" dirty="0">
                <a:latin typeface="Calibri"/>
              </a:rPr>
              <a:t>com</a:t>
            </a:r>
            <a:r>
              <a:rPr lang="pt-BR" sz="7200" b="1" dirty="0">
                <a:latin typeface="Calibri"/>
              </a:rPr>
              <a:t> </a:t>
            </a:r>
            <a:r>
              <a:rPr lang="pt-BR" dirty="0"/>
              <a:t/>
            </a:r>
            <a:br>
              <a:rPr lang="pt-BR" dirty="0"/>
            </a:br>
            <a:r>
              <a:rPr lang="pt-BR" sz="7200" b="1" dirty="0">
                <a:latin typeface="Calibri"/>
              </a:rPr>
              <a:t>WebAPI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3756941" y="4776203"/>
            <a:ext cx="6988175" cy="1729531"/>
          </a:xfrm>
        </p:spPr>
        <p:txBody>
          <a:bodyPr/>
          <a:lstStyle/>
          <a:p>
            <a:pPr algn="ctr"/>
            <a:r>
              <a:rPr lang="pt-BR" dirty="0">
                <a:latin typeface="Calibri"/>
              </a:rPr>
              <a:t>COMO APLICAR O FUTURO DA WEB EM SEUS PROJETOS</a:t>
            </a:r>
          </a:p>
        </p:txBody>
      </p:sp>
      <p:pic>
        <p:nvPicPr>
          <p:cNvPr id="4" name="Imagem 3" descr="3741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140" y="6048975"/>
            <a:ext cx="2294567" cy="646321"/>
          </a:xfrm>
          <a:prstGeom prst="rect">
            <a:avLst/>
          </a:prstGeom>
        </p:spPr>
      </p:pic>
      <p:pic>
        <p:nvPicPr>
          <p:cNvPr id="9" name="Imagem 8" descr="microsoft_logo_png.png"/>
          <p:cNvPicPr>
            <a:picLocks noChangeAspect="1"/>
          </p:cNvPicPr>
          <p:nvPr/>
        </p:nvPicPr>
        <p:blipFill>
          <a:blip r:embed="rId4"/>
          <a:srcRect t="18024" b="20835"/>
          <a:stretch>
            <a:fillRect/>
          </a:stretch>
        </p:blipFill>
        <p:spPr>
          <a:xfrm>
            <a:off x="5904367" y="6061753"/>
            <a:ext cx="2472127" cy="55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18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176" y="372531"/>
            <a:ext cx="10018712" cy="721885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 COMO ISSO FUNCIONA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93911" y="4347045"/>
            <a:ext cx="14599204" cy="8561996"/>
          </a:xfrm>
        </p:spPr>
        <p:txBody>
          <a:bodyPr>
            <a:normAutofit/>
          </a:bodyPr>
          <a:lstStyle/>
          <a:p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endParaRPr lang="pt-BR" sz="41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456" y="6249051"/>
            <a:ext cx="1568432" cy="441787"/>
          </a:xfrm>
          <a:prstGeom prst="rect">
            <a:avLst/>
          </a:prstGeom>
        </p:spPr>
      </p:pic>
      <p:pic>
        <p:nvPicPr>
          <p:cNvPr id="6" name="Imagem 5" descr="microsoft_logo_png.png"/>
          <p:cNvPicPr>
            <a:picLocks noChangeAspect="1"/>
          </p:cNvPicPr>
          <p:nvPr/>
        </p:nvPicPr>
        <p:blipFill>
          <a:blip r:embed="rId4"/>
          <a:srcRect t="18024" b="20835"/>
          <a:stretch>
            <a:fillRect/>
          </a:stretch>
        </p:blipFill>
        <p:spPr>
          <a:xfrm>
            <a:off x="1970873" y="6312802"/>
            <a:ext cx="1689802" cy="378036"/>
          </a:xfrm>
          <a:prstGeom prst="rect">
            <a:avLst/>
          </a:prstGeom>
        </p:spPr>
      </p:pic>
      <p:pic>
        <p:nvPicPr>
          <p:cNvPr id="3074" name="Picture 2" descr="http://vignette2.wikia.nocookie.net/vampirediaries/images/c/ca/But-why-meme-generator-but-why-84103d.jpg/revision/latest?cb=2013081119481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1"/>
          <a:stretch/>
        </p:blipFill>
        <p:spPr bwMode="auto">
          <a:xfrm>
            <a:off x="2465636" y="1627984"/>
            <a:ext cx="8274935" cy="402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8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176" y="372531"/>
            <a:ext cx="10018712" cy="721885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CRIANDO UM SERVIÇO WEBAPI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93911" y="4347045"/>
            <a:ext cx="14599204" cy="8561996"/>
          </a:xfrm>
        </p:spPr>
        <p:txBody>
          <a:bodyPr>
            <a:normAutofit/>
          </a:bodyPr>
          <a:lstStyle/>
          <a:p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endParaRPr lang="pt-BR" sz="41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456" y="6249051"/>
            <a:ext cx="1568432" cy="441787"/>
          </a:xfrm>
          <a:prstGeom prst="rect">
            <a:avLst/>
          </a:prstGeom>
        </p:spPr>
      </p:pic>
      <p:pic>
        <p:nvPicPr>
          <p:cNvPr id="6" name="Imagem 5" descr="microsoft_logo_png.png"/>
          <p:cNvPicPr>
            <a:picLocks noChangeAspect="1"/>
          </p:cNvPicPr>
          <p:nvPr/>
        </p:nvPicPr>
        <p:blipFill>
          <a:blip r:embed="rId4"/>
          <a:srcRect t="18024" b="20835"/>
          <a:stretch>
            <a:fillRect/>
          </a:stretch>
        </p:blipFill>
        <p:spPr>
          <a:xfrm>
            <a:off x="1970873" y="6312802"/>
            <a:ext cx="1689802" cy="378036"/>
          </a:xfrm>
          <a:prstGeom prst="rect">
            <a:avLst/>
          </a:prstGeom>
        </p:spPr>
      </p:pic>
      <p:pic>
        <p:nvPicPr>
          <p:cNvPr id="4098" name="Picture 2" descr="http://cdn.meme.am/instances/500x/5831115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554" y="1231241"/>
            <a:ext cx="3729956" cy="466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7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176" y="372531"/>
            <a:ext cx="10018712" cy="721885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TESTANDO UMA SOLITAÇÃO WEB API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7175" y="1584083"/>
            <a:ext cx="10018713" cy="50262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4100" b="1" dirty="0" err="1" smtClean="0">
                <a:latin typeface="Calibri" panose="020F0502020204030204" pitchFamily="34" charset="0"/>
              </a:rPr>
              <a:t>Namespace</a:t>
            </a:r>
            <a:r>
              <a:rPr lang="pt-BR" sz="4100" b="1" dirty="0" smtClean="0">
                <a:latin typeface="Calibri" panose="020F0502020204030204" pitchFamily="34" charset="0"/>
              </a:rPr>
              <a:t> principal da Aplicação</a:t>
            </a:r>
            <a:r>
              <a:rPr lang="pt-BR" sz="4100" dirty="0">
                <a:latin typeface="Calibri" panose="020F0502020204030204" pitchFamily="34" charset="0"/>
              </a:rPr>
              <a:t/>
            </a:r>
            <a:br>
              <a:rPr lang="pt-BR" sz="4100" dirty="0">
                <a:latin typeface="Calibri" panose="020F0502020204030204" pitchFamily="34" charset="0"/>
              </a:rPr>
            </a:br>
            <a:r>
              <a:rPr lang="pt-BR" sz="2600" dirty="0" err="1" smtClean="0">
                <a:latin typeface="Calibri" panose="020F0502020204030204" pitchFamily="34" charset="0"/>
              </a:rPr>
              <a:t>System.Web.Http</a:t>
            </a:r>
            <a:endParaRPr lang="pt-BR" sz="2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600" dirty="0">
                <a:latin typeface="Calibri" panose="020F0502020204030204" pitchFamily="34" charset="0"/>
              </a:rPr>
              <a:t>	</a:t>
            </a:r>
            <a:r>
              <a:rPr lang="pt-BR" sz="2600" dirty="0" err="1" smtClean="0">
                <a:latin typeface="Calibri" panose="020F0502020204030204" pitchFamily="34" charset="0"/>
              </a:rPr>
              <a:t>HttpGet</a:t>
            </a:r>
            <a:endParaRPr lang="pt-BR" sz="2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600" dirty="0">
                <a:latin typeface="Calibri" panose="020F0502020204030204" pitchFamily="34" charset="0"/>
              </a:rPr>
              <a:t>	</a:t>
            </a:r>
            <a:r>
              <a:rPr lang="pt-BR" sz="2600" dirty="0" err="1" smtClean="0">
                <a:latin typeface="Calibri" panose="020F0502020204030204" pitchFamily="34" charset="0"/>
              </a:rPr>
              <a:t>HttpPost</a:t>
            </a:r>
            <a:endParaRPr lang="pt-BR" sz="2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600" dirty="0" err="1">
                <a:latin typeface="Calibri" panose="020F0502020204030204" pitchFamily="34" charset="0"/>
              </a:rPr>
              <a:t>return</a:t>
            </a:r>
            <a:r>
              <a:rPr lang="pt-BR" sz="2600" dirty="0">
                <a:latin typeface="Calibri" panose="020F0502020204030204" pitchFamily="34" charset="0"/>
              </a:rPr>
              <a:t> </a:t>
            </a:r>
            <a:r>
              <a:rPr lang="pt-BR" sz="2600" dirty="0" err="1">
                <a:latin typeface="Calibri" panose="020F0502020204030204" pitchFamily="34" charset="0"/>
              </a:rPr>
              <a:t>Request.CreateResponse</a:t>
            </a:r>
            <a:r>
              <a:rPr lang="pt-BR" sz="2600" dirty="0">
                <a:latin typeface="Calibri" panose="020F0502020204030204" pitchFamily="34" charset="0"/>
              </a:rPr>
              <a:t>(</a:t>
            </a:r>
            <a:r>
              <a:rPr lang="pt-BR" sz="2600" dirty="0" err="1">
                <a:latin typeface="Calibri" panose="020F0502020204030204" pitchFamily="34" charset="0"/>
              </a:rPr>
              <a:t>HttpStatusCode.OK</a:t>
            </a:r>
            <a:r>
              <a:rPr lang="pt-BR" sz="2600" dirty="0">
                <a:latin typeface="Calibri" panose="020F0502020204030204" pitchFamily="34" charset="0"/>
              </a:rPr>
              <a:t>, "Teste </a:t>
            </a:r>
            <a:r>
              <a:rPr lang="pt-BR" sz="2600" dirty="0" err="1">
                <a:latin typeface="Calibri" panose="020F0502020204030204" pitchFamily="34" charset="0"/>
              </a:rPr>
              <a:t>Concluido</a:t>
            </a:r>
            <a:r>
              <a:rPr lang="pt-BR" sz="2600" dirty="0">
                <a:latin typeface="Calibri" panose="020F0502020204030204" pitchFamily="34" charset="0"/>
              </a:rPr>
              <a:t> com sucesso</a:t>
            </a:r>
            <a:r>
              <a:rPr lang="pt-BR" sz="2600" dirty="0" smtClean="0">
                <a:latin typeface="Calibri" panose="020F0502020204030204" pitchFamily="34" charset="0"/>
              </a:rPr>
              <a:t>");</a:t>
            </a:r>
          </a:p>
          <a:p>
            <a:pPr marL="0" indent="0">
              <a:buNone/>
            </a:pPr>
            <a:r>
              <a:rPr lang="pt-BR" sz="2600" dirty="0" smtClean="0">
                <a:latin typeface="Calibri" panose="020F0502020204030204" pitchFamily="34" charset="0"/>
              </a:rPr>
              <a:t>Tratamento </a:t>
            </a:r>
            <a:r>
              <a:rPr lang="pt-BR" sz="2600" dirty="0">
                <a:latin typeface="Calibri" panose="020F0502020204030204" pitchFamily="34" charset="0"/>
              </a:rPr>
              <a:t>de Erros</a:t>
            </a:r>
            <a:br>
              <a:rPr lang="pt-BR" sz="2600" dirty="0">
                <a:latin typeface="Calibri" panose="020F0502020204030204" pitchFamily="34" charset="0"/>
              </a:rPr>
            </a:br>
            <a:r>
              <a:rPr lang="pt-BR" sz="2600" dirty="0">
                <a:latin typeface="Calibri" panose="020F0502020204030204" pitchFamily="34" charset="0"/>
              </a:rPr>
              <a:t>	</a:t>
            </a:r>
            <a:r>
              <a:rPr lang="pt-BR" sz="2600" dirty="0" err="1">
                <a:latin typeface="Calibri" panose="020F0502020204030204" pitchFamily="34" charset="0"/>
              </a:rPr>
              <a:t>return</a:t>
            </a:r>
            <a:r>
              <a:rPr lang="pt-BR" sz="2600" dirty="0">
                <a:latin typeface="Calibri" panose="020F0502020204030204" pitchFamily="34" charset="0"/>
              </a:rPr>
              <a:t> </a:t>
            </a:r>
            <a:r>
              <a:rPr lang="pt-BR" sz="2600" dirty="0" err="1">
                <a:latin typeface="Calibri" panose="020F0502020204030204" pitchFamily="34" charset="0"/>
              </a:rPr>
              <a:t>BadRequest</a:t>
            </a:r>
            <a:r>
              <a:rPr lang="pt-BR" sz="2600" dirty="0" smtClean="0">
                <a:latin typeface="Calibri" panose="020F0502020204030204" pitchFamily="34" charset="0"/>
              </a:rPr>
              <a:t>(“Não implementado.");</a:t>
            </a:r>
          </a:p>
          <a:p>
            <a:pPr marL="0" indent="0">
              <a:buNone/>
            </a:pPr>
            <a:r>
              <a:rPr lang="pt-BR" sz="2600" dirty="0">
                <a:latin typeface="Calibri" panose="020F0502020204030204" pitchFamily="34" charset="0"/>
              </a:rPr>
              <a:t>	</a:t>
            </a:r>
            <a:endParaRPr lang="pt-BR" sz="2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4100" b="1" dirty="0" smtClean="0">
                <a:latin typeface="Calibri" panose="020F0502020204030204" pitchFamily="34" charset="0"/>
              </a:rPr>
              <a:t>Para acessarmos nossa API</a:t>
            </a:r>
            <a:r>
              <a:rPr lang="pt-BR" sz="4100" dirty="0">
                <a:latin typeface="Calibri" panose="020F0502020204030204" pitchFamily="34" charset="0"/>
              </a:rPr>
              <a:t/>
            </a:r>
            <a:br>
              <a:rPr lang="pt-BR" sz="4100" dirty="0">
                <a:latin typeface="Calibri" panose="020F0502020204030204" pitchFamily="34" charset="0"/>
              </a:rPr>
            </a:br>
            <a:r>
              <a:rPr lang="pt-BR" sz="2600" dirty="0" err="1" smtClean="0">
                <a:latin typeface="Calibri" panose="020F0502020204030204" pitchFamily="34" charset="0"/>
              </a:rPr>
              <a:t>System.Web.Http.Cors</a:t>
            </a:r>
            <a:endParaRPr lang="pt-BR" sz="2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600" dirty="0">
                <a:latin typeface="Calibri" panose="020F0502020204030204" pitchFamily="34" charset="0"/>
              </a:rPr>
              <a:t>[</a:t>
            </a:r>
            <a:r>
              <a:rPr lang="pt-BR" sz="2600" dirty="0" err="1">
                <a:latin typeface="Calibri" panose="020F0502020204030204" pitchFamily="34" charset="0"/>
              </a:rPr>
              <a:t>EnableCors</a:t>
            </a:r>
            <a:r>
              <a:rPr lang="pt-BR" sz="2600" dirty="0">
                <a:latin typeface="Calibri" panose="020F0502020204030204" pitchFamily="34" charset="0"/>
              </a:rPr>
              <a:t>(</a:t>
            </a:r>
            <a:r>
              <a:rPr lang="pt-BR" sz="2600" dirty="0" err="1">
                <a:latin typeface="Calibri" panose="020F0502020204030204" pitchFamily="34" charset="0"/>
              </a:rPr>
              <a:t>origins</a:t>
            </a:r>
            <a:r>
              <a:rPr lang="pt-BR" sz="2600" dirty="0">
                <a:latin typeface="Calibri" panose="020F0502020204030204" pitchFamily="34" charset="0"/>
              </a:rPr>
              <a:t>: "*", </a:t>
            </a:r>
            <a:r>
              <a:rPr lang="pt-BR" sz="2600" dirty="0" err="1">
                <a:latin typeface="Calibri" panose="020F0502020204030204" pitchFamily="34" charset="0"/>
              </a:rPr>
              <a:t>headers</a:t>
            </a:r>
            <a:r>
              <a:rPr lang="pt-BR" sz="2600" dirty="0">
                <a:latin typeface="Calibri" panose="020F0502020204030204" pitchFamily="34" charset="0"/>
              </a:rPr>
              <a:t>: "*", </a:t>
            </a:r>
            <a:r>
              <a:rPr lang="pt-BR" sz="2600" dirty="0" err="1">
                <a:latin typeface="Calibri" panose="020F0502020204030204" pitchFamily="34" charset="0"/>
              </a:rPr>
              <a:t>methods</a:t>
            </a:r>
            <a:r>
              <a:rPr lang="pt-BR" sz="2600" dirty="0">
                <a:latin typeface="Calibri" panose="020F0502020204030204" pitchFamily="34" charset="0"/>
              </a:rPr>
              <a:t>: </a:t>
            </a:r>
            <a:r>
              <a:rPr lang="pt-BR" sz="2600" dirty="0" smtClean="0">
                <a:latin typeface="Calibri" panose="020F0502020204030204" pitchFamily="34" charset="0"/>
              </a:rPr>
              <a:t>"*")]</a:t>
            </a:r>
          </a:p>
          <a:p>
            <a:pPr marL="0" indent="0">
              <a:buNone/>
            </a:pPr>
            <a:r>
              <a:rPr lang="pt-BR" sz="2600" dirty="0" smtClean="0">
                <a:latin typeface="Calibri" panose="020F0502020204030204" pitchFamily="34" charset="0"/>
              </a:rPr>
              <a:t/>
            </a:r>
            <a:br>
              <a:rPr lang="pt-BR" sz="2600" dirty="0" smtClean="0">
                <a:latin typeface="Calibri" panose="020F0502020204030204" pitchFamily="34" charset="0"/>
              </a:rPr>
            </a:br>
            <a:r>
              <a:rPr lang="pt-BR" sz="2600" dirty="0" smtClean="0">
                <a:latin typeface="Calibri" panose="020F0502020204030204" pitchFamily="34" charset="0"/>
              </a:rPr>
              <a:t>Criamos uma pagina para acessar nosso serviço.</a:t>
            </a: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456" y="6249051"/>
            <a:ext cx="1568432" cy="441787"/>
          </a:xfrm>
          <a:prstGeom prst="rect">
            <a:avLst/>
          </a:prstGeom>
        </p:spPr>
      </p:pic>
      <p:pic>
        <p:nvPicPr>
          <p:cNvPr id="6" name="Imagem 5" descr="microsoft_logo_png.png"/>
          <p:cNvPicPr>
            <a:picLocks noChangeAspect="1"/>
          </p:cNvPicPr>
          <p:nvPr/>
        </p:nvPicPr>
        <p:blipFill>
          <a:blip r:embed="rId4"/>
          <a:srcRect t="18024" b="20835"/>
          <a:stretch>
            <a:fillRect/>
          </a:stretch>
        </p:blipFill>
        <p:spPr>
          <a:xfrm>
            <a:off x="1970873" y="6312802"/>
            <a:ext cx="1689802" cy="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176" y="372531"/>
            <a:ext cx="10018712" cy="721885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UM PEQUENO DEMO...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7175" y="1584083"/>
            <a:ext cx="10018713" cy="5026267"/>
          </a:xfrm>
        </p:spPr>
        <p:txBody>
          <a:bodyPr>
            <a:normAutofit fontScale="62500" lnSpcReduction="20000"/>
          </a:bodyPr>
          <a:lstStyle/>
          <a:p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pt-BR" sz="4100" dirty="0" smtClean="0">
                <a:latin typeface="Calibri" panose="020F0502020204030204" pitchFamily="34" charset="0"/>
              </a:rPr>
              <a:t>Versionamento com WebAPI</a:t>
            </a:r>
          </a:p>
          <a:p>
            <a:pPr marL="0" indent="0" algn="ctr">
              <a:buNone/>
            </a:pPr>
            <a:endParaRPr lang="pt-BR" sz="4100" dirty="0">
              <a:latin typeface="Calibri" panose="020F0502020204030204" pitchFamily="34" charset="0"/>
            </a:endParaRPr>
          </a:p>
        </p:txBody>
      </p:sp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456" y="6249051"/>
            <a:ext cx="1568432" cy="441787"/>
          </a:xfrm>
          <a:prstGeom prst="rect">
            <a:avLst/>
          </a:prstGeom>
        </p:spPr>
      </p:pic>
      <p:pic>
        <p:nvPicPr>
          <p:cNvPr id="6" name="Imagem 5" descr="microsoft_logo_png.png"/>
          <p:cNvPicPr>
            <a:picLocks noChangeAspect="1"/>
          </p:cNvPicPr>
          <p:nvPr/>
        </p:nvPicPr>
        <p:blipFill>
          <a:blip r:embed="rId4"/>
          <a:srcRect t="18024" b="20835"/>
          <a:stretch>
            <a:fillRect/>
          </a:stretch>
        </p:blipFill>
        <p:spPr>
          <a:xfrm>
            <a:off x="1970873" y="6312802"/>
            <a:ext cx="1689802" cy="378036"/>
          </a:xfrm>
          <a:prstGeom prst="rect">
            <a:avLst/>
          </a:prstGeom>
        </p:spPr>
      </p:pic>
      <p:pic>
        <p:nvPicPr>
          <p:cNvPr id="8" name="Picture 2" descr="http://aventadores.files.wordpress.com/2011/09/demo-crato-banner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" r="69595"/>
          <a:stretch/>
        </p:blipFill>
        <p:spPr bwMode="auto">
          <a:xfrm>
            <a:off x="4669747" y="1503595"/>
            <a:ext cx="3733567" cy="389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0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176" y="372531"/>
            <a:ext cx="10018712" cy="721885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VERSIONAMENTO COM WEB API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7175" y="1584083"/>
            <a:ext cx="10018713" cy="50262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4100" b="1" dirty="0" err="1" smtClean="0">
                <a:latin typeface="Calibri" panose="020F0502020204030204" pitchFamily="34" charset="0"/>
              </a:rPr>
              <a:t>Namespace</a:t>
            </a:r>
            <a:r>
              <a:rPr lang="pt-BR" sz="4100" b="1" dirty="0">
                <a:latin typeface="Calibri" panose="020F0502020204030204" pitchFamily="34" charset="0"/>
              </a:rPr>
              <a:t> </a:t>
            </a:r>
            <a:r>
              <a:rPr lang="pt-BR" sz="4100" b="1" dirty="0" smtClean="0">
                <a:latin typeface="Calibri" panose="020F0502020204030204" pitchFamily="34" charset="0"/>
              </a:rPr>
              <a:t>principal da Aplicação</a:t>
            </a:r>
            <a:r>
              <a:rPr lang="pt-BR" sz="4100" dirty="0">
                <a:latin typeface="Calibri" panose="020F0502020204030204" pitchFamily="34" charset="0"/>
              </a:rPr>
              <a:t/>
            </a:r>
            <a:br>
              <a:rPr lang="pt-BR" sz="4100" dirty="0">
                <a:latin typeface="Calibri" panose="020F0502020204030204" pitchFamily="34" charset="0"/>
              </a:rPr>
            </a:br>
            <a:r>
              <a:rPr lang="pt-BR" sz="2600" dirty="0" err="1" smtClean="0">
                <a:latin typeface="Calibri" panose="020F0502020204030204" pitchFamily="34" charset="0"/>
              </a:rPr>
              <a:t>System.Web.Http</a:t>
            </a:r>
            <a:endParaRPr lang="pt-BR" sz="2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600" dirty="0" err="1">
                <a:latin typeface="Calibri" panose="020F0502020204030204" pitchFamily="34" charset="0"/>
              </a:rPr>
              <a:t>System.Web.Http.Cors</a:t>
            </a:r>
            <a:endParaRPr lang="pt-BR" sz="2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600" dirty="0">
                <a:latin typeface="Calibri" panose="020F0502020204030204" pitchFamily="34" charset="0"/>
              </a:rPr>
              <a:t>	</a:t>
            </a:r>
            <a:r>
              <a:rPr lang="pt-BR" sz="2600" dirty="0" err="1" smtClean="0">
                <a:latin typeface="Calibri" panose="020F0502020204030204" pitchFamily="34" charset="0"/>
              </a:rPr>
              <a:t>HttpGet</a:t>
            </a:r>
            <a:endParaRPr lang="pt-BR" sz="2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600" dirty="0">
                <a:latin typeface="Calibri" panose="020F0502020204030204" pitchFamily="34" charset="0"/>
              </a:rPr>
              <a:t>[</a:t>
            </a:r>
            <a:r>
              <a:rPr lang="pt-BR" sz="2600" dirty="0" err="1">
                <a:latin typeface="Calibri" panose="020F0502020204030204" pitchFamily="34" charset="0"/>
              </a:rPr>
              <a:t>EnableCors</a:t>
            </a:r>
            <a:r>
              <a:rPr lang="pt-BR" sz="2600" dirty="0">
                <a:latin typeface="Calibri" panose="020F0502020204030204" pitchFamily="34" charset="0"/>
              </a:rPr>
              <a:t>(</a:t>
            </a:r>
            <a:r>
              <a:rPr lang="pt-BR" sz="2600" dirty="0" err="1">
                <a:latin typeface="Calibri" panose="020F0502020204030204" pitchFamily="34" charset="0"/>
              </a:rPr>
              <a:t>origins</a:t>
            </a:r>
            <a:r>
              <a:rPr lang="pt-BR" sz="2600" dirty="0">
                <a:latin typeface="Calibri" panose="020F0502020204030204" pitchFamily="34" charset="0"/>
              </a:rPr>
              <a:t>: "*", </a:t>
            </a:r>
            <a:r>
              <a:rPr lang="pt-BR" sz="2600" dirty="0" err="1">
                <a:latin typeface="Calibri" panose="020F0502020204030204" pitchFamily="34" charset="0"/>
              </a:rPr>
              <a:t>headers</a:t>
            </a:r>
            <a:r>
              <a:rPr lang="pt-BR" sz="2600" dirty="0">
                <a:latin typeface="Calibri" panose="020F0502020204030204" pitchFamily="34" charset="0"/>
              </a:rPr>
              <a:t>: "*", </a:t>
            </a:r>
            <a:r>
              <a:rPr lang="pt-BR" sz="2600" dirty="0" err="1">
                <a:latin typeface="Calibri" panose="020F0502020204030204" pitchFamily="34" charset="0"/>
              </a:rPr>
              <a:t>methods</a:t>
            </a:r>
            <a:r>
              <a:rPr lang="pt-BR" sz="2600" dirty="0">
                <a:latin typeface="Calibri" panose="020F0502020204030204" pitchFamily="34" charset="0"/>
              </a:rPr>
              <a:t>: </a:t>
            </a:r>
            <a:r>
              <a:rPr lang="pt-BR" sz="2600" dirty="0" smtClean="0">
                <a:latin typeface="Calibri" panose="020F0502020204030204" pitchFamily="34" charset="0"/>
              </a:rPr>
              <a:t>"*")]</a:t>
            </a:r>
          </a:p>
          <a:p>
            <a:pPr marL="0" indent="0">
              <a:buNone/>
            </a:pPr>
            <a:r>
              <a:rPr lang="pt-BR" sz="2600" dirty="0" smtClean="0">
                <a:latin typeface="Calibri" panose="020F0502020204030204" pitchFamily="34" charset="0"/>
              </a:rPr>
              <a:t>Tratando o Versionamento</a:t>
            </a:r>
            <a:endParaRPr lang="pt-BR" sz="26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600" dirty="0" smtClean="0">
                <a:latin typeface="Calibri" panose="020F0502020204030204" pitchFamily="34" charset="0"/>
              </a:rPr>
              <a:t>	[</a:t>
            </a:r>
            <a:r>
              <a:rPr lang="pt-BR" sz="2600" dirty="0" err="1">
                <a:latin typeface="Calibri" panose="020F0502020204030204" pitchFamily="34" charset="0"/>
              </a:rPr>
              <a:t>RoutePrefix</a:t>
            </a:r>
            <a:r>
              <a:rPr lang="pt-BR" sz="2600" dirty="0">
                <a:latin typeface="Calibri" panose="020F0502020204030204" pitchFamily="34" charset="0"/>
              </a:rPr>
              <a:t>("Versionamento")]</a:t>
            </a:r>
          </a:p>
          <a:p>
            <a:pPr marL="0" indent="0">
              <a:buNone/>
            </a:pPr>
            <a:r>
              <a:rPr lang="pt-BR" sz="2600" dirty="0" smtClean="0">
                <a:latin typeface="Calibri" panose="020F0502020204030204" pitchFamily="34" charset="0"/>
              </a:rPr>
              <a:t>	[</a:t>
            </a:r>
            <a:r>
              <a:rPr lang="pt-BR" sz="2600" dirty="0" err="1">
                <a:latin typeface="Calibri" panose="020F0502020204030204" pitchFamily="34" charset="0"/>
              </a:rPr>
              <a:t>Route</a:t>
            </a:r>
            <a:r>
              <a:rPr lang="pt-BR" sz="2600" dirty="0">
                <a:latin typeface="Calibri" panose="020F0502020204030204" pitchFamily="34" charset="0"/>
              </a:rPr>
              <a:t>("V2")]</a:t>
            </a:r>
          </a:p>
          <a:p>
            <a:pPr marL="0" indent="0">
              <a:buNone/>
            </a:pPr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456" y="6249051"/>
            <a:ext cx="1568432" cy="441787"/>
          </a:xfrm>
          <a:prstGeom prst="rect">
            <a:avLst/>
          </a:prstGeom>
        </p:spPr>
      </p:pic>
      <p:pic>
        <p:nvPicPr>
          <p:cNvPr id="6" name="Imagem 5" descr="microsoft_logo_png.png"/>
          <p:cNvPicPr>
            <a:picLocks noChangeAspect="1"/>
          </p:cNvPicPr>
          <p:nvPr/>
        </p:nvPicPr>
        <p:blipFill>
          <a:blip r:embed="rId4"/>
          <a:srcRect t="18024" b="20835"/>
          <a:stretch>
            <a:fillRect/>
          </a:stretch>
        </p:blipFill>
        <p:spPr>
          <a:xfrm>
            <a:off x="1970873" y="6312802"/>
            <a:ext cx="1689802" cy="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176" y="372531"/>
            <a:ext cx="10018712" cy="721885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MAIS DEMO...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7175" y="1584083"/>
            <a:ext cx="10018713" cy="5026267"/>
          </a:xfrm>
        </p:spPr>
        <p:txBody>
          <a:bodyPr>
            <a:normAutofit fontScale="77500" lnSpcReduction="20000"/>
          </a:bodyPr>
          <a:lstStyle/>
          <a:p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 smtClean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pt-BR" sz="2900" dirty="0" smtClean="0">
                <a:latin typeface="Calibri" panose="020F0502020204030204" pitchFamily="34" charset="0"/>
              </a:rPr>
              <a:t>Autenticação simples com WebAPI</a:t>
            </a:r>
          </a:p>
          <a:p>
            <a:pPr marL="0" indent="0" algn="ctr">
              <a:buNone/>
            </a:pPr>
            <a:endParaRPr lang="pt-BR" sz="29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pt-BR" sz="1700" dirty="0"/>
          </a:p>
        </p:txBody>
      </p:sp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456" y="6249051"/>
            <a:ext cx="1568432" cy="441787"/>
          </a:xfrm>
          <a:prstGeom prst="rect">
            <a:avLst/>
          </a:prstGeom>
        </p:spPr>
      </p:pic>
      <p:pic>
        <p:nvPicPr>
          <p:cNvPr id="6" name="Imagem 5" descr="microsoft_logo_png.png"/>
          <p:cNvPicPr>
            <a:picLocks noChangeAspect="1"/>
          </p:cNvPicPr>
          <p:nvPr/>
        </p:nvPicPr>
        <p:blipFill>
          <a:blip r:embed="rId4"/>
          <a:srcRect t="18024" b="20835"/>
          <a:stretch>
            <a:fillRect/>
          </a:stretch>
        </p:blipFill>
        <p:spPr>
          <a:xfrm>
            <a:off x="1970873" y="6312802"/>
            <a:ext cx="1689802" cy="378036"/>
          </a:xfrm>
          <a:prstGeom prst="rect">
            <a:avLst/>
          </a:prstGeom>
        </p:spPr>
      </p:pic>
      <p:pic>
        <p:nvPicPr>
          <p:cNvPr id="7" name="Picture 2" descr="http://www.tedioo.com/wp-content/uploads/2013/12/1xuxademo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99"/>
          <a:stretch/>
        </p:blipFill>
        <p:spPr bwMode="auto">
          <a:xfrm>
            <a:off x="3490144" y="1503595"/>
            <a:ext cx="6095573" cy="377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5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176" y="372531"/>
            <a:ext cx="10018712" cy="721885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AUTENTICAÇÃO SIMPLES COM WEB API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7175" y="1584083"/>
            <a:ext cx="10018713" cy="50262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4100" b="1" dirty="0" err="1" smtClean="0">
                <a:latin typeface="Calibri" panose="020F0502020204030204" pitchFamily="34" charset="0"/>
              </a:rPr>
              <a:t>Namespace</a:t>
            </a:r>
            <a:r>
              <a:rPr lang="pt-BR" sz="4100" b="1" dirty="0">
                <a:latin typeface="Calibri" panose="020F0502020204030204" pitchFamily="34" charset="0"/>
              </a:rPr>
              <a:t> </a:t>
            </a:r>
            <a:r>
              <a:rPr lang="pt-BR" sz="4100" b="1" dirty="0" smtClean="0">
                <a:latin typeface="Calibri" panose="020F0502020204030204" pitchFamily="34" charset="0"/>
              </a:rPr>
              <a:t>principal da Aplicação</a:t>
            </a:r>
            <a:r>
              <a:rPr lang="pt-BR" sz="4100" dirty="0">
                <a:latin typeface="Calibri" panose="020F0502020204030204" pitchFamily="34" charset="0"/>
              </a:rPr>
              <a:t/>
            </a:r>
            <a:br>
              <a:rPr lang="pt-BR" sz="4100" dirty="0">
                <a:latin typeface="Calibri" panose="020F0502020204030204" pitchFamily="34" charset="0"/>
              </a:rPr>
            </a:br>
            <a:r>
              <a:rPr lang="pt-BR" sz="2600" dirty="0" err="1" smtClean="0">
                <a:latin typeface="Calibri" panose="020F0502020204030204" pitchFamily="34" charset="0"/>
              </a:rPr>
              <a:t>System.Web.Http</a:t>
            </a:r>
            <a:endParaRPr lang="pt-BR" sz="2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600" dirty="0" err="1" smtClean="0">
                <a:latin typeface="Calibri" panose="020F0502020204030204" pitchFamily="34" charset="0"/>
              </a:rPr>
              <a:t>System.Web.Http.Cors</a:t>
            </a:r>
            <a:endParaRPr lang="pt-BR" sz="2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600" dirty="0" err="1">
                <a:latin typeface="Calibri" panose="020F0502020204030204" pitchFamily="34" charset="0"/>
              </a:rPr>
              <a:t>AuthorizationFilterAttribute</a:t>
            </a:r>
            <a:endParaRPr lang="pt-BR" sz="2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600" dirty="0">
                <a:latin typeface="Calibri" panose="020F0502020204030204" pitchFamily="34" charset="0"/>
              </a:rPr>
              <a:t>	</a:t>
            </a:r>
            <a:r>
              <a:rPr lang="pt-BR" sz="2600" dirty="0" err="1" smtClean="0">
                <a:latin typeface="Calibri" panose="020F0502020204030204" pitchFamily="34" charset="0"/>
              </a:rPr>
              <a:t>HttpGet</a:t>
            </a:r>
            <a:endParaRPr lang="pt-BR" sz="26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600" dirty="0" smtClean="0">
                <a:latin typeface="Calibri" panose="020F0502020204030204" pitchFamily="34" charset="0"/>
              </a:rPr>
              <a:t>	</a:t>
            </a:r>
            <a:r>
              <a:rPr lang="pt-BR" sz="2600" dirty="0" err="1" smtClean="0">
                <a:latin typeface="Calibri" panose="020F0502020204030204" pitchFamily="34" charset="0"/>
              </a:rPr>
              <a:t>BasicAuth</a:t>
            </a:r>
            <a:endParaRPr lang="pt-BR" sz="2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600" dirty="0">
                <a:latin typeface="Calibri" panose="020F0502020204030204" pitchFamily="34" charset="0"/>
              </a:rPr>
              <a:t>[</a:t>
            </a:r>
            <a:r>
              <a:rPr lang="pt-BR" sz="2600" dirty="0" err="1">
                <a:latin typeface="Calibri" panose="020F0502020204030204" pitchFamily="34" charset="0"/>
              </a:rPr>
              <a:t>EnableCors</a:t>
            </a:r>
            <a:r>
              <a:rPr lang="pt-BR" sz="2600" dirty="0">
                <a:latin typeface="Calibri" panose="020F0502020204030204" pitchFamily="34" charset="0"/>
              </a:rPr>
              <a:t>(</a:t>
            </a:r>
            <a:r>
              <a:rPr lang="pt-BR" sz="2600" dirty="0" err="1">
                <a:latin typeface="Calibri" panose="020F0502020204030204" pitchFamily="34" charset="0"/>
              </a:rPr>
              <a:t>origins</a:t>
            </a:r>
            <a:r>
              <a:rPr lang="pt-BR" sz="2600" dirty="0">
                <a:latin typeface="Calibri" panose="020F0502020204030204" pitchFamily="34" charset="0"/>
              </a:rPr>
              <a:t>: "*", </a:t>
            </a:r>
            <a:r>
              <a:rPr lang="pt-BR" sz="2600" dirty="0" err="1">
                <a:latin typeface="Calibri" panose="020F0502020204030204" pitchFamily="34" charset="0"/>
              </a:rPr>
              <a:t>headers</a:t>
            </a:r>
            <a:r>
              <a:rPr lang="pt-BR" sz="2600" dirty="0">
                <a:latin typeface="Calibri" panose="020F0502020204030204" pitchFamily="34" charset="0"/>
              </a:rPr>
              <a:t>: "*", </a:t>
            </a:r>
            <a:r>
              <a:rPr lang="pt-BR" sz="2600" dirty="0" err="1">
                <a:latin typeface="Calibri" panose="020F0502020204030204" pitchFamily="34" charset="0"/>
              </a:rPr>
              <a:t>methods</a:t>
            </a:r>
            <a:r>
              <a:rPr lang="pt-BR" sz="2600" dirty="0">
                <a:latin typeface="Calibri" panose="020F0502020204030204" pitchFamily="34" charset="0"/>
              </a:rPr>
              <a:t>: </a:t>
            </a:r>
            <a:r>
              <a:rPr lang="pt-BR" sz="2600" dirty="0" smtClean="0">
                <a:latin typeface="Calibri" panose="020F0502020204030204" pitchFamily="34" charset="0"/>
              </a:rPr>
              <a:t>"*")]</a:t>
            </a:r>
          </a:p>
          <a:p>
            <a:pPr marL="0" indent="0">
              <a:buNone/>
            </a:pPr>
            <a:endParaRPr lang="pt-BR" sz="26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600" dirty="0" smtClean="0">
                <a:latin typeface="Calibri" panose="020F0502020204030204" pitchFamily="34" charset="0"/>
              </a:rPr>
              <a:t>Fazemos uma Classe Especifica para a Autenticação</a:t>
            </a:r>
          </a:p>
          <a:p>
            <a:pPr marL="0" indent="0">
              <a:buNone/>
            </a:pPr>
            <a:r>
              <a:rPr lang="pt-BR" sz="2600" dirty="0" smtClean="0">
                <a:latin typeface="Calibri" panose="020F0502020204030204" pitchFamily="34" charset="0"/>
              </a:rPr>
              <a:t>Classe deve herdar de </a:t>
            </a:r>
            <a:r>
              <a:rPr lang="pt-BR" sz="2600" dirty="0" err="1" smtClean="0">
                <a:latin typeface="Calibri" panose="020F0502020204030204" pitchFamily="34" charset="0"/>
              </a:rPr>
              <a:t>AuthorizationFilterAttribute</a:t>
            </a:r>
            <a:endParaRPr lang="pt-BR" sz="2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600" dirty="0" smtClean="0">
                <a:latin typeface="Calibri" panose="020F0502020204030204" pitchFamily="34" charset="0"/>
              </a:rPr>
              <a:t>Receber as </a:t>
            </a:r>
            <a:r>
              <a:rPr lang="pt-BR" sz="2600" dirty="0">
                <a:latin typeface="Calibri" panose="020F0502020204030204" pitchFamily="34" charset="0"/>
              </a:rPr>
              <a:t>informações </a:t>
            </a:r>
            <a:r>
              <a:rPr lang="pt-BR" sz="2600" dirty="0" err="1" smtClean="0">
                <a:latin typeface="Calibri" panose="020F0502020204030204" pitchFamily="34" charset="0"/>
              </a:rPr>
              <a:t>HttpActionContext</a:t>
            </a:r>
            <a:r>
              <a:rPr lang="pt-BR" sz="2600" dirty="0" smtClean="0">
                <a:latin typeface="Calibri" panose="020F0502020204030204" pitchFamily="34" charset="0"/>
              </a:rPr>
              <a:t> </a:t>
            </a:r>
            <a:r>
              <a:rPr lang="pt-BR" sz="2600" dirty="0">
                <a:latin typeface="Calibri" panose="020F0502020204030204" pitchFamily="34" charset="0"/>
              </a:rPr>
              <a:t>e </a:t>
            </a:r>
            <a:r>
              <a:rPr lang="pt-BR" sz="2600" dirty="0" err="1">
                <a:latin typeface="Calibri" panose="020F0502020204030204" pitchFamily="34" charset="0"/>
              </a:rPr>
              <a:t>Request.Headers.Authorization</a:t>
            </a:r>
            <a:endParaRPr lang="pt-BR" sz="2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456" y="6249051"/>
            <a:ext cx="1568432" cy="441787"/>
          </a:xfrm>
          <a:prstGeom prst="rect">
            <a:avLst/>
          </a:prstGeom>
        </p:spPr>
      </p:pic>
      <p:pic>
        <p:nvPicPr>
          <p:cNvPr id="6" name="Imagem 5" descr="microsoft_logo_png.png"/>
          <p:cNvPicPr>
            <a:picLocks noChangeAspect="1"/>
          </p:cNvPicPr>
          <p:nvPr/>
        </p:nvPicPr>
        <p:blipFill>
          <a:blip r:embed="rId4"/>
          <a:srcRect t="18024" b="20835"/>
          <a:stretch>
            <a:fillRect/>
          </a:stretch>
        </p:blipFill>
        <p:spPr>
          <a:xfrm>
            <a:off x="1970873" y="6312802"/>
            <a:ext cx="1689802" cy="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2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176" y="372531"/>
            <a:ext cx="10018712" cy="721885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NOT BAD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93911" y="4347045"/>
            <a:ext cx="14599204" cy="8561996"/>
          </a:xfrm>
        </p:spPr>
        <p:txBody>
          <a:bodyPr>
            <a:normAutofit/>
          </a:bodyPr>
          <a:lstStyle/>
          <a:p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endParaRPr lang="pt-BR" sz="41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456" y="6249051"/>
            <a:ext cx="1568432" cy="441787"/>
          </a:xfrm>
          <a:prstGeom prst="rect">
            <a:avLst/>
          </a:prstGeom>
        </p:spPr>
      </p:pic>
      <p:pic>
        <p:nvPicPr>
          <p:cNvPr id="6" name="Imagem 5" descr="microsoft_logo_png.png"/>
          <p:cNvPicPr>
            <a:picLocks noChangeAspect="1"/>
          </p:cNvPicPr>
          <p:nvPr/>
        </p:nvPicPr>
        <p:blipFill>
          <a:blip r:embed="rId4"/>
          <a:srcRect t="18024" b="20835"/>
          <a:stretch>
            <a:fillRect/>
          </a:stretch>
        </p:blipFill>
        <p:spPr>
          <a:xfrm>
            <a:off x="1970873" y="6312802"/>
            <a:ext cx="1689802" cy="378036"/>
          </a:xfrm>
          <a:prstGeom prst="rect">
            <a:avLst/>
          </a:prstGeom>
        </p:spPr>
      </p:pic>
      <p:pic>
        <p:nvPicPr>
          <p:cNvPr id="5122" name="Picture 2" descr="https://encrypted-tbn1.gstatic.com/images?q=tbn:ANd9GcQF3F8Uq29pQV6O2Nnl2Wj5de8cn8ZZB72SmheVBbXTelTZYLMZ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79" y="1216944"/>
            <a:ext cx="6470436" cy="449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34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176" y="372531"/>
            <a:ext cx="10018712" cy="721885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SEGURANÇA DA SUA API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7175" y="1584083"/>
            <a:ext cx="10018713" cy="50262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4100" dirty="0">
                <a:latin typeface="Calibri" panose="020F0502020204030204" pitchFamily="34" charset="0"/>
              </a:rPr>
              <a:t/>
            </a:r>
            <a:br>
              <a:rPr lang="pt-BR" sz="4100" dirty="0">
                <a:latin typeface="Calibri" panose="020F0502020204030204" pitchFamily="34" charset="0"/>
              </a:rPr>
            </a:br>
            <a:r>
              <a:rPr lang="pt-BR" sz="5100" dirty="0" smtClean="0">
                <a:latin typeface="Calibri" panose="020F0502020204030204" pitchFamily="34" charset="0"/>
              </a:rPr>
              <a:t>Para implementar segurança na sua aplicação use algumas das técnicas a seguir:</a:t>
            </a:r>
          </a:p>
          <a:p>
            <a:pPr marL="0" indent="0">
              <a:buNone/>
            </a:pP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endParaRPr lang="pt-BR" sz="4100" b="1" dirty="0" smtClean="0">
              <a:latin typeface="Calibri" panose="020F0502020204030204" pitchFamily="34" charset="0"/>
            </a:endParaRPr>
          </a:p>
          <a:p>
            <a:r>
              <a:rPr lang="pt-BR" sz="4100" dirty="0" smtClean="0">
                <a:latin typeface="Calibri" panose="020F0502020204030204" pitchFamily="34" charset="0"/>
              </a:rPr>
              <a:t>Autenticação via Header – cabeçalho da solicitação</a:t>
            </a:r>
          </a:p>
          <a:p>
            <a:r>
              <a:rPr lang="pt-BR" sz="4100" dirty="0" smtClean="0">
                <a:latin typeface="Calibri" panose="020F0502020204030204" pitchFamily="34" charset="0"/>
              </a:rPr>
              <a:t>Limita acesso por IP ou URL</a:t>
            </a:r>
          </a:p>
          <a:p>
            <a:r>
              <a:rPr lang="pt-BR" sz="4100" dirty="0" smtClean="0">
                <a:latin typeface="Calibri" panose="020F0502020204030204" pitchFamily="34" charset="0"/>
              </a:rPr>
              <a:t>OAuth</a:t>
            </a:r>
            <a:br>
              <a:rPr lang="pt-BR" sz="4100" dirty="0" smtClean="0">
                <a:latin typeface="Calibri" panose="020F0502020204030204" pitchFamily="34" charset="0"/>
              </a:rPr>
            </a:br>
            <a:endParaRPr lang="pt-BR" sz="4100" dirty="0" smtClean="0">
              <a:latin typeface="Calibri" panose="020F0502020204030204" pitchFamily="34" charset="0"/>
            </a:endParaRPr>
          </a:p>
          <a:p>
            <a:r>
              <a:rPr lang="pt-BR" sz="4100" dirty="0" smtClean="0">
                <a:latin typeface="Calibri" panose="020F0502020204030204" pitchFamily="34" charset="0"/>
              </a:rPr>
              <a:t>Sempre use SSL (Certificados </a:t>
            </a:r>
            <a:r>
              <a:rPr lang="pt-BR" sz="4100" dirty="0">
                <a:latin typeface="Calibri" panose="020F0502020204030204" pitchFamily="34" charset="0"/>
              </a:rPr>
              <a:t>Digitais)</a:t>
            </a:r>
            <a:br>
              <a:rPr lang="pt-BR" sz="4100" dirty="0">
                <a:latin typeface="Calibri" panose="020F0502020204030204" pitchFamily="34" charset="0"/>
              </a:rPr>
            </a:br>
            <a:r>
              <a:rPr lang="pt-BR" sz="4100" dirty="0" smtClean="0">
                <a:latin typeface="Calibri" panose="020F0502020204030204" pitchFamily="34" charset="0"/>
              </a:rPr>
              <a:t>			</a:t>
            </a:r>
            <a:r>
              <a:rPr lang="pt-BR" sz="3400" dirty="0" smtClean="0">
                <a:latin typeface="Calibri" panose="020F0502020204030204" pitchFamily="34" charset="0"/>
              </a:rPr>
              <a:t>“Ele </a:t>
            </a:r>
            <a:r>
              <a:rPr lang="pt-BR" sz="3400" dirty="0">
                <a:latin typeface="Calibri" panose="020F0502020204030204" pitchFamily="34" charset="0"/>
              </a:rPr>
              <a:t>cria um canal criptografado entre um servidor web e um navegador </a:t>
            </a:r>
            <a:r>
              <a:rPr lang="pt-BR" sz="3400" dirty="0" smtClean="0">
                <a:latin typeface="Calibri" panose="020F0502020204030204" pitchFamily="34" charset="0"/>
              </a:rPr>
              <a:t>						(</a:t>
            </a:r>
            <a:r>
              <a:rPr lang="pt-BR" sz="3400" dirty="0">
                <a:latin typeface="Calibri" panose="020F0502020204030204" pitchFamily="34" charset="0"/>
              </a:rPr>
              <a:t>browser) para garantir que todos os dados transmitidos sejam sigilosos e </a:t>
            </a:r>
            <a:r>
              <a:rPr lang="pt-BR" sz="3400" dirty="0" smtClean="0">
                <a:latin typeface="Calibri" panose="020F0502020204030204" pitchFamily="34" charset="0"/>
              </a:rPr>
              <a:t>seguros”</a:t>
            </a: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r>
              <a:rPr lang="pt-BR" sz="4100" b="1" dirty="0" smtClean="0">
                <a:latin typeface="Calibri" panose="020F0502020204030204" pitchFamily="34" charset="0"/>
              </a:rPr>
              <a:t/>
            </a:r>
            <a:br>
              <a:rPr lang="pt-BR" sz="4100" b="1" dirty="0" smtClean="0">
                <a:latin typeface="Calibri" panose="020F0502020204030204" pitchFamily="34" charset="0"/>
              </a:rPr>
            </a:br>
            <a:endParaRPr lang="pt-BR" sz="41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456" y="6249051"/>
            <a:ext cx="1568432" cy="441787"/>
          </a:xfrm>
          <a:prstGeom prst="rect">
            <a:avLst/>
          </a:prstGeom>
        </p:spPr>
      </p:pic>
      <p:pic>
        <p:nvPicPr>
          <p:cNvPr id="6" name="Imagem 5" descr="microsoft_logo_png.png"/>
          <p:cNvPicPr>
            <a:picLocks noChangeAspect="1"/>
          </p:cNvPicPr>
          <p:nvPr/>
        </p:nvPicPr>
        <p:blipFill>
          <a:blip r:embed="rId4"/>
          <a:srcRect t="18024" b="20835"/>
          <a:stretch>
            <a:fillRect/>
          </a:stretch>
        </p:blipFill>
        <p:spPr>
          <a:xfrm>
            <a:off x="1970873" y="6312802"/>
            <a:ext cx="1689802" cy="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176" y="372531"/>
            <a:ext cx="10018712" cy="153648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GOSTEI...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ONDE POSSO BUSCAR MAIS CONHECIMENTO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OPEN YOUR MIND....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7175" y="1584083"/>
            <a:ext cx="10018713" cy="5026267"/>
          </a:xfrm>
        </p:spPr>
        <p:txBody>
          <a:bodyPr>
            <a:normAutofit/>
          </a:bodyPr>
          <a:lstStyle/>
          <a:p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7456" y="6249051"/>
            <a:ext cx="1568432" cy="441787"/>
          </a:xfrm>
          <a:prstGeom prst="rect">
            <a:avLst/>
          </a:prstGeom>
        </p:spPr>
      </p:pic>
      <p:pic>
        <p:nvPicPr>
          <p:cNvPr id="6" name="Imagem 5" descr="microsoft_logo_png.png"/>
          <p:cNvPicPr>
            <a:picLocks noChangeAspect="1"/>
          </p:cNvPicPr>
          <p:nvPr/>
        </p:nvPicPr>
        <p:blipFill>
          <a:blip r:embed="rId6"/>
          <a:srcRect t="18024" b="20835"/>
          <a:stretch>
            <a:fillRect/>
          </a:stretch>
        </p:blipFill>
        <p:spPr>
          <a:xfrm>
            <a:off x="1970873" y="6312802"/>
            <a:ext cx="1689802" cy="378036"/>
          </a:xfrm>
          <a:prstGeom prst="rect">
            <a:avLst/>
          </a:prstGeom>
        </p:spPr>
      </p:pic>
      <p:pic>
        <p:nvPicPr>
          <p:cNvPr id="7" name="438134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815774" y="2193482"/>
            <a:ext cx="7319837" cy="350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2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9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9844" y="434527"/>
            <a:ext cx="10018712" cy="1069068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SERVIÇOS COM WEB API....???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VOCÊS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DEVEM ESTAR SE PERGUNTADO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7175" y="1584083"/>
            <a:ext cx="10018713" cy="5026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 descr="WHAT IS IT GUY.jpg"/>
          <p:cNvPicPr>
            <a:picLocks noChangeAspect="1"/>
          </p:cNvPicPr>
          <p:nvPr/>
        </p:nvPicPr>
        <p:blipFill>
          <a:blip r:embed="rId3"/>
          <a:srcRect t="-6" b="3455"/>
          <a:stretch>
            <a:fillRect/>
          </a:stretch>
        </p:blipFill>
        <p:spPr>
          <a:xfrm>
            <a:off x="4354798" y="1584083"/>
            <a:ext cx="4228804" cy="4083756"/>
          </a:xfrm>
          <a:prstGeom prst="rect">
            <a:avLst/>
          </a:prstGeom>
        </p:spPr>
      </p:pic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7456" y="6249051"/>
            <a:ext cx="1568432" cy="441787"/>
          </a:xfrm>
          <a:prstGeom prst="rect">
            <a:avLst/>
          </a:prstGeom>
        </p:spPr>
      </p:pic>
      <p:pic>
        <p:nvPicPr>
          <p:cNvPr id="6" name="Imagem 5" descr="microsoft_logo_png.png"/>
          <p:cNvPicPr>
            <a:picLocks noChangeAspect="1"/>
          </p:cNvPicPr>
          <p:nvPr/>
        </p:nvPicPr>
        <p:blipFill>
          <a:blip r:embed="rId5"/>
          <a:srcRect t="18024" b="20835"/>
          <a:stretch>
            <a:fillRect/>
          </a:stretch>
        </p:blipFill>
        <p:spPr>
          <a:xfrm>
            <a:off x="1970873" y="6312802"/>
            <a:ext cx="1689802" cy="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03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176" y="372531"/>
            <a:ext cx="10018712" cy="721885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MATERIAL DE REFERÊNCIA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7175" y="1584083"/>
            <a:ext cx="10018713" cy="5026267"/>
          </a:xfrm>
        </p:spPr>
        <p:txBody>
          <a:bodyPr>
            <a:normAutofit fontScale="62500" lnSpcReduction="20000"/>
          </a:bodyPr>
          <a:lstStyle/>
          <a:p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100" dirty="0" smtClean="0">
                <a:latin typeface="Calibri" panose="020F0502020204030204" pitchFamily="34" charset="0"/>
              </a:rPr>
              <a:t>WEB </a:t>
            </a:r>
            <a:r>
              <a:rPr lang="en-US" sz="4100" dirty="0">
                <a:latin typeface="Calibri" panose="020F0502020204030204" pitchFamily="34" charset="0"/>
              </a:rPr>
              <a:t>API 2.2 </a:t>
            </a:r>
            <a:r>
              <a:rPr lang="en-US" sz="4100" dirty="0" smtClean="0">
                <a:latin typeface="Calibri" panose="020F0502020204030204" pitchFamily="34" charset="0"/>
              </a:rPr>
              <a:t>	</a:t>
            </a:r>
          </a:p>
          <a:p>
            <a:pPr marL="457200" lvl="1" indent="0">
              <a:buNone/>
            </a:pPr>
            <a:r>
              <a:rPr lang="en-US" sz="4100" dirty="0">
                <a:latin typeface="Calibri" panose="020F0502020204030204" pitchFamily="34" charset="0"/>
                <a:hlinkClick r:id="rId3"/>
              </a:rPr>
              <a:t>http://</a:t>
            </a:r>
            <a:r>
              <a:rPr lang="en-US" sz="4100" dirty="0" smtClean="0">
                <a:latin typeface="Calibri" panose="020F0502020204030204" pitchFamily="34" charset="0"/>
                <a:hlinkClick r:id="rId3"/>
              </a:rPr>
              <a:t>www.asp.net/web-api</a:t>
            </a:r>
            <a:endParaRPr lang="en-US" sz="4100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37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100" dirty="0">
                <a:latin typeface="Calibri" panose="020F0502020204030204" pitchFamily="34" charset="0"/>
              </a:rPr>
              <a:t>Postman Chrome extension</a:t>
            </a:r>
          </a:p>
          <a:p>
            <a:pPr marL="0" indent="0">
              <a:buNone/>
            </a:pPr>
            <a:r>
              <a:rPr lang="en-US" sz="4100" dirty="0" smtClean="0">
                <a:latin typeface="Calibri" panose="020F0502020204030204" pitchFamily="34" charset="0"/>
              </a:rPr>
              <a:t>	</a:t>
            </a:r>
            <a:r>
              <a:rPr lang="en-US" sz="4100" dirty="0" smtClean="0">
                <a:latin typeface="Calibri" panose="020F0502020204030204" pitchFamily="34" charset="0"/>
                <a:hlinkClick r:id="rId4"/>
              </a:rPr>
              <a:t>http</a:t>
            </a:r>
            <a:r>
              <a:rPr lang="en-US" sz="4100" dirty="0">
                <a:latin typeface="Calibri" panose="020F0502020204030204" pitchFamily="34" charset="0"/>
                <a:hlinkClick r:id="rId4"/>
              </a:rPr>
              <a:t>://</a:t>
            </a:r>
            <a:r>
              <a:rPr lang="en-US" sz="4100" dirty="0" smtClean="0">
                <a:latin typeface="Calibri" panose="020F0502020204030204" pitchFamily="34" charset="0"/>
                <a:hlinkClick r:id="rId4"/>
              </a:rPr>
              <a:t>bit.ly/postmanext</a:t>
            </a:r>
            <a:endParaRPr lang="en-US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41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100" dirty="0" smtClean="0">
                <a:latin typeface="Calibri" panose="020F0502020204030204" pitchFamily="34" charset="0"/>
              </a:rPr>
              <a:t>Fiddler</a:t>
            </a:r>
            <a:endParaRPr lang="en-US" sz="41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100" dirty="0" smtClean="0">
                <a:latin typeface="Calibri" panose="020F0502020204030204" pitchFamily="34" charset="0"/>
              </a:rPr>
              <a:t>	</a:t>
            </a:r>
            <a:r>
              <a:rPr lang="en-US" sz="4100" dirty="0" smtClean="0">
                <a:latin typeface="Calibri" panose="020F0502020204030204" pitchFamily="34" charset="0"/>
                <a:hlinkClick r:id="rId5"/>
              </a:rPr>
              <a:t>http</a:t>
            </a:r>
            <a:r>
              <a:rPr lang="en-US" sz="4100" dirty="0">
                <a:latin typeface="Calibri" panose="020F0502020204030204" pitchFamily="34" charset="0"/>
                <a:hlinkClick r:id="rId5"/>
              </a:rPr>
              <a:t>://</a:t>
            </a:r>
            <a:r>
              <a:rPr lang="en-US" sz="4100" dirty="0" smtClean="0">
                <a:latin typeface="Calibri" panose="020F0502020204030204" pitchFamily="34" charset="0"/>
                <a:hlinkClick r:id="rId5"/>
              </a:rPr>
              <a:t>www.Telerik.com/fiddler</a:t>
            </a:r>
            <a:endParaRPr lang="en-US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100" dirty="0" smtClean="0">
                <a:latin typeface="Calibri" panose="020F0502020204030204" pitchFamily="34" charset="0"/>
              </a:rPr>
              <a:t> </a:t>
            </a:r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7456" y="6249051"/>
            <a:ext cx="1568432" cy="441787"/>
          </a:xfrm>
          <a:prstGeom prst="rect">
            <a:avLst/>
          </a:prstGeom>
        </p:spPr>
      </p:pic>
      <p:pic>
        <p:nvPicPr>
          <p:cNvPr id="6" name="Imagem 5" descr="microsoft_logo_png.png"/>
          <p:cNvPicPr>
            <a:picLocks noChangeAspect="1"/>
          </p:cNvPicPr>
          <p:nvPr/>
        </p:nvPicPr>
        <p:blipFill>
          <a:blip r:embed="rId7"/>
          <a:srcRect t="18024" b="20835"/>
          <a:stretch>
            <a:fillRect/>
          </a:stretch>
        </p:blipFill>
        <p:spPr>
          <a:xfrm>
            <a:off x="1970873" y="6312802"/>
            <a:ext cx="1689802" cy="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176" y="372531"/>
            <a:ext cx="10018712" cy="721885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MAIS INFORMAÇÕES SOBRE O JEAN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7175" y="1584083"/>
            <a:ext cx="10018713" cy="502626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pt-BR" sz="5100" b="1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5100" b="1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5100" b="1" dirty="0">
                <a:latin typeface="Calibri" panose="020F0502020204030204" pitchFamily="34" charset="0"/>
              </a:rPr>
              <a:t>JEAN DE LIMA LOPES</a:t>
            </a:r>
          </a:p>
          <a:p>
            <a:pPr marL="0" indent="0">
              <a:buNone/>
            </a:pPr>
            <a:r>
              <a:rPr lang="pt-BR" sz="5100" b="1" dirty="0">
                <a:latin typeface="Calibri" panose="020F0502020204030204" pitchFamily="34" charset="0"/>
              </a:rPr>
              <a:t/>
            </a:r>
            <a:br>
              <a:rPr lang="pt-BR" sz="5100" b="1" dirty="0">
                <a:latin typeface="Calibri" panose="020F0502020204030204" pitchFamily="34" charset="0"/>
              </a:rPr>
            </a:br>
            <a:r>
              <a:rPr lang="pt-BR" sz="5100" b="1" dirty="0">
                <a:solidFill>
                  <a:srgbClr val="000000"/>
                </a:solidFill>
                <a:latin typeface="Calibri"/>
              </a:rPr>
              <a:t>GITHUB</a:t>
            </a:r>
            <a:r>
              <a:rPr lang="pt-BR" sz="5100" b="1" dirty="0">
                <a:latin typeface="Calibri" panose="020F0502020204030204" pitchFamily="34" charset="0"/>
              </a:rPr>
              <a:t/>
            </a:r>
            <a:br>
              <a:rPr lang="pt-BR" sz="5100" b="1" dirty="0">
                <a:latin typeface="Calibri" panose="020F0502020204030204" pitchFamily="34" charset="0"/>
              </a:rPr>
            </a:br>
            <a:r>
              <a:rPr lang="pt-BR" sz="5100" b="1" dirty="0">
                <a:latin typeface="Calibri" charset="0"/>
                <a:hlinkClick r:id="rId3"/>
              </a:rPr>
              <a:t>https://github.com/JeanLLopes</a:t>
            </a:r>
          </a:p>
          <a:p>
            <a:pPr marL="0" indent="0">
              <a:buNone/>
            </a:pPr>
            <a:endParaRPr lang="pt-BR" sz="5100" b="1" dirty="0">
              <a:latin typeface="Calibri" charset="0"/>
            </a:endParaRPr>
          </a:p>
          <a:p>
            <a:pPr marL="0" indent="0">
              <a:buNone/>
            </a:pPr>
            <a:r>
              <a:rPr lang="pt-BR" sz="5100" b="1" dirty="0">
                <a:latin typeface="Calibri" charset="0"/>
              </a:rPr>
              <a:t>FACEBOOK </a:t>
            </a:r>
            <a:br>
              <a:rPr lang="pt-BR" sz="5100" b="1" dirty="0">
                <a:latin typeface="Calibri" charset="0"/>
              </a:rPr>
            </a:br>
            <a:r>
              <a:rPr lang="pt-BR" sz="5100" b="1" dirty="0">
                <a:latin typeface="Calibri" charset="0"/>
                <a:hlinkClick r:id="rId4"/>
              </a:rPr>
              <a:t>https://www.facebook.com/jean.lima.735</a:t>
            </a:r>
          </a:p>
          <a:p>
            <a:pPr marL="0" indent="0">
              <a:buNone/>
            </a:pPr>
            <a:endParaRPr lang="pt-BR" sz="5100" b="1" dirty="0">
              <a:latin typeface="Calibri" charset="0"/>
              <a:hlinkClick r:id="rId4"/>
            </a:endParaRPr>
          </a:p>
          <a:p>
            <a:pPr marL="0" indent="0">
              <a:buNone/>
            </a:pPr>
            <a:r>
              <a:rPr lang="pt-BR" sz="5100" b="1" dirty="0">
                <a:latin typeface="Calibri" charset="0"/>
              </a:rPr>
              <a:t>LINKEDIN  </a:t>
            </a:r>
            <a:br>
              <a:rPr lang="pt-BR" sz="5100" b="1" dirty="0">
                <a:latin typeface="Calibri" charset="0"/>
              </a:rPr>
            </a:br>
            <a:r>
              <a:rPr lang="pt-BR" sz="5100" b="1" dirty="0">
                <a:latin typeface="Calibri" charset="0"/>
                <a:hlinkClick r:id="rId5"/>
              </a:rPr>
              <a:t>https://www.linkedin.com/pub/jean-lima-lopes/45/412/5a2</a:t>
            </a:r>
          </a:p>
          <a:p>
            <a:pPr marL="0" indent="0">
              <a:buNone/>
            </a:pPr>
            <a:endParaRPr lang="pt-BR" sz="5100" b="1" dirty="0">
              <a:latin typeface="Calibri" charset="0"/>
              <a:hlinkClick r:id="rId5"/>
            </a:endParaRPr>
          </a:p>
          <a:p>
            <a:pPr marL="0" indent="0">
              <a:buNone/>
            </a:pPr>
            <a:r>
              <a:rPr lang="pt-BR" sz="5100" b="1" dirty="0">
                <a:latin typeface="Calibri" charset="0"/>
              </a:rPr>
              <a:t>MEETUP   </a:t>
            </a:r>
            <a:br>
              <a:rPr lang="pt-BR" sz="5100" b="1" dirty="0">
                <a:latin typeface="Calibri" charset="0"/>
              </a:rPr>
            </a:br>
            <a:r>
              <a:rPr lang="pt-BR" sz="5100" b="1" dirty="0">
                <a:latin typeface="Calibri" charset="0"/>
                <a:hlinkClick r:id="rId6"/>
              </a:rPr>
              <a:t>http://www.meetup.com/NetCoders/</a:t>
            </a:r>
          </a:p>
          <a:p>
            <a:pPr marL="0" indent="0">
              <a:buNone/>
            </a:pPr>
            <a:endParaRPr lang="pt-BR" sz="5100" b="1" dirty="0">
              <a:latin typeface="Calibri" charset="0"/>
              <a:hlinkClick r:id="rId6"/>
            </a:endParaRPr>
          </a:p>
          <a:p>
            <a:pPr marL="0" indent="0">
              <a:buNone/>
            </a:pPr>
            <a:endParaRPr lang="pt-BR" sz="5100" b="1" dirty="0">
              <a:latin typeface="Calibri" charset="0"/>
              <a:hlinkClick r:id="rId6"/>
            </a:endParaRPr>
          </a:p>
          <a:p>
            <a:pPr marL="0" indent="0">
              <a:buNone/>
            </a:pPr>
            <a:endParaRPr lang="pt-BR" sz="5100" b="1" dirty="0">
              <a:latin typeface="Calibri" charset="0"/>
              <a:hlinkClick r:id="rId6"/>
            </a:endParaRPr>
          </a:p>
        </p:txBody>
      </p:sp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7456" y="6249051"/>
            <a:ext cx="1568432" cy="441787"/>
          </a:xfrm>
          <a:prstGeom prst="rect">
            <a:avLst/>
          </a:prstGeom>
        </p:spPr>
      </p:pic>
      <p:pic>
        <p:nvPicPr>
          <p:cNvPr id="6" name="Imagem 5" descr="microsoft_logo_png.png"/>
          <p:cNvPicPr>
            <a:picLocks noChangeAspect="1"/>
          </p:cNvPicPr>
          <p:nvPr/>
        </p:nvPicPr>
        <p:blipFill>
          <a:blip r:embed="rId8"/>
          <a:srcRect t="18024" b="20835"/>
          <a:stretch>
            <a:fillRect/>
          </a:stretch>
        </p:blipFill>
        <p:spPr>
          <a:xfrm>
            <a:off x="1970873" y="6312802"/>
            <a:ext cx="1689802" cy="3780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79" y="1584083"/>
            <a:ext cx="2431132" cy="2225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828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176" y="372531"/>
            <a:ext cx="10018712" cy="721885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VAMOS COMEÇAR NOS APRESENTADO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7175" y="1584083"/>
            <a:ext cx="10018713" cy="502626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sz="5100" dirty="0"/>
              <a:t/>
            </a:r>
            <a:br>
              <a:rPr lang="pt-BR" sz="5100" dirty="0"/>
            </a:br>
            <a:r>
              <a:rPr lang="pt-BR" sz="5100" dirty="0"/>
              <a:t/>
            </a:r>
            <a:br>
              <a:rPr lang="pt-BR" sz="5100" dirty="0"/>
            </a:br>
            <a:r>
              <a:rPr lang="pt-BR" sz="5100" b="1" dirty="0" smtClean="0">
                <a:latin typeface="Calibri" panose="020F0502020204030204" pitchFamily="34" charset="0"/>
              </a:rPr>
              <a:t>Jean de Lima Lopes</a:t>
            </a:r>
            <a:br>
              <a:rPr lang="pt-BR" sz="5100" b="1" dirty="0" smtClean="0">
                <a:latin typeface="Calibri" panose="020F0502020204030204" pitchFamily="34" charset="0"/>
              </a:rPr>
            </a:br>
            <a:r>
              <a:rPr lang="pt-BR" sz="5100" b="1" dirty="0" smtClean="0">
                <a:latin typeface="Calibri" panose="020F0502020204030204" pitchFamily="34" charset="0"/>
              </a:rPr>
              <a:t/>
            </a:r>
            <a:br>
              <a:rPr lang="pt-BR" sz="5100" b="1" dirty="0" smtClean="0">
                <a:latin typeface="Calibri" panose="020F0502020204030204" pitchFamily="34" charset="0"/>
              </a:rPr>
            </a:br>
            <a:r>
              <a:rPr lang="pt-BR" sz="5100" b="1" dirty="0" smtClean="0">
                <a:latin typeface="Calibri" panose="020F0502020204030204" pitchFamily="34" charset="0"/>
              </a:rPr>
              <a:t>Desenvolvedor Web Front-</a:t>
            </a:r>
            <a:r>
              <a:rPr lang="pt-BR" sz="5100" b="1" dirty="0" err="1" smtClean="0">
                <a:latin typeface="Calibri" panose="020F0502020204030204" pitchFamily="34" charset="0"/>
              </a:rPr>
              <a:t>End</a:t>
            </a:r>
            <a:r>
              <a:rPr lang="pt-BR" sz="5100" b="1" dirty="0" smtClean="0">
                <a:latin typeface="Calibri" panose="020F0502020204030204" pitchFamily="34" charset="0"/>
              </a:rPr>
              <a:t> e Back-</a:t>
            </a:r>
            <a:r>
              <a:rPr lang="pt-BR" sz="5100" b="1" dirty="0" err="1" smtClean="0">
                <a:latin typeface="Calibri" panose="020F0502020204030204" pitchFamily="34" charset="0"/>
              </a:rPr>
              <a:t>End</a:t>
            </a:r>
            <a:r>
              <a:rPr lang="pt-BR" sz="5100" b="1" dirty="0" smtClean="0">
                <a:latin typeface="Calibri" panose="020F0502020204030204" pitchFamily="34" charset="0"/>
              </a:rPr>
              <a:t/>
            </a:r>
            <a:br>
              <a:rPr lang="pt-BR" sz="5100" b="1" dirty="0" smtClean="0">
                <a:latin typeface="Calibri" panose="020F0502020204030204" pitchFamily="34" charset="0"/>
              </a:rPr>
            </a:br>
            <a:r>
              <a:rPr lang="pt-BR" sz="5100" b="1" dirty="0" smtClean="0">
                <a:latin typeface="Calibri" panose="020F0502020204030204" pitchFamily="34" charset="0"/>
              </a:rPr>
              <a:t>e Mobile</a:t>
            </a:r>
            <a:endParaRPr lang="pt-BR" sz="51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5100" b="1" dirty="0" smtClean="0">
                <a:latin typeface="Calibri" panose="020F0502020204030204" pitchFamily="34" charset="0"/>
              </a:rPr>
              <a:t/>
            </a:r>
            <a:br>
              <a:rPr lang="pt-BR" sz="5100" b="1" dirty="0" smtClean="0">
                <a:latin typeface="Calibri" panose="020F0502020204030204" pitchFamily="34" charset="0"/>
              </a:rPr>
            </a:br>
            <a:r>
              <a:rPr lang="pt-BR" sz="5100" dirty="0" smtClean="0">
                <a:latin typeface="Calibri" panose="020F0502020204030204" pitchFamily="34" charset="0"/>
              </a:rPr>
              <a:t>Formado em Ciências da Computação</a:t>
            </a:r>
          </a:p>
          <a:p>
            <a:pPr marL="0" indent="0">
              <a:buNone/>
            </a:pPr>
            <a:r>
              <a:rPr lang="pt-BR" sz="5100" dirty="0" smtClean="0">
                <a:latin typeface="Calibri" panose="020F0502020204030204" pitchFamily="34" charset="0"/>
              </a:rPr>
              <a:t>MCP e MCSD</a:t>
            </a:r>
            <a:br>
              <a:rPr lang="pt-BR" sz="5100" dirty="0" smtClean="0">
                <a:latin typeface="Calibri" panose="020F0502020204030204" pitchFamily="34" charset="0"/>
              </a:rPr>
            </a:br>
            <a:r>
              <a:rPr lang="pt-BR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/>
            </a:r>
            <a:br>
              <a:rPr lang="pt-BR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456" y="6249051"/>
            <a:ext cx="1568432" cy="441787"/>
          </a:xfrm>
          <a:prstGeom prst="rect">
            <a:avLst/>
          </a:prstGeom>
        </p:spPr>
      </p:pic>
      <p:pic>
        <p:nvPicPr>
          <p:cNvPr id="6" name="Imagem 5" descr="microsoft_logo_png.png"/>
          <p:cNvPicPr>
            <a:picLocks noChangeAspect="1"/>
          </p:cNvPicPr>
          <p:nvPr/>
        </p:nvPicPr>
        <p:blipFill>
          <a:blip r:embed="rId4"/>
          <a:srcRect t="18024" b="20835"/>
          <a:stretch>
            <a:fillRect/>
          </a:stretch>
        </p:blipFill>
        <p:spPr>
          <a:xfrm>
            <a:off x="1970873" y="6312802"/>
            <a:ext cx="1689802" cy="3780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868" y="2226281"/>
            <a:ext cx="3127804" cy="28595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287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176" y="372531"/>
            <a:ext cx="10018712" cy="721885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 QUE É UM SERVIÇO WEB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7175" y="1584083"/>
            <a:ext cx="10018713" cy="5026267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endParaRPr lang="pt-BR" sz="5700" i="1" dirty="0" smtClean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pt-BR" sz="5700" i="1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pt-BR" sz="5700" i="1" dirty="0" smtClean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pt-BR" sz="10000" i="1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pt-BR" sz="10000" i="1" dirty="0" smtClean="0">
                <a:latin typeface="Calibri" panose="020F0502020204030204" pitchFamily="34" charset="0"/>
              </a:rPr>
              <a:t>“Web </a:t>
            </a:r>
            <a:r>
              <a:rPr lang="pt-BR" sz="10000" i="1" dirty="0">
                <a:latin typeface="Calibri" panose="020F0502020204030204" pitchFamily="34" charset="0"/>
              </a:rPr>
              <a:t>S</a:t>
            </a:r>
            <a:r>
              <a:rPr lang="pt-BR" sz="10000" i="1" dirty="0" smtClean="0">
                <a:latin typeface="Calibri" panose="020F0502020204030204" pitchFamily="34" charset="0"/>
              </a:rPr>
              <a:t>ervice </a:t>
            </a:r>
            <a:r>
              <a:rPr lang="pt-BR" sz="10000" i="1" dirty="0">
                <a:latin typeface="Calibri" panose="020F0502020204030204" pitchFamily="34" charset="0"/>
              </a:rPr>
              <a:t>é uma solução utilizada na integração de sistemas e na comunicação entre aplicações </a:t>
            </a:r>
            <a:r>
              <a:rPr lang="pt-BR" sz="10000" i="1" dirty="0" smtClean="0">
                <a:latin typeface="Calibri" panose="020F0502020204030204" pitchFamily="34" charset="0"/>
              </a:rPr>
              <a:t>diferentes”</a:t>
            </a:r>
            <a:br>
              <a:rPr lang="pt-BR" sz="10000" i="1" dirty="0" smtClean="0">
                <a:latin typeface="Calibri" panose="020F0502020204030204" pitchFamily="34" charset="0"/>
              </a:rPr>
            </a:br>
            <a:r>
              <a:rPr lang="pt-BR" sz="10000" i="1" dirty="0" smtClean="0">
                <a:latin typeface="Calibri" panose="020F0502020204030204" pitchFamily="34" charset="0"/>
              </a:rPr>
              <a:t>																		</a:t>
            </a:r>
            <a:r>
              <a:rPr lang="pt-BR" sz="5500" i="1" dirty="0" smtClean="0">
                <a:latin typeface="Calibri" panose="020F0502020204030204" pitchFamily="34" charset="0"/>
              </a:rPr>
              <a:t>Wikipédia</a:t>
            </a:r>
            <a:r>
              <a:rPr lang="pt-BR" sz="5100" i="1" dirty="0"/>
              <a:t/>
            </a:r>
            <a:br>
              <a:rPr lang="pt-BR" sz="5100" i="1" dirty="0"/>
            </a:br>
            <a:r>
              <a:rPr lang="pt-BR" sz="5100" i="1" dirty="0" smtClean="0"/>
              <a:t/>
            </a:r>
            <a:br>
              <a:rPr lang="pt-BR" sz="5100" i="1" dirty="0" smtClean="0"/>
            </a:br>
            <a:r>
              <a:rPr lang="pt-BR" sz="5100" dirty="0" smtClean="0">
                <a:latin typeface="Calibri" panose="020F0502020204030204" pitchFamily="34" charset="0"/>
              </a:rPr>
              <a:t/>
            </a:r>
            <a:br>
              <a:rPr lang="pt-BR" sz="5100" dirty="0" smtClean="0">
                <a:latin typeface="Calibri" panose="020F0502020204030204" pitchFamily="34" charset="0"/>
              </a:rPr>
            </a:br>
            <a:r>
              <a:rPr lang="pt-BR" sz="5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/>
            </a:r>
            <a:br>
              <a:rPr lang="pt-BR" sz="5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pt-BR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/>
            </a:r>
            <a:br>
              <a:rPr lang="pt-BR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456" y="6249051"/>
            <a:ext cx="1568432" cy="441787"/>
          </a:xfrm>
          <a:prstGeom prst="rect">
            <a:avLst/>
          </a:prstGeom>
        </p:spPr>
      </p:pic>
      <p:pic>
        <p:nvPicPr>
          <p:cNvPr id="6" name="Imagem 5" descr="microsoft_logo_png.png"/>
          <p:cNvPicPr>
            <a:picLocks noChangeAspect="1"/>
          </p:cNvPicPr>
          <p:nvPr/>
        </p:nvPicPr>
        <p:blipFill>
          <a:blip r:embed="rId4"/>
          <a:srcRect t="18024" b="20835"/>
          <a:stretch>
            <a:fillRect/>
          </a:stretch>
        </p:blipFill>
        <p:spPr>
          <a:xfrm>
            <a:off x="1970873" y="6312802"/>
            <a:ext cx="1689802" cy="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176" y="372531"/>
            <a:ext cx="10018712" cy="721885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 QUE É O ASP.NET WEBAPI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7175" y="1584083"/>
            <a:ext cx="10018713" cy="502626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r>
              <a:rPr lang="pt-BR" sz="4100" dirty="0" smtClean="0">
                <a:latin typeface="Calibri" panose="020F0502020204030204" pitchFamily="34" charset="0"/>
              </a:rPr>
              <a:t>ASP.NET </a:t>
            </a:r>
            <a:r>
              <a:rPr lang="pt-BR" sz="4100" dirty="0">
                <a:latin typeface="Calibri" panose="020F0502020204030204" pitchFamily="34" charset="0"/>
              </a:rPr>
              <a:t>API Web é uma estrutura que torna mais fácil construir serviços HTTP que chegam a uma ampla gama de clientes, incluindo os navegadores e dispositivos móveis</a:t>
            </a:r>
            <a:r>
              <a:rPr lang="pt-BR" sz="4100" dirty="0" smtClean="0">
                <a:latin typeface="Calibri" panose="020F0502020204030204" pitchFamily="34" charset="0"/>
              </a:rPr>
              <a:t>.</a:t>
            </a:r>
            <a:endParaRPr lang="pt-BR" sz="41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pt-BR" sz="41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pt-BR" sz="4100" dirty="0" smtClean="0">
                <a:latin typeface="Calibri" panose="020F0502020204030204" pitchFamily="34" charset="0"/>
              </a:rPr>
              <a:t>API </a:t>
            </a:r>
            <a:r>
              <a:rPr lang="pt-BR" sz="4100" dirty="0">
                <a:latin typeface="Calibri" panose="020F0502020204030204" pitchFamily="34" charset="0"/>
              </a:rPr>
              <a:t>Web ASP.NET é uma plataforma para a construção de aplicações </a:t>
            </a:r>
            <a:r>
              <a:rPr lang="pt-BR" sz="4100" dirty="0" smtClean="0">
                <a:latin typeface="Calibri" panose="020F0502020204030204" pitchFamily="34" charset="0"/>
              </a:rPr>
              <a:t>RESTful.</a:t>
            </a:r>
            <a:br>
              <a:rPr lang="pt-BR" sz="4100" dirty="0" smtClean="0">
                <a:latin typeface="Calibri" panose="020F0502020204030204" pitchFamily="34" charset="0"/>
              </a:rPr>
            </a:b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endParaRPr lang="pt-BR" sz="41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456" y="6249051"/>
            <a:ext cx="1568432" cy="441787"/>
          </a:xfrm>
          <a:prstGeom prst="rect">
            <a:avLst/>
          </a:prstGeom>
        </p:spPr>
      </p:pic>
      <p:pic>
        <p:nvPicPr>
          <p:cNvPr id="6" name="Imagem 5" descr="microsoft_logo_png.png"/>
          <p:cNvPicPr>
            <a:picLocks noChangeAspect="1"/>
          </p:cNvPicPr>
          <p:nvPr/>
        </p:nvPicPr>
        <p:blipFill>
          <a:blip r:embed="rId4"/>
          <a:srcRect t="18024" b="20835"/>
          <a:stretch>
            <a:fillRect/>
          </a:stretch>
        </p:blipFill>
        <p:spPr>
          <a:xfrm>
            <a:off x="1970873" y="6312802"/>
            <a:ext cx="1689802" cy="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176" y="372531"/>
            <a:ext cx="10018712" cy="721885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 QUE É REST E RESTFUL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7175" y="1584083"/>
            <a:ext cx="10018713" cy="5026267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r>
              <a:rPr lang="pt-BR" sz="4100" dirty="0">
                <a:latin typeface="Calibri" panose="020F0502020204030204" pitchFamily="34" charset="0"/>
              </a:rPr>
              <a:t/>
            </a:r>
            <a:br>
              <a:rPr lang="pt-BR" sz="4100" dirty="0">
                <a:latin typeface="Calibri" panose="020F0502020204030204" pitchFamily="34" charset="0"/>
              </a:rPr>
            </a:br>
            <a:r>
              <a:rPr lang="pt-BR" sz="4100" b="1" dirty="0">
                <a:latin typeface="Calibri" panose="020F0502020204030204" pitchFamily="34" charset="0"/>
              </a:rPr>
              <a:t>REST</a:t>
            </a:r>
          </a:p>
          <a:p>
            <a:pPr marL="0" indent="0" algn="ctr">
              <a:buNone/>
            </a:pPr>
            <a:r>
              <a:rPr lang="pt-BR" sz="4100" dirty="0">
                <a:latin typeface="Calibri" panose="020F0502020204030204" pitchFamily="34" charset="0"/>
              </a:rPr>
              <a:t>Representational State Transfer (REST), traduzido ao pé da letra, Transferência de Estado Representacional. É um “estilo arquitetônico”, que basicamente explora a tecnologia existente e protocolos da Web. </a:t>
            </a:r>
          </a:p>
          <a:p>
            <a:pPr marL="0" indent="0" algn="ctr">
              <a:buNone/>
            </a:pPr>
            <a:r>
              <a:rPr lang="pt-BR" sz="4100" dirty="0">
                <a:latin typeface="Calibri" panose="020F0502020204030204" pitchFamily="34" charset="0"/>
              </a:rPr>
              <a:t>Estilo </a:t>
            </a:r>
            <a:r>
              <a:rPr lang="pt-BR" sz="4100" dirty="0" smtClean="0">
                <a:latin typeface="Calibri" panose="020F0502020204030204" pitchFamily="34" charset="0"/>
              </a:rPr>
              <a:t>arquitetônico </a:t>
            </a:r>
            <a:r>
              <a:rPr lang="pt-BR" sz="4100" dirty="0">
                <a:latin typeface="Calibri" panose="020F0502020204030204" pitchFamily="34" charset="0"/>
              </a:rPr>
              <a:t>que usa os protocolos HTTP, HTTPS, XML, JSON…</a:t>
            </a:r>
          </a:p>
          <a:p>
            <a:pPr marL="0" indent="0" algn="ctr">
              <a:buNone/>
            </a:pPr>
            <a:endParaRPr lang="pt-BR" sz="41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pt-BR" sz="4100" b="1" dirty="0">
                <a:latin typeface="Calibri" panose="020F0502020204030204" pitchFamily="34" charset="0"/>
              </a:rPr>
              <a:t>RESTFUL</a:t>
            </a:r>
          </a:p>
          <a:p>
            <a:pPr marL="0" indent="0" algn="ctr">
              <a:buNone/>
            </a:pPr>
            <a:r>
              <a:rPr lang="pt-BR" sz="4100" dirty="0">
                <a:latin typeface="Calibri" panose="020F0502020204030204" pitchFamily="34" charset="0"/>
              </a:rPr>
              <a:t>É o termo normalmente usado para se referir a implementação de Web Services que utilizam tal arquitetura.</a:t>
            </a:r>
          </a:p>
          <a:p>
            <a:pPr marL="0" indent="0" algn="ctr">
              <a:buNone/>
            </a:pP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endParaRPr lang="pt-BR" sz="41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456" y="6249051"/>
            <a:ext cx="1568432" cy="441787"/>
          </a:xfrm>
          <a:prstGeom prst="rect">
            <a:avLst/>
          </a:prstGeom>
        </p:spPr>
      </p:pic>
      <p:pic>
        <p:nvPicPr>
          <p:cNvPr id="6" name="Imagem 5" descr="microsoft_logo_png.png"/>
          <p:cNvPicPr>
            <a:picLocks noChangeAspect="1"/>
          </p:cNvPicPr>
          <p:nvPr/>
        </p:nvPicPr>
        <p:blipFill>
          <a:blip r:embed="rId4"/>
          <a:srcRect t="18024" b="20835"/>
          <a:stretch>
            <a:fillRect/>
          </a:stretch>
        </p:blipFill>
        <p:spPr>
          <a:xfrm>
            <a:off x="1970873" y="6312802"/>
            <a:ext cx="1689802" cy="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176" y="372531"/>
            <a:ext cx="10018712" cy="721885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 ISSO FUNCIONA....QUEM USA ISSO ?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7175" y="1584083"/>
            <a:ext cx="10018713" cy="5026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r>
              <a:rPr lang="pt-BR" sz="4100" dirty="0">
                <a:latin typeface="Calibri" panose="020F0502020204030204" pitchFamily="34" charset="0"/>
              </a:rPr>
              <a:t/>
            </a:r>
            <a:br>
              <a:rPr lang="pt-BR" sz="4100" dirty="0">
                <a:latin typeface="Calibri" panose="020F0502020204030204" pitchFamily="34" charset="0"/>
              </a:rPr>
            </a:br>
            <a:endParaRPr lang="pt-BR" sz="41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endParaRPr lang="pt-BR" sz="41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456" y="6249051"/>
            <a:ext cx="1568432" cy="441787"/>
          </a:xfrm>
          <a:prstGeom prst="rect">
            <a:avLst/>
          </a:prstGeom>
        </p:spPr>
      </p:pic>
      <p:pic>
        <p:nvPicPr>
          <p:cNvPr id="6" name="Imagem 5" descr="microsoft_logo_png.png"/>
          <p:cNvPicPr>
            <a:picLocks noChangeAspect="1"/>
          </p:cNvPicPr>
          <p:nvPr/>
        </p:nvPicPr>
        <p:blipFill>
          <a:blip r:embed="rId4"/>
          <a:srcRect t="18024" b="20835"/>
          <a:stretch>
            <a:fillRect/>
          </a:stretch>
        </p:blipFill>
        <p:spPr>
          <a:xfrm>
            <a:off x="1970873" y="6312802"/>
            <a:ext cx="1689802" cy="378036"/>
          </a:xfrm>
          <a:prstGeom prst="rect">
            <a:avLst/>
          </a:prstGeom>
        </p:spPr>
      </p:pic>
      <p:pic>
        <p:nvPicPr>
          <p:cNvPr id="1028" name="Picture 4" descr="http://techeuse.com/wp-content/uploads/2014/10/grand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675" y="1223583"/>
            <a:ext cx="5997252" cy="47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microsoft_logo_png.png"/>
          <p:cNvPicPr>
            <a:picLocks noChangeAspect="1"/>
          </p:cNvPicPr>
          <p:nvPr/>
        </p:nvPicPr>
        <p:blipFill>
          <a:blip r:embed="rId4"/>
          <a:srcRect t="18024" b="20835"/>
          <a:stretch>
            <a:fillRect/>
          </a:stretch>
        </p:blipFill>
        <p:spPr>
          <a:xfrm>
            <a:off x="6659301" y="1462988"/>
            <a:ext cx="1689802" cy="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176" y="372531"/>
            <a:ext cx="10018712" cy="721885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ALGUMAS CONSIDERAÇÕES SOBRE OS SERVIÇOS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7175" y="1584083"/>
            <a:ext cx="10018713" cy="5026267"/>
          </a:xfrm>
        </p:spPr>
        <p:txBody>
          <a:bodyPr>
            <a:normAutofit fontScale="70000" lnSpcReduction="20000"/>
          </a:bodyPr>
          <a:lstStyle/>
          <a:p>
            <a:endParaRPr lang="pt-BR" sz="4100" dirty="0" smtClean="0">
              <a:latin typeface="Calibri" panose="020F0502020204030204" pitchFamily="34" charset="0"/>
            </a:endParaRPr>
          </a:p>
          <a:p>
            <a:r>
              <a:rPr lang="pt-BR" sz="4100" dirty="0" smtClean="0">
                <a:latin typeface="Calibri" panose="020F0502020204030204" pitchFamily="34" charset="0"/>
              </a:rPr>
              <a:t>Trafega as informações via HTTP</a:t>
            </a:r>
          </a:p>
          <a:p>
            <a:r>
              <a:rPr lang="pt-BR" sz="4100" dirty="0" smtClean="0">
                <a:latin typeface="Calibri" panose="020F0502020204030204" pitchFamily="34" charset="0"/>
              </a:rPr>
              <a:t>WebAPI não substitui o WCF</a:t>
            </a:r>
          </a:p>
          <a:p>
            <a:r>
              <a:rPr lang="pt-BR" sz="4100" dirty="0" smtClean="0">
                <a:latin typeface="Calibri" panose="020F0502020204030204" pitchFamily="34" charset="0"/>
              </a:rPr>
              <a:t>Não tem receita de bolo, molde conforme seu negócio</a:t>
            </a:r>
          </a:p>
          <a:p>
            <a:r>
              <a:rPr lang="pt-BR" sz="4100" dirty="0" smtClean="0">
                <a:latin typeface="Calibri" panose="020F0502020204030204" pitchFamily="34" charset="0"/>
              </a:rPr>
              <a:t>Métodos Assíncronos, Cache</a:t>
            </a:r>
          </a:p>
          <a:p>
            <a:pPr marL="0" indent="0">
              <a:buNone/>
            </a:pPr>
            <a:endParaRPr lang="pt-BR" sz="41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r>
              <a:rPr lang="pt-BR" sz="4100" dirty="0" smtClean="0">
                <a:latin typeface="Calibri" panose="020F0502020204030204" pitchFamily="34" charset="0"/>
              </a:rPr>
              <a:t/>
            </a:r>
            <a:br>
              <a:rPr lang="pt-BR" sz="4100" dirty="0" smtClean="0">
                <a:latin typeface="Calibri" panose="020F0502020204030204" pitchFamily="34" charset="0"/>
              </a:rPr>
            </a:br>
            <a:endParaRPr lang="pt-BR" sz="41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456" y="6249051"/>
            <a:ext cx="1568432" cy="441787"/>
          </a:xfrm>
          <a:prstGeom prst="rect">
            <a:avLst/>
          </a:prstGeom>
        </p:spPr>
      </p:pic>
      <p:pic>
        <p:nvPicPr>
          <p:cNvPr id="6" name="Imagem 5" descr="microsoft_logo_png.png"/>
          <p:cNvPicPr>
            <a:picLocks noChangeAspect="1"/>
          </p:cNvPicPr>
          <p:nvPr/>
        </p:nvPicPr>
        <p:blipFill>
          <a:blip r:embed="rId4"/>
          <a:srcRect t="18024" b="20835"/>
          <a:stretch>
            <a:fillRect/>
          </a:stretch>
        </p:blipFill>
        <p:spPr>
          <a:xfrm>
            <a:off x="1970873" y="6312802"/>
            <a:ext cx="1689802" cy="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176" y="372531"/>
            <a:ext cx="10018712" cy="721885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CONSUMINDO UM SERVIÇO WEB API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7175" y="1584083"/>
            <a:ext cx="10018713" cy="5026267"/>
          </a:xfrm>
        </p:spPr>
        <p:txBody>
          <a:bodyPr>
            <a:normAutofit fontScale="77500" lnSpcReduction="20000"/>
          </a:bodyPr>
          <a:lstStyle/>
          <a:p>
            <a:endParaRPr lang="pt-BR" sz="41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3400" b="1" dirty="0">
                <a:latin typeface="Calibri" panose="020F0502020204030204" pitchFamily="34" charset="0"/>
              </a:rPr>
              <a:t>MÉTODOS BÁSICOS HTTP</a:t>
            </a:r>
          </a:p>
          <a:p>
            <a:pPr marL="457200" lvl="1" indent="0">
              <a:buNone/>
            </a:pPr>
            <a:r>
              <a:rPr lang="pt-BR" sz="2900" b="1" dirty="0">
                <a:latin typeface="Calibri" panose="020F0502020204030204" pitchFamily="34" charset="0"/>
              </a:rPr>
              <a:t>GET</a:t>
            </a:r>
            <a:r>
              <a:rPr lang="pt-BR" sz="2900" dirty="0">
                <a:latin typeface="Calibri" panose="020F0502020204030204" pitchFamily="34" charset="0"/>
              </a:rPr>
              <a:t> – Leitura</a:t>
            </a:r>
          </a:p>
          <a:p>
            <a:pPr marL="457200" lvl="1" indent="0">
              <a:buNone/>
            </a:pPr>
            <a:r>
              <a:rPr lang="pt-BR" sz="2900" b="1" dirty="0">
                <a:latin typeface="Calibri" panose="020F0502020204030204" pitchFamily="34" charset="0"/>
              </a:rPr>
              <a:t>POST</a:t>
            </a:r>
            <a:r>
              <a:rPr lang="pt-BR" sz="2900" dirty="0">
                <a:latin typeface="Calibri" panose="020F0502020204030204" pitchFamily="34" charset="0"/>
              </a:rPr>
              <a:t> – Inserção de uma coleção de dados </a:t>
            </a:r>
          </a:p>
          <a:p>
            <a:pPr marL="457200" lvl="1" indent="0">
              <a:buNone/>
            </a:pPr>
            <a:r>
              <a:rPr lang="pt-BR" sz="2900" b="1" dirty="0">
                <a:latin typeface="Calibri" panose="020F0502020204030204" pitchFamily="34" charset="0"/>
              </a:rPr>
              <a:t>PUT</a:t>
            </a:r>
            <a:r>
              <a:rPr lang="pt-BR" sz="2900" dirty="0">
                <a:latin typeface="Calibri" panose="020F0502020204030204" pitchFamily="34" charset="0"/>
              </a:rPr>
              <a:t> – Atualização de dados</a:t>
            </a:r>
          </a:p>
          <a:p>
            <a:pPr marL="457200" lvl="1" indent="0">
              <a:buNone/>
            </a:pPr>
            <a:r>
              <a:rPr lang="pt-BR" sz="2900" b="1" dirty="0">
                <a:latin typeface="Calibri" panose="020F0502020204030204" pitchFamily="34" charset="0"/>
              </a:rPr>
              <a:t>DELETE</a:t>
            </a:r>
            <a:r>
              <a:rPr lang="pt-BR" sz="2900" dirty="0">
                <a:latin typeface="Calibri" panose="020F0502020204030204" pitchFamily="34" charset="0"/>
              </a:rPr>
              <a:t> – Deletar dados </a:t>
            </a:r>
          </a:p>
          <a:p>
            <a:pPr marL="457200" lvl="1" indent="0">
              <a:buNone/>
            </a:pPr>
            <a:r>
              <a:rPr lang="pt-BR" sz="2900" dirty="0">
                <a:latin typeface="Calibri" panose="020F0502020204030204" pitchFamily="34" charset="0"/>
              </a:rPr>
              <a:t> </a:t>
            </a:r>
          </a:p>
          <a:p>
            <a:pPr lvl="1"/>
            <a:endParaRPr lang="pt-BR" sz="41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3400" b="1" dirty="0">
                <a:latin typeface="Calibri" panose="020F0502020204030204" pitchFamily="34" charset="0"/>
              </a:rPr>
              <a:t>TESTES COM WEB API</a:t>
            </a:r>
          </a:p>
          <a:p>
            <a:pPr marL="0" indent="0">
              <a:buNone/>
            </a:pPr>
            <a:r>
              <a:rPr lang="pt-BR" sz="4100" dirty="0">
                <a:latin typeface="Calibri" panose="020F0502020204030204" pitchFamily="34" charset="0"/>
              </a:rPr>
              <a:t>	</a:t>
            </a:r>
            <a:r>
              <a:rPr lang="en-US" sz="2900" dirty="0">
                <a:latin typeface="Calibri" panose="020F0502020204030204" pitchFamily="34" charset="0"/>
              </a:rPr>
              <a:t>Postman Chrome extension</a:t>
            </a:r>
          </a:p>
          <a:p>
            <a:pPr marL="0" indent="0">
              <a:buNone/>
            </a:pPr>
            <a:endParaRPr lang="en-US" sz="41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41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456" y="6249051"/>
            <a:ext cx="1568432" cy="441787"/>
          </a:xfrm>
          <a:prstGeom prst="rect">
            <a:avLst/>
          </a:prstGeom>
        </p:spPr>
      </p:pic>
      <p:pic>
        <p:nvPicPr>
          <p:cNvPr id="6" name="Imagem 5" descr="microsoft_logo_png.png"/>
          <p:cNvPicPr>
            <a:picLocks noChangeAspect="1"/>
          </p:cNvPicPr>
          <p:nvPr/>
        </p:nvPicPr>
        <p:blipFill>
          <a:blip r:embed="rId4"/>
          <a:srcRect t="18024" b="20835"/>
          <a:stretch>
            <a:fillRect/>
          </a:stretch>
        </p:blipFill>
        <p:spPr>
          <a:xfrm>
            <a:off x="1970873" y="6312802"/>
            <a:ext cx="1689802" cy="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256</TotalTime>
  <Words>341</Words>
  <Application>Microsoft Office PowerPoint</Application>
  <PresentationFormat>Widescreen</PresentationFormat>
  <Paragraphs>177</Paragraphs>
  <Slides>21</Slides>
  <Notes>21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Paralaxe</vt:lpstr>
      <vt:lpstr>Serviços Web  com  WebAPI</vt:lpstr>
      <vt:lpstr>SERVIÇOS COM WEB API....??? VOCÊS DEVEM ESTAR SE PERGUNTADO ?</vt:lpstr>
      <vt:lpstr>VAMOS COMEÇAR NOS APRESENTADO</vt:lpstr>
      <vt:lpstr>O QUE É UM SERVIÇO WEB</vt:lpstr>
      <vt:lpstr>O QUE É O ASP.NET WEBAPI</vt:lpstr>
      <vt:lpstr>O QUE É REST E RESTFUL</vt:lpstr>
      <vt:lpstr>E ISSO FUNCIONA....QUEM USA ISSO ?</vt:lpstr>
      <vt:lpstr>ALGUMAS CONSIDERAÇÕES SOBRE OS SERVIÇOS</vt:lpstr>
      <vt:lpstr>CONSUMINDO UM SERVIÇO WEB API</vt:lpstr>
      <vt:lpstr>E COMO ISSO FUNCIONA</vt:lpstr>
      <vt:lpstr>CRIANDO UM SERVIÇO WEBAPI</vt:lpstr>
      <vt:lpstr>TESTANDO UMA SOLITAÇÃO WEB API</vt:lpstr>
      <vt:lpstr>UM PEQUENO DEMO...</vt:lpstr>
      <vt:lpstr>VERSIONAMENTO COM WEB API</vt:lpstr>
      <vt:lpstr>MAIS DEMO...</vt:lpstr>
      <vt:lpstr>AUTENTICAÇÃO SIMPLES COM WEB API</vt:lpstr>
      <vt:lpstr>NOT BAD</vt:lpstr>
      <vt:lpstr>SEGURANÇA DA SUA API</vt:lpstr>
      <vt:lpstr>GOSTEI... ONDE POSSO BUSCAR MAIS CONHECIMENTO OPEN YOUR MIND....</vt:lpstr>
      <vt:lpstr>MATERIAL DE REFERÊNCIA</vt:lpstr>
      <vt:lpstr>MAIS INFORMAÇÕES SOBRE O JEAN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Petr Barborik</dc:creator>
  <cp:lastModifiedBy>Jean Lima</cp:lastModifiedBy>
  <cp:revision>42</cp:revision>
  <dcterms:created xsi:type="dcterms:W3CDTF">2013-07-31T14:23:59Z</dcterms:created>
  <dcterms:modified xsi:type="dcterms:W3CDTF">2015-12-03T01:49:25Z</dcterms:modified>
</cp:coreProperties>
</file>