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0"/>
  </p:notesMasterIdLst>
  <p:handoutMasterIdLst>
    <p:handoutMasterId r:id="rId51"/>
  </p:handoutMasterIdLst>
  <p:sldIdLst>
    <p:sldId id="1719" r:id="rId6"/>
    <p:sldId id="1887" r:id="rId7"/>
    <p:sldId id="2051" r:id="rId8"/>
    <p:sldId id="2132" r:id="rId9"/>
    <p:sldId id="2169" r:id="rId10"/>
    <p:sldId id="2171" r:id="rId11"/>
    <p:sldId id="2170" r:id="rId12"/>
    <p:sldId id="2133" r:id="rId13"/>
    <p:sldId id="2134" r:id="rId14"/>
    <p:sldId id="2117" r:id="rId15"/>
    <p:sldId id="2135" r:id="rId16"/>
    <p:sldId id="2136" r:id="rId17"/>
    <p:sldId id="2172" r:id="rId18"/>
    <p:sldId id="2137" r:id="rId19"/>
    <p:sldId id="2138" r:id="rId20"/>
    <p:sldId id="2139" r:id="rId21"/>
    <p:sldId id="2166" r:id="rId22"/>
    <p:sldId id="2141" r:id="rId23"/>
    <p:sldId id="2140" r:id="rId24"/>
    <p:sldId id="2143" r:id="rId25"/>
    <p:sldId id="2167" r:id="rId26"/>
    <p:sldId id="2145" r:id="rId27"/>
    <p:sldId id="2146" r:id="rId28"/>
    <p:sldId id="2147" r:id="rId29"/>
    <p:sldId id="2148" r:id="rId30"/>
    <p:sldId id="2149" r:id="rId31"/>
    <p:sldId id="2150" r:id="rId32"/>
    <p:sldId id="2151" r:id="rId33"/>
    <p:sldId id="2152" r:id="rId34"/>
    <p:sldId id="2153" r:id="rId35"/>
    <p:sldId id="2154" r:id="rId36"/>
    <p:sldId id="2155" r:id="rId37"/>
    <p:sldId id="2156" r:id="rId38"/>
    <p:sldId id="2157" r:id="rId39"/>
    <p:sldId id="2158" r:id="rId40"/>
    <p:sldId id="2159" r:id="rId41"/>
    <p:sldId id="2160" r:id="rId42"/>
    <p:sldId id="2161" r:id="rId43"/>
    <p:sldId id="2162" r:id="rId44"/>
    <p:sldId id="2163" r:id="rId45"/>
    <p:sldId id="2164" r:id="rId46"/>
    <p:sldId id="2165" r:id="rId47"/>
    <p:sldId id="2168" r:id="rId48"/>
    <p:sldId id="1884"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051"/>
            <p14:sldId id="2132"/>
            <p14:sldId id="2169"/>
            <p14:sldId id="2171"/>
            <p14:sldId id="2170"/>
            <p14:sldId id="2133"/>
            <p14:sldId id="2134"/>
            <p14:sldId id="2117"/>
            <p14:sldId id="2135"/>
            <p14:sldId id="2136"/>
            <p14:sldId id="2172"/>
            <p14:sldId id="2137"/>
            <p14:sldId id="2138"/>
            <p14:sldId id="2139"/>
            <p14:sldId id="2166"/>
            <p14:sldId id="2141"/>
            <p14:sldId id="2140"/>
            <p14:sldId id="2143"/>
            <p14:sldId id="2167"/>
            <p14:sldId id="2145"/>
            <p14:sldId id="2146"/>
            <p14:sldId id="2147"/>
            <p14:sldId id="2148"/>
            <p14:sldId id="2149"/>
            <p14:sldId id="2150"/>
            <p14:sldId id="2151"/>
            <p14:sldId id="2152"/>
            <p14:sldId id="2153"/>
            <p14:sldId id="2154"/>
            <p14:sldId id="2155"/>
            <p14:sldId id="2156"/>
            <p14:sldId id="2157"/>
            <p14:sldId id="2158"/>
            <p14:sldId id="2159"/>
            <p14:sldId id="2160"/>
            <p14:sldId id="2161"/>
            <p14:sldId id="2162"/>
            <p14:sldId id="2163"/>
            <p14:sldId id="2164"/>
            <p14:sldId id="2165"/>
            <p14:sldId id="2168"/>
            <p14:sldId id="1884"/>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6" autoAdjust="0"/>
    <p:restoredTop sz="92109" autoAdjust="0"/>
  </p:normalViewPr>
  <p:slideViewPr>
    <p:cSldViewPr snapToGrid="0">
      <p:cViewPr varScale="1">
        <p:scale>
          <a:sx n="91" d="100"/>
          <a:sy n="91" d="100"/>
        </p:scale>
        <p:origin x="33" y="252"/>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2/2/2019 4:34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2/2/2019 4:33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359507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7590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44379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4381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924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88893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0161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1751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41719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9441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44308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5311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81717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298675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32558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45316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65257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813771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514510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761605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6090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34038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50780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181400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990215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2749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53708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72157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7024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1632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74115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4:34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7821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685846"/>
            <a:ext cx="4167887" cy="2215991"/>
          </a:xfrm>
        </p:spPr>
        <p:txBody>
          <a:bodyPr/>
          <a:lstStyle/>
          <a:p>
            <a:r>
              <a:rPr lang="en-US" dirty="0"/>
              <a:t>AZ-300T04</a:t>
            </a:r>
            <a:br>
              <a:rPr lang="en-US" dirty="0"/>
            </a:br>
            <a:r>
              <a:rPr lang="en-US" dirty="0"/>
              <a:t>Module 01: </a:t>
            </a:r>
            <a:r>
              <a:rPr lang="en-US" b="1" dirty="0"/>
              <a:t>Creating Web Applications using PaaS</a:t>
            </a:r>
            <a:endParaRPr lang="en-US" dirty="0"/>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Using shell commands </a:t>
            </a:r>
          </a:p>
        </p:txBody>
      </p:sp>
      <p:sp>
        <p:nvSpPr>
          <p:cNvPr id="6" name="Text Placeholder 5"/>
          <p:cNvSpPr>
            <a:spLocks noGrp="1"/>
          </p:cNvSpPr>
          <p:nvPr>
            <p:ph type="body" sz="quarter" idx="10"/>
          </p:nvPr>
        </p:nvSpPr>
        <p:spPr>
          <a:xfrm>
            <a:off x="539812" y="1686634"/>
            <a:ext cx="11018520" cy="4198072"/>
          </a:xfrm>
        </p:spPr>
        <p:txBody>
          <a:bodyPr/>
          <a:lstStyle/>
          <a:p>
            <a:r>
              <a:rPr lang="en-US" b="1" dirty="0"/>
              <a:t>Azure Web Apps can be managed by using shell-based interface:</a:t>
            </a:r>
          </a:p>
          <a:p>
            <a:pPr lvl="1"/>
            <a:r>
              <a:rPr lang="en-US" b="1" dirty="0"/>
              <a:t>Azure Cloud Shell:</a:t>
            </a:r>
          </a:p>
          <a:p>
            <a:pPr lvl="2"/>
            <a:r>
              <a:rPr lang="en-US" b="1" dirty="0"/>
              <a:t>Integrates directly with the Azure portal</a:t>
            </a:r>
          </a:p>
          <a:p>
            <a:pPr lvl="2"/>
            <a:r>
              <a:rPr lang="en-US" b="1" dirty="0"/>
              <a:t>Offers the choice of Bash and PowerShell</a:t>
            </a:r>
          </a:p>
          <a:p>
            <a:pPr lvl="2"/>
            <a:r>
              <a:rPr lang="en-US" b="1" dirty="0"/>
              <a:t>Includes popular command line tools</a:t>
            </a:r>
          </a:p>
          <a:p>
            <a:pPr lvl="1"/>
            <a:r>
              <a:rPr lang="en-US" b="1" dirty="0"/>
              <a:t>Azure CLI:</a:t>
            </a:r>
          </a:p>
          <a:p>
            <a:pPr lvl="2"/>
            <a:r>
              <a:rPr lang="en-US" b="1" dirty="0"/>
              <a:t>Offers multi-platform support</a:t>
            </a:r>
          </a:p>
          <a:p>
            <a:pPr lvl="2"/>
            <a:r>
              <a:rPr lang="en-US" b="1" dirty="0"/>
              <a:t>Facilitates automation</a:t>
            </a:r>
          </a:p>
          <a:p>
            <a:pPr lvl="2"/>
            <a:r>
              <a:rPr lang="en-US" b="1" dirty="0"/>
              <a:t>Allows Linux/UNIX admins to leverage their scripting experience</a:t>
            </a:r>
          </a:p>
          <a:p>
            <a:pPr lvl="1"/>
            <a:r>
              <a:rPr lang="en-US" b="1" dirty="0"/>
              <a:t>Azure PowerShell:</a:t>
            </a:r>
          </a:p>
          <a:p>
            <a:pPr lvl="2"/>
            <a:r>
              <a:rPr lang="en-US" b="1" dirty="0"/>
              <a:t>Offers multi-platform support</a:t>
            </a:r>
          </a:p>
          <a:p>
            <a:pPr lvl="2"/>
            <a:r>
              <a:rPr lang="en-US" b="1" dirty="0"/>
              <a:t>Facilitates automation</a:t>
            </a:r>
          </a:p>
          <a:p>
            <a:pPr lvl="2"/>
            <a:r>
              <a:rPr lang="en-US" b="1" dirty="0"/>
              <a:t>Allows Windows admins to leverage their scripting experience</a:t>
            </a:r>
          </a:p>
        </p:txBody>
      </p:sp>
    </p:spTree>
    <p:extLst>
      <p:ext uri="{BB962C8B-B14F-4D97-AF65-F5344CB8AC3E}">
        <p14:creationId xmlns:p14="http://schemas.microsoft.com/office/powerpoint/2010/main" val="401782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2794611"/>
          </a:xfrm>
        </p:spPr>
        <p:txBody>
          <a:bodyPr/>
          <a:lstStyle/>
          <a:p>
            <a:r>
              <a:rPr lang="en-US" b="1" dirty="0"/>
              <a:t>Implementation steps:</a:t>
            </a:r>
          </a:p>
          <a:p>
            <a:pPr lvl="1"/>
            <a:r>
              <a:rPr lang="en-US" b="1" dirty="0"/>
              <a:t>1. Create the resource group</a:t>
            </a:r>
          </a:p>
          <a:p>
            <a:pPr lvl="1"/>
            <a:r>
              <a:rPr lang="en-US" b="1" dirty="0"/>
              <a:t>2. Create the App Service Plan</a:t>
            </a:r>
          </a:p>
          <a:p>
            <a:pPr lvl="1"/>
            <a:r>
              <a:rPr lang="en-US" b="1" dirty="0"/>
              <a:t>3. Create the web app</a:t>
            </a:r>
          </a:p>
          <a:p>
            <a:pPr lvl="1"/>
            <a:r>
              <a:rPr lang="en-US" b="1" dirty="0"/>
              <a:t>4. Deploy the app (specifics depend on the deployment source)</a:t>
            </a:r>
          </a:p>
          <a:p>
            <a:r>
              <a:rPr lang="en-US" b="1" dirty="0"/>
              <a:t>Azure CLI commands:</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p:txBody>
          <a:bodyPr/>
          <a:lstStyle/>
          <a:p>
            <a:r>
              <a:rPr lang="en-US" dirty="0"/>
              <a:t>Creating a Web App with Azure CLI</a:t>
            </a:r>
          </a:p>
        </p:txBody>
      </p:sp>
      <p:pic>
        <p:nvPicPr>
          <p:cNvPr id="2" name="Picture 1"/>
          <p:cNvPicPr>
            <a:picLocks noChangeAspect="1"/>
          </p:cNvPicPr>
          <p:nvPr/>
        </p:nvPicPr>
        <p:blipFill>
          <a:blip r:embed="rId3"/>
          <a:stretch>
            <a:fillRect/>
          </a:stretch>
        </p:blipFill>
        <p:spPr>
          <a:xfrm>
            <a:off x="945219" y="4243742"/>
            <a:ext cx="7313410" cy="2187946"/>
          </a:xfrm>
          <a:prstGeom prst="rect">
            <a:avLst/>
          </a:prstGeom>
        </p:spPr>
      </p:pic>
    </p:spTree>
    <p:extLst>
      <p:ext uri="{BB962C8B-B14F-4D97-AF65-F5344CB8AC3E}">
        <p14:creationId xmlns:p14="http://schemas.microsoft.com/office/powerpoint/2010/main" val="408072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2942344"/>
          </a:xfrm>
        </p:spPr>
        <p:txBody>
          <a:bodyPr/>
          <a:lstStyle/>
          <a:p>
            <a:r>
              <a:rPr lang="en-US" b="1" dirty="0"/>
              <a:t>Implementation steps:</a:t>
            </a:r>
          </a:p>
          <a:p>
            <a:pPr lvl="1"/>
            <a:r>
              <a:rPr lang="en-US" b="1" dirty="0"/>
              <a:t>1. Create the resource group</a:t>
            </a:r>
          </a:p>
          <a:p>
            <a:pPr lvl="1"/>
            <a:r>
              <a:rPr lang="en-US" b="1" dirty="0"/>
              <a:t>2. Create the App Service Plan</a:t>
            </a:r>
          </a:p>
          <a:p>
            <a:pPr lvl="1"/>
            <a:r>
              <a:rPr lang="en-US" b="1" dirty="0"/>
              <a:t>3. Create the web app</a:t>
            </a:r>
          </a:p>
          <a:p>
            <a:pPr lvl="1"/>
            <a:r>
              <a:rPr lang="en-US" b="1" dirty="0"/>
              <a:t>4. Deploy the app (specifics depend on the deployment source)</a:t>
            </a:r>
          </a:p>
          <a:p>
            <a:r>
              <a:rPr lang="en-US" b="1" dirty="0"/>
              <a:t>Azure PowerShell commands:</a:t>
            </a:r>
          </a:p>
          <a:p>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p:txBody>
          <a:bodyPr/>
          <a:lstStyle/>
          <a:p>
            <a:r>
              <a:rPr lang="en-US" dirty="0"/>
              <a:t>Creating a Web App with Azure PowerShell</a:t>
            </a:r>
          </a:p>
        </p:txBody>
      </p:sp>
      <p:pic>
        <p:nvPicPr>
          <p:cNvPr id="2" name="Picture 1"/>
          <p:cNvPicPr>
            <a:picLocks noChangeAspect="1"/>
          </p:cNvPicPr>
          <p:nvPr/>
        </p:nvPicPr>
        <p:blipFill>
          <a:blip r:embed="rId3"/>
          <a:stretch>
            <a:fillRect/>
          </a:stretch>
        </p:blipFill>
        <p:spPr>
          <a:xfrm>
            <a:off x="896914" y="4261557"/>
            <a:ext cx="6885714" cy="2085714"/>
          </a:xfrm>
          <a:prstGeom prst="rect">
            <a:avLst/>
          </a:prstGeom>
        </p:spPr>
      </p:pic>
    </p:spTree>
    <p:extLst>
      <p:ext uri="{BB962C8B-B14F-4D97-AF65-F5344CB8AC3E}">
        <p14:creationId xmlns:p14="http://schemas.microsoft.com/office/powerpoint/2010/main" val="412777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09AD-318E-4B68-A7CA-99E2F9E7B865}"/>
              </a:ext>
            </a:extLst>
          </p:cNvPr>
          <p:cNvSpPr>
            <a:spLocks noGrp="1"/>
          </p:cNvSpPr>
          <p:nvPr>
            <p:ph type="title"/>
          </p:nvPr>
        </p:nvSpPr>
        <p:spPr/>
        <p:txBody>
          <a:bodyPr/>
          <a:lstStyle/>
          <a:p>
            <a:r>
              <a:rPr lang="en-US" dirty="0"/>
              <a:t>Create a Web App by using the Azure Portal</a:t>
            </a:r>
          </a:p>
        </p:txBody>
      </p:sp>
      <p:sp>
        <p:nvSpPr>
          <p:cNvPr id="3" name="Text Placeholder 2">
            <a:extLst>
              <a:ext uri="{FF2B5EF4-FFF2-40B4-BE49-F238E27FC236}">
                <a16:creationId xmlns:a16="http://schemas.microsoft.com/office/drawing/2014/main" id="{55537F7E-55B5-463B-B2C5-3D93818FFC47}"/>
              </a:ext>
            </a:extLst>
          </p:cNvPr>
          <p:cNvSpPr>
            <a:spLocks noGrp="1"/>
          </p:cNvSpPr>
          <p:nvPr>
            <p:ph type="body" sz="quarter" idx="10"/>
          </p:nvPr>
        </p:nvSpPr>
        <p:spPr>
          <a:xfrm>
            <a:off x="584200" y="1435497"/>
            <a:ext cx="11018520" cy="1292662"/>
          </a:xfrm>
        </p:spPr>
        <p:txBody>
          <a:bodyPr/>
          <a:lstStyle/>
          <a:p>
            <a:pPr marL="0" indent="0">
              <a:buNone/>
            </a:pPr>
            <a:r>
              <a:rPr lang="en-US" sz="2000" dirty="0"/>
              <a:t>By creating a </a:t>
            </a:r>
            <a:r>
              <a:rPr lang="en-US" sz="2000" b="1" dirty="0"/>
              <a:t>Web App</a:t>
            </a:r>
            <a:r>
              <a:rPr lang="en-US" sz="2000" dirty="0"/>
              <a:t> in the Azure portal, you are creating a set of hosting resources in App Service, which can used to host any web-based application that is supported by Azure(ASP.NET Core, Node.js, PHP, etc.)</a:t>
            </a:r>
          </a:p>
          <a:p>
            <a:pPr marL="0" indent="0">
              <a:buNone/>
            </a:pPr>
            <a:r>
              <a:rPr lang="en-US" sz="2000" dirty="0"/>
              <a:t>The figure below shows how to configure the framework/language used by the app:</a:t>
            </a:r>
          </a:p>
        </p:txBody>
      </p:sp>
      <p:pic>
        <p:nvPicPr>
          <p:cNvPr id="6" name="Picture 5">
            <a:extLst>
              <a:ext uri="{FF2B5EF4-FFF2-40B4-BE49-F238E27FC236}">
                <a16:creationId xmlns:a16="http://schemas.microsoft.com/office/drawing/2014/main" id="{AC8BA474-4DB5-4CFF-B8FC-D74A488E7442}"/>
              </a:ext>
            </a:extLst>
          </p:cNvPr>
          <p:cNvPicPr>
            <a:picLocks noChangeAspect="1"/>
          </p:cNvPicPr>
          <p:nvPr/>
        </p:nvPicPr>
        <p:blipFill>
          <a:blip r:embed="rId2"/>
          <a:stretch>
            <a:fillRect/>
          </a:stretch>
        </p:blipFill>
        <p:spPr>
          <a:xfrm>
            <a:off x="584200" y="2906733"/>
            <a:ext cx="5031099" cy="3494067"/>
          </a:xfrm>
          <a:prstGeom prst="rect">
            <a:avLst/>
          </a:prstGeom>
        </p:spPr>
      </p:pic>
      <p:sp>
        <p:nvSpPr>
          <p:cNvPr id="7" name="Rectangle 6">
            <a:extLst>
              <a:ext uri="{FF2B5EF4-FFF2-40B4-BE49-F238E27FC236}">
                <a16:creationId xmlns:a16="http://schemas.microsoft.com/office/drawing/2014/main" id="{47E855B3-0E98-4F0F-9C76-56C778A3C0BD}"/>
              </a:ext>
            </a:extLst>
          </p:cNvPr>
          <p:cNvSpPr/>
          <p:nvPr/>
        </p:nvSpPr>
        <p:spPr>
          <a:xfrm>
            <a:off x="5917323" y="3152458"/>
            <a:ext cx="6048704" cy="2808461"/>
          </a:xfrm>
          <a:prstGeom prst="rect">
            <a:avLst/>
          </a:prstGeom>
        </p:spPr>
        <p:txBody>
          <a:bodyPr wrap="square">
            <a:spAutoFit/>
          </a:bodyPr>
          <a:lstStyle/>
          <a:p>
            <a:pPr fontAlgn="base"/>
            <a:r>
              <a:rPr lang="en-US" dirty="0">
                <a:solidFill>
                  <a:srgbClr val="3C3C3C"/>
                </a:solidFill>
                <a:latin typeface="inherit"/>
              </a:rPr>
              <a:t>The Azure portal provides a template to create a web app</a:t>
            </a:r>
          </a:p>
          <a:p>
            <a:pPr marL="285750" indent="-285750" fontAlgn="base">
              <a:buFont typeface="Arial" panose="020B0604020202020204" pitchFamily="34" charset="0"/>
              <a:buChar char="•"/>
            </a:pPr>
            <a:r>
              <a:rPr lang="en-US" b="1" dirty="0">
                <a:solidFill>
                  <a:srgbClr val="3C3C3C"/>
                </a:solidFill>
                <a:latin typeface="inherit"/>
              </a:rPr>
              <a:t>App name:</a:t>
            </a:r>
            <a:r>
              <a:rPr lang="en-US" dirty="0">
                <a:solidFill>
                  <a:srgbClr val="3C3C3C"/>
                </a:solidFill>
                <a:latin typeface="inherit"/>
              </a:rPr>
              <a:t> The name of the web app.</a:t>
            </a:r>
          </a:p>
          <a:p>
            <a:pPr marL="285750" indent="-285750" fontAlgn="base">
              <a:buFont typeface="Arial" panose="020B0604020202020204" pitchFamily="34" charset="0"/>
              <a:buChar char="•"/>
            </a:pPr>
            <a:r>
              <a:rPr lang="en-US" b="1" dirty="0">
                <a:solidFill>
                  <a:srgbClr val="3C3C3C"/>
                </a:solidFill>
                <a:latin typeface="inherit"/>
              </a:rPr>
              <a:t>Subscription:</a:t>
            </a:r>
            <a:r>
              <a:rPr lang="en-US" dirty="0">
                <a:solidFill>
                  <a:srgbClr val="3C3C3C"/>
                </a:solidFill>
                <a:latin typeface="inherit"/>
              </a:rPr>
              <a:t> A valid and active subscription.</a:t>
            </a:r>
          </a:p>
          <a:p>
            <a:pPr marL="285750" indent="-285750" fontAlgn="base">
              <a:buFont typeface="Arial" panose="020B0604020202020204" pitchFamily="34" charset="0"/>
              <a:buChar char="•"/>
            </a:pPr>
            <a:r>
              <a:rPr lang="en-US" b="1" dirty="0">
                <a:solidFill>
                  <a:srgbClr val="3C3C3C"/>
                </a:solidFill>
                <a:latin typeface="inherit"/>
              </a:rPr>
              <a:t>Resource group:</a:t>
            </a:r>
            <a:r>
              <a:rPr lang="en-US" dirty="0">
                <a:solidFill>
                  <a:srgbClr val="3C3C3C"/>
                </a:solidFill>
                <a:latin typeface="inherit"/>
              </a:rPr>
              <a:t> A valid resource group. </a:t>
            </a:r>
          </a:p>
          <a:p>
            <a:pPr marL="285750" indent="-285750" fontAlgn="base">
              <a:buFont typeface="Arial" panose="020B0604020202020204" pitchFamily="34" charset="0"/>
              <a:buChar char="•"/>
            </a:pPr>
            <a:r>
              <a:rPr lang="en-US" b="1" dirty="0">
                <a:solidFill>
                  <a:srgbClr val="3C3C3C"/>
                </a:solidFill>
                <a:latin typeface="inherit"/>
              </a:rPr>
              <a:t>OS:</a:t>
            </a:r>
            <a:r>
              <a:rPr lang="en-US" dirty="0">
                <a:solidFill>
                  <a:srgbClr val="3C3C3C"/>
                </a:solidFill>
                <a:latin typeface="inherit"/>
              </a:rPr>
              <a:t> The operating system. The options are: Windows, Linux, and Docker containers. </a:t>
            </a:r>
          </a:p>
          <a:p>
            <a:pPr marL="285750" indent="-285750" fontAlgn="base">
              <a:buFont typeface="Arial" panose="020B0604020202020204" pitchFamily="34" charset="0"/>
              <a:buChar char="•"/>
            </a:pPr>
            <a:r>
              <a:rPr lang="en-US" b="1" dirty="0">
                <a:solidFill>
                  <a:srgbClr val="3C3C3C"/>
                </a:solidFill>
                <a:latin typeface="inherit"/>
              </a:rPr>
              <a:t>App Service plan/location:</a:t>
            </a:r>
            <a:r>
              <a:rPr lang="en-US" dirty="0">
                <a:solidFill>
                  <a:srgbClr val="3C3C3C"/>
                </a:solidFill>
                <a:latin typeface="inherit"/>
              </a:rPr>
              <a:t> A valid Azure App Service plan. </a:t>
            </a:r>
          </a:p>
          <a:p>
            <a:pPr marL="285750" indent="-285750" fontAlgn="base">
              <a:buFont typeface="Arial" panose="020B0604020202020204" pitchFamily="34" charset="0"/>
              <a:buChar char="•"/>
            </a:pPr>
            <a:r>
              <a:rPr lang="en-US" b="1" dirty="0">
                <a:solidFill>
                  <a:srgbClr val="3C3C3C"/>
                </a:solidFill>
                <a:latin typeface="inherit"/>
              </a:rPr>
              <a:t>Applications Insights:</a:t>
            </a:r>
            <a:r>
              <a:rPr lang="en-US" dirty="0">
                <a:solidFill>
                  <a:srgbClr val="3C3C3C"/>
                </a:solidFill>
                <a:latin typeface="inherit"/>
              </a:rPr>
              <a:t> Use the Azure Application Insights option for the monitoring and metric tools that the Azure portal offers.</a:t>
            </a:r>
            <a:endParaRPr lang="en-US" u="none" strike="noStrike" dirty="0">
              <a:solidFill>
                <a:srgbClr val="3C3C3C"/>
              </a:solidFill>
              <a:effectLst/>
              <a:latin typeface="inherit"/>
            </a:endParaRPr>
          </a:p>
        </p:txBody>
      </p:sp>
    </p:spTree>
    <p:extLst>
      <p:ext uri="{BB962C8B-B14F-4D97-AF65-F5344CB8AC3E}">
        <p14:creationId xmlns:p14="http://schemas.microsoft.com/office/powerpoint/2010/main" val="24327956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a:t>
            </a:r>
            <a:r>
              <a:rPr lang="en-US" b="1" dirty="0"/>
              <a:t>Creating Web Applications using PaaS</a:t>
            </a:r>
            <a:br>
              <a:rPr lang="en-US" b="1" dirty="0"/>
            </a:br>
            <a:br>
              <a:rPr lang="en-US" dirty="0"/>
            </a:br>
            <a:r>
              <a:rPr lang="en-US" dirty="0"/>
              <a:t>Lesson 03: Creating Background Tasks</a:t>
            </a:r>
          </a:p>
        </p:txBody>
      </p:sp>
    </p:spTree>
    <p:extLst>
      <p:ext uri="{BB962C8B-B14F-4D97-AF65-F5344CB8AC3E}">
        <p14:creationId xmlns:p14="http://schemas.microsoft.com/office/powerpoint/2010/main" val="387575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5158335"/>
          </a:xfrm>
        </p:spPr>
        <p:txBody>
          <a:bodyPr/>
          <a:lstStyle/>
          <a:p>
            <a:r>
              <a:rPr lang="en-US" b="1" dirty="0"/>
              <a:t>A feature of Azure App Service for execution of background tasks:</a:t>
            </a:r>
          </a:p>
          <a:p>
            <a:pPr lvl="1"/>
            <a:r>
              <a:rPr lang="en-US" b="1" dirty="0"/>
              <a:t>Includes support for executables or scripts (.</a:t>
            </a:r>
            <a:r>
              <a:rPr lang="en-US" b="1" dirty="0" err="1"/>
              <a:t>cmd</a:t>
            </a:r>
            <a:r>
              <a:rPr lang="en-US" b="1" dirty="0"/>
              <a:t>, .bat, .exe, .ps1, .</a:t>
            </a:r>
            <a:r>
              <a:rPr lang="en-US" b="1" dirty="0" err="1"/>
              <a:t>sh</a:t>
            </a:r>
            <a:r>
              <a:rPr lang="en-US" b="1" dirty="0"/>
              <a:t>, .</a:t>
            </a:r>
            <a:r>
              <a:rPr lang="en-US" b="1" dirty="0" err="1"/>
              <a:t>php</a:t>
            </a:r>
            <a:r>
              <a:rPr lang="en-US" b="1" dirty="0"/>
              <a:t>, .</a:t>
            </a:r>
            <a:r>
              <a:rPr lang="en-US" b="1" dirty="0" err="1"/>
              <a:t>py</a:t>
            </a:r>
            <a:r>
              <a:rPr lang="en-US" b="1" dirty="0"/>
              <a:t>, .</a:t>
            </a:r>
            <a:r>
              <a:rPr lang="en-US" b="1" dirty="0" err="1"/>
              <a:t>js</a:t>
            </a:r>
            <a:r>
              <a:rPr lang="en-US" b="1" dirty="0"/>
              <a:t>, .jar)</a:t>
            </a:r>
          </a:p>
          <a:p>
            <a:pPr lvl="1"/>
            <a:r>
              <a:rPr lang="en-US" b="1" dirty="0"/>
              <a:t>Tasks execute in the same context as the App Service app</a:t>
            </a:r>
          </a:p>
          <a:p>
            <a:pPr lvl="1"/>
            <a:r>
              <a:rPr lang="en-US" b="1" dirty="0"/>
              <a:t>Azure WebJobs SDK provides programmability</a:t>
            </a:r>
          </a:p>
          <a:p>
            <a:pPr lvl="1"/>
            <a:r>
              <a:rPr lang="en-US" b="1" dirty="0"/>
              <a:t>Can run:</a:t>
            </a:r>
          </a:p>
          <a:p>
            <a:pPr lvl="2"/>
            <a:r>
              <a:rPr lang="en-US" b="1" dirty="0"/>
              <a:t>Continuously:</a:t>
            </a:r>
          </a:p>
          <a:p>
            <a:pPr lvl="3"/>
            <a:r>
              <a:rPr lang="en-US" b="1" dirty="0"/>
              <a:t>Start immediately when the </a:t>
            </a:r>
            <a:r>
              <a:rPr lang="en-US" b="1" dirty="0" err="1"/>
              <a:t>WebJob</a:t>
            </a:r>
            <a:r>
              <a:rPr lang="en-US" b="1" dirty="0"/>
              <a:t> is created and run in an endless loop</a:t>
            </a:r>
          </a:p>
          <a:p>
            <a:pPr lvl="3"/>
            <a:r>
              <a:rPr lang="en-US" b="1" dirty="0"/>
              <a:t>Run on all instances of the web app (you can restrict it to individual instances)</a:t>
            </a:r>
          </a:p>
          <a:p>
            <a:pPr lvl="3"/>
            <a:r>
              <a:rPr lang="en-US" b="1" dirty="0"/>
              <a:t>Support remote debugging</a:t>
            </a:r>
          </a:p>
          <a:p>
            <a:pPr lvl="2"/>
            <a:r>
              <a:rPr lang="en-US" b="1" dirty="0"/>
              <a:t>On trigger:</a:t>
            </a:r>
          </a:p>
          <a:p>
            <a:pPr lvl="3"/>
            <a:r>
              <a:rPr lang="en-US" b="1" dirty="0"/>
              <a:t>Start on-demand or on-schedule</a:t>
            </a:r>
          </a:p>
          <a:p>
            <a:pPr lvl="3"/>
            <a:r>
              <a:rPr lang="en-US" b="1" dirty="0"/>
              <a:t>Run on a single instance selected by the Azure platform</a:t>
            </a:r>
          </a:p>
          <a:p>
            <a:pPr lvl="3"/>
            <a:r>
              <a:rPr lang="en-US" b="1" dirty="0"/>
              <a:t>Do not support remote debugging</a:t>
            </a:r>
          </a:p>
          <a:p>
            <a:pPr lvl="1"/>
            <a:r>
              <a:rPr lang="en-US" b="1" dirty="0"/>
              <a:t>Times out after 20 minutes of inactivity, unless you enable the Always On feature;</a:t>
            </a:r>
          </a:p>
          <a:p>
            <a:pPr lvl="2"/>
            <a:r>
              <a:rPr lang="en-US" b="1" dirty="0"/>
              <a:t>Always On requires Basic, Standard, or Premium pricing tier</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p:txBody>
          <a:bodyPr/>
          <a:lstStyle/>
          <a:p>
            <a:r>
              <a:rPr lang="en-US" dirty="0"/>
              <a:t>Overview of WebJobs</a:t>
            </a:r>
          </a:p>
        </p:txBody>
      </p:sp>
    </p:spTree>
    <p:extLst>
      <p:ext uri="{BB962C8B-B14F-4D97-AF65-F5344CB8AC3E}">
        <p14:creationId xmlns:p14="http://schemas.microsoft.com/office/powerpoint/2010/main" val="181874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1908215"/>
          </a:xfrm>
        </p:spPr>
        <p:txBody>
          <a:bodyPr/>
          <a:lstStyle/>
          <a:p>
            <a:r>
              <a:rPr lang="en-US" b="1" dirty="0"/>
              <a:t>Implementation steps (the Azure portal):</a:t>
            </a:r>
          </a:p>
          <a:p>
            <a:pPr lvl="1"/>
            <a:r>
              <a:rPr lang="en-US" b="1" dirty="0"/>
              <a:t>1. Navigate to the App Service page of the web app, API app, or mobile app.</a:t>
            </a:r>
          </a:p>
          <a:p>
            <a:pPr lvl="1"/>
            <a:r>
              <a:rPr lang="en-US" b="1" dirty="0"/>
              <a:t>2. On the WebJobs blade, click Add.</a:t>
            </a:r>
          </a:p>
          <a:p>
            <a:pPr lvl="1"/>
            <a:r>
              <a:rPr lang="en-US" b="1" dirty="0"/>
              <a:t>3. Configure Add </a:t>
            </a:r>
            <a:r>
              <a:rPr lang="en-US" b="1" dirty="0" err="1"/>
              <a:t>WebJob</a:t>
            </a:r>
            <a:r>
              <a:rPr lang="en-US" b="1" dirty="0"/>
              <a:t> settings.</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p:txBody>
          <a:bodyPr/>
          <a:lstStyle/>
          <a:p>
            <a:r>
              <a:rPr lang="en-US" dirty="0"/>
              <a:t>Creating a continuous </a:t>
            </a:r>
            <a:r>
              <a:rPr lang="en-US" dirty="0" err="1"/>
              <a:t>Webjob</a:t>
            </a:r>
            <a:endParaRPr lang="en-US" dirty="0"/>
          </a:p>
        </p:txBody>
      </p:sp>
      <p:pic>
        <p:nvPicPr>
          <p:cNvPr id="1026" name="Picture 2" descr="Image shows selecting the WebJobs o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1919" y="2108623"/>
            <a:ext cx="1672004" cy="29724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s selecting the Add op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419" y="2572976"/>
            <a:ext cx="3530500" cy="11548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s selecting the Add o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1417" y="3787595"/>
            <a:ext cx="3530501" cy="29992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907733" y="3592929"/>
            <a:ext cx="5800305" cy="3179487"/>
          </a:xfrm>
          <a:prstGeom prst="rect">
            <a:avLst/>
          </a:prstGeom>
        </p:spPr>
      </p:pic>
    </p:spTree>
    <p:extLst>
      <p:ext uri="{BB962C8B-B14F-4D97-AF65-F5344CB8AC3E}">
        <p14:creationId xmlns:p14="http://schemas.microsoft.com/office/powerpoint/2010/main" val="317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1908215"/>
          </a:xfrm>
        </p:spPr>
        <p:txBody>
          <a:bodyPr/>
          <a:lstStyle/>
          <a:p>
            <a:r>
              <a:rPr lang="en-US" b="1" dirty="0"/>
              <a:t>Implementation steps (the Azure portal):</a:t>
            </a:r>
          </a:p>
          <a:p>
            <a:pPr lvl="1"/>
            <a:r>
              <a:rPr lang="en-US" b="1" dirty="0"/>
              <a:t>1. Navigate to the App Service page of the web app, API app, or mobile app.</a:t>
            </a:r>
          </a:p>
          <a:p>
            <a:pPr lvl="1"/>
            <a:r>
              <a:rPr lang="en-US" b="1" dirty="0"/>
              <a:t>2. On the WebJobs blade, click Add.</a:t>
            </a:r>
          </a:p>
          <a:p>
            <a:pPr lvl="1"/>
            <a:r>
              <a:rPr lang="en-US" b="1" dirty="0"/>
              <a:t>3. Configure Add </a:t>
            </a:r>
            <a:r>
              <a:rPr lang="en-US" b="1" dirty="0" err="1"/>
              <a:t>WebJob</a:t>
            </a:r>
            <a:r>
              <a:rPr lang="en-US" b="1" dirty="0"/>
              <a:t> settings.</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p:txBody>
          <a:bodyPr/>
          <a:lstStyle/>
          <a:p>
            <a:r>
              <a:rPr lang="en-US" dirty="0"/>
              <a:t>Creating a triggered </a:t>
            </a:r>
            <a:r>
              <a:rPr lang="en-US" dirty="0" err="1"/>
              <a:t>Webjob</a:t>
            </a:r>
            <a:endParaRPr lang="en-US" dirty="0"/>
          </a:p>
        </p:txBody>
      </p:sp>
      <p:pic>
        <p:nvPicPr>
          <p:cNvPr id="1026" name="Picture 2" descr="Image shows selecting the WebJobs o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1919" y="2108623"/>
            <a:ext cx="1672004" cy="29724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s selecting the Add op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419" y="2572976"/>
            <a:ext cx="3530500" cy="11548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shows selecting the Add o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1419" y="3769967"/>
            <a:ext cx="2675438" cy="29554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747577" y="3880667"/>
            <a:ext cx="5895767" cy="2734026"/>
          </a:xfrm>
          <a:prstGeom prst="rect">
            <a:avLst/>
          </a:prstGeom>
        </p:spPr>
      </p:pic>
    </p:spTree>
    <p:extLst>
      <p:ext uri="{BB962C8B-B14F-4D97-AF65-F5344CB8AC3E}">
        <p14:creationId xmlns:p14="http://schemas.microsoft.com/office/powerpoint/2010/main" val="378821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a:t>
            </a:r>
            <a:r>
              <a:rPr lang="en-US" b="1" dirty="0"/>
              <a:t>Creating Web Applications using PaaS</a:t>
            </a:r>
            <a:br>
              <a:rPr lang="en-US" b="1" dirty="0"/>
            </a:br>
            <a:br>
              <a:rPr lang="en-US" dirty="0"/>
            </a:br>
            <a:r>
              <a:rPr lang="en-US" sz="3200" dirty="0"/>
              <a:t>Lesson 04: Using Swagger to document an API</a:t>
            </a:r>
            <a:endParaRPr lang="en-US" dirty="0"/>
          </a:p>
        </p:txBody>
      </p:sp>
    </p:spTree>
    <p:extLst>
      <p:ext uri="{BB962C8B-B14F-4D97-AF65-F5344CB8AC3E}">
        <p14:creationId xmlns:p14="http://schemas.microsoft.com/office/powerpoint/2010/main" val="423957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5306068"/>
          </a:xfrm>
        </p:spPr>
        <p:txBody>
          <a:bodyPr/>
          <a:lstStyle/>
          <a:p>
            <a:r>
              <a:rPr lang="en-US" b="1" dirty="0" err="1"/>
              <a:t>Swashbuckle</a:t>
            </a:r>
            <a:r>
              <a:rPr lang="en-US" b="1" dirty="0"/>
              <a:t> consists of the following components:</a:t>
            </a:r>
          </a:p>
          <a:p>
            <a:pPr lvl="1"/>
            <a:r>
              <a:rPr lang="en-US" b="1" dirty="0" err="1"/>
              <a:t>Swashbuckle.AspNetCore.Swagger</a:t>
            </a:r>
            <a:endParaRPr lang="en-US" b="1" dirty="0"/>
          </a:p>
          <a:p>
            <a:pPr lvl="1"/>
            <a:r>
              <a:rPr lang="en-US" b="1" dirty="0" err="1"/>
              <a:t>Swashbuckle.AspNetCore.SwaggerGen</a:t>
            </a:r>
            <a:endParaRPr lang="en-US" b="1" dirty="0"/>
          </a:p>
          <a:p>
            <a:pPr lvl="1"/>
            <a:r>
              <a:rPr lang="en-US" b="1" dirty="0" err="1"/>
              <a:t>Swashbuckle.AspNetCore.SwaggerUI</a:t>
            </a:r>
            <a:endParaRPr lang="en-US" b="1" dirty="0"/>
          </a:p>
          <a:p>
            <a:r>
              <a:rPr lang="en-US" b="1" dirty="0"/>
              <a:t>To install </a:t>
            </a:r>
            <a:r>
              <a:rPr lang="en-US" b="1" dirty="0" err="1"/>
              <a:t>Swashbuckle</a:t>
            </a:r>
            <a:r>
              <a:rPr lang="en-US" b="1" dirty="0"/>
              <a:t> in Visual Studio:</a:t>
            </a:r>
          </a:p>
          <a:p>
            <a:pPr lvl="1"/>
            <a:r>
              <a:rPr lang="en-US" b="1" dirty="0"/>
              <a:t>From the Package Manager Console window:</a:t>
            </a:r>
          </a:p>
          <a:p>
            <a:pPr lvl="2"/>
            <a:r>
              <a:rPr lang="en-US" b="1" dirty="0"/>
              <a:t>Go to View &gt; Other Windows &gt; Package Manager Console</a:t>
            </a:r>
          </a:p>
          <a:p>
            <a:pPr lvl="2"/>
            <a:r>
              <a:rPr lang="en-US" b="1" dirty="0"/>
              <a:t>Navigate to the directory in which the </a:t>
            </a:r>
            <a:r>
              <a:rPr lang="en-US" b="1" dirty="0" err="1"/>
              <a:t>TodoApi.csproj</a:t>
            </a:r>
            <a:r>
              <a:rPr lang="en-US" b="1" dirty="0"/>
              <a:t> file exists</a:t>
            </a:r>
          </a:p>
          <a:p>
            <a:pPr lvl="2"/>
            <a:r>
              <a:rPr lang="en-US" b="1" dirty="0"/>
              <a:t>Run Install-Package </a:t>
            </a:r>
            <a:r>
              <a:rPr lang="en-US" b="1" dirty="0" err="1"/>
              <a:t>Swashbuckle.AspNetCore</a:t>
            </a:r>
            <a:endParaRPr lang="en-US" b="1" dirty="0"/>
          </a:p>
          <a:p>
            <a:pPr lvl="1"/>
            <a:r>
              <a:rPr lang="en-US" b="1" dirty="0"/>
              <a:t>From the Manage </a:t>
            </a:r>
            <a:r>
              <a:rPr lang="en-US" b="1" dirty="0" err="1"/>
              <a:t>NuGet</a:t>
            </a:r>
            <a:r>
              <a:rPr lang="en-US" b="1" dirty="0"/>
              <a:t> Packages dialog:</a:t>
            </a:r>
          </a:p>
          <a:p>
            <a:pPr lvl="2"/>
            <a:r>
              <a:rPr lang="en-US" b="1" dirty="0"/>
              <a:t>Right-click the project in Solution Explorer &gt; Manage </a:t>
            </a:r>
            <a:r>
              <a:rPr lang="en-US" b="1" dirty="0" err="1"/>
              <a:t>NuGet</a:t>
            </a:r>
            <a:r>
              <a:rPr lang="en-US" b="1" dirty="0"/>
              <a:t> Packages</a:t>
            </a:r>
          </a:p>
          <a:p>
            <a:pPr lvl="2"/>
            <a:r>
              <a:rPr lang="en-US" b="1" dirty="0"/>
              <a:t>Set the Package source to “nuget.org”</a:t>
            </a:r>
          </a:p>
          <a:p>
            <a:pPr lvl="2"/>
            <a:r>
              <a:rPr lang="en-US" b="1" dirty="0"/>
              <a:t>Enter “</a:t>
            </a:r>
            <a:r>
              <a:rPr lang="en-US" b="1" dirty="0" err="1"/>
              <a:t>Swashbuckle.AspNetCore</a:t>
            </a:r>
            <a:r>
              <a:rPr lang="en-US" b="1" dirty="0"/>
              <a:t>” in the search box</a:t>
            </a:r>
          </a:p>
          <a:p>
            <a:pPr lvl="2"/>
            <a:r>
              <a:rPr lang="en-US" b="1" dirty="0"/>
              <a:t>Select the “</a:t>
            </a:r>
            <a:r>
              <a:rPr lang="en-US" b="1" dirty="0" err="1"/>
              <a:t>Swashbuckle.AspNetCore</a:t>
            </a:r>
            <a:r>
              <a:rPr lang="en-US" b="1" dirty="0"/>
              <a:t>” package from the Browse tab and click Install</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p:txBody>
          <a:bodyPr/>
          <a:lstStyle/>
          <a:p>
            <a:r>
              <a:rPr lang="en-US" dirty="0"/>
              <a:t>Getting started with </a:t>
            </a:r>
            <a:r>
              <a:rPr lang="en-US" dirty="0" err="1"/>
              <a:t>Swashbuckle</a:t>
            </a:r>
            <a:endParaRPr lang="en-US" dirty="0"/>
          </a:p>
        </p:txBody>
      </p:sp>
    </p:spTree>
    <p:extLst>
      <p:ext uri="{BB962C8B-B14F-4D97-AF65-F5344CB8AC3E}">
        <p14:creationId xmlns:p14="http://schemas.microsoft.com/office/powerpoint/2010/main" val="167895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a:t>
            </a:r>
            <a:r>
              <a:rPr lang="en-US" b="1" dirty="0"/>
              <a:t>Creating Web Applications using PaaS</a:t>
            </a:r>
            <a:br>
              <a:rPr lang="en-US" b="1" dirty="0"/>
            </a:br>
            <a:br>
              <a:rPr lang="en-US" dirty="0"/>
            </a:br>
            <a:r>
              <a:rPr lang="en-US" dirty="0"/>
              <a:t>Lesson 01: Introduction to Web Apps</a:t>
            </a:r>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200876"/>
          </a:xfrm>
        </p:spPr>
        <p:txBody>
          <a:bodyPr/>
          <a:lstStyle/>
          <a:p>
            <a:r>
              <a:rPr lang="en-US" b="1" dirty="0"/>
              <a:t>Implementation steps:</a:t>
            </a:r>
          </a:p>
          <a:p>
            <a:pPr lvl="1"/>
            <a:r>
              <a:rPr lang="en-US" b="1" dirty="0"/>
              <a:t>Add the Swagger generator to the services collection in the </a:t>
            </a:r>
            <a:r>
              <a:rPr lang="en-US" b="1" dirty="0" err="1"/>
              <a:t>Startup.ConfigureServices</a:t>
            </a:r>
            <a:r>
              <a:rPr lang="en-US" b="1" dirty="0"/>
              <a:t> method</a:t>
            </a:r>
          </a:p>
          <a:p>
            <a:pPr lvl="1"/>
            <a:r>
              <a:rPr lang="en-US" b="1" dirty="0"/>
              <a:t>Import the </a:t>
            </a:r>
            <a:r>
              <a:rPr lang="en-US" b="1" dirty="0" err="1"/>
              <a:t>Swashbuckle.AspNetCore.Swagger</a:t>
            </a:r>
            <a:r>
              <a:rPr lang="en-US" b="1" dirty="0"/>
              <a:t> namespace to use in the Info class</a:t>
            </a:r>
          </a:p>
          <a:p>
            <a:pPr lvl="1"/>
            <a:r>
              <a:rPr lang="en-US" b="1" dirty="0"/>
              <a:t>In the </a:t>
            </a:r>
            <a:r>
              <a:rPr lang="en-US" b="1" dirty="0" err="1"/>
              <a:t>Startup.Configure</a:t>
            </a:r>
            <a:r>
              <a:rPr lang="en-US" b="1" dirty="0"/>
              <a:t> method, enable the middleware for serving the generated JSON document and the Swagger UI</a:t>
            </a:r>
          </a:p>
          <a:p>
            <a:pPr lvl="1"/>
            <a:r>
              <a:rPr lang="en-US" b="1" dirty="0"/>
              <a:t>Launch the app, and navigate to http://localhost:&lt;port&gt;/swagger/v1/swagger.json. </a:t>
            </a:r>
          </a:p>
          <a:p>
            <a:pPr lvl="1"/>
            <a:r>
              <a:rPr lang="en-US" b="1" dirty="0"/>
              <a:t>The generated document describing the endpoints will appears as shown in Swagger specification (</a:t>
            </a:r>
            <a:r>
              <a:rPr lang="en-US" b="1" dirty="0" err="1"/>
              <a:t>swagger.json</a:t>
            </a:r>
            <a:r>
              <a:rPr lang="en-US" b="1" dirty="0"/>
              <a:t>).</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p:txBody>
          <a:bodyPr/>
          <a:lstStyle/>
          <a:p>
            <a:r>
              <a:rPr lang="en-US" dirty="0"/>
              <a:t>Add and configure Swagger middleware</a:t>
            </a:r>
          </a:p>
        </p:txBody>
      </p:sp>
    </p:spTree>
    <p:extLst>
      <p:ext uri="{BB962C8B-B14F-4D97-AF65-F5344CB8AC3E}">
        <p14:creationId xmlns:p14="http://schemas.microsoft.com/office/powerpoint/2010/main" val="163746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1538883"/>
          </a:xfrm>
        </p:spPr>
        <p:txBody>
          <a:bodyPr/>
          <a:lstStyle/>
          <a:p>
            <a:r>
              <a:rPr lang="en-US" b="1" dirty="0"/>
              <a:t>Configuration passed to </a:t>
            </a:r>
            <a:r>
              <a:rPr lang="en-US" b="1" dirty="0" err="1"/>
              <a:t>AddSwaggerGen</a:t>
            </a:r>
            <a:r>
              <a:rPr lang="en-US" b="1" dirty="0"/>
              <a:t> adds such information as:</a:t>
            </a:r>
          </a:p>
          <a:p>
            <a:pPr lvl="1"/>
            <a:r>
              <a:rPr lang="en-US" b="1" dirty="0"/>
              <a:t>Author</a:t>
            </a:r>
          </a:p>
          <a:p>
            <a:pPr lvl="1"/>
            <a:r>
              <a:rPr lang="en-US" b="1" dirty="0"/>
              <a:t>License</a:t>
            </a:r>
          </a:p>
          <a:p>
            <a:pPr lvl="1"/>
            <a:r>
              <a:rPr lang="en-US" b="1" dirty="0"/>
              <a:t>Description</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1107996"/>
          </a:xfrm>
        </p:spPr>
        <p:txBody>
          <a:bodyPr/>
          <a:lstStyle/>
          <a:p>
            <a:r>
              <a:rPr lang="en-US" dirty="0"/>
              <a:t>Documenting the object model – API info and description</a:t>
            </a:r>
          </a:p>
        </p:txBody>
      </p:sp>
      <p:pic>
        <p:nvPicPr>
          <p:cNvPr id="3074" name="Picture 2" descr="Swagger UI with version information: description, author, and see more 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8" y="2296603"/>
            <a:ext cx="7237983" cy="441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10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914918"/>
          </a:xfrm>
        </p:spPr>
        <p:txBody>
          <a:bodyPr/>
          <a:lstStyle/>
          <a:p>
            <a:r>
              <a:rPr lang="en-US" b="1" dirty="0"/>
              <a:t>Implementation steps:</a:t>
            </a:r>
          </a:p>
          <a:p>
            <a:pPr lvl="1"/>
            <a:r>
              <a:rPr lang="en-US" b="1" dirty="0"/>
              <a:t>Right-click the project in Solution Explorer and select Edit &lt;</a:t>
            </a:r>
            <a:r>
              <a:rPr lang="en-US" b="1" dirty="0" err="1"/>
              <a:t>project_name</a:t>
            </a:r>
            <a:r>
              <a:rPr lang="en-US" b="1" dirty="0"/>
              <a:t>&gt;.</a:t>
            </a:r>
            <a:r>
              <a:rPr lang="en-US" b="1" dirty="0" err="1"/>
              <a:t>csproj</a:t>
            </a:r>
            <a:r>
              <a:rPr lang="en-US" b="1" dirty="0"/>
              <a:t>.</a:t>
            </a:r>
          </a:p>
          <a:p>
            <a:pPr lvl="1"/>
            <a:r>
              <a:rPr lang="en-US" b="1" dirty="0"/>
              <a:t>Manually add the following to the .</a:t>
            </a:r>
            <a:r>
              <a:rPr lang="en-US" b="1" dirty="0" err="1"/>
              <a:t>csproj</a:t>
            </a:r>
            <a:r>
              <a:rPr lang="en-US" b="1" dirty="0"/>
              <a:t> project file:</a:t>
            </a:r>
          </a:p>
          <a:p>
            <a:pPr lvl="1"/>
            <a:endParaRPr lang="en-US" b="1" dirty="0"/>
          </a:p>
          <a:p>
            <a:pPr lvl="1"/>
            <a:endParaRPr lang="en-US" b="1" dirty="0"/>
          </a:p>
          <a:p>
            <a:pPr lvl="1"/>
            <a:endParaRPr lang="en-US" b="1" dirty="0"/>
          </a:p>
          <a:p>
            <a:pPr lvl="1"/>
            <a:r>
              <a:rPr lang="en-US" b="1" dirty="0"/>
              <a:t>Enabling XML comments provides debug information for undocumented public types and members. Such types and members are indicated by warning messages. </a:t>
            </a:r>
          </a:p>
          <a:p>
            <a:pPr lvl="2"/>
            <a:r>
              <a:rPr lang="en-US" b="1" dirty="0"/>
              <a:t>To suppress warnings project-wide, add a semicolon-delimited list of codes in the project file (e.g. 1591)</a:t>
            </a:r>
          </a:p>
          <a:p>
            <a:pPr lvl="2"/>
            <a:r>
              <a:rPr lang="en-US" b="1" dirty="0"/>
              <a:t>To suppress warnings for specific members, enclose the code in #pragma warning preprocessor directives.</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Enabling XML comments</a:t>
            </a:r>
          </a:p>
        </p:txBody>
      </p:sp>
      <p:pic>
        <p:nvPicPr>
          <p:cNvPr id="2" name="Picture 1"/>
          <p:cNvPicPr>
            <a:picLocks noChangeAspect="1"/>
          </p:cNvPicPr>
          <p:nvPr/>
        </p:nvPicPr>
        <p:blipFill>
          <a:blip r:embed="rId3"/>
          <a:stretch>
            <a:fillRect/>
          </a:stretch>
        </p:blipFill>
        <p:spPr>
          <a:xfrm>
            <a:off x="953752" y="2914944"/>
            <a:ext cx="5523809" cy="1057143"/>
          </a:xfrm>
          <a:prstGeom prst="rect">
            <a:avLst/>
          </a:prstGeom>
        </p:spPr>
      </p:pic>
    </p:spTree>
    <p:extLst>
      <p:ext uri="{BB962C8B-B14F-4D97-AF65-F5344CB8AC3E}">
        <p14:creationId xmlns:p14="http://schemas.microsoft.com/office/powerpoint/2010/main" val="406945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422475"/>
          </a:xfrm>
        </p:spPr>
        <p:txBody>
          <a:bodyPr/>
          <a:lstStyle/>
          <a:p>
            <a:r>
              <a:rPr lang="en-US" b="1" dirty="0"/>
              <a:t>Implementation steps:</a:t>
            </a:r>
          </a:p>
          <a:p>
            <a:pPr lvl="1"/>
            <a:r>
              <a:rPr lang="en-US" b="1" dirty="0"/>
              <a:t>Decorate the model with attributes, found in the </a:t>
            </a:r>
            <a:r>
              <a:rPr lang="en-US" b="1" dirty="0" err="1"/>
              <a:t>System.ComponentModel.DataAnnotations</a:t>
            </a:r>
            <a:r>
              <a:rPr lang="en-US" b="1" dirty="0"/>
              <a:t> namespace, to help drive the Swagger UI components.</a:t>
            </a:r>
          </a:p>
          <a:p>
            <a:pPr lvl="1"/>
            <a:r>
              <a:rPr lang="en-US" b="1" dirty="0"/>
              <a:t>Add the [Required] attribute to the Name property of the </a:t>
            </a:r>
            <a:r>
              <a:rPr lang="en-US" b="1" dirty="0" err="1"/>
              <a:t>TodoItem</a:t>
            </a:r>
            <a:r>
              <a:rPr lang="en-US" b="1" dirty="0"/>
              <a:t> class:</a:t>
            </a:r>
          </a:p>
          <a:p>
            <a:pPr lvl="2"/>
            <a:r>
              <a:rPr lang="en-US" b="1" dirty="0"/>
              <a:t>The presence of this attribute changes the UI behavior and alters the underlying JSON schema</a:t>
            </a:r>
          </a:p>
          <a:p>
            <a:pPr lvl="1"/>
            <a:r>
              <a:rPr lang="en-US" b="1" dirty="0"/>
              <a:t>Add the [Produces("application/</a:t>
            </a:r>
            <a:r>
              <a:rPr lang="en-US" b="1" dirty="0" err="1"/>
              <a:t>json</a:t>
            </a:r>
            <a:r>
              <a:rPr lang="en-US" b="1" dirty="0"/>
              <a:t>")] attribute to the API controller. </a:t>
            </a:r>
          </a:p>
          <a:p>
            <a:pPr lvl="2"/>
            <a:r>
              <a:rPr lang="en-US" b="1" dirty="0"/>
              <a:t>Its purpose is to declare that the controller's actions support a response content type of application/</a:t>
            </a:r>
            <a:r>
              <a:rPr lang="en-US" b="1" dirty="0" err="1"/>
              <a:t>json</a:t>
            </a:r>
            <a:endParaRPr lang="en-US" b="1" dirty="0"/>
          </a:p>
          <a:p>
            <a:pPr lvl="1"/>
            <a:r>
              <a:rPr lang="en-US" b="1" dirty="0"/>
              <a:t>The Response Content Type drop-down selects this content type as the default for the controller's GET actions</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Decorating the model with attributes</a:t>
            </a:r>
          </a:p>
        </p:txBody>
      </p:sp>
      <p:pic>
        <p:nvPicPr>
          <p:cNvPr id="5122" name="Picture 2" descr="Swagger UI with default response content 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9764" y="4910100"/>
            <a:ext cx="5210535" cy="174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95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2339102"/>
          </a:xfrm>
        </p:spPr>
        <p:txBody>
          <a:bodyPr/>
          <a:lstStyle/>
          <a:p>
            <a:pPr lvl="1"/>
            <a:r>
              <a:rPr lang="en-US" b="1" dirty="0"/>
              <a:t>The response types and error codes are denoted in the XML comments and data annotations:</a:t>
            </a:r>
          </a:p>
          <a:p>
            <a:pPr lvl="2"/>
            <a:r>
              <a:rPr lang="en-US" b="1" dirty="0"/>
              <a:t>The Create action returns an HTTP 201 status code on success. </a:t>
            </a:r>
          </a:p>
          <a:p>
            <a:pPr lvl="2"/>
            <a:r>
              <a:rPr lang="en-US" b="1" dirty="0"/>
              <a:t>An HTTP 400 status code is returned when the posted request body is null. </a:t>
            </a:r>
          </a:p>
          <a:p>
            <a:pPr lvl="2"/>
            <a:r>
              <a:rPr lang="en-US" b="1" dirty="0"/>
              <a:t>Without proper documentation in the Swagger UI, the consumer lacks knowledge of expected outcomes. Fix that problem by using the approach illustrated in the following example:</a:t>
            </a:r>
          </a:p>
          <a:p>
            <a:pPr lvl="2"/>
            <a:endParaRPr lang="en-US" b="1" dirty="0"/>
          </a:p>
          <a:p>
            <a:pPr lvl="2"/>
            <a:r>
              <a:rPr lang="en-US" b="1" dirty="0"/>
              <a:t>The Swagger UI now documents the expected HTTP response codes:</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Describing response types</a:t>
            </a:r>
          </a:p>
        </p:txBody>
      </p:sp>
      <p:pic>
        <p:nvPicPr>
          <p:cNvPr id="2" name="Picture 1"/>
          <p:cNvPicPr>
            <a:picLocks noChangeAspect="1"/>
          </p:cNvPicPr>
          <p:nvPr/>
        </p:nvPicPr>
        <p:blipFill>
          <a:blip r:embed="rId3"/>
          <a:stretch>
            <a:fillRect/>
          </a:stretch>
        </p:blipFill>
        <p:spPr>
          <a:xfrm>
            <a:off x="8200571" y="3236688"/>
            <a:ext cx="3509511" cy="3481703"/>
          </a:xfrm>
          <a:prstGeom prst="rect">
            <a:avLst/>
          </a:prstGeom>
        </p:spPr>
      </p:pic>
      <p:pic>
        <p:nvPicPr>
          <p:cNvPr id="6146" name="Picture 2" descr="Swagger UI showing POST Response Class description Returns the newly created Todo item and 400 - If the item is null for status code and reason under Response Mess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16" y="4025736"/>
            <a:ext cx="5106307" cy="287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00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a:t>
            </a:r>
            <a:r>
              <a:rPr lang="en-US" b="1" dirty="0"/>
              <a:t>Creating Web Applications using PaaS</a:t>
            </a:r>
            <a:br>
              <a:rPr lang="en-US" b="1" dirty="0"/>
            </a:br>
            <a:br>
              <a:rPr lang="en-US" dirty="0"/>
            </a:br>
            <a:r>
              <a:rPr lang="en-US" sz="3200" dirty="0"/>
              <a:t>Lesson 05: Creating an App Service Logic App</a:t>
            </a:r>
            <a:endParaRPr lang="en-US" dirty="0"/>
          </a:p>
        </p:txBody>
      </p:sp>
    </p:spTree>
    <p:extLst>
      <p:ext uri="{BB962C8B-B14F-4D97-AF65-F5344CB8AC3E}">
        <p14:creationId xmlns:p14="http://schemas.microsoft.com/office/powerpoint/2010/main" val="204297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4493538"/>
          </a:xfrm>
        </p:spPr>
        <p:txBody>
          <a:bodyPr/>
          <a:lstStyle/>
          <a:p>
            <a:r>
              <a:rPr lang="en-US" b="1" dirty="0"/>
              <a:t>Trigger-based workflows integrating apps, data, systems, and services:</a:t>
            </a:r>
          </a:p>
          <a:p>
            <a:pPr lvl="1"/>
            <a:r>
              <a:rPr lang="en-US" b="1" dirty="0"/>
              <a:t>For example:</a:t>
            </a:r>
          </a:p>
          <a:p>
            <a:pPr lvl="2"/>
            <a:r>
              <a:rPr lang="en-US" b="1" dirty="0"/>
              <a:t>Processing and routing orders across on-premises systems and cloud services.</a:t>
            </a:r>
          </a:p>
          <a:p>
            <a:pPr lvl="2"/>
            <a:r>
              <a:rPr lang="en-US" b="1" dirty="0"/>
              <a:t>Moving uploaded files from an SFTP or FTP server to Azure Storage.</a:t>
            </a:r>
          </a:p>
          <a:p>
            <a:pPr lvl="2"/>
            <a:r>
              <a:rPr lang="en-US" b="1" dirty="0"/>
              <a:t>Sending email notifications with Office 365 in response to external events.</a:t>
            </a:r>
          </a:p>
          <a:p>
            <a:pPr lvl="2"/>
            <a:r>
              <a:rPr lang="en-US" b="1" dirty="0"/>
              <a:t>Monitor tweets for a specific subject, analyze the sentiment, and create alerts or tasks.</a:t>
            </a:r>
          </a:p>
          <a:p>
            <a:pPr lvl="1"/>
            <a:r>
              <a:rPr lang="en-US" b="1" dirty="0"/>
              <a:t>Can be created using minimal or no-code:</a:t>
            </a:r>
          </a:p>
          <a:p>
            <a:pPr lvl="2"/>
            <a:r>
              <a:rPr lang="en-US" b="1" dirty="0"/>
              <a:t>Include 200+ predefined connectors</a:t>
            </a:r>
          </a:p>
          <a:p>
            <a:pPr lvl="2"/>
            <a:r>
              <a:rPr lang="en-US" b="1" dirty="0"/>
              <a:t>Support integration with custom APIs (API apps)</a:t>
            </a:r>
          </a:p>
          <a:p>
            <a:pPr lvl="1"/>
            <a:r>
              <a:rPr lang="en-US" b="1" dirty="0"/>
              <a:t>Consist of:</a:t>
            </a:r>
          </a:p>
          <a:p>
            <a:pPr lvl="2"/>
            <a:r>
              <a:rPr lang="en-US" b="1" dirty="0"/>
              <a:t>A </a:t>
            </a:r>
            <a:r>
              <a:rPr lang="en-US" b="1" dirty="0" err="1"/>
              <a:t>worklfow</a:t>
            </a:r>
            <a:r>
              <a:rPr lang="en-US" b="1" dirty="0"/>
              <a:t> – a sequence of steps in an acyclic graph</a:t>
            </a:r>
          </a:p>
          <a:p>
            <a:pPr lvl="2"/>
            <a:r>
              <a:rPr lang="en-US" b="1" dirty="0"/>
              <a:t>A trigger – an event that initiates workflow execution</a:t>
            </a:r>
          </a:p>
          <a:p>
            <a:pPr lvl="2"/>
            <a:r>
              <a:rPr lang="en-US" b="1" dirty="0"/>
              <a:t>Actions – workflow steps (a service, application or API)</a:t>
            </a:r>
          </a:p>
          <a:p>
            <a:pPr lvl="2"/>
            <a:r>
              <a:rPr lang="en-US" b="1" dirty="0"/>
              <a:t>Connectors – representations of APIs or data sources</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Azure Logic Apps explained</a:t>
            </a:r>
          </a:p>
        </p:txBody>
      </p:sp>
      <p:pic>
        <p:nvPicPr>
          <p:cNvPr id="7170" name="Picture 2" descr="Logic Apps Designer - example logic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487" y="3713554"/>
            <a:ext cx="5350849" cy="283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27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619452"/>
          </a:xfrm>
        </p:spPr>
        <p:txBody>
          <a:bodyPr/>
          <a:lstStyle/>
          <a:p>
            <a:r>
              <a:rPr lang="en-US" b="1" dirty="0"/>
              <a:t>Enterprise Integration Pack enables B2B scenarios:</a:t>
            </a:r>
          </a:p>
          <a:p>
            <a:pPr lvl="1"/>
            <a:r>
              <a:rPr lang="en-US" b="1" dirty="0"/>
              <a:t>Provides features equivalent to BizTalk Server and Microsoft Azure BizTalk Services</a:t>
            </a:r>
          </a:p>
          <a:p>
            <a:pPr lvl="1"/>
            <a:r>
              <a:rPr lang="en-US" b="1" dirty="0"/>
              <a:t>Uses Integration accounts to simplify the storage and management of B2B artifacts</a:t>
            </a:r>
          </a:p>
          <a:p>
            <a:pPr lvl="1"/>
            <a:r>
              <a:rPr lang="en-US" b="1" dirty="0"/>
              <a:t>Offers several important benefits:</a:t>
            </a:r>
          </a:p>
          <a:p>
            <a:pPr lvl="2"/>
            <a:r>
              <a:rPr lang="en-US" b="1" dirty="0"/>
              <a:t>Allows you to store all artifacts in an integration account.</a:t>
            </a:r>
          </a:p>
          <a:p>
            <a:pPr lvl="2"/>
            <a:r>
              <a:rPr lang="en-US" b="1" dirty="0"/>
              <a:t>Facilitates building B2B workflows and integration with third-party SaaS apps, on-premises apps, and custom apps by using the Azure Logic Apps engine and all its connectors.</a:t>
            </a:r>
          </a:p>
          <a:p>
            <a:pPr lvl="2"/>
            <a:r>
              <a:rPr lang="en-US" b="1" dirty="0"/>
              <a:t>Simplifies creating and integrating custom code for your logic apps with Azure functions.</a:t>
            </a:r>
          </a:p>
          <a:p>
            <a:r>
              <a:rPr lang="en-US" b="1" dirty="0"/>
              <a:t>Use the following steps to build B2B apps with Enterprise Integration Pack:</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B2B scenarios and the Enterprise Integration Pack</a:t>
            </a:r>
          </a:p>
        </p:txBody>
      </p:sp>
      <p:pic>
        <p:nvPicPr>
          <p:cNvPr id="8194" name="Picture 2" descr="overview im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23" y="4922432"/>
            <a:ext cx="6860749" cy="173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76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4936736"/>
          </a:xfrm>
        </p:spPr>
        <p:txBody>
          <a:bodyPr/>
          <a:lstStyle/>
          <a:p>
            <a:r>
              <a:rPr lang="en-US" b="1" dirty="0"/>
              <a:t>Objective:</a:t>
            </a:r>
          </a:p>
          <a:p>
            <a:pPr lvl="1"/>
            <a:r>
              <a:rPr lang="en-US" b="1" dirty="0"/>
              <a:t>create a logic app that monitors RSS feed and sends email for each new posted item</a:t>
            </a:r>
          </a:p>
          <a:p>
            <a:r>
              <a:rPr lang="en-US" b="1" dirty="0"/>
              <a:t>Prerequisites:</a:t>
            </a:r>
          </a:p>
          <a:p>
            <a:pPr lvl="1"/>
            <a:r>
              <a:rPr lang="en-US" b="1" dirty="0"/>
              <a:t>If you don't have an Azure subscription, sign up for a free Azure account.</a:t>
            </a:r>
          </a:p>
          <a:p>
            <a:pPr lvl="1"/>
            <a:r>
              <a:rPr lang="en-US" b="1" dirty="0"/>
              <a:t>Download and install the following tools:</a:t>
            </a:r>
          </a:p>
          <a:p>
            <a:pPr lvl="2"/>
            <a:r>
              <a:rPr lang="en-US" b="1" dirty="0"/>
              <a:t>Visual Studio 2017 or 2015</a:t>
            </a:r>
          </a:p>
          <a:p>
            <a:pPr lvl="2"/>
            <a:r>
              <a:rPr lang="en-US" b="1" dirty="0"/>
              <a:t>Microsoft Azure SDK for .NET (2.9.1 or later)</a:t>
            </a:r>
          </a:p>
          <a:p>
            <a:pPr lvl="2"/>
            <a:r>
              <a:rPr lang="en-US" b="1" dirty="0"/>
              <a:t>Azure PowerShell.</a:t>
            </a:r>
          </a:p>
          <a:p>
            <a:pPr lvl="2"/>
            <a:r>
              <a:rPr lang="en-US" b="1" dirty="0"/>
              <a:t>Azure Logic Apps Tools for VS 2017 or 2015</a:t>
            </a:r>
          </a:p>
          <a:p>
            <a:pPr lvl="1"/>
            <a:r>
              <a:rPr lang="en-US" b="1" dirty="0"/>
              <a:t>Set up an email account:</a:t>
            </a:r>
          </a:p>
          <a:p>
            <a:pPr lvl="2"/>
            <a:r>
              <a:rPr lang="en-US" b="1" dirty="0"/>
              <a:t>Office 365 Outlook</a:t>
            </a:r>
          </a:p>
          <a:p>
            <a:pPr lvl="2"/>
            <a:r>
              <a:rPr lang="en-US" b="1" dirty="0"/>
              <a:t>Outlook.com</a:t>
            </a:r>
          </a:p>
          <a:p>
            <a:pPr lvl="2"/>
            <a:r>
              <a:rPr lang="en-US" b="1" dirty="0"/>
              <a:t>Gmail</a:t>
            </a:r>
          </a:p>
          <a:p>
            <a:pPr lvl="1"/>
            <a:r>
              <a:rPr lang="en-US" b="1" dirty="0"/>
              <a:t>Ensure access to the Azure portal</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Before you begin</a:t>
            </a:r>
          </a:p>
        </p:txBody>
      </p:sp>
      <p:pic>
        <p:nvPicPr>
          <p:cNvPr id="9218" name="Picture 2" descr="Finished logic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88" y="3875315"/>
            <a:ext cx="5922795" cy="259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459409"/>
          </a:xfrm>
        </p:spPr>
        <p:txBody>
          <a:bodyPr/>
          <a:lstStyle/>
          <a:p>
            <a:r>
              <a:rPr lang="en-US" b="1" dirty="0"/>
              <a:t>Implementation steps:</a:t>
            </a:r>
          </a:p>
          <a:p>
            <a:pPr lvl="1"/>
            <a:r>
              <a:rPr lang="en-US" b="1" dirty="0"/>
              <a:t>1. Start Visual Studio</a:t>
            </a:r>
          </a:p>
          <a:p>
            <a:pPr lvl="1"/>
            <a:r>
              <a:rPr lang="en-US" b="1" dirty="0"/>
              <a:t>2. Create a new project</a:t>
            </a:r>
          </a:p>
          <a:p>
            <a:pPr lvl="1"/>
            <a:r>
              <a:rPr lang="en-US" b="1" dirty="0"/>
              <a:t>3. Select the project template:</a:t>
            </a:r>
          </a:p>
          <a:p>
            <a:pPr lvl="2"/>
            <a:r>
              <a:rPr lang="en-US" b="1" dirty="0"/>
              <a:t>Visual C#</a:t>
            </a:r>
          </a:p>
          <a:p>
            <a:pPr lvl="2"/>
            <a:r>
              <a:rPr lang="en-US" b="1" dirty="0"/>
              <a:t>Cloud</a:t>
            </a:r>
          </a:p>
          <a:p>
            <a:pPr lvl="2"/>
            <a:r>
              <a:rPr lang="en-US" b="1" dirty="0"/>
              <a:t>Azure Resource Group</a:t>
            </a:r>
          </a:p>
          <a:p>
            <a:pPr lvl="1"/>
            <a:r>
              <a:rPr lang="en-US" b="1" dirty="0"/>
              <a:t>4. Select the Azure template:</a:t>
            </a:r>
          </a:p>
          <a:p>
            <a:pPr lvl="2"/>
            <a:r>
              <a:rPr lang="en-US" b="1" dirty="0"/>
              <a:t>Logic App</a:t>
            </a:r>
          </a:p>
          <a:p>
            <a:pPr lvl="1"/>
            <a:r>
              <a:rPr lang="en-US" b="1" dirty="0"/>
              <a:t>5. Visual Studio generates the project.</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Create an Azure resource group project</a:t>
            </a:r>
          </a:p>
        </p:txBody>
      </p:sp>
      <p:pic>
        <p:nvPicPr>
          <p:cNvPr id="10242" name="Picture 2" descr="On File menu, select New &gt;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908" y="1857497"/>
            <a:ext cx="5420875" cy="81313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reate Azure Resource Group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681" y="2728685"/>
            <a:ext cx="2978687" cy="208508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Select Logic App templa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0540" y="4180114"/>
            <a:ext cx="3646964" cy="19374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Solution Explorer shows new logic app solution and deployment 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3719" y="5146043"/>
            <a:ext cx="4201675" cy="162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1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Web Apps Overview</a:t>
            </a:r>
          </a:p>
        </p:txBody>
      </p:sp>
      <p:sp>
        <p:nvSpPr>
          <p:cNvPr id="6" name="Text Placeholder 5"/>
          <p:cNvSpPr>
            <a:spLocks noGrp="1"/>
          </p:cNvSpPr>
          <p:nvPr>
            <p:ph type="body" sz="quarter" idx="10"/>
          </p:nvPr>
        </p:nvSpPr>
        <p:spPr>
          <a:xfrm>
            <a:off x="539812" y="1686634"/>
            <a:ext cx="11018520" cy="4198072"/>
          </a:xfrm>
        </p:spPr>
        <p:txBody>
          <a:bodyPr/>
          <a:lstStyle/>
          <a:p>
            <a:r>
              <a:rPr lang="en-US" b="1" dirty="0"/>
              <a:t>A PaaS offering for hosting web applications:</a:t>
            </a:r>
          </a:p>
          <a:p>
            <a:pPr lvl="1"/>
            <a:r>
              <a:rPr lang="en-US" b="1" dirty="0"/>
              <a:t>Flexibility:</a:t>
            </a:r>
          </a:p>
          <a:p>
            <a:pPr lvl="2"/>
            <a:r>
              <a:rPr lang="en-US" b="1" dirty="0"/>
              <a:t>Support for variety of frameworks, including .NET, .NET Core, Java, PHP, Node.js, Python, and Ruby.</a:t>
            </a:r>
          </a:p>
          <a:p>
            <a:pPr lvl="2"/>
            <a:r>
              <a:rPr lang="en-US" b="1" dirty="0"/>
              <a:t>The ability to use different deployment methods, including Visual Studio, FTP, and Web Deploy.</a:t>
            </a:r>
          </a:p>
          <a:p>
            <a:pPr lvl="2"/>
            <a:r>
              <a:rPr lang="en-US" b="1" dirty="0"/>
              <a:t>Integration with a wide range of code repositories.</a:t>
            </a:r>
          </a:p>
          <a:p>
            <a:pPr lvl="1"/>
            <a:r>
              <a:rPr lang="en-US" b="1" dirty="0"/>
              <a:t>Scalability:</a:t>
            </a:r>
          </a:p>
          <a:p>
            <a:pPr lvl="2"/>
            <a:r>
              <a:rPr lang="en-US" b="1" dirty="0"/>
              <a:t>Vertical scaling (manual)</a:t>
            </a:r>
          </a:p>
          <a:p>
            <a:pPr lvl="2"/>
            <a:r>
              <a:rPr lang="en-US" b="1" dirty="0"/>
              <a:t>Horizontal scaling (manual and automatic)</a:t>
            </a:r>
          </a:p>
          <a:p>
            <a:pPr lvl="2"/>
            <a:r>
              <a:rPr lang="en-US" b="1" dirty="0"/>
              <a:t>Built-in load balancing</a:t>
            </a:r>
          </a:p>
          <a:p>
            <a:pPr lvl="1"/>
            <a:r>
              <a:rPr lang="en-US" b="1" dirty="0"/>
              <a:t>Hosting model:</a:t>
            </a:r>
          </a:p>
          <a:p>
            <a:pPr lvl="2"/>
            <a:r>
              <a:rPr lang="en-US" b="1" dirty="0"/>
              <a:t>Available on both Windows and Linux OS</a:t>
            </a:r>
          </a:p>
          <a:p>
            <a:pPr lvl="2"/>
            <a:r>
              <a:rPr lang="en-US" b="1" dirty="0"/>
              <a:t>Support for containerized workloads on Linux OS</a:t>
            </a:r>
          </a:p>
          <a:p>
            <a:pPr lvl="2"/>
            <a:r>
              <a:rPr lang="en-US" b="1" dirty="0"/>
              <a:t>Integration with CI/CD pipelines.</a:t>
            </a:r>
          </a:p>
        </p:txBody>
      </p:sp>
    </p:spTree>
    <p:extLst>
      <p:ext uri="{BB962C8B-B14F-4D97-AF65-F5344CB8AC3E}">
        <p14:creationId xmlns:p14="http://schemas.microsoft.com/office/powerpoint/2010/main" val="173908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1908215"/>
          </a:xfrm>
        </p:spPr>
        <p:txBody>
          <a:bodyPr/>
          <a:lstStyle/>
          <a:p>
            <a:r>
              <a:rPr lang="en-US" b="1" dirty="0"/>
              <a:t>Implementation steps:</a:t>
            </a:r>
          </a:p>
          <a:p>
            <a:pPr lvl="1"/>
            <a:r>
              <a:rPr lang="en-US" b="1" dirty="0"/>
              <a:t>1. Open </a:t>
            </a:r>
            <a:r>
              <a:rPr lang="en-US" b="1" dirty="0" err="1"/>
              <a:t>LogicApp.json</a:t>
            </a:r>
            <a:r>
              <a:rPr lang="en-US" b="1" dirty="0"/>
              <a:t> with Logic App Designer</a:t>
            </a:r>
          </a:p>
          <a:p>
            <a:pPr lvl="1"/>
            <a:r>
              <a:rPr lang="en-US" b="1" dirty="0"/>
              <a:t>2. Create a new Azure resource group</a:t>
            </a:r>
          </a:p>
          <a:p>
            <a:pPr lvl="1"/>
            <a:r>
              <a:rPr lang="en-US" b="1" dirty="0"/>
              <a:t>3. In the Logic App Designer, select Blank Logic App</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Create a blank Logic App</a:t>
            </a:r>
          </a:p>
        </p:txBody>
      </p:sp>
      <p:pic>
        <p:nvPicPr>
          <p:cNvPr id="11266" name="Picture 2" descr="Open logic app .json file with Logic App Desig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463" y="1874244"/>
            <a:ext cx="4585576" cy="194887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lect Azure subscription, resource group, and resource lo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463" y="4010725"/>
            <a:ext cx="3705226" cy="189042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Select Blank Logic 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1033" y="3283273"/>
            <a:ext cx="3806451" cy="343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34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5232202"/>
          </a:xfrm>
        </p:spPr>
        <p:txBody>
          <a:bodyPr/>
          <a:lstStyle/>
          <a:p>
            <a:r>
              <a:rPr lang="en-US" b="1" dirty="0"/>
              <a:t>Implementation steps:</a:t>
            </a:r>
          </a:p>
          <a:p>
            <a:pPr lvl="1"/>
            <a:r>
              <a:rPr lang="en-US" b="1" dirty="0"/>
              <a:t>1. In Logic App Designer, select the When a feed item is published trigger</a:t>
            </a:r>
          </a:p>
          <a:p>
            <a:pPr lvl="1"/>
            <a:r>
              <a:rPr lang="en-US" b="1" dirty="0"/>
              <a:t>2. Configure trigger properties:</a:t>
            </a:r>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r>
              <a:rPr lang="en-US" b="1" dirty="0"/>
              <a:t>3. Under the When a feed item is published trigger, add the Send an email action.</a:t>
            </a:r>
          </a:p>
          <a:p>
            <a:pPr lvl="1"/>
            <a:r>
              <a:rPr lang="en-US" b="1" dirty="0"/>
              <a:t>4. When prompted, sign in to your email account.</a:t>
            </a:r>
          </a:p>
          <a:p>
            <a:pPr lvl="1"/>
            <a:r>
              <a:rPr lang="en-US" b="1" dirty="0"/>
              <a:t>5. In the Send an email action, specify the data that you want the email to include.</a:t>
            </a:r>
          </a:p>
          <a:p>
            <a:pPr lvl="1"/>
            <a:r>
              <a:rPr lang="en-US" b="1" dirty="0"/>
              <a:t>6. Save the logic app.</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Build the Logic App workflow</a:t>
            </a:r>
          </a:p>
        </p:txBody>
      </p:sp>
      <p:pic>
        <p:nvPicPr>
          <p:cNvPr id="2" name="Picture 1"/>
          <p:cNvPicPr>
            <a:picLocks noChangeAspect="1"/>
          </p:cNvPicPr>
          <p:nvPr/>
        </p:nvPicPr>
        <p:blipFill>
          <a:blip r:embed="rId3"/>
          <a:stretch>
            <a:fillRect/>
          </a:stretch>
        </p:blipFill>
        <p:spPr>
          <a:xfrm>
            <a:off x="910285" y="2856504"/>
            <a:ext cx="6742857" cy="2219048"/>
          </a:xfrm>
          <a:prstGeom prst="rect">
            <a:avLst/>
          </a:prstGeom>
        </p:spPr>
      </p:pic>
    </p:spTree>
    <p:extLst>
      <p:ext uri="{BB962C8B-B14F-4D97-AF65-F5344CB8AC3E}">
        <p14:creationId xmlns:p14="http://schemas.microsoft.com/office/powerpoint/2010/main" val="8094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877985"/>
          </a:xfrm>
        </p:spPr>
        <p:txBody>
          <a:bodyPr/>
          <a:lstStyle/>
          <a:p>
            <a:r>
              <a:rPr lang="en-US" b="1" dirty="0"/>
              <a:t>Implementation steps:</a:t>
            </a:r>
          </a:p>
          <a:p>
            <a:pPr lvl="1"/>
            <a:r>
              <a:rPr lang="en-US" b="1" dirty="0"/>
              <a:t>1. From the Solution Explorer, select the Deploy action to deploy the logic app to Azure.</a:t>
            </a:r>
          </a:p>
          <a:p>
            <a:pPr lvl="1"/>
            <a:r>
              <a:rPr lang="en-US" b="1" dirty="0"/>
              <a:t>2. Keep the Azure subscription, resource group, and other default settings. </a:t>
            </a:r>
          </a:p>
          <a:p>
            <a:pPr lvl="1"/>
            <a:r>
              <a:rPr lang="en-US" b="1" dirty="0"/>
              <a:t>3. Provide the resource name for the logic app to use at deployment.</a:t>
            </a:r>
          </a:p>
          <a:p>
            <a:pPr lvl="1"/>
            <a:r>
              <a:rPr lang="en-US" b="1" dirty="0"/>
              <a:t>4. Monitor the deployment in the Visual Studio Output window.</a:t>
            </a:r>
          </a:p>
          <a:p>
            <a:pPr lvl="1"/>
            <a:r>
              <a:rPr lang="en-US" b="1" dirty="0"/>
              <a:t>5. After deployment finishes, the</a:t>
            </a:r>
            <a:br>
              <a:rPr lang="en-US" b="1" dirty="0"/>
            </a:br>
            <a:r>
              <a:rPr lang="en-US" b="1" dirty="0"/>
              <a:t>logic app will check the RSS feed</a:t>
            </a:r>
            <a:br>
              <a:rPr lang="en-US" b="1" dirty="0"/>
            </a:br>
            <a:r>
              <a:rPr lang="en-US" b="1" dirty="0"/>
              <a:t>on schedule (every minute). If the</a:t>
            </a:r>
            <a:br>
              <a:rPr lang="en-US" b="1" dirty="0"/>
            </a:br>
            <a:r>
              <a:rPr lang="en-US" b="1" dirty="0"/>
              <a:t>RSS feed has new items, the app</a:t>
            </a:r>
            <a:br>
              <a:rPr lang="en-US" b="1" dirty="0"/>
            </a:br>
            <a:r>
              <a:rPr lang="en-US" b="1" dirty="0"/>
              <a:t>sends an email for each new item. </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Deploy the Logic App to Azure</a:t>
            </a:r>
          </a:p>
        </p:txBody>
      </p:sp>
      <p:pic>
        <p:nvPicPr>
          <p:cNvPr id="12290" name="Picture 2" descr="Outlook sends email for each new RSS i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1" y="3658117"/>
            <a:ext cx="6478332" cy="292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79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2154436"/>
          </a:xfrm>
        </p:spPr>
        <p:txBody>
          <a:bodyPr/>
          <a:lstStyle/>
          <a:p>
            <a:r>
              <a:rPr lang="en-US" b="1" dirty="0"/>
              <a:t>Implementation steps:</a:t>
            </a:r>
          </a:p>
          <a:p>
            <a:pPr lvl="1"/>
            <a:r>
              <a:rPr lang="en-US" b="1" dirty="0"/>
              <a:t>1. Sign in to the Azure portal with the same account used to create your logic app.</a:t>
            </a:r>
          </a:p>
          <a:p>
            <a:pPr lvl="1"/>
            <a:r>
              <a:rPr lang="en-US" b="1" dirty="0"/>
              <a:t>2. On the main Azure menu, select Resource groups. Select the resource group for your logic app, and then select Overview.</a:t>
            </a:r>
          </a:p>
          <a:p>
            <a:pPr lvl="1"/>
            <a:r>
              <a:rPr lang="en-US" b="1" dirty="0"/>
              <a:t>3. On the Overview page, choose Delete resource group. Enter the resource group name as confirmation, and choose Delete.</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Clean up resources</a:t>
            </a:r>
          </a:p>
        </p:txBody>
      </p:sp>
    </p:spTree>
    <p:extLst>
      <p:ext uri="{BB962C8B-B14F-4D97-AF65-F5344CB8AC3E}">
        <p14:creationId xmlns:p14="http://schemas.microsoft.com/office/powerpoint/2010/main" val="309336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2265236"/>
          </a:xfrm>
        </p:spPr>
        <p:txBody>
          <a:bodyPr/>
          <a:lstStyle/>
          <a:p>
            <a:r>
              <a:rPr lang="en-US" b="1" dirty="0"/>
              <a:t>Offer extensibility beyond built-in connectors:</a:t>
            </a:r>
          </a:p>
          <a:p>
            <a:pPr lvl="1"/>
            <a:r>
              <a:rPr lang="en-US" b="1" dirty="0"/>
              <a:t>Function-based: generate data by calling a function</a:t>
            </a:r>
          </a:p>
          <a:p>
            <a:r>
              <a:rPr lang="en-US" b="1" dirty="0"/>
              <a:t>To create custom connectors, use </a:t>
            </a:r>
            <a:br>
              <a:rPr lang="en-US" b="1" dirty="0"/>
            </a:br>
            <a:r>
              <a:rPr lang="en-US" b="1" dirty="0"/>
              <a:t>the following implementation steps:</a:t>
            </a:r>
          </a:p>
          <a:p>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Custom connectors overview</a:t>
            </a:r>
          </a:p>
        </p:txBody>
      </p:sp>
      <p:pic>
        <p:nvPicPr>
          <p:cNvPr id="13314" name="Picture 2" descr="Conceptual overview for a Web API, custom connector, and logic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051" y="1601694"/>
            <a:ext cx="3648075" cy="383857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ustom connector authoring st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126" y="3778468"/>
            <a:ext cx="6364080" cy="166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13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5379934"/>
          </a:xfrm>
        </p:spPr>
        <p:txBody>
          <a:bodyPr/>
          <a:lstStyle/>
          <a:p>
            <a:r>
              <a:rPr lang="en-US" b="1" dirty="0"/>
              <a:t>Objective: </a:t>
            </a:r>
          </a:p>
          <a:p>
            <a:pPr lvl="1"/>
            <a:r>
              <a:rPr lang="en-US" b="1" dirty="0"/>
              <a:t>create a custom connector and define its behavior by using an </a:t>
            </a:r>
            <a:r>
              <a:rPr lang="en-US" b="1" dirty="0" err="1"/>
              <a:t>OpenAPI</a:t>
            </a:r>
            <a:r>
              <a:rPr lang="en-US" b="1" dirty="0"/>
              <a:t> definition</a:t>
            </a:r>
          </a:p>
          <a:p>
            <a:r>
              <a:rPr lang="en-US" b="1" dirty="0"/>
              <a:t>Implementation steps:</a:t>
            </a:r>
          </a:p>
          <a:p>
            <a:pPr lvl="1"/>
            <a:r>
              <a:rPr lang="en-US" b="1" dirty="0"/>
              <a:t>1. From the Azure portal, create a new Logic App Connector resource</a:t>
            </a:r>
          </a:p>
          <a:p>
            <a:pPr lvl="1"/>
            <a:r>
              <a:rPr lang="en-US" b="1" dirty="0"/>
              <a:t>2. Provide the connector resource properties:</a:t>
            </a:r>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r>
              <a:rPr lang="en-US" b="1" dirty="0"/>
              <a:t>3. After Azure deploys your connector, the custom connector blade opens automatically.</a:t>
            </a:r>
          </a:p>
          <a:p>
            <a:pPr lvl="1"/>
            <a:endParaRPr lang="en-US" b="1" dirty="0"/>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Create a custom connector in Logic Apps</a:t>
            </a:r>
          </a:p>
        </p:txBody>
      </p:sp>
      <p:pic>
        <p:nvPicPr>
          <p:cNvPr id="2" name="Picture 1"/>
          <p:cNvPicPr>
            <a:picLocks noChangeAspect="1"/>
          </p:cNvPicPr>
          <p:nvPr/>
        </p:nvPicPr>
        <p:blipFill>
          <a:blip r:embed="rId3"/>
          <a:stretch>
            <a:fillRect/>
          </a:stretch>
        </p:blipFill>
        <p:spPr>
          <a:xfrm>
            <a:off x="842248" y="3770715"/>
            <a:ext cx="6023009" cy="2515291"/>
          </a:xfrm>
          <a:prstGeom prst="rect">
            <a:avLst/>
          </a:prstGeom>
        </p:spPr>
      </p:pic>
    </p:spTree>
    <p:extLst>
      <p:ext uri="{BB962C8B-B14F-4D97-AF65-F5344CB8AC3E}">
        <p14:creationId xmlns:p14="http://schemas.microsoft.com/office/powerpoint/2010/main" val="226475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2425279"/>
          </a:xfrm>
        </p:spPr>
        <p:txBody>
          <a:bodyPr/>
          <a:lstStyle/>
          <a:p>
            <a:r>
              <a:rPr lang="en-US" b="1" dirty="0"/>
              <a:t>Prerequisites:</a:t>
            </a:r>
          </a:p>
          <a:p>
            <a:pPr lvl="1"/>
            <a:r>
              <a:rPr lang="en-US" b="1" dirty="0"/>
              <a:t>An </a:t>
            </a:r>
            <a:r>
              <a:rPr lang="en-US" b="1" dirty="0" err="1"/>
              <a:t>OpenAPI</a:t>
            </a:r>
            <a:r>
              <a:rPr lang="en-US" b="1" dirty="0"/>
              <a:t> definition that describes the example API. </a:t>
            </a:r>
          </a:p>
          <a:p>
            <a:pPr lvl="1"/>
            <a:r>
              <a:rPr lang="en-US" b="1" dirty="0"/>
              <a:t>An API key for the Cognitive Services Text Analytics API</a:t>
            </a:r>
          </a:p>
          <a:p>
            <a:r>
              <a:rPr lang="en-US" b="1" dirty="0"/>
              <a:t>Implementation steps:</a:t>
            </a:r>
          </a:p>
          <a:p>
            <a:pPr lvl="1"/>
            <a:r>
              <a:rPr lang="en-US" b="1" dirty="0"/>
              <a:t>1. On the connectors blade, select Logic Apps Connector, then choose Edit.</a:t>
            </a:r>
          </a:p>
          <a:p>
            <a:pPr lvl="1"/>
            <a:r>
              <a:rPr lang="en-US" b="1" dirty="0"/>
              <a:t>2. Select Upload an </a:t>
            </a:r>
            <a:r>
              <a:rPr lang="en-US" b="1" dirty="0" err="1"/>
              <a:t>OpenAPI</a:t>
            </a:r>
            <a:r>
              <a:rPr lang="en-US" b="1" dirty="0"/>
              <a:t> file and navigate to the </a:t>
            </a:r>
            <a:r>
              <a:rPr lang="en-US" b="1" dirty="0" err="1"/>
              <a:t>OpenAPI</a:t>
            </a:r>
            <a:r>
              <a:rPr lang="en-US" b="1" dirty="0"/>
              <a:t> definition you created.</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Import the </a:t>
            </a:r>
            <a:r>
              <a:rPr lang="en-US" dirty="0" err="1"/>
              <a:t>OpenAPI</a:t>
            </a:r>
            <a:r>
              <a:rPr lang="en-US" dirty="0"/>
              <a:t> definition</a:t>
            </a:r>
          </a:p>
        </p:txBody>
      </p:sp>
      <p:pic>
        <p:nvPicPr>
          <p:cNvPr id="14338" name="Picture 2" descr="Edit Logic Apps Conn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83166"/>
            <a:ext cx="5007429" cy="172130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Upload OpenAPI coll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343" y="5190095"/>
            <a:ext cx="571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1538883"/>
          </a:xfrm>
        </p:spPr>
        <p:txBody>
          <a:bodyPr/>
          <a:lstStyle/>
          <a:p>
            <a:pPr lvl="1"/>
            <a:r>
              <a:rPr lang="en-US" b="1" dirty="0"/>
              <a:t>On the General page, review the information </a:t>
            </a:r>
            <a:br>
              <a:rPr lang="en-US" b="1" dirty="0"/>
            </a:br>
            <a:r>
              <a:rPr lang="en-US" b="1" dirty="0"/>
              <a:t>that was imported from the </a:t>
            </a:r>
            <a:r>
              <a:rPr lang="en-US" b="1" dirty="0" err="1"/>
              <a:t>OpenAPI</a:t>
            </a:r>
            <a:r>
              <a:rPr lang="en-US" b="1" dirty="0"/>
              <a:t> definition, </a:t>
            </a:r>
            <a:br>
              <a:rPr lang="en-US" b="1" dirty="0"/>
            </a:br>
            <a:r>
              <a:rPr lang="en-US" b="1" dirty="0"/>
              <a:t>including the API host and the base URL for the </a:t>
            </a:r>
            <a:br>
              <a:rPr lang="en-US" b="1" dirty="0"/>
            </a:br>
            <a:r>
              <a:rPr lang="en-US" b="1" dirty="0"/>
              <a:t>API. The connector uses the API host and the </a:t>
            </a:r>
            <a:br>
              <a:rPr lang="en-US" b="1" dirty="0"/>
            </a:br>
            <a:r>
              <a:rPr lang="en-US" b="1" dirty="0"/>
              <a:t>base URL to determine how to call the API.</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Review general details</a:t>
            </a:r>
          </a:p>
        </p:txBody>
      </p:sp>
      <p:pic>
        <p:nvPicPr>
          <p:cNvPr id="15362" name="Picture 2" descr="Custom connector General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570" y="1759204"/>
            <a:ext cx="4594213" cy="47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68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4985980"/>
          </a:xfrm>
        </p:spPr>
        <p:txBody>
          <a:bodyPr/>
          <a:lstStyle/>
          <a:p>
            <a:pPr lvl="1"/>
            <a:r>
              <a:rPr lang="en-US" b="1" dirty="0"/>
              <a:t>On the Security page, review the authentication information for the API key</a:t>
            </a:r>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r>
              <a:rPr lang="en-US" b="1" dirty="0"/>
              <a:t>The label is displayed when someone first makes a connection with the custom connector; you can choose Edit and change this value. The parameter name and</a:t>
            </a:r>
            <a:br>
              <a:rPr lang="en-US" b="1" dirty="0"/>
            </a:br>
            <a:r>
              <a:rPr lang="en-US" b="1" dirty="0"/>
              <a:t>location must match what the API expects:</a:t>
            </a:r>
          </a:p>
          <a:p>
            <a:pPr lvl="2"/>
            <a:r>
              <a:rPr lang="en-US" b="1" dirty="0"/>
              <a:t>In this case “</a:t>
            </a:r>
            <a:r>
              <a:rPr lang="en-US" b="1" dirty="0" err="1"/>
              <a:t>Ocp</a:t>
            </a:r>
            <a:r>
              <a:rPr lang="en-US" b="1" dirty="0"/>
              <a:t>-</a:t>
            </a:r>
            <a:r>
              <a:rPr lang="en-US" b="1" dirty="0" err="1"/>
              <a:t>Apim</a:t>
            </a:r>
            <a:r>
              <a:rPr lang="en-US" b="1" dirty="0"/>
              <a:t>-Subscription-Key” and "Header".</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Review authentication type</a:t>
            </a:r>
          </a:p>
        </p:txBody>
      </p:sp>
      <p:pic>
        <p:nvPicPr>
          <p:cNvPr id="16386" name="Picture 2" descr="API key parame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18" y="2161847"/>
            <a:ext cx="57150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60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4025717"/>
          </a:xfrm>
        </p:spPr>
        <p:txBody>
          <a:bodyPr/>
          <a:lstStyle/>
          <a:p>
            <a:r>
              <a:rPr lang="en-US" b="1" dirty="0"/>
              <a:t>To create a template for a logic app, you must:</a:t>
            </a:r>
          </a:p>
          <a:p>
            <a:pPr lvl="1"/>
            <a:r>
              <a:rPr lang="en-US" b="1" dirty="0"/>
              <a:t>define its resources</a:t>
            </a:r>
          </a:p>
          <a:p>
            <a:pPr lvl="1"/>
            <a:r>
              <a:rPr lang="en-US" b="1" dirty="0"/>
              <a:t>parameterize the template (as needed)</a:t>
            </a:r>
          </a:p>
          <a:p>
            <a:r>
              <a:rPr lang="en-US" b="1" dirty="0"/>
              <a:t>A logic app has three basic components:</a:t>
            </a:r>
          </a:p>
          <a:p>
            <a:pPr lvl="1"/>
            <a:r>
              <a:rPr lang="en-US" b="1" dirty="0"/>
              <a:t>Logic app resource: Contains information about things like pricing plan, location, and the workflow definition.</a:t>
            </a:r>
          </a:p>
          <a:p>
            <a:pPr lvl="1"/>
            <a:r>
              <a:rPr lang="en-US" b="1" dirty="0"/>
              <a:t>Workflow definition: Describes your logic app's workflow steps and how the Logic Apps engine should execute the workflow. </a:t>
            </a:r>
          </a:p>
          <a:p>
            <a:pPr lvl="1"/>
            <a:r>
              <a:rPr lang="en-US" b="1" dirty="0"/>
              <a:t>Connections: Refer to separate resources that securely store metadata about any connector connections, such as a connection string and an access token. In the logic app resource, your logic app references these resources in the parameters section.</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Logic App deployment template overview</a:t>
            </a:r>
          </a:p>
        </p:txBody>
      </p:sp>
    </p:spTree>
    <p:extLst>
      <p:ext uri="{BB962C8B-B14F-4D97-AF65-F5344CB8AC3E}">
        <p14:creationId xmlns:p14="http://schemas.microsoft.com/office/powerpoint/2010/main" val="64005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Key Features of App Service Web Apps</a:t>
            </a:r>
          </a:p>
        </p:txBody>
      </p:sp>
      <p:sp>
        <p:nvSpPr>
          <p:cNvPr id="6" name="Text Placeholder 5"/>
          <p:cNvSpPr>
            <a:spLocks noGrp="1"/>
          </p:cNvSpPr>
          <p:nvPr>
            <p:ph type="body" sz="quarter" idx="10"/>
          </p:nvPr>
        </p:nvSpPr>
        <p:spPr>
          <a:xfrm>
            <a:off x="539812" y="1686634"/>
            <a:ext cx="11018520" cy="4567404"/>
          </a:xfrm>
        </p:spPr>
        <p:txBody>
          <a:bodyPr/>
          <a:lstStyle/>
          <a:p>
            <a:r>
              <a:rPr lang="en-US" b="1" dirty="0"/>
              <a:t>Multiple languages and frameworks</a:t>
            </a:r>
          </a:p>
          <a:p>
            <a:r>
              <a:rPr lang="en-US" b="1" dirty="0"/>
              <a:t>DevOps optimization</a:t>
            </a:r>
          </a:p>
          <a:p>
            <a:r>
              <a:rPr lang="en-US" b="1" dirty="0"/>
              <a:t>Global scale with high availability</a:t>
            </a:r>
          </a:p>
          <a:p>
            <a:r>
              <a:rPr lang="en-US" b="1" dirty="0"/>
              <a:t>Connections to SaaS platforms and on-premises data</a:t>
            </a:r>
          </a:p>
          <a:p>
            <a:r>
              <a:rPr lang="en-US" b="1" dirty="0"/>
              <a:t>Security and compliance</a:t>
            </a:r>
          </a:p>
          <a:p>
            <a:r>
              <a:rPr lang="en-US" b="1" dirty="0"/>
              <a:t>Application templates</a:t>
            </a:r>
          </a:p>
          <a:p>
            <a:r>
              <a:rPr lang="en-US" b="1" dirty="0"/>
              <a:t>Visual Studio integration</a:t>
            </a:r>
          </a:p>
          <a:p>
            <a:r>
              <a:rPr lang="en-US" b="1" dirty="0"/>
              <a:t>API and mobile features</a:t>
            </a:r>
          </a:p>
          <a:p>
            <a:r>
              <a:rPr lang="en-US" b="1" dirty="0" err="1"/>
              <a:t>Serverless</a:t>
            </a:r>
            <a:r>
              <a:rPr lang="en-US" b="1" dirty="0"/>
              <a:t> code</a:t>
            </a:r>
          </a:p>
        </p:txBody>
      </p:sp>
    </p:spTree>
    <p:extLst>
      <p:ext uri="{BB962C8B-B14F-4D97-AF65-F5344CB8AC3E}">
        <p14:creationId xmlns:p14="http://schemas.microsoft.com/office/powerpoint/2010/main" val="14452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4099584"/>
          </a:xfrm>
        </p:spPr>
        <p:txBody>
          <a:bodyPr/>
          <a:lstStyle/>
          <a:p>
            <a:r>
              <a:rPr lang="en-US" b="1" dirty="0"/>
              <a:t>The simplest methods rely on:</a:t>
            </a:r>
          </a:p>
          <a:p>
            <a:pPr lvl="1"/>
            <a:r>
              <a:rPr lang="en-US" b="1" dirty="0"/>
              <a:t>Visual Studio Tools for Logic Apps</a:t>
            </a:r>
          </a:p>
          <a:p>
            <a:pPr lvl="1"/>
            <a:r>
              <a:rPr lang="en-US" b="1" dirty="0"/>
              <a:t>Logic App Template Creator PowerShell module:</a:t>
            </a:r>
          </a:p>
          <a:p>
            <a:pPr lvl="2"/>
            <a:r>
              <a:rPr lang="en-US" b="1" dirty="0"/>
              <a:t>Analyzes the logic app and its connections</a:t>
            </a:r>
          </a:p>
          <a:p>
            <a:pPr lvl="2"/>
            <a:r>
              <a:rPr lang="en-US" b="1" dirty="0"/>
              <a:t>Generates template resources based on the analysis</a:t>
            </a:r>
          </a:p>
          <a:p>
            <a:r>
              <a:rPr lang="en-US" b="1" dirty="0"/>
              <a:t>To generate a logic app template by using PowerShell:</a:t>
            </a:r>
          </a:p>
          <a:p>
            <a:pPr lvl="1"/>
            <a:r>
              <a:rPr lang="en-US" b="1" dirty="0"/>
              <a:t>1. Install the logic app template PowerShell module:</a:t>
            </a:r>
          </a:p>
          <a:p>
            <a:pPr lvl="2"/>
            <a:r>
              <a:rPr lang="en-US" b="1" dirty="0"/>
              <a:t>Install-Module –Name </a:t>
            </a:r>
            <a:r>
              <a:rPr lang="en-US" b="1" dirty="0" err="1"/>
              <a:t>LogicAppTemplate</a:t>
            </a:r>
            <a:endParaRPr lang="en-US" b="1" dirty="0"/>
          </a:p>
          <a:p>
            <a:pPr lvl="1"/>
            <a:r>
              <a:rPr lang="en-US" b="1" dirty="0"/>
              <a:t>2. Generate a logic app template</a:t>
            </a:r>
          </a:p>
          <a:p>
            <a:pPr lvl="2"/>
            <a:r>
              <a:rPr lang="en-US" b="1" dirty="0" err="1"/>
              <a:t>armclient</a:t>
            </a:r>
            <a:r>
              <a:rPr lang="en-US" b="1" dirty="0"/>
              <a:t> token $</a:t>
            </a:r>
            <a:r>
              <a:rPr lang="en-US" b="1" dirty="0" err="1"/>
              <a:t>SubscriptionId</a:t>
            </a:r>
            <a:r>
              <a:rPr lang="en-US" b="1" dirty="0"/>
              <a:t> | </a:t>
            </a:r>
            <a:br>
              <a:rPr lang="en-US" b="1" dirty="0"/>
            </a:br>
            <a:r>
              <a:rPr lang="en-US" b="1" dirty="0"/>
              <a:t>Get-</a:t>
            </a:r>
            <a:r>
              <a:rPr lang="en-US" b="1" dirty="0" err="1"/>
              <a:t>LogicAppTemplate</a:t>
            </a:r>
            <a:r>
              <a:rPr lang="en-US" b="1" dirty="0"/>
              <a:t> -</a:t>
            </a:r>
            <a:r>
              <a:rPr lang="en-US" b="1" dirty="0" err="1"/>
              <a:t>LogicApp</a:t>
            </a:r>
            <a:r>
              <a:rPr lang="en-US" b="1" dirty="0"/>
              <a:t> </a:t>
            </a:r>
            <a:r>
              <a:rPr lang="en-US" b="1" dirty="0" err="1"/>
              <a:t>MyApp</a:t>
            </a:r>
            <a:r>
              <a:rPr lang="en-US" b="1" dirty="0"/>
              <a:t> -</a:t>
            </a:r>
            <a:r>
              <a:rPr lang="en-US" b="1" dirty="0" err="1"/>
              <a:t>ResourceGroup</a:t>
            </a:r>
            <a:r>
              <a:rPr lang="en-US" b="1" dirty="0"/>
              <a:t> </a:t>
            </a:r>
            <a:r>
              <a:rPr lang="en-US" b="1" dirty="0" err="1"/>
              <a:t>MyRG</a:t>
            </a:r>
            <a:r>
              <a:rPr lang="en-US" b="1" dirty="0"/>
              <a:t> -</a:t>
            </a:r>
            <a:r>
              <a:rPr lang="en-US" b="1" dirty="0" err="1"/>
              <a:t>SubscriptionId</a:t>
            </a:r>
            <a:r>
              <a:rPr lang="en-US" b="1" dirty="0"/>
              <a:t> $</a:t>
            </a:r>
            <a:r>
              <a:rPr lang="en-US" b="1" dirty="0" err="1"/>
              <a:t>SubscriptionId</a:t>
            </a:r>
            <a:r>
              <a:rPr lang="en-US" b="1" dirty="0"/>
              <a:t> -Verbose |</a:t>
            </a:r>
            <a:br>
              <a:rPr lang="en-US" b="1" dirty="0"/>
            </a:br>
            <a:r>
              <a:rPr lang="en-US" b="1" dirty="0"/>
              <a:t>Out-File C:\template.json</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Create a Logic App deployment template</a:t>
            </a:r>
          </a:p>
        </p:txBody>
      </p:sp>
    </p:spTree>
    <p:extLst>
      <p:ext uri="{BB962C8B-B14F-4D97-AF65-F5344CB8AC3E}">
        <p14:creationId xmlns:p14="http://schemas.microsoft.com/office/powerpoint/2010/main" val="320890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31657" y="4593190"/>
            <a:ext cx="3485714" cy="1590476"/>
          </a:xfrm>
          <a:prstGeom prst="rect">
            <a:avLst/>
          </a:prstGeom>
        </p:spPr>
      </p:pic>
      <p:sp>
        <p:nvSpPr>
          <p:cNvPr id="6" name="Text Placeholder 5"/>
          <p:cNvSpPr>
            <a:spLocks noGrp="1"/>
          </p:cNvSpPr>
          <p:nvPr>
            <p:ph type="body" sz="quarter" idx="10"/>
          </p:nvPr>
        </p:nvSpPr>
        <p:spPr>
          <a:xfrm>
            <a:off x="539812" y="1686634"/>
            <a:ext cx="11018520" cy="4641271"/>
          </a:xfrm>
        </p:spPr>
        <p:txBody>
          <a:bodyPr/>
          <a:lstStyle/>
          <a:p>
            <a:r>
              <a:rPr lang="en-US" b="1" dirty="0"/>
              <a:t>You can use logic app parameters in triggers and actions:</a:t>
            </a:r>
          </a:p>
          <a:p>
            <a:pPr lvl="1"/>
            <a:r>
              <a:rPr lang="en-US" b="1" dirty="0"/>
              <a:t>Child workflow</a:t>
            </a:r>
          </a:p>
          <a:p>
            <a:pPr lvl="1"/>
            <a:r>
              <a:rPr lang="en-US" b="1" dirty="0"/>
              <a:t>Function app</a:t>
            </a:r>
          </a:p>
          <a:p>
            <a:pPr lvl="1"/>
            <a:r>
              <a:rPr lang="en-US" b="1" dirty="0"/>
              <a:t>APIM call</a:t>
            </a:r>
          </a:p>
          <a:p>
            <a:pPr lvl="1"/>
            <a:r>
              <a:rPr lang="en-US" b="1" dirty="0"/>
              <a:t>API connection runtime URL</a:t>
            </a:r>
          </a:p>
          <a:p>
            <a:pPr lvl="1"/>
            <a:r>
              <a:rPr lang="en-US" b="1" dirty="0"/>
              <a:t>API connection path</a:t>
            </a:r>
          </a:p>
          <a:p>
            <a:r>
              <a:rPr lang="en-US" b="1" dirty="0"/>
              <a:t>You can also use template functions and parameters:</a:t>
            </a:r>
          </a:p>
          <a:p>
            <a:pPr lvl="1"/>
            <a:r>
              <a:rPr lang="en-US" b="1" dirty="0"/>
              <a:t>For example, you can replace the Azure Function resource ID:</a:t>
            </a:r>
          </a:p>
          <a:p>
            <a:pPr lvl="1"/>
            <a:endParaRPr lang="en-US" b="1" dirty="0"/>
          </a:p>
          <a:p>
            <a:pPr lvl="1"/>
            <a:endParaRPr lang="en-US" b="1" dirty="0"/>
          </a:p>
          <a:p>
            <a:pPr lvl="1"/>
            <a:endParaRPr lang="en-US" b="1" dirty="0"/>
          </a:p>
          <a:p>
            <a:pPr lvl="1"/>
            <a:r>
              <a:rPr lang="en-US" b="1" dirty="0"/>
              <a:t>For Logic App Designer to work, you must provide default values of parameters</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Add parameters to Logic App template</a:t>
            </a:r>
          </a:p>
        </p:txBody>
      </p:sp>
    </p:spTree>
    <p:extLst>
      <p:ext uri="{BB962C8B-B14F-4D97-AF65-F5344CB8AC3E}">
        <p14:creationId xmlns:p14="http://schemas.microsoft.com/office/powerpoint/2010/main" val="64354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619452"/>
          </a:xfrm>
        </p:spPr>
        <p:txBody>
          <a:bodyPr/>
          <a:lstStyle/>
          <a:p>
            <a:r>
              <a:rPr lang="en-US" b="1" dirty="0"/>
              <a:t>Implementation steps (from Visual Studio):</a:t>
            </a:r>
          </a:p>
          <a:p>
            <a:pPr lvl="1"/>
            <a:r>
              <a:rPr lang="en-US" b="1" dirty="0"/>
              <a:t>1. Open the JSON template.</a:t>
            </a:r>
          </a:p>
          <a:p>
            <a:pPr lvl="1"/>
            <a:r>
              <a:rPr lang="en-US" b="1" dirty="0"/>
              <a:t>2. In the JSON Outline window, right-click the resources node and click Add New Resource.</a:t>
            </a:r>
          </a:p>
          <a:p>
            <a:pPr lvl="1"/>
            <a:r>
              <a:rPr lang="en-US" b="1" dirty="0"/>
              <a:t>3. From the Add Resource dialog box, add the Logic App resource and set its properties.</a:t>
            </a:r>
          </a:p>
          <a:p>
            <a:pPr lvl="1"/>
            <a:r>
              <a:rPr lang="en-US" b="1" dirty="0"/>
              <a:t>4. Deploy the template.</a:t>
            </a:r>
          </a:p>
          <a:p>
            <a:pPr lvl="1"/>
            <a:r>
              <a:rPr lang="en-US" b="1" dirty="0"/>
              <a:t>5. From the Logic Apps Designer, authorize OAuth connections:</a:t>
            </a:r>
          </a:p>
          <a:p>
            <a:pPr lvl="2"/>
            <a:r>
              <a:rPr lang="en-US" b="1" dirty="0"/>
              <a:t>After deployment, the logic app works end-to-end with valid parameters. However, you must still authorize OAuth connections to generate a valid access token. To authorize OAuth connections, open the logic app in the Logic Apps Designer, and authorize these connections. For automated deployment, you can use a script to consent to each OAuth connection. </a:t>
            </a:r>
          </a:p>
        </p:txBody>
      </p:sp>
      <p:sp>
        <p:nvSpPr>
          <p:cNvPr id="3" name="Title 2">
            <a:extLst>
              <a:ext uri="{FF2B5EF4-FFF2-40B4-BE49-F238E27FC236}">
                <a16:creationId xmlns:a16="http://schemas.microsoft.com/office/drawing/2014/main" id="{E96E774A-ECD8-4FB6-AC72-45C45B80DC65}"/>
              </a:ext>
            </a:extLst>
          </p:cNvPr>
          <p:cNvSpPr>
            <a:spLocks noGrp="1"/>
          </p:cNvSpPr>
          <p:nvPr>
            <p:ph type="title"/>
          </p:nvPr>
        </p:nvSpPr>
        <p:spPr>
          <a:xfrm>
            <a:off x="588263" y="457200"/>
            <a:ext cx="11018520" cy="553998"/>
          </a:xfrm>
        </p:spPr>
        <p:txBody>
          <a:bodyPr/>
          <a:lstStyle/>
          <a:p>
            <a:r>
              <a:rPr lang="en-US" dirty="0"/>
              <a:t>Adding your Logic App to an existing Resource Group</a:t>
            </a:r>
          </a:p>
        </p:txBody>
      </p:sp>
    </p:spTree>
    <p:extLst>
      <p:ext uri="{BB962C8B-B14F-4D97-AF65-F5344CB8AC3E}">
        <p14:creationId xmlns:p14="http://schemas.microsoft.com/office/powerpoint/2010/main" val="130042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94CB-16CF-4CF1-AE23-94F59822B60E}"/>
              </a:ext>
            </a:extLst>
          </p:cNvPr>
          <p:cNvSpPr>
            <a:spLocks noGrp="1"/>
          </p:cNvSpPr>
          <p:nvPr>
            <p:ph type="title"/>
          </p:nvPr>
        </p:nvSpPr>
        <p:spPr/>
        <p:txBody>
          <a:bodyPr/>
          <a:lstStyle/>
          <a:p>
            <a:r>
              <a:rPr lang="en-US" dirty="0"/>
              <a:t>Online Lab - Implementing and Managing Application Services</a:t>
            </a:r>
          </a:p>
        </p:txBody>
      </p:sp>
    </p:spTree>
    <p:extLst>
      <p:ext uri="{BB962C8B-B14F-4D97-AF65-F5344CB8AC3E}">
        <p14:creationId xmlns:p14="http://schemas.microsoft.com/office/powerpoint/2010/main" val="94727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13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69B3-5979-4D7A-AC2C-58AD3FBDB3AD}"/>
              </a:ext>
            </a:extLst>
          </p:cNvPr>
          <p:cNvSpPr>
            <a:spLocks noGrp="1"/>
          </p:cNvSpPr>
          <p:nvPr>
            <p:ph type="title"/>
          </p:nvPr>
        </p:nvSpPr>
        <p:spPr/>
        <p:txBody>
          <a:bodyPr/>
          <a:lstStyle/>
          <a:p>
            <a:r>
              <a:rPr lang="en-US" dirty="0"/>
              <a:t>Azure App Service plans</a:t>
            </a:r>
          </a:p>
        </p:txBody>
      </p:sp>
      <p:sp>
        <p:nvSpPr>
          <p:cNvPr id="3" name="Text Placeholder 2">
            <a:extLst>
              <a:ext uri="{FF2B5EF4-FFF2-40B4-BE49-F238E27FC236}">
                <a16:creationId xmlns:a16="http://schemas.microsoft.com/office/drawing/2014/main" id="{4437A396-4DBC-4F7C-83E0-817B8B04D042}"/>
              </a:ext>
            </a:extLst>
          </p:cNvPr>
          <p:cNvSpPr>
            <a:spLocks noGrp="1"/>
          </p:cNvSpPr>
          <p:nvPr>
            <p:ph type="body" sz="quarter" idx="10"/>
          </p:nvPr>
        </p:nvSpPr>
        <p:spPr>
          <a:xfrm>
            <a:off x="542158" y="1356669"/>
            <a:ext cx="11018520" cy="4887492"/>
          </a:xfrm>
        </p:spPr>
        <p:txBody>
          <a:bodyPr/>
          <a:lstStyle/>
          <a:p>
            <a:pPr marL="0" indent="0" fontAlgn="base">
              <a:buNone/>
            </a:pPr>
            <a:r>
              <a:rPr lang="en-US" sz="2000" dirty="0"/>
              <a:t>In App Service, an app runs in an </a:t>
            </a:r>
            <a:r>
              <a:rPr lang="en-US" sz="2000" i="1" dirty="0"/>
              <a:t>App Service plan</a:t>
            </a:r>
            <a:r>
              <a:rPr lang="en-US" sz="2000" dirty="0"/>
              <a:t>. </a:t>
            </a:r>
          </a:p>
          <a:p>
            <a:pPr lvl="1" fontAlgn="base"/>
            <a:r>
              <a:rPr lang="en-US" dirty="0"/>
              <a:t>An App Service plan defines a set of compute resources for a web app to run.</a:t>
            </a:r>
          </a:p>
          <a:p>
            <a:pPr lvl="1" fontAlgn="base"/>
            <a:r>
              <a:rPr lang="en-US" dirty="0"/>
              <a:t>Compute resources are analogous to the server farm in conventional web hosting. </a:t>
            </a:r>
          </a:p>
          <a:p>
            <a:pPr lvl="1" fontAlgn="base"/>
            <a:r>
              <a:rPr lang="en-US" dirty="0"/>
              <a:t>One or more apps can be configured to run on the same computing resources (or in the same App Service plan).</a:t>
            </a:r>
          </a:p>
          <a:p>
            <a:pPr marL="0" indent="0" fontAlgn="base">
              <a:buNone/>
            </a:pPr>
            <a:endParaRPr lang="en-US" sz="2000" dirty="0"/>
          </a:p>
          <a:p>
            <a:pPr marL="0" indent="0" fontAlgn="base">
              <a:buNone/>
            </a:pPr>
            <a:r>
              <a:rPr lang="en-US" sz="2000" dirty="0"/>
              <a:t>When an App Service plan is created in a certain region a set of compute resources is created for that plan in that region. Whatever apps are put into the App Service plan run on those compute resources as defined by your App Service plan. Each App Service plan defines:</a:t>
            </a:r>
          </a:p>
          <a:p>
            <a:pPr lvl="1" fontAlgn="base"/>
            <a:r>
              <a:rPr lang="en-US" dirty="0"/>
              <a:t>Region (West US, East US, etc.)</a:t>
            </a:r>
          </a:p>
          <a:p>
            <a:pPr lvl="1" fontAlgn="base"/>
            <a:r>
              <a:rPr lang="en-US" dirty="0"/>
              <a:t>Number of VM instances</a:t>
            </a:r>
          </a:p>
          <a:p>
            <a:pPr lvl="1" fontAlgn="base"/>
            <a:r>
              <a:rPr lang="en-US" dirty="0"/>
              <a:t>Size of VM instances (Small, Medium, Large)</a:t>
            </a:r>
          </a:p>
          <a:p>
            <a:pPr lvl="1" fontAlgn="base"/>
            <a:r>
              <a:rPr lang="en-US" dirty="0"/>
              <a:t>Pricing tier (Free, Shared, Basic, Standard, Premium, PremiumV2, Isolated, Consumption)</a:t>
            </a:r>
          </a:p>
          <a:p>
            <a:pPr marL="0" indent="0">
              <a:buNone/>
            </a:pPr>
            <a:endParaRPr lang="en-US" sz="1800" dirty="0"/>
          </a:p>
        </p:txBody>
      </p:sp>
    </p:spTree>
    <p:extLst>
      <p:ext uri="{BB962C8B-B14F-4D97-AF65-F5344CB8AC3E}">
        <p14:creationId xmlns:p14="http://schemas.microsoft.com/office/powerpoint/2010/main" val="19688218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A4E5-422F-4416-805B-AA7F0AD47D0D}"/>
              </a:ext>
            </a:extLst>
          </p:cNvPr>
          <p:cNvSpPr>
            <a:spLocks noGrp="1"/>
          </p:cNvSpPr>
          <p:nvPr>
            <p:ph type="title"/>
          </p:nvPr>
        </p:nvSpPr>
        <p:spPr/>
        <p:txBody>
          <a:bodyPr/>
          <a:lstStyle/>
          <a:p>
            <a:r>
              <a:rPr lang="en-US" dirty="0"/>
              <a:t>Authentication and authorization in Azure App Service</a:t>
            </a:r>
          </a:p>
        </p:txBody>
      </p:sp>
      <p:sp>
        <p:nvSpPr>
          <p:cNvPr id="3" name="Text Placeholder 2">
            <a:extLst>
              <a:ext uri="{FF2B5EF4-FFF2-40B4-BE49-F238E27FC236}">
                <a16:creationId xmlns:a16="http://schemas.microsoft.com/office/drawing/2014/main" id="{8CBD42EE-4A1C-4504-A50D-B14D1DDC17BF}"/>
              </a:ext>
            </a:extLst>
          </p:cNvPr>
          <p:cNvSpPr>
            <a:spLocks noGrp="1"/>
          </p:cNvSpPr>
          <p:nvPr>
            <p:ph type="body" sz="quarter" idx="10"/>
          </p:nvPr>
        </p:nvSpPr>
        <p:spPr>
          <a:xfrm>
            <a:off x="584200" y="1435497"/>
            <a:ext cx="11018520" cy="1378839"/>
          </a:xfrm>
        </p:spPr>
        <p:txBody>
          <a:bodyPr/>
          <a:lstStyle/>
          <a:p>
            <a:r>
              <a:rPr lang="en-US" sz="1600" dirty="0"/>
              <a:t>Azure App Service provides built-in authentication and authorization support.</a:t>
            </a:r>
          </a:p>
          <a:p>
            <a:r>
              <a:rPr lang="en-US" sz="1600" dirty="0"/>
              <a:t>Users and access data can be signed in by writing minimal or no code in a web app, API, and mobile back end, and Azure Functions.</a:t>
            </a:r>
            <a:endParaRPr lang="en-US" sz="500" dirty="0"/>
          </a:p>
          <a:p>
            <a:r>
              <a:rPr lang="en-US" sz="1600" dirty="0"/>
              <a:t>An authentication and authorization module runs in the same sandbox as the application code.</a:t>
            </a:r>
          </a:p>
          <a:p>
            <a:r>
              <a:rPr lang="en-US" sz="1600" dirty="0"/>
              <a:t>All incoming HTTP requests pass through before being handled by the application code.</a:t>
            </a:r>
          </a:p>
        </p:txBody>
      </p:sp>
      <p:sp>
        <p:nvSpPr>
          <p:cNvPr id="4" name="Rectangle 3">
            <a:extLst>
              <a:ext uri="{FF2B5EF4-FFF2-40B4-BE49-F238E27FC236}">
                <a16:creationId xmlns:a16="http://schemas.microsoft.com/office/drawing/2014/main" id="{0E5FB615-44C1-494A-ABDF-7242C989FECE}"/>
              </a:ext>
            </a:extLst>
          </p:cNvPr>
          <p:cNvSpPr/>
          <p:nvPr/>
        </p:nvSpPr>
        <p:spPr>
          <a:xfrm>
            <a:off x="542159" y="3391795"/>
            <a:ext cx="5038834" cy="1545808"/>
          </a:xfrm>
          <a:prstGeom prst="rect">
            <a:avLst/>
          </a:prstGeom>
        </p:spPr>
        <p:txBody>
          <a:bodyPr wrap="square">
            <a:spAutoFit/>
          </a:bodyPr>
          <a:lstStyle/>
          <a:p>
            <a:pPr fontAlgn="base"/>
            <a:r>
              <a:rPr lang="en-US" dirty="0">
                <a:solidFill>
                  <a:srgbClr val="3C3C3C"/>
                </a:solidFill>
                <a:latin typeface="inherit"/>
              </a:rPr>
              <a:t>The module handles several things for the app:</a:t>
            </a:r>
          </a:p>
          <a:p>
            <a:pPr marL="228600" indent="-228600" defTabSz="932742">
              <a:spcBef>
                <a:spcPct val="20000"/>
              </a:spcBef>
              <a:buSzPct val="90000"/>
              <a:buFont typeface="Wingdings" panose="05000000000000000000" pitchFamily="2" charset="2"/>
              <a:buChar char=""/>
            </a:pPr>
            <a:r>
              <a:rPr lang="en-US" sz="16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Authenticates users with the specified provider</a:t>
            </a:r>
          </a:p>
          <a:p>
            <a:pPr marL="228600" indent="-228600" defTabSz="932742">
              <a:spcBef>
                <a:spcPct val="20000"/>
              </a:spcBef>
              <a:buSzPct val="90000"/>
              <a:buFont typeface="Wingdings" panose="05000000000000000000" pitchFamily="2" charset="2"/>
              <a:buChar char=""/>
            </a:pPr>
            <a:r>
              <a:rPr lang="en-US" sz="16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Validates, stores, and refreshes tokens</a:t>
            </a:r>
          </a:p>
          <a:p>
            <a:pPr marL="228600" indent="-228600" defTabSz="932742">
              <a:spcBef>
                <a:spcPct val="20000"/>
              </a:spcBef>
              <a:buSzPct val="90000"/>
              <a:buFont typeface="Wingdings" panose="05000000000000000000" pitchFamily="2" charset="2"/>
              <a:buChar char=""/>
            </a:pPr>
            <a:r>
              <a:rPr lang="en-US" sz="16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Manages the authenticated session</a:t>
            </a:r>
          </a:p>
          <a:p>
            <a:pPr marL="228600" indent="-228600" defTabSz="932742">
              <a:spcBef>
                <a:spcPct val="20000"/>
              </a:spcBef>
              <a:buSzPct val="90000"/>
              <a:buFont typeface="Wingdings" panose="05000000000000000000" pitchFamily="2" charset="2"/>
              <a:buChar char=""/>
            </a:pPr>
            <a:r>
              <a:rPr lang="en-US" sz="16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Injects identity information into request headers</a:t>
            </a:r>
          </a:p>
        </p:txBody>
      </p:sp>
      <p:pic>
        <p:nvPicPr>
          <p:cNvPr id="6" name="Picture 5">
            <a:extLst>
              <a:ext uri="{FF2B5EF4-FFF2-40B4-BE49-F238E27FC236}">
                <a16:creationId xmlns:a16="http://schemas.microsoft.com/office/drawing/2014/main" id="{4FD1B68A-CD4D-4A1A-9775-3D90D5A19655}"/>
              </a:ext>
            </a:extLst>
          </p:cNvPr>
          <p:cNvPicPr>
            <a:picLocks noChangeAspect="1"/>
          </p:cNvPicPr>
          <p:nvPr/>
        </p:nvPicPr>
        <p:blipFill>
          <a:blip r:embed="rId2"/>
          <a:stretch>
            <a:fillRect/>
          </a:stretch>
        </p:blipFill>
        <p:spPr>
          <a:xfrm>
            <a:off x="5521730" y="3201849"/>
            <a:ext cx="6454807" cy="3424592"/>
          </a:xfrm>
          <a:prstGeom prst="rect">
            <a:avLst/>
          </a:prstGeom>
        </p:spPr>
      </p:pic>
    </p:spTree>
    <p:extLst>
      <p:ext uri="{BB962C8B-B14F-4D97-AF65-F5344CB8AC3E}">
        <p14:creationId xmlns:p14="http://schemas.microsoft.com/office/powerpoint/2010/main" val="8059675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6CB6-1907-4E4E-AEB5-035CF4CFBF43}"/>
              </a:ext>
            </a:extLst>
          </p:cNvPr>
          <p:cNvSpPr>
            <a:spLocks noGrp="1"/>
          </p:cNvSpPr>
          <p:nvPr>
            <p:ph type="title"/>
          </p:nvPr>
        </p:nvSpPr>
        <p:spPr>
          <a:xfrm>
            <a:off x="588263" y="457200"/>
            <a:ext cx="11018520" cy="984885"/>
          </a:xfrm>
        </p:spPr>
        <p:txBody>
          <a:bodyPr/>
          <a:lstStyle/>
          <a:p>
            <a:r>
              <a:rPr lang="en-US" sz="3200" dirty="0"/>
              <a:t>Controlling App Service traffic by using Azure Traffic Manager</a:t>
            </a:r>
          </a:p>
        </p:txBody>
      </p:sp>
      <p:sp>
        <p:nvSpPr>
          <p:cNvPr id="3" name="Text Placeholder 2">
            <a:extLst>
              <a:ext uri="{FF2B5EF4-FFF2-40B4-BE49-F238E27FC236}">
                <a16:creationId xmlns:a16="http://schemas.microsoft.com/office/drawing/2014/main" id="{FD903A91-F7FD-466C-A451-4C48FF839C0C}"/>
              </a:ext>
            </a:extLst>
          </p:cNvPr>
          <p:cNvSpPr>
            <a:spLocks noGrp="1"/>
          </p:cNvSpPr>
          <p:nvPr>
            <p:ph type="body" sz="quarter" idx="10"/>
          </p:nvPr>
        </p:nvSpPr>
        <p:spPr>
          <a:xfrm>
            <a:off x="586740" y="1566876"/>
            <a:ext cx="11018520" cy="2646878"/>
          </a:xfrm>
        </p:spPr>
        <p:txBody>
          <a:bodyPr/>
          <a:lstStyle/>
          <a:p>
            <a:pPr marL="0" indent="0">
              <a:buNone/>
            </a:pPr>
            <a:r>
              <a:rPr lang="en-US" sz="2000" dirty="0"/>
              <a:t>Azure Traffic Manager controls how requests from web clients are distributed to apps in Azure App Service. </a:t>
            </a:r>
          </a:p>
          <a:p>
            <a:pPr marL="0" indent="0">
              <a:buNone/>
            </a:pPr>
            <a:r>
              <a:rPr lang="en-US" sz="2000" dirty="0"/>
              <a:t>When App Service endpoints are added to an Azure Traffic Manager profile, Azure Traffic Manager keeps track of the status of your App Service apps (running, stopped, or deleted)… it decides which of the endpoints should receive traffic.</a:t>
            </a:r>
          </a:p>
          <a:p>
            <a:pPr marL="0" indent="0">
              <a:buNone/>
            </a:pPr>
            <a:r>
              <a:rPr lang="en-US" sz="2000" dirty="0"/>
              <a:t>Azure Traffic Manager uses four different routing methods. These methods are described in the following list:</a:t>
            </a:r>
          </a:p>
          <a:p>
            <a:pPr marL="0" indent="0">
              <a:buNone/>
            </a:pPr>
            <a:endParaRPr lang="en-US" sz="2000" dirty="0"/>
          </a:p>
        </p:txBody>
      </p:sp>
      <p:sp>
        <p:nvSpPr>
          <p:cNvPr id="4" name="Rectangle 3">
            <a:extLst>
              <a:ext uri="{FF2B5EF4-FFF2-40B4-BE49-F238E27FC236}">
                <a16:creationId xmlns:a16="http://schemas.microsoft.com/office/drawing/2014/main" id="{95CF8EB0-E4CE-40DA-B388-9661248BF537}"/>
              </a:ext>
            </a:extLst>
          </p:cNvPr>
          <p:cNvSpPr/>
          <p:nvPr/>
        </p:nvSpPr>
        <p:spPr>
          <a:xfrm>
            <a:off x="672661" y="3945739"/>
            <a:ext cx="9785131" cy="2554545"/>
          </a:xfrm>
          <a:prstGeom prst="rect">
            <a:avLst/>
          </a:prstGeom>
        </p:spPr>
        <p:txBody>
          <a:bodyPr wrap="square">
            <a:spAutoFit/>
          </a:bodyPr>
          <a:lstStyle/>
          <a:p>
            <a:pPr marL="342900" indent="-342900" fontAlgn="base">
              <a:buFont typeface="Arial" panose="020B0604020202020204" pitchFamily="34" charset="0"/>
              <a:buChar char="•"/>
            </a:pPr>
            <a:r>
              <a:rPr lang="en-US" sz="2000" b="1"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Priority: </a:t>
            </a:r>
            <a:r>
              <a:rPr 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use a primary app for all traffic, and provide backups in case the primary or the backup apps are unavailable.</a:t>
            </a:r>
          </a:p>
          <a:p>
            <a:pPr marL="342900" indent="-342900" fontAlgn="base">
              <a:buFont typeface="Arial" panose="020B0604020202020204" pitchFamily="34" charset="0"/>
              <a:buChar char="•"/>
            </a:pPr>
            <a:r>
              <a:rPr lang="en-US" sz="2000" b="1"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Weighted: </a:t>
            </a:r>
            <a:r>
              <a:rPr 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distribute traffic across a set of apps, either evenly or according to weights, which you define.</a:t>
            </a:r>
          </a:p>
          <a:p>
            <a:pPr marL="342900" indent="-342900" fontAlgn="base">
              <a:buFont typeface="Arial" panose="020B0604020202020204" pitchFamily="34" charset="0"/>
              <a:buChar char="•"/>
            </a:pPr>
            <a:r>
              <a:rPr lang="en-US" sz="2000" b="1"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Performance: </a:t>
            </a:r>
            <a:r>
              <a:rPr 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when you have apps in different geographic locations, use the “closest” app in terms of the lowest network latency.</a:t>
            </a:r>
          </a:p>
          <a:p>
            <a:pPr marL="342900" indent="-342900" fontAlgn="base">
              <a:buFont typeface="Arial" panose="020B0604020202020204" pitchFamily="34" charset="0"/>
              <a:buChar char="•"/>
            </a:pPr>
            <a:r>
              <a:rPr lang="en-US" sz="2000" b="1"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Geographic: </a:t>
            </a:r>
            <a:r>
              <a:rPr 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direct users to specific apps based on which geographic location their DNS query originates from.</a:t>
            </a:r>
          </a:p>
        </p:txBody>
      </p:sp>
    </p:spTree>
    <p:extLst>
      <p:ext uri="{BB962C8B-B14F-4D97-AF65-F5344CB8AC3E}">
        <p14:creationId xmlns:p14="http://schemas.microsoft.com/office/powerpoint/2010/main" val="2048045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About App Service Environments</a:t>
            </a:r>
          </a:p>
        </p:txBody>
      </p:sp>
      <p:sp>
        <p:nvSpPr>
          <p:cNvPr id="6" name="Text Placeholder 5"/>
          <p:cNvSpPr>
            <a:spLocks noGrp="1"/>
          </p:cNvSpPr>
          <p:nvPr>
            <p:ph type="body" sz="quarter" idx="10"/>
          </p:nvPr>
        </p:nvSpPr>
        <p:spPr>
          <a:xfrm>
            <a:off x="513536" y="1250454"/>
            <a:ext cx="11018520" cy="5515356"/>
          </a:xfrm>
        </p:spPr>
        <p:txBody>
          <a:bodyPr/>
          <a:lstStyle/>
          <a:p>
            <a:pPr marL="228600" lvl="1" indent="0">
              <a:buNone/>
            </a:pPr>
            <a:r>
              <a:rPr lang="en-US" b="1" dirty="0"/>
              <a:t>Isolated and dedicated environments for securely running App Service at high scale</a:t>
            </a:r>
          </a:p>
          <a:p>
            <a:pPr lvl="1"/>
            <a:endParaRPr lang="en-US" b="1" dirty="0"/>
          </a:p>
          <a:p>
            <a:pPr marL="228600" lvl="1" indent="0">
              <a:buNone/>
            </a:pPr>
            <a:r>
              <a:rPr lang="en-US" b="1" dirty="0"/>
              <a:t>Offer hosting for:</a:t>
            </a:r>
          </a:p>
          <a:p>
            <a:pPr lvl="2"/>
            <a:r>
              <a:rPr lang="en-US" b="1" dirty="0"/>
              <a:t>Windows web apps</a:t>
            </a:r>
          </a:p>
          <a:p>
            <a:pPr lvl="2"/>
            <a:r>
              <a:rPr lang="en-US" b="1" dirty="0"/>
              <a:t>Linux web apps</a:t>
            </a:r>
          </a:p>
          <a:p>
            <a:pPr lvl="2"/>
            <a:r>
              <a:rPr lang="en-US" b="1" dirty="0"/>
              <a:t>Docker containers</a:t>
            </a:r>
          </a:p>
          <a:p>
            <a:pPr lvl="2"/>
            <a:r>
              <a:rPr lang="en-US" b="1" dirty="0"/>
              <a:t>Mobile apps</a:t>
            </a:r>
          </a:p>
          <a:p>
            <a:pPr lvl="2"/>
            <a:r>
              <a:rPr lang="en-US" b="1" dirty="0"/>
              <a:t>Functions</a:t>
            </a:r>
          </a:p>
          <a:p>
            <a:pPr marL="228600" lvl="1" indent="0">
              <a:buNone/>
            </a:pPr>
            <a:r>
              <a:rPr lang="en-US" b="1" dirty="0"/>
              <a:t>Provide unique (to App Service) functionality, including:</a:t>
            </a:r>
          </a:p>
          <a:p>
            <a:pPr lvl="2"/>
            <a:r>
              <a:rPr lang="en-US" b="1" dirty="0"/>
              <a:t>Isolated pricing tier</a:t>
            </a:r>
          </a:p>
          <a:p>
            <a:pPr lvl="2"/>
            <a:r>
              <a:rPr lang="en-US" b="1" dirty="0"/>
              <a:t>Virtual network integration</a:t>
            </a:r>
          </a:p>
          <a:p>
            <a:pPr lvl="2"/>
            <a:r>
              <a:rPr lang="en-US" b="1" dirty="0"/>
              <a:t>Support for layered security model and upstream security devices</a:t>
            </a:r>
          </a:p>
          <a:p>
            <a:pPr lvl="2"/>
            <a:r>
              <a:rPr lang="en-US" b="1" dirty="0"/>
              <a:t>The ability to host up to 100 App Service plan instances</a:t>
            </a:r>
          </a:p>
          <a:p>
            <a:pPr lvl="2"/>
            <a:r>
              <a:rPr lang="en-US" b="1" dirty="0"/>
              <a:t>Three worker tier sizes:</a:t>
            </a:r>
          </a:p>
          <a:p>
            <a:pPr lvl="3"/>
            <a:r>
              <a:rPr lang="en-US" b="1" dirty="0"/>
              <a:t>One vCPU/3.5 GB RAM</a:t>
            </a:r>
          </a:p>
          <a:p>
            <a:pPr lvl="3"/>
            <a:r>
              <a:rPr lang="en-US" b="1" dirty="0"/>
              <a:t>Two vCPU/7 GB RAM</a:t>
            </a:r>
          </a:p>
          <a:p>
            <a:pPr lvl="3"/>
            <a:r>
              <a:rPr lang="en-US" b="1" dirty="0"/>
              <a:t>Four vCPU/14 GB RAM</a:t>
            </a:r>
          </a:p>
          <a:p>
            <a:pPr lvl="1"/>
            <a:endParaRPr lang="en-US" b="1" dirty="0"/>
          </a:p>
        </p:txBody>
      </p:sp>
    </p:spTree>
    <p:extLst>
      <p:ext uri="{BB962C8B-B14F-4D97-AF65-F5344CB8AC3E}">
        <p14:creationId xmlns:p14="http://schemas.microsoft.com/office/powerpoint/2010/main" val="21789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a:t>
            </a:r>
            <a:r>
              <a:rPr lang="en-US" b="1" dirty="0"/>
              <a:t>Creating Web Applications using PaaS</a:t>
            </a:r>
            <a:br>
              <a:rPr lang="en-US" b="1" dirty="0"/>
            </a:br>
            <a:br>
              <a:rPr lang="en-US" dirty="0"/>
            </a:br>
            <a:r>
              <a:rPr lang="en-US" sz="3200" dirty="0"/>
              <a:t>Lesson 02: Using shell commands to create an App Service Web App</a:t>
            </a:r>
            <a:endParaRPr lang="en-US" dirty="0"/>
          </a:p>
        </p:txBody>
      </p:sp>
    </p:spTree>
    <p:extLst>
      <p:ext uri="{BB962C8B-B14F-4D97-AF65-F5344CB8AC3E}">
        <p14:creationId xmlns:p14="http://schemas.microsoft.com/office/powerpoint/2010/main" val="3233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6775</TotalTime>
  <Words>4065</Words>
  <Application>Microsoft Office PowerPoint</Application>
  <PresentationFormat>Widescreen</PresentationFormat>
  <Paragraphs>455</Paragraphs>
  <Slides>44</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Consolas</vt:lpstr>
      <vt:lpstr>inherit</vt:lpstr>
      <vt:lpstr>Segoe UI</vt:lpstr>
      <vt:lpstr>Segoe UI Light</vt:lpstr>
      <vt:lpstr>Segoe UI Semibold</vt:lpstr>
      <vt:lpstr>Segoe UI Semilight</vt:lpstr>
      <vt:lpstr>Wingdings</vt:lpstr>
      <vt:lpstr>WHITE TEMPLATE</vt:lpstr>
      <vt:lpstr>SOFT BLACK TEMPLATE</vt:lpstr>
      <vt:lpstr>AZ-300T04 Module 01: Creating Web Applications using PaaS</vt:lpstr>
      <vt:lpstr>Module 01: Creating Web Applications using PaaS  Lesson 01: Introduction to Web Apps</vt:lpstr>
      <vt:lpstr>Web Apps Overview</vt:lpstr>
      <vt:lpstr>Key Features of App Service Web Apps</vt:lpstr>
      <vt:lpstr>Azure App Service plans</vt:lpstr>
      <vt:lpstr>Authentication and authorization in Azure App Service</vt:lpstr>
      <vt:lpstr>Controlling App Service traffic by using Azure Traffic Manager</vt:lpstr>
      <vt:lpstr>About App Service Environments</vt:lpstr>
      <vt:lpstr>Module 01: Creating Web Applications using PaaS  Lesson 02: Using shell commands to create an App Service Web App</vt:lpstr>
      <vt:lpstr>Using shell commands </vt:lpstr>
      <vt:lpstr>Creating a Web App with Azure CLI</vt:lpstr>
      <vt:lpstr>Creating a Web App with Azure PowerShell</vt:lpstr>
      <vt:lpstr>Create a Web App by using the Azure Portal</vt:lpstr>
      <vt:lpstr>Module 01: Creating Web Applications using PaaS  Lesson 03: Creating Background Tasks</vt:lpstr>
      <vt:lpstr>Overview of WebJobs</vt:lpstr>
      <vt:lpstr>Creating a continuous Webjob</vt:lpstr>
      <vt:lpstr>Creating a triggered Webjob</vt:lpstr>
      <vt:lpstr>Module 01: Creating Web Applications using PaaS  Lesson 04: Using Swagger to document an API</vt:lpstr>
      <vt:lpstr>Getting started with Swashbuckle</vt:lpstr>
      <vt:lpstr>Add and configure Swagger middleware</vt:lpstr>
      <vt:lpstr>Documenting the object model – API info and description</vt:lpstr>
      <vt:lpstr>Enabling XML comments</vt:lpstr>
      <vt:lpstr>Decorating the model with attributes</vt:lpstr>
      <vt:lpstr>Describing response types</vt:lpstr>
      <vt:lpstr>Module 01: Creating Web Applications using PaaS  Lesson 05: Creating an App Service Logic App</vt:lpstr>
      <vt:lpstr>Azure Logic Apps explained</vt:lpstr>
      <vt:lpstr>B2B scenarios and the Enterprise Integration Pack</vt:lpstr>
      <vt:lpstr>Before you begin</vt:lpstr>
      <vt:lpstr>Create an Azure resource group project</vt:lpstr>
      <vt:lpstr>Create a blank Logic App</vt:lpstr>
      <vt:lpstr>Build the Logic App workflow</vt:lpstr>
      <vt:lpstr>Deploy the Logic App to Azure</vt:lpstr>
      <vt:lpstr>Clean up resources</vt:lpstr>
      <vt:lpstr>Custom connectors overview</vt:lpstr>
      <vt:lpstr>Create a custom connector in Logic Apps</vt:lpstr>
      <vt:lpstr>Import the OpenAPI definition</vt:lpstr>
      <vt:lpstr>Review general details</vt:lpstr>
      <vt:lpstr>Review authentication type</vt:lpstr>
      <vt:lpstr>Logic App deployment template overview</vt:lpstr>
      <vt:lpstr>Create a Logic App deployment template</vt:lpstr>
      <vt:lpstr>Add parameters to Logic App template</vt:lpstr>
      <vt:lpstr>Adding your Logic App to an existing Resource Group</vt:lpstr>
      <vt:lpstr>Online Lab - Implementing and Managing Application Services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Brad Joseph</cp:lastModifiedBy>
  <cp:revision>377</cp:revision>
  <dcterms:created xsi:type="dcterms:W3CDTF">2018-07-31T14:16:34Z</dcterms:created>
  <dcterms:modified xsi:type="dcterms:W3CDTF">2019-02-03T01:28:16Z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