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26"/>
  </p:notesMasterIdLst>
  <p:handoutMasterIdLst>
    <p:handoutMasterId r:id="rId27"/>
  </p:handoutMasterIdLst>
  <p:sldIdLst>
    <p:sldId id="1719" r:id="rId6"/>
    <p:sldId id="1887" r:id="rId7"/>
    <p:sldId id="2051" r:id="rId8"/>
    <p:sldId id="2132" r:id="rId9"/>
    <p:sldId id="2133" r:id="rId10"/>
    <p:sldId id="2134" r:id="rId11"/>
    <p:sldId id="2135" r:id="rId12"/>
    <p:sldId id="2136" r:id="rId13"/>
    <p:sldId id="2137" r:id="rId14"/>
    <p:sldId id="2138" r:id="rId15"/>
    <p:sldId id="2139" r:id="rId16"/>
    <p:sldId id="2140" r:id="rId17"/>
    <p:sldId id="2141" r:id="rId18"/>
    <p:sldId id="2142" r:id="rId19"/>
    <p:sldId id="2143" r:id="rId20"/>
    <p:sldId id="2144" r:id="rId21"/>
    <p:sldId id="2145" r:id="rId22"/>
    <p:sldId id="2146" r:id="rId23"/>
    <p:sldId id="2147" r:id="rId24"/>
    <p:sldId id="1884" r:id="rId25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rand Template" id="{E9D1FD4D-DAAF-4829-BBBC-AD8AC9ACFE8A}">
          <p14:sldIdLst/>
        </p14:section>
        <p14:section name="White Template" id="{A073DAE3-B461-442F-A3D3-6642BD875E45}">
          <p14:sldIdLst>
            <p14:sldId id="1719"/>
            <p14:sldId id="1887"/>
            <p14:sldId id="2051"/>
            <p14:sldId id="2132"/>
            <p14:sldId id="2133"/>
            <p14:sldId id="2134"/>
            <p14:sldId id="2135"/>
            <p14:sldId id="2136"/>
            <p14:sldId id="2137"/>
            <p14:sldId id="2138"/>
            <p14:sldId id="2139"/>
            <p14:sldId id="2140"/>
            <p14:sldId id="2141"/>
            <p14:sldId id="2142"/>
            <p14:sldId id="2143"/>
            <p14:sldId id="2144"/>
            <p14:sldId id="2145"/>
            <p14:sldId id="2146"/>
            <p14:sldId id="2147"/>
            <p14:sldId id="1884"/>
          </p14:sldIdLst>
        </p14:section>
        <p14:section name="Soft Black template" id="{888AB95E-1B7E-4E95-8F39-C5D0E8372BC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8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1A1A1A"/>
    <a:srgbClr val="FFFFFF"/>
    <a:srgbClr val="00BCF2"/>
    <a:srgbClr val="40CDF5"/>
    <a:srgbClr val="40587C"/>
    <a:srgbClr val="00B0E3"/>
    <a:srgbClr val="00188F"/>
    <a:srgbClr val="005291"/>
    <a:srgbClr val="BA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46" autoAdjust="0"/>
    <p:restoredTop sz="92109" autoAdjust="0"/>
  </p:normalViewPr>
  <p:slideViewPr>
    <p:cSldViewPr snapToGrid="0">
      <p:cViewPr varScale="1">
        <p:scale>
          <a:sx n="91" d="100"/>
          <a:sy n="91" d="100"/>
        </p:scale>
        <p:origin x="33" y="2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2/2/2019 5:29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2/2/2019 5:28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2/2/2019 5:28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2/2/2019 5:28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1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2/2/2019 5:28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408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2/2/2019 5:28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54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2/2/2019 5:28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725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2/2/2019 5:28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4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2/2/2019 5:28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81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2/2/2019 5:28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08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2/2/2019 5:28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18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2/2/2019 5:28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63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2/2/2019 5:28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82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2/2/2019 5:28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57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2/2/2019 5:28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55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2/2/2019 5:28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76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2/2/2019 5:28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87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5DF3C-6C8F-43BE-92C2-BE4537BFD6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9166D5-15A2-4B98-8331-AD06974AE2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0C4B04-9C9F-465F-9951-6B4E6D55422A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BA0094-BABD-45E8-8EA6-9DA003B4CD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4B0D9-E738-4241-851E-02087D63F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B8222-5199-4513-8941-5675C42113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7FA71-E6D6-496C-95C6-956CF28B81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8738" y="1131848"/>
            <a:ext cx="4167887" cy="2769989"/>
          </a:xfrm>
        </p:spPr>
        <p:txBody>
          <a:bodyPr/>
          <a:lstStyle/>
          <a:p>
            <a:r>
              <a:rPr lang="en-US" dirty="0"/>
              <a:t>AZ-300T04</a:t>
            </a:r>
            <a:br>
              <a:rPr lang="en-US" dirty="0"/>
            </a:br>
            <a:r>
              <a:rPr lang="en-US" dirty="0"/>
              <a:t>Module 02 : </a:t>
            </a:r>
            <a:r>
              <a:rPr lang="en-US" b="1" dirty="0"/>
              <a:t>Creating Apps and Services Running on Service Fabric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2042" y="4025900"/>
            <a:ext cx="4164583" cy="307777"/>
          </a:xfrm>
        </p:spPr>
        <p:txBody>
          <a:bodyPr/>
          <a:lstStyle/>
          <a:p>
            <a:r>
              <a:rPr lang="en-US" dirty="0"/>
              <a:t>Subtitle or speaker name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Run the application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45067" y="1334538"/>
            <a:ext cx="11018520" cy="2203680"/>
          </a:xfrm>
        </p:spPr>
        <p:txBody>
          <a:bodyPr/>
          <a:lstStyle/>
          <a:p>
            <a:r>
              <a:rPr lang="en-US" b="1" dirty="0"/>
              <a:t>Build and deploy the application from Visual Studio</a:t>
            </a:r>
          </a:p>
          <a:p>
            <a:r>
              <a:rPr lang="en-US" b="1" dirty="0"/>
              <a:t>To monitor its execution, examine Diagnostic Events:</a:t>
            </a:r>
          </a:p>
          <a:p>
            <a:pPr lvl="1"/>
            <a:r>
              <a:rPr lang="en-US" b="1" dirty="0"/>
              <a:t>Event Tracing for Windows (ETW) events</a:t>
            </a:r>
          </a:p>
          <a:p>
            <a:pPr lvl="1"/>
            <a:r>
              <a:rPr lang="en-US" b="1" dirty="0"/>
              <a:t>From both the stateless service and the stateful service in the application</a:t>
            </a:r>
          </a:p>
          <a:p>
            <a:endParaRPr lang="en-US" b="1" dirty="0"/>
          </a:p>
        </p:txBody>
      </p:sp>
      <p:pic>
        <p:nvPicPr>
          <p:cNvPr id="3074" name="Picture 2" descr="View Diagnostic Events in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42101"/>
            <a:ext cx="6754103" cy="325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74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850A61-502E-42BC-BBD0-322D1215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02: </a:t>
            </a:r>
            <a:r>
              <a:rPr lang="en-US" b="1" dirty="0"/>
              <a:t>Creating Apps and Services Running on Service Fabric</a:t>
            </a:r>
            <a:br>
              <a:rPr lang="en-US" b="1" dirty="0"/>
            </a:br>
            <a:br>
              <a:rPr lang="en-US" dirty="0"/>
            </a:br>
            <a:r>
              <a:rPr lang="en-US" sz="3200" dirty="0"/>
              <a:t>Lesson 03: Creating a Reliable Actors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86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Introduction to Service Fabric Reliable Actors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65936" y="1329283"/>
            <a:ext cx="11018520" cy="467820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Application framework based on the Virtual Actor pattern:</a:t>
            </a:r>
          </a:p>
          <a:p>
            <a:pPr lvl="1"/>
            <a:r>
              <a:rPr lang="en-US" b="1" dirty="0"/>
              <a:t>Provides a single-threaded programming model built on guarantees of Service Fabric.</a:t>
            </a:r>
          </a:p>
          <a:p>
            <a:pPr lvl="1"/>
            <a:r>
              <a:rPr lang="en-US" b="1" dirty="0"/>
              <a:t>Leverages the concept of an Actor:</a:t>
            </a:r>
          </a:p>
          <a:p>
            <a:pPr lvl="2"/>
            <a:r>
              <a:rPr lang="en-US" b="1" dirty="0"/>
              <a:t>An actor is an isolated, independent unit of compute and state with single-threaded execution. </a:t>
            </a:r>
          </a:p>
          <a:p>
            <a:pPr lvl="2"/>
            <a:r>
              <a:rPr lang="en-US" b="1" dirty="0"/>
              <a:t>A large number of actors can execute simultaneously and independently of each other</a:t>
            </a:r>
          </a:p>
          <a:p>
            <a:pPr lvl="2"/>
            <a:r>
              <a:rPr lang="en-US" b="1" dirty="0"/>
              <a:t>Actors can communicate with each other and they can create more actors.</a:t>
            </a:r>
          </a:p>
          <a:p>
            <a:pPr lvl="2"/>
            <a:r>
              <a:rPr lang="en-US" b="1" dirty="0"/>
              <a:t>Each Service Factor Reliable Actor service is a partitioned, stateful Reliable Service.</a:t>
            </a:r>
          </a:p>
          <a:p>
            <a:pPr lvl="2"/>
            <a:r>
              <a:rPr lang="en-US" b="1" dirty="0"/>
              <a:t>Service Fabric actors are virtual:</a:t>
            </a:r>
          </a:p>
          <a:p>
            <a:pPr lvl="3"/>
            <a:r>
              <a:rPr lang="en-US" b="1" dirty="0"/>
              <a:t>Their lifetime is not tied to their in-memory representation, so they do not need to be explicitly created or destroyed. </a:t>
            </a:r>
          </a:p>
          <a:p>
            <a:pPr lvl="3"/>
            <a:r>
              <a:rPr lang="en-US" b="1" dirty="0"/>
              <a:t>An actor is automatically activated (and its objects constructed) the first time a message is sent to its actor ID. </a:t>
            </a:r>
          </a:p>
          <a:p>
            <a:pPr lvl="3"/>
            <a:r>
              <a:rPr lang="en-US" b="1" dirty="0"/>
              <a:t>If an actor is not used for a period of time, the Reliable Actors runtime garbage-collects the in-memory object. </a:t>
            </a:r>
          </a:p>
          <a:p>
            <a:pPr lvl="1"/>
            <a:r>
              <a:rPr lang="en-US" b="1" dirty="0"/>
              <a:t>Applies to a number of scenarios:</a:t>
            </a:r>
          </a:p>
          <a:p>
            <a:pPr lvl="2"/>
            <a:r>
              <a:rPr lang="en-US" b="1" dirty="0"/>
              <a:t>The problem space involves thousands (or more) of small, independent, and isolated units of state and logic.</a:t>
            </a:r>
          </a:p>
          <a:p>
            <a:pPr lvl="2"/>
            <a:r>
              <a:rPr lang="en-US" b="1" dirty="0"/>
              <a:t>The work involves single-threaded objects that do not  interact heavily with external components.</a:t>
            </a:r>
          </a:p>
          <a:p>
            <a:pPr lvl="2"/>
            <a:r>
              <a:rPr lang="en-US" b="1" dirty="0"/>
              <a:t>Actor instances will not block callers with unpredictable delays by issuing I/O operations.</a:t>
            </a:r>
          </a:p>
        </p:txBody>
      </p:sp>
    </p:spTree>
    <p:extLst>
      <p:ext uri="{BB962C8B-B14F-4D97-AF65-F5344CB8AC3E}">
        <p14:creationId xmlns:p14="http://schemas.microsoft.com/office/powerpoint/2010/main" val="142526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Creating the project in Visual Studio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9812" y="1413365"/>
            <a:ext cx="11018520" cy="505984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Implementation steps:</a:t>
            </a:r>
          </a:p>
          <a:p>
            <a:pPr marL="228600" lvl="1" indent="0">
              <a:buNone/>
            </a:pPr>
            <a:r>
              <a:rPr lang="en-US" b="1" dirty="0"/>
              <a:t>1. In Visual Studio, create a new Service Fabric Application project.</a:t>
            </a:r>
          </a:p>
          <a:p>
            <a:pPr marL="228600" lvl="1" indent="0">
              <a:buNone/>
            </a:pPr>
            <a:r>
              <a:rPr lang="en-US" b="1" dirty="0"/>
              <a:t>2. Choose .NET Core 2.0 Actor Service template and provide a name for the service.</a:t>
            </a:r>
          </a:p>
          <a:p>
            <a:pPr marL="228600" lvl="1" indent="0">
              <a:buNone/>
            </a:pPr>
            <a:r>
              <a:rPr lang="en-US" b="1" dirty="0"/>
              <a:t>3. Examine the project structure consisting of three projects:</a:t>
            </a:r>
          </a:p>
          <a:p>
            <a:pPr lvl="2"/>
            <a:r>
              <a:rPr lang="en-US" b="1" dirty="0"/>
              <a:t>The application project (</a:t>
            </a:r>
            <a:r>
              <a:rPr lang="en-US" b="1" dirty="0" err="1"/>
              <a:t>MyApplication</a:t>
            </a:r>
            <a:r>
              <a:rPr lang="en-US" b="1" dirty="0"/>
              <a:t>): packages all of the services together for deployment and contains:</a:t>
            </a:r>
          </a:p>
          <a:p>
            <a:pPr lvl="3"/>
            <a:r>
              <a:rPr lang="en-US" b="1" dirty="0"/>
              <a:t>ApplicationManifest.xml</a:t>
            </a:r>
          </a:p>
          <a:p>
            <a:pPr lvl="3"/>
            <a:r>
              <a:rPr lang="en-US" b="1" dirty="0"/>
              <a:t>PowerShell scripts for managing the application.</a:t>
            </a:r>
          </a:p>
          <a:p>
            <a:pPr lvl="2"/>
            <a:r>
              <a:rPr lang="en-US" b="1" dirty="0"/>
              <a:t>The interface project (</a:t>
            </a:r>
            <a:r>
              <a:rPr lang="en-US" b="1" dirty="0" err="1"/>
              <a:t>HelloWorld.Interfaces</a:t>
            </a:r>
            <a:r>
              <a:rPr lang="en-US" b="1" dirty="0"/>
              <a:t>): </a:t>
            </a:r>
            <a:br>
              <a:rPr lang="en-US" b="1" dirty="0"/>
            </a:br>
            <a:r>
              <a:rPr lang="en-US" b="1" dirty="0"/>
              <a:t>contains the interface definition for the actor. </a:t>
            </a:r>
          </a:p>
          <a:p>
            <a:pPr lvl="2"/>
            <a:r>
              <a:rPr lang="en-US" b="1" dirty="0"/>
              <a:t>The actor service project (HelloWorld): </a:t>
            </a:r>
            <a:br>
              <a:rPr lang="en-US" b="1" dirty="0"/>
            </a:br>
            <a:r>
              <a:rPr lang="en-US" b="1" dirty="0"/>
              <a:t>defines the service that will host the actor and</a:t>
            </a:r>
            <a:br>
              <a:rPr lang="en-US" b="1" dirty="0"/>
            </a:br>
            <a:r>
              <a:rPr lang="en-US" b="1" dirty="0"/>
              <a:t>contains:</a:t>
            </a:r>
          </a:p>
          <a:p>
            <a:pPr lvl="3"/>
            <a:r>
              <a:rPr lang="en-US" b="1" dirty="0"/>
              <a:t>the implementation of the actor, </a:t>
            </a:r>
            <a:r>
              <a:rPr lang="en-US" b="1" dirty="0" err="1"/>
              <a:t>HellowWorld.cs</a:t>
            </a:r>
            <a:r>
              <a:rPr lang="en-US" b="1" dirty="0"/>
              <a:t>, </a:t>
            </a:r>
            <a:br>
              <a:rPr lang="en-US" b="1" dirty="0"/>
            </a:br>
            <a:r>
              <a:rPr lang="en-US" b="1" dirty="0"/>
              <a:t>which, in turn, implements the interfaces defined</a:t>
            </a:r>
            <a:br>
              <a:rPr lang="en-US" b="1" dirty="0"/>
            </a:br>
            <a:r>
              <a:rPr lang="en-US" b="1" dirty="0"/>
              <a:t> in the </a:t>
            </a:r>
            <a:r>
              <a:rPr lang="en-US" b="1" dirty="0" err="1"/>
              <a:t>MyActor.Interfaces</a:t>
            </a:r>
            <a:r>
              <a:rPr lang="en-US" b="1" dirty="0"/>
              <a:t> project. </a:t>
            </a:r>
          </a:p>
          <a:p>
            <a:pPr lvl="3"/>
            <a:r>
              <a:rPr lang="en-US" b="1" dirty="0" err="1"/>
              <a:t>Program.cs</a:t>
            </a:r>
            <a:r>
              <a:rPr lang="en-US" b="1" dirty="0"/>
              <a:t>, which registers actor classes with the </a:t>
            </a:r>
            <a:br>
              <a:rPr lang="en-US" b="1" dirty="0"/>
            </a:br>
            <a:r>
              <a:rPr lang="en-US" b="1" dirty="0"/>
              <a:t>Service Fabric runtime using </a:t>
            </a:r>
            <a:br>
              <a:rPr lang="en-US" b="1" dirty="0"/>
            </a:br>
            <a:r>
              <a:rPr lang="en-US" b="1" dirty="0" err="1"/>
              <a:t>ActorRuntime.RegisterActorAsync</a:t>
            </a:r>
            <a:r>
              <a:rPr lang="en-US" b="1" dirty="0"/>
              <a:t>&lt;T&gt;(). </a:t>
            </a:r>
          </a:p>
        </p:txBody>
      </p:sp>
      <p:pic>
        <p:nvPicPr>
          <p:cNvPr id="4098" name="Picture 2" descr="Service Fabric project stru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555" y="3386784"/>
            <a:ext cx="2063528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79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38" y="2997414"/>
            <a:ext cx="5580952" cy="2790476"/>
          </a:xfrm>
          <a:prstGeom prst="rect">
            <a:avLst/>
          </a:prstGeom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Customizing the actor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5217" y="971931"/>
            <a:ext cx="11018520" cy="533069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Implementation steps:</a:t>
            </a:r>
          </a:p>
          <a:p>
            <a:pPr marL="228600" lvl="1" indent="0">
              <a:buNone/>
            </a:pPr>
            <a:r>
              <a:rPr lang="en-US" b="1" dirty="0"/>
              <a:t>1. The project template defines methods in the </a:t>
            </a:r>
            <a:r>
              <a:rPr lang="en-US" b="1" dirty="0" err="1"/>
              <a:t>IHelloWorld</a:t>
            </a:r>
            <a:r>
              <a:rPr lang="en-US" b="1" dirty="0"/>
              <a:t> interface and implements them in the HelloWorld actor implementation. Replace those methods so the actor service returns a simple “Hello World” string:</a:t>
            </a:r>
          </a:p>
          <a:p>
            <a:pPr lvl="2"/>
            <a:r>
              <a:rPr lang="en-US" b="1" dirty="0"/>
              <a:t>In the </a:t>
            </a:r>
            <a:r>
              <a:rPr lang="en-US" b="1" dirty="0" err="1"/>
              <a:t>HelloWorld.Interfaces</a:t>
            </a:r>
            <a:r>
              <a:rPr lang="en-US" b="1" dirty="0"/>
              <a:t> project, in the </a:t>
            </a:r>
            <a:r>
              <a:rPr lang="en-US" b="1" dirty="0" err="1"/>
              <a:t>IHelloWorld.cs</a:t>
            </a:r>
            <a:r>
              <a:rPr lang="en-US" b="1" dirty="0"/>
              <a:t> file, replace the interface definition</a:t>
            </a:r>
          </a:p>
          <a:p>
            <a:pPr lvl="2"/>
            <a:r>
              <a:rPr lang="en-US" b="1" dirty="0"/>
              <a:t>In the HelloWorld project, in </a:t>
            </a:r>
            <a:r>
              <a:rPr lang="en-US" b="1" dirty="0" err="1"/>
              <a:t>HelloWorld.cs</a:t>
            </a:r>
            <a:r>
              <a:rPr lang="en-US" b="1" dirty="0"/>
              <a:t>, replace the class definition</a:t>
            </a:r>
          </a:p>
          <a:p>
            <a:pPr marL="457200" lvl="2" indent="0">
              <a:buNone/>
            </a:pPr>
            <a:endParaRPr lang="en-US" b="1" dirty="0"/>
          </a:p>
          <a:p>
            <a:pPr marL="457200" lvl="2" indent="0">
              <a:buNone/>
            </a:pPr>
            <a:endParaRPr lang="en-US" b="1" dirty="0"/>
          </a:p>
          <a:p>
            <a:pPr marL="457200" lvl="2" indent="0">
              <a:buNone/>
            </a:pPr>
            <a:endParaRPr lang="en-US" b="1" dirty="0"/>
          </a:p>
          <a:p>
            <a:pPr marL="457200" lvl="2" indent="0">
              <a:buNone/>
            </a:pPr>
            <a:endParaRPr lang="en-US" b="1" dirty="0"/>
          </a:p>
          <a:p>
            <a:pPr marL="457200" lvl="2" indent="0">
              <a:buNone/>
            </a:pPr>
            <a:endParaRPr lang="en-US" b="1" dirty="0"/>
          </a:p>
          <a:p>
            <a:pPr marL="457200" lvl="2" indent="0">
              <a:buNone/>
            </a:pPr>
            <a:endParaRPr lang="en-US" b="1" dirty="0"/>
          </a:p>
          <a:p>
            <a:pPr marL="457200" lvl="2" indent="0">
              <a:buNone/>
            </a:pPr>
            <a:endParaRPr lang="en-US" b="1" dirty="0"/>
          </a:p>
          <a:p>
            <a:pPr marL="457200" lvl="2" indent="0">
              <a:buNone/>
            </a:pPr>
            <a:endParaRPr lang="en-US" b="1" dirty="0"/>
          </a:p>
          <a:p>
            <a:pPr marL="457200" lvl="2" indent="0">
              <a:buNone/>
            </a:pPr>
            <a:endParaRPr lang="en-US" b="1" dirty="0"/>
          </a:p>
          <a:p>
            <a:pPr marL="457200" lvl="2" indent="0">
              <a:buNone/>
            </a:pPr>
            <a:endParaRPr lang="en-US" b="1" dirty="0"/>
          </a:p>
          <a:p>
            <a:pPr marL="228600" lvl="1" indent="0">
              <a:buNone/>
            </a:pPr>
            <a:r>
              <a:rPr lang="en-US" b="1" dirty="0"/>
              <a:t>2. Build the project and make sure everything compiles.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1924" y="3864975"/>
            <a:ext cx="3495238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0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Adding a client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740" y="1345047"/>
            <a:ext cx="11018520" cy="355789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Implementation steps:</a:t>
            </a:r>
          </a:p>
          <a:p>
            <a:pPr marL="228600" lvl="1" indent="0">
              <a:buNone/>
            </a:pPr>
            <a:r>
              <a:rPr lang="en-US" b="1" dirty="0"/>
              <a:t>1. In Visual Studio, add a new project.</a:t>
            </a:r>
          </a:p>
          <a:p>
            <a:pPr marL="228600" lvl="1" indent="0">
              <a:buNone/>
            </a:pPr>
            <a:r>
              <a:rPr lang="en-US" b="1" dirty="0"/>
              <a:t>2. Choose the .NET Core Console App (.NET Core) project type and name the project </a:t>
            </a:r>
            <a:r>
              <a:rPr lang="en-US" b="1" dirty="0" err="1"/>
              <a:t>ActorClient</a:t>
            </a:r>
            <a:r>
              <a:rPr lang="en-US" b="1" dirty="0"/>
              <a:t>.</a:t>
            </a:r>
          </a:p>
          <a:p>
            <a:pPr marL="228600" lvl="1" indent="0">
              <a:buNone/>
            </a:pPr>
            <a:r>
              <a:rPr lang="en-US" b="1" dirty="0"/>
              <a:t>3. In Solution Explorer, set the Platform target of the </a:t>
            </a:r>
            <a:r>
              <a:rPr lang="en-US" b="1" dirty="0" err="1"/>
              <a:t>ActorClient</a:t>
            </a:r>
            <a:r>
              <a:rPr lang="en-US" b="1" dirty="0"/>
              <a:t> project to x64:</a:t>
            </a:r>
          </a:p>
          <a:p>
            <a:pPr lvl="2"/>
            <a:r>
              <a:rPr lang="en-US" b="1" dirty="0"/>
              <a:t>The console application must be 64-bit to maintain compatibility with the interface project.</a:t>
            </a:r>
          </a:p>
          <a:p>
            <a:pPr marL="228600" lvl="1" indent="0">
              <a:buNone/>
            </a:pPr>
            <a:r>
              <a:rPr lang="en-US" b="1" dirty="0"/>
              <a:t>4. From Package Manager Console of </a:t>
            </a:r>
            <a:r>
              <a:rPr lang="en-US" b="1" dirty="0" err="1"/>
              <a:t>NuGet</a:t>
            </a:r>
            <a:r>
              <a:rPr lang="en-US" b="1" dirty="0"/>
              <a:t> Package Manager, add the reliable actors package and its dependencies.</a:t>
            </a:r>
          </a:p>
          <a:p>
            <a:pPr marL="228600" lvl="1" indent="0">
              <a:buNone/>
            </a:pPr>
            <a:r>
              <a:rPr lang="en-US" b="1" dirty="0"/>
              <a:t>5. In the </a:t>
            </a:r>
            <a:r>
              <a:rPr lang="en-US" b="1" dirty="0" err="1"/>
              <a:t>ActorClient</a:t>
            </a:r>
            <a:r>
              <a:rPr lang="en-US" b="1" dirty="0"/>
              <a:t> project dependencies, add reference to the </a:t>
            </a:r>
            <a:r>
              <a:rPr lang="en-US" b="1" dirty="0" err="1"/>
              <a:t>HelloWorld.Interfaces</a:t>
            </a:r>
            <a:r>
              <a:rPr lang="en-US" b="1" dirty="0"/>
              <a:t>.</a:t>
            </a:r>
          </a:p>
          <a:p>
            <a:pPr marL="228600" lvl="1" indent="0">
              <a:buNone/>
            </a:pPr>
            <a:r>
              <a:rPr lang="en-US" b="1" dirty="0"/>
              <a:t>6. In the </a:t>
            </a:r>
            <a:r>
              <a:rPr lang="en-US" b="1" dirty="0" err="1"/>
              <a:t>ActorClient</a:t>
            </a:r>
            <a:r>
              <a:rPr lang="en-US" b="1" dirty="0"/>
              <a:t> project, replace the entire contents of </a:t>
            </a:r>
            <a:r>
              <a:rPr lang="en-US" b="1" dirty="0" err="1"/>
              <a:t>Program.cs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391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Running and debugging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740" y="1439641"/>
            <a:ext cx="11018520" cy="215443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Implementation steps:</a:t>
            </a:r>
          </a:p>
          <a:p>
            <a:pPr lvl="1"/>
            <a:r>
              <a:rPr lang="en-US" b="1" dirty="0"/>
              <a:t>1. Build, deploy, and run the application in the Service Fabric development cluster.</a:t>
            </a:r>
          </a:p>
          <a:p>
            <a:pPr lvl="1"/>
            <a:r>
              <a:rPr lang="en-US" b="1" dirty="0"/>
              <a:t>2. Monitor the deployment progress in the Output window.</a:t>
            </a:r>
          </a:p>
          <a:p>
            <a:pPr lvl="1"/>
            <a:r>
              <a:rPr lang="en-US" b="1" dirty="0"/>
              <a:t>3. In Solution Explorer, right-click on the </a:t>
            </a:r>
            <a:r>
              <a:rPr lang="en-US" b="1" dirty="0" err="1"/>
              <a:t>ActorClient</a:t>
            </a:r>
            <a:r>
              <a:rPr lang="en-US" b="1" dirty="0"/>
              <a:t> project, then click Debug &gt; Start new instance. The command line application should display the output from the actor service.</a:t>
            </a:r>
          </a:p>
        </p:txBody>
      </p:sp>
      <p:pic>
        <p:nvPicPr>
          <p:cNvPr id="5124" name="Picture 4" descr="Application outp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89" y="4408517"/>
            <a:ext cx="5175313" cy="219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Service Fabric debugging output wind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984" y="3633018"/>
            <a:ext cx="5063358" cy="214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05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850A61-502E-42BC-BBD0-322D1215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02: </a:t>
            </a:r>
            <a:r>
              <a:rPr lang="en-US" b="1" dirty="0"/>
              <a:t>Creating Apps and Services Running on Service Fabric</a:t>
            </a:r>
            <a:br>
              <a:rPr lang="en-US" b="1" dirty="0"/>
            </a:br>
            <a:br>
              <a:rPr lang="en-US" dirty="0"/>
            </a:br>
            <a:r>
              <a:rPr lang="en-US" sz="3200" dirty="0"/>
              <a:t>Lesson 04: Working with Reliable Collections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0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of evolution of collection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37" y="3475017"/>
            <a:ext cx="6860721" cy="283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Reliable Collections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292496"/>
            <a:ext cx="11018520" cy="48751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Constitute an evolution of the </a:t>
            </a:r>
            <a:r>
              <a:rPr lang="en-US" b="1" dirty="0" err="1"/>
              <a:t>System.Collections</a:t>
            </a:r>
            <a:r>
              <a:rPr lang="en-US" b="1" dirty="0"/>
              <a:t> classes:</a:t>
            </a:r>
          </a:p>
          <a:p>
            <a:pPr lvl="1"/>
            <a:r>
              <a:rPr lang="en-US" b="1" dirty="0"/>
              <a:t>Implement a set of collections that automatically make your state highly available.</a:t>
            </a:r>
          </a:p>
          <a:p>
            <a:pPr lvl="1"/>
            <a:r>
              <a:rPr lang="en-US" b="1" dirty="0"/>
              <a:t>Rely on Reliable Collection APIs to manage the replicated and local state. The state is kept locally in the service instance while also being made highly available:</a:t>
            </a:r>
          </a:p>
          <a:p>
            <a:pPr lvl="2"/>
            <a:r>
              <a:rPr lang="en-US" b="1" dirty="0"/>
              <a:t>All writes incur the minimum number of network IOs, resulting in low latency and high-throughput writes.</a:t>
            </a:r>
          </a:p>
          <a:p>
            <a:pPr lvl="2"/>
            <a:r>
              <a:rPr lang="en-US" b="1" dirty="0"/>
              <a:t>All reads are local, resulting  in low latency and high-throughput reads.</a:t>
            </a:r>
          </a:p>
          <a:p>
            <a:pPr lvl="1"/>
            <a:r>
              <a:rPr lang="en-US" b="1" dirty="0"/>
              <a:t>Are inherently:</a:t>
            </a:r>
          </a:p>
          <a:p>
            <a:pPr lvl="2"/>
            <a:r>
              <a:rPr lang="en-US" b="1" dirty="0"/>
              <a:t>Replicated</a:t>
            </a:r>
          </a:p>
          <a:p>
            <a:pPr lvl="2"/>
            <a:r>
              <a:rPr lang="en-US" b="1" dirty="0"/>
              <a:t>Persisted</a:t>
            </a:r>
          </a:p>
          <a:p>
            <a:pPr lvl="2"/>
            <a:r>
              <a:rPr lang="en-US" b="1" dirty="0"/>
              <a:t>Asynchronous</a:t>
            </a:r>
          </a:p>
          <a:p>
            <a:pPr lvl="2"/>
            <a:r>
              <a:rPr lang="en-US" b="1" dirty="0"/>
              <a:t>Transactional</a:t>
            </a:r>
          </a:p>
          <a:p>
            <a:pPr lvl="1"/>
            <a:r>
              <a:rPr lang="en-US" b="1" dirty="0"/>
              <a:t>Offer three collection types:</a:t>
            </a:r>
          </a:p>
          <a:p>
            <a:pPr lvl="2"/>
            <a:r>
              <a:rPr lang="en-US" b="1" dirty="0"/>
              <a:t>Reliable Dictionary</a:t>
            </a:r>
          </a:p>
          <a:p>
            <a:pPr lvl="2"/>
            <a:r>
              <a:rPr lang="en-US" b="1" dirty="0"/>
              <a:t>Reliable Queue</a:t>
            </a:r>
          </a:p>
          <a:p>
            <a:pPr lvl="2"/>
            <a:r>
              <a:rPr lang="en-US" b="1" dirty="0"/>
              <a:t>Reliable Concurrent Queue</a:t>
            </a:r>
          </a:p>
        </p:txBody>
      </p:sp>
    </p:spTree>
    <p:extLst>
      <p:ext uri="{BB962C8B-B14F-4D97-AF65-F5344CB8AC3E}">
        <p14:creationId xmlns:p14="http://schemas.microsoft.com/office/powerpoint/2010/main" val="313670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Working with Reliable Collections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9812" y="1208414"/>
            <a:ext cx="11018520" cy="525682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Reliable Collections offers a stateful .NET-based programming model:</a:t>
            </a:r>
          </a:p>
          <a:p>
            <a:pPr lvl="1"/>
            <a:r>
              <a:rPr lang="en-US" b="1" dirty="0"/>
              <a:t>Based on the reliable dictionary and reliable queue classes:</a:t>
            </a:r>
          </a:p>
          <a:p>
            <a:pPr lvl="1"/>
            <a:r>
              <a:rPr lang="en-US" b="1" dirty="0"/>
              <a:t>Providing automatic state management to ensure:</a:t>
            </a:r>
          </a:p>
          <a:p>
            <a:pPr lvl="2"/>
            <a:r>
              <a:rPr lang="en-US" b="1" dirty="0"/>
              <a:t>Partitioning (for scalability)</a:t>
            </a:r>
          </a:p>
          <a:p>
            <a:pPr lvl="2"/>
            <a:r>
              <a:rPr lang="en-US" b="1" dirty="0"/>
              <a:t>Replication (for availability)</a:t>
            </a:r>
          </a:p>
          <a:p>
            <a:pPr lvl="2"/>
            <a:r>
              <a:rPr lang="en-US" b="1" dirty="0"/>
              <a:t>Transaction support (for ACID semantics)	</a:t>
            </a:r>
          </a:p>
          <a:p>
            <a:pPr lvl="1"/>
            <a:r>
              <a:rPr lang="en-US" b="1" dirty="0"/>
              <a:t>A typical usage of reliable dictionary objects:</a:t>
            </a:r>
          </a:p>
          <a:p>
            <a:pPr lvl="2"/>
            <a:r>
              <a:rPr lang="en-US" b="1" dirty="0"/>
              <a:t>All operations (except </a:t>
            </a:r>
            <a:r>
              <a:rPr lang="en-US" b="1" dirty="0" err="1"/>
              <a:t>ClearAsync</a:t>
            </a:r>
            <a:r>
              <a:rPr lang="en-US" b="1" dirty="0"/>
              <a:t>) require </a:t>
            </a:r>
            <a:r>
              <a:rPr lang="en-US" b="1" dirty="0" err="1"/>
              <a:t>ITTransaction</a:t>
            </a:r>
            <a:r>
              <a:rPr lang="en-US" b="1" dirty="0"/>
              <a:t> object.</a:t>
            </a:r>
          </a:p>
          <a:p>
            <a:pPr lvl="2"/>
            <a:r>
              <a:rPr lang="en-US" b="1" dirty="0"/>
              <a:t>The object is passed to a reliable dictionary’s </a:t>
            </a:r>
            <a:r>
              <a:rPr lang="en-US" b="1" dirty="0" err="1"/>
              <a:t>AddAsync</a:t>
            </a:r>
            <a:r>
              <a:rPr lang="en-US" b="1" dirty="0"/>
              <a:t> method.</a:t>
            </a:r>
          </a:p>
          <a:p>
            <a:pPr lvl="2"/>
            <a:r>
              <a:rPr lang="en-US" b="1" dirty="0"/>
              <a:t>If </a:t>
            </a:r>
            <a:r>
              <a:rPr lang="en-US" b="1" dirty="0" err="1"/>
              <a:t>AddAsync</a:t>
            </a:r>
            <a:r>
              <a:rPr lang="en-US" b="1" dirty="0"/>
              <a:t> modifies the key, the key’s write lock is taken.</a:t>
            </a:r>
            <a:br>
              <a:rPr lang="en-US" b="1" dirty="0"/>
            </a:br>
            <a:r>
              <a:rPr lang="en-US" b="1" dirty="0"/>
              <a:t>Any other threads attempting to modify the key are blocked, </a:t>
            </a:r>
            <a:br>
              <a:rPr lang="en-US" b="1" dirty="0"/>
            </a:br>
            <a:r>
              <a:rPr lang="en-US" b="1" dirty="0"/>
              <a:t>resulting in a </a:t>
            </a:r>
            <a:r>
              <a:rPr lang="en-US" b="1" dirty="0" err="1"/>
              <a:t>TimeoutException</a:t>
            </a:r>
            <a:r>
              <a:rPr lang="en-US" b="1" dirty="0"/>
              <a:t>. </a:t>
            </a:r>
          </a:p>
          <a:p>
            <a:pPr lvl="2"/>
            <a:r>
              <a:rPr lang="en-US" b="1" dirty="0"/>
              <a:t>The code retries the operation (after exponential back-off).</a:t>
            </a:r>
          </a:p>
          <a:p>
            <a:pPr lvl="2"/>
            <a:r>
              <a:rPr lang="en-US" b="1" dirty="0"/>
              <a:t>After acquiring a lock, </a:t>
            </a:r>
            <a:r>
              <a:rPr lang="en-US" b="1" dirty="0" err="1"/>
              <a:t>AddAsync</a:t>
            </a:r>
            <a:r>
              <a:rPr lang="en-US" b="1" dirty="0"/>
              <a:t> adds the key object references </a:t>
            </a:r>
            <a:br>
              <a:rPr lang="en-US" b="1" dirty="0"/>
            </a:br>
            <a:r>
              <a:rPr lang="en-US" b="1" dirty="0"/>
              <a:t>to a dictionary associated with the </a:t>
            </a:r>
            <a:r>
              <a:rPr lang="en-US" b="1" dirty="0" err="1"/>
              <a:t>ITransaction</a:t>
            </a:r>
            <a:r>
              <a:rPr lang="en-US" b="1" dirty="0"/>
              <a:t> object. </a:t>
            </a:r>
          </a:p>
          <a:p>
            <a:pPr lvl="2"/>
            <a:r>
              <a:rPr lang="en-US" b="1" dirty="0"/>
              <a:t>A call to </a:t>
            </a:r>
            <a:r>
              <a:rPr lang="en-US" b="1" dirty="0" err="1"/>
              <a:t>CommitAsync</a:t>
            </a:r>
            <a:r>
              <a:rPr lang="en-US" b="1" dirty="0"/>
              <a:t> commits all transaction’s operations.</a:t>
            </a:r>
          </a:p>
          <a:p>
            <a:pPr lvl="1"/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165" y="3149599"/>
            <a:ext cx="4591988" cy="337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5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850A61-502E-42BC-BBD0-322D1215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02: </a:t>
            </a:r>
            <a:r>
              <a:rPr lang="en-US" b="1" dirty="0"/>
              <a:t>Creating Apps and Services Running on Service Fabric</a:t>
            </a:r>
            <a:br>
              <a:rPr lang="en-US" b="1" dirty="0"/>
            </a:br>
            <a:br>
              <a:rPr lang="en-US" dirty="0"/>
            </a:br>
            <a:r>
              <a:rPr lang="en-US" sz="3200" dirty="0"/>
              <a:t>Lesson 01: Understanding Azure Service Fabric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4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136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Azure Service Fabric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9812" y="1686634"/>
            <a:ext cx="11018520" cy="375487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 distributed systems platform that:</a:t>
            </a:r>
          </a:p>
          <a:p>
            <a:pPr lvl="1"/>
            <a:r>
              <a:rPr lang="en-US" b="1" dirty="0"/>
              <a:t>Simplifies building, deploying, and managing distributed and scalable applications consisting of microservices and containers running on managed multi-node clusters.</a:t>
            </a:r>
          </a:p>
          <a:p>
            <a:pPr lvl="1"/>
            <a:r>
              <a:rPr lang="en-US" b="1" dirty="0"/>
              <a:t>Provides runtime for stateless and stateful microservices running in containers:</a:t>
            </a:r>
          </a:p>
          <a:p>
            <a:pPr lvl="2"/>
            <a:r>
              <a:rPr lang="en-US" b="1" dirty="0"/>
              <a:t>Stateless microservices (such as protocol gateways and web proxies) do not maintain a mutable state outside a request and its response from the service.</a:t>
            </a:r>
          </a:p>
          <a:p>
            <a:pPr lvl="2"/>
            <a:r>
              <a:rPr lang="en-US" b="1" dirty="0"/>
              <a:t>Stateful microservices (such as user accounts, databases, devices, shopping carts, and queues) maintain a mutable, authoritative state beyond the request and its response.</a:t>
            </a:r>
          </a:p>
          <a:p>
            <a:pPr lvl="1"/>
            <a:r>
              <a:rPr lang="en-US" b="1" dirty="0"/>
              <a:t>Powers many existing Microsoft cloud services (e.g. Azure SQL Database, Azure Cosmos DB, Cortana, Power BI, Intune, Event Hubs, </a:t>
            </a:r>
            <a:r>
              <a:rPr lang="en-US" b="1" dirty="0" err="1"/>
              <a:t>IoT</a:t>
            </a:r>
            <a:r>
              <a:rPr lang="en-US" b="1" dirty="0"/>
              <a:t> Hub, Dynamics 365)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3908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Service Fabric app scenarios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1495" y="1376579"/>
            <a:ext cx="11018520" cy="4592026"/>
          </a:xfrm>
        </p:spPr>
        <p:txBody>
          <a:bodyPr/>
          <a:lstStyle/>
          <a:p>
            <a:r>
              <a:rPr lang="en-US" b="1" dirty="0"/>
              <a:t>Applications composed of stateful and stateless microservices:</a:t>
            </a:r>
          </a:p>
          <a:p>
            <a:pPr lvl="1"/>
            <a:r>
              <a:rPr lang="en-US" b="1" dirty="0"/>
              <a:t>Commonly encountered scenario includes: </a:t>
            </a:r>
          </a:p>
          <a:p>
            <a:pPr lvl="2"/>
            <a:r>
              <a:rPr lang="en-US" b="1" dirty="0"/>
              <a:t>stateless web apps (ASP.NET, Node.js, etc.)</a:t>
            </a:r>
          </a:p>
          <a:p>
            <a:pPr lvl="2"/>
            <a:r>
              <a:rPr lang="en-US" b="1" dirty="0"/>
              <a:t>stateless and stateful business middle-tier services</a:t>
            </a:r>
          </a:p>
          <a:p>
            <a:pPr lvl="1"/>
            <a:r>
              <a:rPr lang="en-US" b="1" dirty="0"/>
              <a:t>Each services is independent with regard to scale, reliability, and resource usage</a:t>
            </a:r>
          </a:p>
          <a:p>
            <a:pPr lvl="1"/>
            <a:r>
              <a:rPr lang="en-US" b="1" dirty="0"/>
              <a:t>The use of stateful services reduces complexity:</a:t>
            </a:r>
          </a:p>
          <a:p>
            <a:pPr lvl="2"/>
            <a:r>
              <a:rPr lang="en-US" b="1" dirty="0"/>
              <a:t>by leveraging Reliable Services and Reliable Actors programming models</a:t>
            </a:r>
          </a:p>
          <a:p>
            <a:pPr lvl="2"/>
            <a:r>
              <a:rPr lang="en-US" b="1" dirty="0"/>
              <a:t>By eliminating the need queues and caches</a:t>
            </a:r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marL="457200" lvl="2" indent="0">
              <a:buNone/>
            </a:pPr>
            <a:r>
              <a:rPr lang="en-US" b="1" dirty="0"/>
              <a:t>A sample                                                                             A sample</a:t>
            </a:r>
            <a:br>
              <a:rPr lang="en-US" b="1" dirty="0"/>
            </a:br>
            <a:r>
              <a:rPr lang="en-US" b="1" dirty="0"/>
              <a:t>application                                                                          </a:t>
            </a:r>
            <a:r>
              <a:rPr lang="en-US" b="1" dirty="0" err="1"/>
              <a:t>application</a:t>
            </a:r>
            <a:br>
              <a:rPr lang="en-US" b="1" dirty="0"/>
            </a:br>
            <a:r>
              <a:rPr lang="en-US" b="1" dirty="0"/>
              <a:t>built using                                                                           built using</a:t>
            </a:r>
            <a:br>
              <a:rPr lang="en-US" b="1" dirty="0"/>
            </a:br>
            <a:r>
              <a:rPr lang="en-US" b="1" dirty="0"/>
              <a:t>stateless                                                                               stateful</a:t>
            </a:r>
            <a:br>
              <a:rPr lang="en-US" b="1" dirty="0"/>
            </a:br>
            <a:r>
              <a:rPr lang="en-US" b="1" dirty="0"/>
              <a:t>services                                                                                </a:t>
            </a:r>
            <a:r>
              <a:rPr lang="en-US" b="1" dirty="0" err="1"/>
              <a:t>services</a:t>
            </a:r>
            <a:endParaRPr lang="en-US" b="1" dirty="0"/>
          </a:p>
        </p:txBody>
      </p:sp>
      <p:pic>
        <p:nvPicPr>
          <p:cNvPr id="1026" name="Picture 2" descr="Application using stateless serv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071" y="4357042"/>
            <a:ext cx="3911632" cy="230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plication using stateful servi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058" y="4306707"/>
            <a:ext cx="3978274" cy="240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79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Reliable Services concepts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9812" y="1686634"/>
            <a:ext cx="11018520" cy="3828740"/>
          </a:xfrm>
        </p:spPr>
        <p:txBody>
          <a:bodyPr/>
          <a:lstStyle/>
          <a:p>
            <a:pPr lvl="1"/>
            <a:r>
              <a:rPr lang="en-US" b="1" dirty="0"/>
              <a:t>Service type: </a:t>
            </a:r>
          </a:p>
          <a:p>
            <a:pPr lvl="2"/>
            <a:r>
              <a:rPr lang="en-US" b="1" dirty="0"/>
              <a:t>This is your service implementation. It is defined by the class you write that extends </a:t>
            </a:r>
            <a:r>
              <a:rPr lang="en-US" b="1" dirty="0" err="1"/>
              <a:t>StatelessService</a:t>
            </a:r>
            <a:r>
              <a:rPr lang="en-US" b="1" dirty="0"/>
              <a:t> and any other code or dependencies used therein, along with a name and a version number.</a:t>
            </a:r>
          </a:p>
          <a:p>
            <a:pPr lvl="1"/>
            <a:r>
              <a:rPr lang="en-US" b="1" dirty="0"/>
              <a:t>Named service instance: </a:t>
            </a:r>
          </a:p>
          <a:p>
            <a:pPr lvl="2"/>
            <a:r>
              <a:rPr lang="en-US" b="1" dirty="0"/>
              <a:t>To run your service, you create named instances of your service type, much like you create object instances of a class type. A service instance has a name in the form of a URI using the “fabric:/” scheme, such as "fabric:/</a:t>
            </a:r>
            <a:r>
              <a:rPr lang="en-US" b="1" dirty="0" err="1"/>
              <a:t>MyApp</a:t>
            </a:r>
            <a:r>
              <a:rPr lang="en-US" b="1" dirty="0"/>
              <a:t>/</a:t>
            </a:r>
            <a:r>
              <a:rPr lang="en-US" b="1" dirty="0" err="1"/>
              <a:t>MyService</a:t>
            </a:r>
            <a:r>
              <a:rPr lang="en-US" b="1" dirty="0"/>
              <a:t>".</a:t>
            </a:r>
          </a:p>
          <a:p>
            <a:pPr lvl="1"/>
            <a:r>
              <a:rPr lang="en-US" b="1" dirty="0"/>
              <a:t>Service host: </a:t>
            </a:r>
          </a:p>
          <a:p>
            <a:pPr lvl="2"/>
            <a:r>
              <a:rPr lang="en-US" b="1" dirty="0"/>
              <a:t>The named service instances you create need to run inside a host process. The service host is just a process where instances of your service can run.</a:t>
            </a:r>
          </a:p>
          <a:p>
            <a:pPr lvl="1"/>
            <a:r>
              <a:rPr lang="en-US" b="1" dirty="0"/>
              <a:t>Service registration: </a:t>
            </a:r>
          </a:p>
          <a:p>
            <a:pPr lvl="2"/>
            <a:r>
              <a:rPr lang="en-US" b="1" dirty="0"/>
              <a:t>Registration brings everything together. The service type must be registered with the Service Fabric runtime in a service host to allow Service Fabric to create instances of it to run.</a:t>
            </a:r>
          </a:p>
        </p:txBody>
      </p:sp>
    </p:spTree>
    <p:extLst>
      <p:ext uri="{BB962C8B-B14F-4D97-AF65-F5344CB8AC3E}">
        <p14:creationId xmlns:p14="http://schemas.microsoft.com/office/powerpoint/2010/main" val="367400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850A61-502E-42BC-BBD0-322D1215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02: </a:t>
            </a:r>
            <a:r>
              <a:rPr lang="en-US" b="1" dirty="0"/>
              <a:t>Creating Apps and Services Running on Service Fabric</a:t>
            </a:r>
            <a:br>
              <a:rPr lang="en-US" b="1" dirty="0"/>
            </a:br>
            <a:br>
              <a:rPr lang="en-US" dirty="0"/>
            </a:br>
            <a:r>
              <a:rPr lang="en-US" sz="3200" dirty="0"/>
              <a:t>Lesson 02: Creating a reliable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8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Creating a stateless service in Visual Studio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9812" y="1686634"/>
            <a:ext cx="11018520" cy="368100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Prerequisites:</a:t>
            </a:r>
          </a:p>
          <a:p>
            <a:pPr lvl="1"/>
            <a:r>
              <a:rPr lang="en-US" b="1" dirty="0"/>
              <a:t>A computer running supported version of Windows</a:t>
            </a:r>
          </a:p>
          <a:p>
            <a:pPr lvl="1"/>
            <a:r>
              <a:rPr lang="en-US" b="1" dirty="0"/>
              <a:t>Visual Studio 2017 with Azure Service Fabric Tools and Azure Service Fabric SDK</a:t>
            </a:r>
          </a:p>
          <a:p>
            <a:pPr marL="0" indent="0">
              <a:buNone/>
            </a:pPr>
            <a:r>
              <a:rPr lang="en-US" b="1" dirty="0"/>
              <a:t>Implementation steps:</a:t>
            </a:r>
          </a:p>
          <a:p>
            <a:pPr lvl="1"/>
            <a:r>
              <a:rPr lang="en-US" b="1" dirty="0"/>
              <a:t>From Visual Studio:</a:t>
            </a:r>
          </a:p>
          <a:p>
            <a:pPr lvl="2"/>
            <a:r>
              <a:rPr lang="en-US" b="1" dirty="0"/>
              <a:t>Create a new Service Fabric Application project:</a:t>
            </a:r>
          </a:p>
          <a:p>
            <a:pPr lvl="3"/>
            <a:r>
              <a:rPr lang="en-US" b="1" dirty="0"/>
              <a:t>Named HelloWorld</a:t>
            </a:r>
          </a:p>
          <a:p>
            <a:pPr lvl="3"/>
            <a:r>
              <a:rPr lang="en-US" b="1" dirty="0"/>
              <a:t>Intended to host services, application manifest, and scripts</a:t>
            </a:r>
          </a:p>
          <a:p>
            <a:pPr lvl="2"/>
            <a:r>
              <a:rPr lang="en-US" b="1" dirty="0"/>
              <a:t>Create a stateless service project using .NET Core 2.0</a:t>
            </a:r>
          </a:p>
          <a:p>
            <a:pPr lvl="3"/>
            <a:r>
              <a:rPr lang="en-US" b="1" dirty="0"/>
              <a:t>Named </a:t>
            </a:r>
            <a:r>
              <a:rPr lang="en-US" b="1" dirty="0" err="1"/>
              <a:t>HelloWorldStateless</a:t>
            </a:r>
            <a:endParaRPr lang="en-US" b="1" dirty="0"/>
          </a:p>
          <a:p>
            <a:pPr lvl="3"/>
            <a:r>
              <a:rPr lang="en-US" b="1" dirty="0"/>
              <a:t>Intended to host implementation of a stateless service</a:t>
            </a:r>
          </a:p>
        </p:txBody>
      </p:sp>
      <p:pic>
        <p:nvPicPr>
          <p:cNvPr id="2050" name="Picture 2" descr="Use the New Project dialog box to create a new Service Fabric appl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733" y="3012191"/>
            <a:ext cx="3675743" cy="255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 the second dialog box, create a stateless service 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315" y="4287568"/>
            <a:ext cx="3130550" cy="236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44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Implement the service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345048"/>
            <a:ext cx="11018520" cy="44689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Implementation steps:</a:t>
            </a:r>
          </a:p>
          <a:p>
            <a:pPr lvl="1"/>
            <a:r>
              <a:rPr lang="en-US" b="1" dirty="0"/>
              <a:t>Open the </a:t>
            </a:r>
            <a:r>
              <a:rPr lang="en-US" b="1" dirty="0" err="1"/>
              <a:t>HelloWorldStateless.cs</a:t>
            </a:r>
            <a:r>
              <a:rPr lang="en-US" b="1" dirty="0"/>
              <a:t> file in the service project.</a:t>
            </a:r>
          </a:p>
          <a:p>
            <a:pPr lvl="1"/>
            <a:r>
              <a:rPr lang="en-US" b="1" dirty="0"/>
              <a:t>Note that the service API provides two entry points:</a:t>
            </a:r>
          </a:p>
          <a:p>
            <a:pPr lvl="2"/>
            <a:r>
              <a:rPr lang="en-US" b="1" dirty="0"/>
              <a:t>An open-ended entry point method, called </a:t>
            </a:r>
            <a:r>
              <a:rPr lang="en-US" b="1" dirty="0" err="1"/>
              <a:t>RunAsync</a:t>
            </a:r>
            <a:r>
              <a:rPr lang="en-US" b="1" dirty="0"/>
              <a:t>, where you can begin executing any workloads.</a:t>
            </a:r>
          </a:p>
          <a:p>
            <a:pPr lvl="2"/>
            <a:r>
              <a:rPr lang="en-US" b="1" dirty="0"/>
              <a:t>A communication entry point where you can plug in your communication stack of choice, such as ASP.NET Core. This is where you can start receiving requests from users and other services.</a:t>
            </a:r>
          </a:p>
          <a:p>
            <a:pPr lvl="1"/>
            <a:r>
              <a:rPr lang="en-US" b="1" dirty="0"/>
              <a:t>Review the </a:t>
            </a:r>
            <a:r>
              <a:rPr lang="en-US" b="1" dirty="0" err="1"/>
              <a:t>RunAsync</a:t>
            </a:r>
            <a:r>
              <a:rPr lang="en-US" b="1" dirty="0"/>
              <a:t>() entry point method:</a:t>
            </a:r>
          </a:p>
          <a:p>
            <a:pPr lvl="2"/>
            <a:r>
              <a:rPr lang="en-US" b="1" dirty="0"/>
              <a:t>The platform calls this method when an instance of a service is placed and ready to execute. </a:t>
            </a:r>
          </a:p>
          <a:p>
            <a:pPr lvl="2"/>
            <a:r>
              <a:rPr lang="en-US" b="1" dirty="0"/>
              <a:t>The project template includes a sample implementation of </a:t>
            </a:r>
            <a:r>
              <a:rPr lang="en-US" b="1" dirty="0" err="1"/>
              <a:t>RunAsync</a:t>
            </a:r>
            <a:r>
              <a:rPr lang="en-US" b="1" dirty="0"/>
              <a:t>() that increments a rolling count.</a:t>
            </a:r>
          </a:p>
          <a:p>
            <a:pPr marL="0" indent="0">
              <a:buNone/>
            </a:pPr>
            <a:r>
              <a:rPr lang="en-US" b="1" dirty="0"/>
              <a:t>Problem:</a:t>
            </a:r>
          </a:p>
          <a:p>
            <a:pPr lvl="1"/>
            <a:r>
              <a:rPr lang="en-US" b="1" dirty="0"/>
              <a:t>In this stateless service example, the count is stored in a local variable. But because this is a stateless service, the value that's stored exists only for the current lifecycle of its service instance. When the service moves or restarts, the value is lost.</a:t>
            </a:r>
          </a:p>
        </p:txBody>
      </p:sp>
    </p:spTree>
    <p:extLst>
      <p:ext uri="{BB962C8B-B14F-4D97-AF65-F5344CB8AC3E}">
        <p14:creationId xmlns:p14="http://schemas.microsoft.com/office/powerpoint/2010/main" val="296494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Creating a stateful service in Visual Studio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9812" y="1367266"/>
            <a:ext cx="11018520" cy="549073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Objective:</a:t>
            </a:r>
          </a:p>
          <a:p>
            <a:pPr lvl="1"/>
            <a:r>
              <a:rPr lang="en-US" b="1" dirty="0"/>
              <a:t>Use a stateful service to convert a counter value from stateless to highly available and persistent, even when the service moves or restarts.</a:t>
            </a:r>
          </a:p>
          <a:p>
            <a:pPr marL="0" indent="0">
              <a:buNone/>
            </a:pPr>
            <a:r>
              <a:rPr lang="en-US" b="1" dirty="0"/>
              <a:t>Implementation steps:</a:t>
            </a:r>
          </a:p>
          <a:p>
            <a:pPr lvl="1"/>
            <a:r>
              <a:rPr lang="en-US" b="1" dirty="0"/>
              <a:t>From Visual Studio:</a:t>
            </a:r>
          </a:p>
          <a:p>
            <a:pPr lvl="2"/>
            <a:r>
              <a:rPr lang="en-US" b="1" dirty="0"/>
              <a:t>Add a stateful service project using .NET Core 2.0</a:t>
            </a:r>
          </a:p>
          <a:p>
            <a:pPr lvl="3"/>
            <a:r>
              <a:rPr lang="en-US" b="1" dirty="0"/>
              <a:t>Named </a:t>
            </a:r>
            <a:r>
              <a:rPr lang="en-US" b="1" dirty="0" err="1"/>
              <a:t>HelloWorldStateful</a:t>
            </a:r>
            <a:endParaRPr lang="en-US" b="1" dirty="0"/>
          </a:p>
          <a:p>
            <a:pPr lvl="3"/>
            <a:r>
              <a:rPr lang="en-US" b="1" dirty="0"/>
              <a:t>Intended to host implementation of a stateful service</a:t>
            </a:r>
          </a:p>
          <a:p>
            <a:pPr lvl="1"/>
            <a:r>
              <a:rPr lang="en-US" b="1" dirty="0"/>
              <a:t>Note that the service API provides the same entry points as the stateless service:</a:t>
            </a:r>
          </a:p>
          <a:p>
            <a:pPr lvl="2"/>
            <a:r>
              <a:rPr lang="en-US" b="1" dirty="0"/>
              <a:t>The main difference is the availability of a state provider that can store state reliably. Service Fabric comes with a state provider implementation called Reliable Collections, which lets you create replicated data structures through the Reliable State Manager. A stateful Reliable Service uses this state provider by default.</a:t>
            </a:r>
          </a:p>
          <a:p>
            <a:pPr lvl="1"/>
            <a:r>
              <a:rPr lang="en-US" b="1" dirty="0"/>
              <a:t>Review the </a:t>
            </a:r>
            <a:r>
              <a:rPr lang="en-US" b="1" dirty="0" err="1"/>
              <a:t>RunAsync</a:t>
            </a:r>
            <a:r>
              <a:rPr lang="en-US" b="1" dirty="0"/>
              <a:t>() entry point method:</a:t>
            </a:r>
          </a:p>
          <a:p>
            <a:pPr lvl="2"/>
            <a:r>
              <a:rPr lang="en-US" b="1" dirty="0" err="1"/>
              <a:t>RunAsync</a:t>
            </a:r>
            <a:r>
              <a:rPr lang="en-US" b="1" dirty="0"/>
              <a:t>() operates similarly in stateful and stateless services. However, in a stateful service, the platform performs additional work on your behalf before it executes </a:t>
            </a:r>
            <a:r>
              <a:rPr lang="en-US" b="1" dirty="0" err="1"/>
              <a:t>RunAsync</a:t>
            </a:r>
            <a:r>
              <a:rPr lang="en-US" b="1" dirty="0"/>
              <a:t>(). This work can include ensuring that the Reliable State Manager and Reliable Collections are ready to use.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87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A3FBD5A9-6ED4-4247-B514-45D69F79853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7994</TotalTime>
  <Words>2072</Words>
  <Application>Microsoft Office PowerPoint</Application>
  <PresentationFormat>Widescreen</PresentationFormat>
  <Paragraphs>206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AZ-300T04 Module 02 : Creating Apps and Services Running on Service Fabric</vt:lpstr>
      <vt:lpstr>Module 02: Creating Apps and Services Running on Service Fabric  Lesson 01: Understanding Azure Service Fabric</vt:lpstr>
      <vt:lpstr>Azure Service Fabric overview</vt:lpstr>
      <vt:lpstr>Service Fabric app scenarios</vt:lpstr>
      <vt:lpstr>Reliable Services concepts</vt:lpstr>
      <vt:lpstr>Module 02: Creating Apps and Services Running on Service Fabric  Lesson 02: Creating a reliable service</vt:lpstr>
      <vt:lpstr>Creating a stateless service in Visual Studio</vt:lpstr>
      <vt:lpstr>Implement the service</vt:lpstr>
      <vt:lpstr>Creating a stateful service in Visual Studio</vt:lpstr>
      <vt:lpstr>Run the application</vt:lpstr>
      <vt:lpstr>Module 02: Creating Apps and Services Running on Service Fabric  Lesson 03: Creating a Reliable Actors App</vt:lpstr>
      <vt:lpstr>Introduction to Service Fabric Reliable Actors</vt:lpstr>
      <vt:lpstr>Creating the project in Visual Studio</vt:lpstr>
      <vt:lpstr>Customizing the actor</vt:lpstr>
      <vt:lpstr>Adding a client</vt:lpstr>
      <vt:lpstr>Running and debugging</vt:lpstr>
      <vt:lpstr>Module 02: Creating Apps and Services Running on Service Fabric  Lesson 04: Working with Reliable Collections</vt:lpstr>
      <vt:lpstr>Reliable Collections overview</vt:lpstr>
      <vt:lpstr>Working with Reliable Collections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AZ-101.1 Migrate Servers to Azure</dc:title>
  <dc:subject/>
  <dc:creator>Tanya</dc:creator>
  <cp:keywords/>
  <dc:description/>
  <cp:lastModifiedBy>Brad Joseph</cp:lastModifiedBy>
  <cp:revision>401</cp:revision>
  <dcterms:created xsi:type="dcterms:W3CDTF">2018-07-31T14:16:34Z</dcterms:created>
  <dcterms:modified xsi:type="dcterms:W3CDTF">2019-02-03T01:36:50Z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