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20"/>
  </p:notesMasterIdLst>
  <p:handoutMasterIdLst>
    <p:handoutMasterId r:id="rId21"/>
  </p:handoutMasterIdLst>
  <p:sldIdLst>
    <p:sldId id="1719" r:id="rId6"/>
    <p:sldId id="1887" r:id="rId7"/>
    <p:sldId id="2051" r:id="rId8"/>
    <p:sldId id="2132" r:id="rId9"/>
    <p:sldId id="2140" r:id="rId10"/>
    <p:sldId id="2134" r:id="rId11"/>
    <p:sldId id="2135" r:id="rId12"/>
    <p:sldId id="2136" r:id="rId13"/>
    <p:sldId id="2137" r:id="rId14"/>
    <p:sldId id="2138" r:id="rId15"/>
    <p:sldId id="2141" r:id="rId16"/>
    <p:sldId id="2142" r:id="rId17"/>
    <p:sldId id="2139" r:id="rId18"/>
    <p:sldId id="1884" r:id="rId19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rand Template" id="{E9D1FD4D-DAAF-4829-BBBC-AD8AC9ACFE8A}">
          <p14:sldIdLst/>
        </p14:section>
        <p14:section name="White Template" id="{A073DAE3-B461-442F-A3D3-6642BD875E45}">
          <p14:sldIdLst>
            <p14:sldId id="1719"/>
            <p14:sldId id="1887"/>
            <p14:sldId id="2051"/>
            <p14:sldId id="2132"/>
            <p14:sldId id="2140"/>
            <p14:sldId id="2134"/>
            <p14:sldId id="2135"/>
            <p14:sldId id="2136"/>
            <p14:sldId id="2137"/>
            <p14:sldId id="2138"/>
            <p14:sldId id="2141"/>
            <p14:sldId id="2142"/>
            <p14:sldId id="2139"/>
            <p14:sldId id="1884"/>
          </p14:sldIdLst>
        </p14:section>
        <p14:section name="Soft Black template" id="{888AB95E-1B7E-4E95-8F39-C5D0E8372BC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8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  <a:srgbClr val="1A1A1A"/>
    <a:srgbClr val="FFFFFF"/>
    <a:srgbClr val="00BCF2"/>
    <a:srgbClr val="40CDF5"/>
    <a:srgbClr val="40587C"/>
    <a:srgbClr val="00B0E3"/>
    <a:srgbClr val="00188F"/>
    <a:srgbClr val="005291"/>
    <a:srgbClr val="BA6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46" autoAdjust="0"/>
    <p:restoredTop sz="92109" autoAdjust="0"/>
  </p:normalViewPr>
  <p:slideViewPr>
    <p:cSldViewPr snapToGrid="0">
      <p:cViewPr varScale="1">
        <p:scale>
          <a:sx n="91" d="100"/>
          <a:sy n="91" d="100"/>
        </p:scale>
        <p:origin x="33" y="2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2/2/2019 5:37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2/2/2019 5:37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2/2/2019 5:37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2/2/2019 5:37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308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2/2/2019 5:37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962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2/2/2019 5:37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864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2/2/2019 5:37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439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2/2/2019 5:37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24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2/2/2019 5:37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336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2/2/2019 5:37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073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C0FB-0396-463F-9527-BACCE9686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B5DF3C-6C8F-43BE-92C2-BE4537BFD6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:a16="http://schemas.microsoft.com/office/drawing/2014/main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397809-3ACE-4D4E-AD46-9C3195293B59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9166D5-15A2-4B98-8331-AD06974AE2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D0C4B04-9C9F-465F-9951-6B4E6D55422A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BA0094-BABD-45E8-8EA6-9DA003B4CDB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4281275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A4B0D9-E738-4241-851E-02087D63F0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B8222-5199-4513-8941-5675C42113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27FA71-E6D6-496C-95C6-956CF28B81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700" r:id="rId12"/>
    <p:sldLayoutId id="2147484701" r:id="rId13"/>
    <p:sldLayoutId id="2147484702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3" r:id="rId2"/>
    <p:sldLayoutId id="2147484644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738" r:id="rId12"/>
    <p:sldLayoutId id="2147484739" r:id="rId13"/>
    <p:sldLayoutId id="2147484740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8738" y="1685846"/>
            <a:ext cx="4167887" cy="2215991"/>
          </a:xfrm>
        </p:spPr>
        <p:txBody>
          <a:bodyPr/>
          <a:lstStyle/>
          <a:p>
            <a:r>
              <a:rPr lang="en-US"/>
              <a:t>AZ-300T04</a:t>
            </a:r>
            <a:br>
              <a:rPr lang="en-US" dirty="0"/>
            </a:br>
            <a:r>
              <a:rPr lang="en-US" dirty="0"/>
              <a:t>Module 03: </a:t>
            </a:r>
            <a:r>
              <a:rPr lang="en-US" b="1" dirty="0"/>
              <a:t>Using Azure Kubernetes Service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82042" y="4025900"/>
            <a:ext cx="4164583" cy="307777"/>
          </a:xfrm>
        </p:spPr>
        <p:txBody>
          <a:bodyPr/>
          <a:lstStyle/>
          <a:p>
            <a:r>
              <a:rPr lang="en-US" dirty="0"/>
              <a:t>Subtitle or speaker name</a:t>
            </a:r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Azure Container Instances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9812" y="1686634"/>
            <a:ext cx="11018520" cy="338554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 managed container hosting option offering a range of benefits:</a:t>
            </a:r>
          </a:p>
          <a:p>
            <a:pPr lvl="1"/>
            <a:r>
              <a:rPr lang="en-US" b="1" dirty="0"/>
              <a:t>Fast startup times</a:t>
            </a:r>
          </a:p>
          <a:p>
            <a:pPr lvl="1"/>
            <a:r>
              <a:rPr lang="en-US" b="1" dirty="0"/>
              <a:t>Public IP connectivity and DNS name</a:t>
            </a:r>
          </a:p>
          <a:p>
            <a:pPr lvl="1"/>
            <a:r>
              <a:rPr lang="en-US" b="1" dirty="0"/>
              <a:t>Hypervisor-level security</a:t>
            </a:r>
          </a:p>
          <a:p>
            <a:pPr lvl="1"/>
            <a:r>
              <a:rPr lang="en-US" b="1" dirty="0"/>
              <a:t>Custom sizes</a:t>
            </a:r>
          </a:p>
          <a:p>
            <a:pPr lvl="1"/>
            <a:r>
              <a:rPr lang="en-US" b="1" dirty="0"/>
              <a:t>Persistent storage</a:t>
            </a:r>
          </a:p>
          <a:p>
            <a:pPr lvl="1"/>
            <a:r>
              <a:rPr lang="en-US" b="1" dirty="0"/>
              <a:t>Linux and Windows containers</a:t>
            </a:r>
          </a:p>
          <a:p>
            <a:pPr lvl="1"/>
            <a:r>
              <a:rPr lang="en-US" b="1" dirty="0"/>
              <a:t>Co-scheduled groups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3051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219D2-6C70-4DBC-BEC8-5138F6EAB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Container for Deployment to ACI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75BC8-11FC-450B-B4BB-8451559E15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398710"/>
            <a:ext cx="11018520" cy="110799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When using the Virtual </a:t>
            </a:r>
            <a:r>
              <a:rPr lang="en-US" sz="2400" dirty="0" err="1"/>
              <a:t>Kubelet</a:t>
            </a:r>
            <a:r>
              <a:rPr lang="en-US" sz="2400" dirty="0"/>
              <a:t> provider for Azure Container Instances (ACI), both Linux and Windows containers can be scheduled on a container instance as if it is a standard Kubernetes node</a:t>
            </a:r>
            <a:r>
              <a:rPr lang="en-US" sz="2000" dirty="0"/>
              <a:t>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27BEFB-7670-41E9-805E-10B561875E19}"/>
              </a:ext>
            </a:extLst>
          </p:cNvPr>
          <p:cNvSpPr/>
          <p:nvPr/>
        </p:nvSpPr>
        <p:spPr>
          <a:xfrm>
            <a:off x="484351" y="2726054"/>
            <a:ext cx="974747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This section is an overview of installing the Virtual </a:t>
            </a:r>
            <a:r>
              <a:rPr lang="en-US" sz="2400" dirty="0" err="1"/>
              <a:t>Kubelet</a:t>
            </a:r>
            <a:r>
              <a:rPr lang="en-US" sz="2400" dirty="0"/>
              <a:t> into an AKS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Installation</a:t>
            </a:r>
            <a:r>
              <a:rPr lang="en-US" sz="2000" dirty="0"/>
              <a:t>: Use the </a:t>
            </a:r>
            <a:r>
              <a:rPr lang="en-US" sz="2000" dirty="0" err="1"/>
              <a:t>az</a:t>
            </a:r>
            <a:r>
              <a:rPr lang="en-US" sz="2000" dirty="0"/>
              <a:t> </a:t>
            </a:r>
            <a:r>
              <a:rPr lang="en-US" sz="2000" dirty="0" err="1"/>
              <a:t>aks</a:t>
            </a:r>
            <a:r>
              <a:rPr lang="en-US" sz="2000" dirty="0"/>
              <a:t> install-connector command to install Virtual </a:t>
            </a:r>
            <a:r>
              <a:rPr lang="en-US" sz="2000" dirty="0" err="1"/>
              <a:t>Kubelet</a:t>
            </a:r>
            <a:r>
              <a:rPr lang="en-US" sz="2000" dirty="0"/>
              <a:t>. The following example deploys both the Linux and Windows connector.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Validate Virtual </a:t>
            </a:r>
            <a:r>
              <a:rPr lang="en-US" sz="2000" b="1" dirty="0" err="1"/>
              <a:t>Kubelet</a:t>
            </a:r>
            <a:r>
              <a:rPr lang="en-US" sz="2000" dirty="0"/>
              <a:t>: To validate that Virtual </a:t>
            </a:r>
            <a:r>
              <a:rPr lang="en-US" sz="2000" dirty="0" err="1"/>
              <a:t>Kubelet</a:t>
            </a:r>
            <a:r>
              <a:rPr lang="en-US" sz="2000" dirty="0"/>
              <a:t> has been installed, return a list of Kubernetes nodes using the </a:t>
            </a:r>
            <a:r>
              <a:rPr lang="en-US" sz="2000" dirty="0" err="1"/>
              <a:t>kubectl</a:t>
            </a:r>
            <a:r>
              <a:rPr lang="en-US" sz="2000" dirty="0"/>
              <a:t> get nodes command.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Run Linux container</a:t>
            </a:r>
            <a:r>
              <a:rPr lang="en-US" sz="2000" dirty="0"/>
              <a:t>: Create a file named virtual-</a:t>
            </a:r>
            <a:r>
              <a:rPr lang="en-US" sz="2000" dirty="0" err="1"/>
              <a:t>kubelet</a:t>
            </a:r>
            <a:r>
              <a:rPr lang="en-US" sz="2000" dirty="0"/>
              <a:t>-</a:t>
            </a:r>
            <a:r>
              <a:rPr lang="en-US" sz="2000" dirty="0" err="1"/>
              <a:t>linux.yaml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Run Windows container</a:t>
            </a:r>
            <a:r>
              <a:rPr lang="en-US" sz="2000" dirty="0"/>
              <a:t>: Create a file named virtual-</a:t>
            </a:r>
            <a:r>
              <a:rPr lang="en-US" sz="2000" dirty="0" err="1"/>
              <a:t>kubelet</a:t>
            </a:r>
            <a:r>
              <a:rPr lang="en-US" sz="2000" dirty="0"/>
              <a:t>-</a:t>
            </a:r>
            <a:r>
              <a:rPr lang="en-US" sz="2000" dirty="0" err="1"/>
              <a:t>windows.yaml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865355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DA693-B461-410C-8725-44DF364B6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a Container to ACI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07DE9-A51A-41D2-AD97-A87F4F289A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791807"/>
          </a:xfrm>
        </p:spPr>
        <p:txBody>
          <a:bodyPr/>
          <a:lstStyle/>
          <a:p>
            <a:pPr marL="0" indent="0" fontAlgn="base">
              <a:buNone/>
            </a:pPr>
            <a:r>
              <a:rPr lang="en-US" dirty="0"/>
              <a:t>In the last section a container image was create and pushed to the Azure Container Registry. This section is an overview of how to deploy the container to Azure Container Instances.</a:t>
            </a:r>
          </a:p>
          <a:p>
            <a:pPr fontAlgn="base"/>
            <a:r>
              <a:rPr lang="en-US" dirty="0"/>
              <a:t>Deploy the container from Azure Container Registry to Azure Container Instances</a:t>
            </a:r>
          </a:p>
          <a:p>
            <a:pPr fontAlgn="base"/>
            <a:r>
              <a:rPr lang="en-US" dirty="0"/>
              <a:t>View the running application in the browser</a:t>
            </a:r>
          </a:p>
          <a:p>
            <a:pPr fontAlgn="base"/>
            <a:r>
              <a:rPr lang="en-US" dirty="0"/>
              <a:t>Display the container's logs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03801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Implement an application using Virtual </a:t>
            </a:r>
            <a:r>
              <a:rPr lang="en-US" dirty="0" err="1"/>
              <a:t>Kubelet</a:t>
            </a:r>
            <a:r>
              <a:rPr lang="en-US" dirty="0"/>
              <a:t>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740" y="1266220"/>
            <a:ext cx="11018520" cy="540455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Virtual </a:t>
            </a:r>
            <a:r>
              <a:rPr lang="en-US" b="1" dirty="0" err="1"/>
              <a:t>Kubelet</a:t>
            </a:r>
            <a:r>
              <a:rPr lang="en-US" b="1" dirty="0"/>
              <a:t> provider is an experimental open source project:</a:t>
            </a:r>
          </a:p>
          <a:p>
            <a:pPr lvl="1"/>
            <a:r>
              <a:rPr lang="en-US" b="1" dirty="0"/>
              <a:t>Allows scheduling AKS-managed containers on Azure Container Instances</a:t>
            </a:r>
          </a:p>
          <a:p>
            <a:pPr lvl="1"/>
            <a:r>
              <a:rPr lang="en-US" b="1" dirty="0"/>
              <a:t>Combines functional benefits of AKS with low pricing of ACI</a:t>
            </a:r>
          </a:p>
          <a:p>
            <a:pPr lvl="1"/>
            <a:r>
              <a:rPr lang="en-US" b="1" dirty="0"/>
              <a:t>Supports both Windows and Linux containers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To install the Virtual </a:t>
            </a:r>
            <a:r>
              <a:rPr lang="en-US" b="1" dirty="0" err="1"/>
              <a:t>Kubelet</a:t>
            </a:r>
            <a:r>
              <a:rPr lang="en-US" b="1" dirty="0"/>
              <a:t> provider:</a:t>
            </a:r>
          </a:p>
          <a:p>
            <a:pPr lvl="1"/>
            <a:r>
              <a:rPr lang="en-US" b="1" dirty="0"/>
              <a:t>Ensure that the prerequisites are satisfied:</a:t>
            </a:r>
          </a:p>
          <a:p>
            <a:pPr lvl="2"/>
            <a:r>
              <a:rPr lang="en-US" b="1" dirty="0"/>
              <a:t>An existing AKS cluster</a:t>
            </a:r>
          </a:p>
          <a:p>
            <a:pPr lvl="2"/>
            <a:r>
              <a:rPr lang="en-US" b="1" dirty="0"/>
              <a:t>Azure CLI version 2.0.33 and Helm installed</a:t>
            </a:r>
          </a:p>
          <a:p>
            <a:pPr lvl="2"/>
            <a:r>
              <a:rPr lang="en-US" b="1" dirty="0"/>
              <a:t>A service account and role binding for use with Tiller (for RBAC-enabled AKS clusters)</a:t>
            </a:r>
          </a:p>
          <a:p>
            <a:pPr lvl="1"/>
            <a:r>
              <a:rPr lang="en-US" b="1" dirty="0"/>
              <a:t>Run the </a:t>
            </a:r>
            <a:r>
              <a:rPr lang="en-US" b="1" dirty="0" err="1"/>
              <a:t>az</a:t>
            </a:r>
            <a:r>
              <a:rPr lang="en-US" b="1" dirty="0"/>
              <a:t> </a:t>
            </a:r>
            <a:r>
              <a:rPr lang="en-US" b="1" dirty="0" err="1"/>
              <a:t>aks</a:t>
            </a:r>
            <a:r>
              <a:rPr lang="en-US" b="1" dirty="0"/>
              <a:t> install-connector command:</a:t>
            </a:r>
          </a:p>
          <a:p>
            <a:pPr lvl="2"/>
            <a:r>
              <a:rPr lang="en-US" b="1" dirty="0" err="1"/>
              <a:t>az</a:t>
            </a:r>
            <a:r>
              <a:rPr lang="en-US" b="1" dirty="0"/>
              <a:t> </a:t>
            </a:r>
            <a:r>
              <a:rPr lang="en-US" b="1" dirty="0" err="1"/>
              <a:t>aks</a:t>
            </a:r>
            <a:r>
              <a:rPr lang="en-US" b="1" dirty="0"/>
              <a:t> install-connector --resource-group </a:t>
            </a:r>
            <a:r>
              <a:rPr lang="en-US" b="1" dirty="0" err="1"/>
              <a:t>myAKSCluster</a:t>
            </a:r>
            <a:r>
              <a:rPr lang="en-US" b="1" dirty="0"/>
              <a:t> --name </a:t>
            </a:r>
            <a:r>
              <a:rPr lang="en-US" b="1" dirty="0" err="1"/>
              <a:t>myAKSCluster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--connector-name virtual-</a:t>
            </a:r>
            <a:r>
              <a:rPr lang="en-US" b="1" dirty="0" err="1"/>
              <a:t>kubelet</a:t>
            </a:r>
            <a:r>
              <a:rPr lang="en-US" b="1" dirty="0"/>
              <a:t> --</a:t>
            </a:r>
            <a:r>
              <a:rPr lang="en-US" b="1" dirty="0" err="1"/>
              <a:t>os</a:t>
            </a:r>
            <a:r>
              <a:rPr lang="en-US" b="1" dirty="0"/>
              <a:t>-type Both</a:t>
            </a:r>
          </a:p>
          <a:p>
            <a:pPr lvl="1"/>
            <a:r>
              <a:rPr lang="en-US" b="1" dirty="0"/>
              <a:t>Once the installation completes, you can deploy Windows and Linux containers to ACI:</a:t>
            </a:r>
          </a:p>
          <a:p>
            <a:pPr lvl="2"/>
            <a:r>
              <a:rPr lang="en-US" b="1" dirty="0"/>
              <a:t>In the .</a:t>
            </a:r>
            <a:r>
              <a:rPr lang="en-US" b="1" dirty="0" err="1"/>
              <a:t>yaml</a:t>
            </a:r>
            <a:r>
              <a:rPr lang="en-US" b="1" dirty="0"/>
              <a:t> file, replace kubernetes.io/hostname with the name of the Linux/Windows Virtual </a:t>
            </a:r>
            <a:r>
              <a:rPr lang="en-US" b="1" dirty="0" err="1"/>
              <a:t>Kubelet</a:t>
            </a:r>
            <a:r>
              <a:rPr lang="en-US" b="1" dirty="0"/>
              <a:t> node</a:t>
            </a:r>
          </a:p>
        </p:txBody>
      </p:sp>
    </p:spTree>
    <p:extLst>
      <p:ext uri="{BB962C8B-B14F-4D97-AF65-F5344CB8AC3E}">
        <p14:creationId xmlns:p14="http://schemas.microsoft.com/office/powerpoint/2010/main" val="30043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136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7850A61-502E-42BC-BBD0-322D12153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03: </a:t>
            </a:r>
            <a:r>
              <a:rPr lang="en-US" b="1" dirty="0"/>
              <a:t>Using Azure Kubernetes Service</a:t>
            </a:r>
            <a:br>
              <a:rPr lang="en-US" dirty="0"/>
            </a:br>
            <a:br>
              <a:rPr lang="en-US" dirty="0"/>
            </a:br>
            <a:r>
              <a:rPr lang="en-US" sz="3200" dirty="0"/>
              <a:t>Lesson 01: </a:t>
            </a:r>
            <a:r>
              <a:rPr lang="en-US" sz="3200" b="1" dirty="0"/>
              <a:t>Creating an Azure Kubernetes Service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4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About Azure Kubernetes Service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8263" y="1450151"/>
            <a:ext cx="11018520" cy="412420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Managed Kubernetes cluster hosted in Azure with a range of benefits:</a:t>
            </a:r>
          </a:p>
          <a:p>
            <a:pPr lvl="1"/>
            <a:r>
              <a:rPr lang="en-US" b="1" dirty="0"/>
              <a:t>Flexible deployment options</a:t>
            </a:r>
          </a:p>
          <a:p>
            <a:pPr lvl="1"/>
            <a:r>
              <a:rPr lang="en-US" b="1" dirty="0"/>
              <a:t>Identity and security management</a:t>
            </a:r>
          </a:p>
          <a:p>
            <a:pPr lvl="1"/>
            <a:r>
              <a:rPr lang="en-US" b="1" dirty="0"/>
              <a:t>Integrated logging and monitoring</a:t>
            </a:r>
          </a:p>
          <a:p>
            <a:pPr lvl="1"/>
            <a:r>
              <a:rPr lang="en-US" b="1" dirty="0"/>
              <a:t>Cluster node scaling</a:t>
            </a:r>
          </a:p>
          <a:p>
            <a:pPr lvl="1"/>
            <a:r>
              <a:rPr lang="en-US" b="1" dirty="0"/>
              <a:t>Cluster node upgrades</a:t>
            </a:r>
          </a:p>
          <a:p>
            <a:pPr lvl="1"/>
            <a:r>
              <a:rPr lang="en-US" b="1" dirty="0"/>
              <a:t>HTTP application routing</a:t>
            </a:r>
          </a:p>
          <a:p>
            <a:pPr lvl="1"/>
            <a:r>
              <a:rPr lang="en-US" b="1" dirty="0"/>
              <a:t>GPU enabled nodes</a:t>
            </a:r>
          </a:p>
          <a:p>
            <a:pPr lvl="1"/>
            <a:r>
              <a:rPr lang="en-US" b="1" dirty="0"/>
              <a:t>Development tooling integration</a:t>
            </a:r>
          </a:p>
          <a:p>
            <a:pPr lvl="1"/>
            <a:r>
              <a:rPr lang="en-US" b="1" dirty="0"/>
              <a:t>Virtual network integration</a:t>
            </a:r>
          </a:p>
          <a:p>
            <a:pPr lvl="1"/>
            <a:r>
              <a:rPr lang="en-US" b="1" dirty="0"/>
              <a:t>Private container registry</a:t>
            </a:r>
          </a:p>
        </p:txBody>
      </p:sp>
    </p:spTree>
    <p:extLst>
      <p:ext uri="{BB962C8B-B14F-4D97-AF65-F5344CB8AC3E}">
        <p14:creationId xmlns:p14="http://schemas.microsoft.com/office/powerpoint/2010/main" val="173908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Deploy an AKS cluster using Azure CLI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18883" y="1303007"/>
            <a:ext cx="11018520" cy="498598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Implementation steps:</a:t>
            </a:r>
          </a:p>
          <a:p>
            <a:pPr marL="228600" lvl="1" indent="0">
              <a:buNone/>
            </a:pPr>
            <a:r>
              <a:rPr lang="en-US" b="1" dirty="0"/>
              <a:t>1. Create a resource group:</a:t>
            </a:r>
          </a:p>
          <a:p>
            <a:pPr lvl="2"/>
            <a:r>
              <a:rPr lang="en-US" b="1" dirty="0" err="1"/>
              <a:t>az</a:t>
            </a:r>
            <a:r>
              <a:rPr lang="en-US" b="1" dirty="0"/>
              <a:t> group create --name </a:t>
            </a:r>
            <a:r>
              <a:rPr lang="en-US" b="1" dirty="0" err="1"/>
              <a:t>myAKSCluster</a:t>
            </a:r>
            <a:r>
              <a:rPr lang="en-US" b="1" dirty="0"/>
              <a:t> --location </a:t>
            </a:r>
            <a:r>
              <a:rPr lang="en-US" b="1" dirty="0" err="1"/>
              <a:t>eastus</a:t>
            </a:r>
            <a:endParaRPr lang="en-US" b="1" dirty="0"/>
          </a:p>
          <a:p>
            <a:pPr marL="228600" lvl="1" indent="0">
              <a:buNone/>
            </a:pPr>
            <a:r>
              <a:rPr lang="en-US" b="1" dirty="0"/>
              <a:t>2. Create an AKS cluster:</a:t>
            </a:r>
          </a:p>
          <a:p>
            <a:pPr lvl="2"/>
            <a:r>
              <a:rPr lang="en-US" b="1" dirty="0" err="1"/>
              <a:t>az</a:t>
            </a:r>
            <a:r>
              <a:rPr lang="en-US" b="1" dirty="0"/>
              <a:t> </a:t>
            </a:r>
            <a:r>
              <a:rPr lang="en-US" b="1" dirty="0" err="1"/>
              <a:t>aks</a:t>
            </a:r>
            <a:r>
              <a:rPr lang="en-US" b="1" dirty="0"/>
              <a:t> create --resource-group </a:t>
            </a:r>
            <a:r>
              <a:rPr lang="en-US" b="1" dirty="0" err="1"/>
              <a:t>myAKSCluster</a:t>
            </a:r>
            <a:r>
              <a:rPr lang="en-US" b="1" dirty="0"/>
              <a:t> --name </a:t>
            </a:r>
            <a:r>
              <a:rPr lang="en-US" b="1" dirty="0" err="1"/>
              <a:t>myAKSCluster</a:t>
            </a:r>
            <a:r>
              <a:rPr lang="en-US" b="1" dirty="0"/>
              <a:t> --node-count 1 --enable-</a:t>
            </a:r>
            <a:r>
              <a:rPr lang="en-US" b="1" dirty="0" err="1"/>
              <a:t>addons</a:t>
            </a:r>
            <a:r>
              <a:rPr lang="en-US" b="1" dirty="0"/>
              <a:t> monitoring --generate-</a:t>
            </a:r>
            <a:r>
              <a:rPr lang="en-US" b="1" dirty="0" err="1"/>
              <a:t>ssh</a:t>
            </a:r>
            <a:r>
              <a:rPr lang="en-US" b="1" dirty="0"/>
              <a:t>-keys</a:t>
            </a:r>
          </a:p>
          <a:p>
            <a:pPr marL="228600" lvl="1" indent="0">
              <a:buNone/>
            </a:pPr>
            <a:r>
              <a:rPr lang="en-US" b="1" dirty="0"/>
              <a:t>3. Connect to the AKS cluster:</a:t>
            </a:r>
          </a:p>
          <a:p>
            <a:pPr lvl="2"/>
            <a:r>
              <a:rPr lang="en-US" b="1" dirty="0" err="1"/>
              <a:t>az</a:t>
            </a:r>
            <a:r>
              <a:rPr lang="en-US" b="1" dirty="0"/>
              <a:t> </a:t>
            </a:r>
            <a:r>
              <a:rPr lang="en-US" b="1" dirty="0" err="1"/>
              <a:t>aks</a:t>
            </a:r>
            <a:r>
              <a:rPr lang="en-US" b="1" dirty="0"/>
              <a:t> get-credentials --resource-group </a:t>
            </a:r>
            <a:r>
              <a:rPr lang="en-US" b="1" dirty="0" err="1"/>
              <a:t>myAKSCluster</a:t>
            </a:r>
            <a:r>
              <a:rPr lang="en-US" b="1" dirty="0"/>
              <a:t> \</a:t>
            </a:r>
            <a:br>
              <a:rPr lang="en-US" b="1" dirty="0"/>
            </a:br>
            <a:r>
              <a:rPr lang="en-US" b="1" dirty="0"/>
              <a:t>                                      --name </a:t>
            </a:r>
            <a:r>
              <a:rPr lang="en-US" b="1" dirty="0" err="1"/>
              <a:t>myAKSCluster</a:t>
            </a:r>
            <a:endParaRPr lang="en-US" b="1" dirty="0"/>
          </a:p>
          <a:p>
            <a:pPr marL="228600" lvl="1" indent="0">
              <a:buNone/>
            </a:pPr>
            <a:r>
              <a:rPr lang="en-US" b="1" dirty="0"/>
              <a:t>4. Create a Kubernetes manifest file (azure-</a:t>
            </a:r>
            <a:r>
              <a:rPr lang="en-US" b="1" dirty="0" err="1"/>
              <a:t>vote.yaml</a:t>
            </a:r>
            <a:r>
              <a:rPr lang="en-US" b="1" dirty="0"/>
              <a:t>)</a:t>
            </a:r>
          </a:p>
          <a:p>
            <a:pPr marL="228600" lvl="1" indent="0">
              <a:buNone/>
            </a:pPr>
            <a:r>
              <a:rPr lang="en-US" b="1" dirty="0"/>
              <a:t>5. Run the containerized application:</a:t>
            </a:r>
          </a:p>
          <a:p>
            <a:pPr lvl="2"/>
            <a:r>
              <a:rPr lang="en-US" b="1" dirty="0" err="1"/>
              <a:t>kubectl</a:t>
            </a:r>
            <a:r>
              <a:rPr lang="en-US" b="1" dirty="0"/>
              <a:t> apply -f azure-</a:t>
            </a:r>
            <a:r>
              <a:rPr lang="en-US" b="1" dirty="0" err="1"/>
              <a:t>vote.yaml</a:t>
            </a:r>
            <a:endParaRPr lang="en-US" b="1" dirty="0"/>
          </a:p>
          <a:p>
            <a:pPr marL="228600" lvl="1" indent="0">
              <a:buNone/>
            </a:pPr>
            <a:r>
              <a:rPr lang="en-US" b="1" dirty="0"/>
              <a:t>6. Monitor the progress of the deployment:</a:t>
            </a:r>
          </a:p>
          <a:p>
            <a:pPr lvl="2"/>
            <a:r>
              <a:rPr lang="en-US" b="1" dirty="0" err="1"/>
              <a:t>kubectl</a:t>
            </a:r>
            <a:r>
              <a:rPr lang="en-US" b="1" dirty="0"/>
              <a:t> get service azure-vote-front –watch</a:t>
            </a:r>
          </a:p>
          <a:p>
            <a:pPr marL="228600" lvl="1" indent="0">
              <a:buNone/>
            </a:pPr>
            <a:r>
              <a:rPr lang="en-US" b="1" dirty="0"/>
              <a:t>7. Monitor health and logs (from the Azure portal)</a:t>
            </a:r>
          </a:p>
        </p:txBody>
      </p:sp>
      <p:pic>
        <p:nvPicPr>
          <p:cNvPr id="1026" name="Picture 2" descr="Image of browsing to Azure Vo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672" y="3526971"/>
            <a:ext cx="3887445" cy="310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84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Deploy an AKS cluster using Azure Portal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9812" y="1686634"/>
            <a:ext cx="11018520" cy="49244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Implementation steps:</a:t>
            </a:r>
          </a:p>
          <a:p>
            <a:pPr marL="228600" lvl="1" indent="0">
              <a:buNone/>
            </a:pPr>
            <a:r>
              <a:rPr lang="en-US" b="1" dirty="0"/>
              <a:t>1. Create a resource &gt; Kubernetes Service:</a:t>
            </a:r>
          </a:p>
          <a:p>
            <a:pPr lvl="2"/>
            <a:r>
              <a:rPr lang="en-US" b="1" dirty="0"/>
              <a:t>Basics: Project details, Cluster details, Scale</a:t>
            </a:r>
          </a:p>
          <a:p>
            <a:pPr lvl="2"/>
            <a:r>
              <a:rPr lang="en-US" b="1" dirty="0"/>
              <a:t>Authentication: A new or existing service principal and RBAC settings</a:t>
            </a:r>
          </a:p>
          <a:p>
            <a:pPr lvl="2"/>
            <a:r>
              <a:rPr lang="en-US" b="1" dirty="0"/>
              <a:t>Networking: Http application routing and Network configuration (Basic or Advanced)</a:t>
            </a:r>
          </a:p>
          <a:p>
            <a:pPr lvl="2"/>
            <a:r>
              <a:rPr lang="en-US" b="1" dirty="0"/>
              <a:t>Monitoring: A new or existing Log Analytics workspace.</a:t>
            </a:r>
          </a:p>
          <a:p>
            <a:pPr marL="228600" lvl="1" indent="0">
              <a:buNone/>
            </a:pPr>
            <a:r>
              <a:rPr lang="en-US" b="1" dirty="0"/>
              <a:t>2. Connect to the cluster:</a:t>
            </a:r>
          </a:p>
          <a:p>
            <a:pPr lvl="2"/>
            <a:r>
              <a:rPr lang="en-US" b="1" dirty="0" err="1"/>
              <a:t>az</a:t>
            </a:r>
            <a:r>
              <a:rPr lang="en-US" b="1" dirty="0"/>
              <a:t> </a:t>
            </a:r>
            <a:r>
              <a:rPr lang="en-US" b="1" dirty="0" err="1"/>
              <a:t>aks</a:t>
            </a:r>
            <a:r>
              <a:rPr lang="en-US" b="1" dirty="0"/>
              <a:t> get-credentials --resource-group </a:t>
            </a:r>
            <a:r>
              <a:rPr lang="en-US" b="1" dirty="0" err="1"/>
              <a:t>myAKSCluster</a:t>
            </a:r>
            <a:r>
              <a:rPr lang="en-US" b="1" dirty="0"/>
              <a:t> \</a:t>
            </a:r>
            <a:br>
              <a:rPr lang="en-US" b="1" dirty="0"/>
            </a:br>
            <a:r>
              <a:rPr lang="en-US" b="1" dirty="0"/>
              <a:t>                                      --name </a:t>
            </a:r>
            <a:r>
              <a:rPr lang="en-US" b="1" dirty="0" err="1"/>
              <a:t>myAKSCluster</a:t>
            </a:r>
            <a:endParaRPr lang="en-US" b="1" dirty="0"/>
          </a:p>
          <a:p>
            <a:pPr marL="228600" lvl="1" indent="0">
              <a:buNone/>
            </a:pPr>
            <a:r>
              <a:rPr lang="en-US" b="1" dirty="0"/>
              <a:t>3. Create a Kubernetes manifest file (azure-</a:t>
            </a:r>
            <a:r>
              <a:rPr lang="en-US" b="1" dirty="0" err="1"/>
              <a:t>vote.yaml</a:t>
            </a:r>
            <a:r>
              <a:rPr lang="en-US" b="1" dirty="0"/>
              <a:t>)</a:t>
            </a:r>
          </a:p>
          <a:p>
            <a:pPr marL="228600" lvl="1" indent="0">
              <a:buNone/>
            </a:pPr>
            <a:r>
              <a:rPr lang="en-US" b="1" dirty="0"/>
              <a:t>4. Run the containerized application:</a:t>
            </a:r>
          </a:p>
          <a:p>
            <a:pPr lvl="2"/>
            <a:r>
              <a:rPr lang="en-US" b="1" dirty="0" err="1"/>
              <a:t>kubectl</a:t>
            </a:r>
            <a:r>
              <a:rPr lang="en-US" b="1" dirty="0"/>
              <a:t> apply -f azure-</a:t>
            </a:r>
            <a:r>
              <a:rPr lang="en-US" b="1" dirty="0" err="1"/>
              <a:t>vote.yaml</a:t>
            </a:r>
            <a:endParaRPr lang="en-US" b="1" dirty="0"/>
          </a:p>
          <a:p>
            <a:pPr marL="228600" lvl="1" indent="0">
              <a:buNone/>
            </a:pPr>
            <a:r>
              <a:rPr lang="en-US" b="1" dirty="0"/>
              <a:t>5. Monitor health and logs (from the Azure portal)</a:t>
            </a:r>
          </a:p>
          <a:p>
            <a:pPr lvl="1"/>
            <a:endParaRPr lang="en-US" b="1" dirty="0"/>
          </a:p>
          <a:p>
            <a:pPr lvl="3"/>
            <a:endParaRPr lang="en-US" b="1" dirty="0"/>
          </a:p>
        </p:txBody>
      </p:sp>
      <p:pic>
        <p:nvPicPr>
          <p:cNvPr id="1026" name="Picture 2" descr="Image of browsing to Azure Vo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672" y="3526971"/>
            <a:ext cx="3887445" cy="310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93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7850A61-502E-42BC-BBD0-322D12153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03: </a:t>
            </a:r>
            <a:r>
              <a:rPr lang="en-US" b="1" dirty="0"/>
              <a:t>Using Azure Kubernetes Service</a:t>
            </a:r>
            <a:br>
              <a:rPr lang="en-US" b="1" dirty="0"/>
            </a:br>
            <a:br>
              <a:rPr lang="en-US" dirty="0"/>
            </a:br>
            <a:r>
              <a:rPr lang="en-US" sz="3200" dirty="0"/>
              <a:t>Lesson 02: </a:t>
            </a:r>
            <a:r>
              <a:rPr lang="en-US" sz="3200" b="1" dirty="0"/>
              <a:t>Azure Container Registry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29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Azure Container Registry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740" y="1224178"/>
            <a:ext cx="11018520" cy="508446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Key concepts:</a:t>
            </a:r>
          </a:p>
          <a:p>
            <a:pPr lvl="1"/>
            <a:r>
              <a:rPr lang="en-US" b="1" dirty="0"/>
              <a:t>Registry</a:t>
            </a:r>
          </a:p>
          <a:p>
            <a:pPr lvl="1"/>
            <a:r>
              <a:rPr lang="en-US" b="1" dirty="0"/>
              <a:t>Repository</a:t>
            </a:r>
          </a:p>
          <a:p>
            <a:pPr lvl="1"/>
            <a:r>
              <a:rPr lang="en-US" b="1" dirty="0"/>
              <a:t>Image</a:t>
            </a:r>
          </a:p>
          <a:p>
            <a:pPr lvl="1"/>
            <a:r>
              <a:rPr lang="en-US" b="1" dirty="0"/>
              <a:t>Container </a:t>
            </a:r>
          </a:p>
          <a:p>
            <a:pPr marL="0" indent="0">
              <a:buNone/>
            </a:pPr>
            <a:r>
              <a:rPr lang="en-US" b="1" dirty="0"/>
              <a:t>ACR is a managed container registry based on Docker Registry 2.0:</a:t>
            </a:r>
          </a:p>
          <a:p>
            <a:pPr lvl="1"/>
            <a:r>
              <a:rPr lang="en-US" b="1" dirty="0"/>
              <a:t>Integrates with Azure Container Registry Build (for building container images)</a:t>
            </a:r>
          </a:p>
          <a:p>
            <a:pPr lvl="1"/>
            <a:r>
              <a:rPr lang="en-US" b="1" dirty="0"/>
              <a:t>Is available in three service tiers: Basic, Standard, and Premium</a:t>
            </a:r>
          </a:p>
          <a:p>
            <a:pPr lvl="1"/>
            <a:r>
              <a:rPr lang="en-US" b="1" dirty="0"/>
              <a:t>Offers:</a:t>
            </a:r>
          </a:p>
          <a:p>
            <a:pPr lvl="2"/>
            <a:r>
              <a:rPr lang="en-US" b="1" dirty="0"/>
              <a:t>Webhook integration</a:t>
            </a:r>
          </a:p>
          <a:p>
            <a:pPr lvl="2"/>
            <a:r>
              <a:rPr lang="en-US" b="1" dirty="0"/>
              <a:t>Azure AD authentication</a:t>
            </a:r>
          </a:p>
          <a:p>
            <a:pPr lvl="2"/>
            <a:r>
              <a:rPr lang="en-US" b="1" dirty="0"/>
              <a:t>Delete functionality</a:t>
            </a:r>
          </a:p>
          <a:p>
            <a:pPr lvl="2"/>
            <a:r>
              <a:rPr lang="en-US" b="1" dirty="0"/>
              <a:t>Geo-replication (with the Premium tier)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5440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Deploy an image to ACR using Azure CLI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9812" y="1686634"/>
            <a:ext cx="11018520" cy="483824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Implementation steps:</a:t>
            </a:r>
          </a:p>
          <a:p>
            <a:pPr marL="228600" lvl="1" indent="0">
              <a:buNone/>
            </a:pPr>
            <a:r>
              <a:rPr lang="en-US" b="1" dirty="0"/>
              <a:t>1. Create a resource group:</a:t>
            </a:r>
          </a:p>
          <a:p>
            <a:pPr marL="457200" lvl="2" indent="0">
              <a:buNone/>
            </a:pPr>
            <a:r>
              <a:rPr lang="en-US" b="1" dirty="0" err="1"/>
              <a:t>az</a:t>
            </a:r>
            <a:r>
              <a:rPr lang="en-US" b="1" dirty="0"/>
              <a:t> group create --name </a:t>
            </a:r>
            <a:r>
              <a:rPr lang="en-US" b="1" dirty="0" err="1"/>
              <a:t>myResourceGroup</a:t>
            </a:r>
            <a:r>
              <a:rPr lang="en-US" b="1" dirty="0"/>
              <a:t> --location </a:t>
            </a:r>
            <a:r>
              <a:rPr lang="en-US" b="1" dirty="0" err="1"/>
              <a:t>eastus</a:t>
            </a:r>
            <a:endParaRPr lang="en-US" b="1" dirty="0"/>
          </a:p>
          <a:p>
            <a:pPr marL="228600" lvl="1" indent="0">
              <a:buNone/>
            </a:pPr>
            <a:r>
              <a:rPr lang="en-US" b="1" dirty="0"/>
              <a:t>2. Create a container registry:</a:t>
            </a:r>
          </a:p>
          <a:p>
            <a:pPr marL="457200" lvl="2" indent="0">
              <a:buNone/>
            </a:pPr>
            <a:r>
              <a:rPr lang="en-US" b="1" dirty="0" err="1"/>
              <a:t>az</a:t>
            </a:r>
            <a:r>
              <a:rPr lang="en-US" b="1" dirty="0"/>
              <a:t> </a:t>
            </a:r>
            <a:r>
              <a:rPr lang="en-US" b="1" dirty="0" err="1"/>
              <a:t>acr</a:t>
            </a:r>
            <a:r>
              <a:rPr lang="en-US" b="1" dirty="0"/>
              <a:t> create --resource-group </a:t>
            </a:r>
            <a:r>
              <a:rPr lang="en-US" b="1" dirty="0" err="1"/>
              <a:t>myResourceGroup</a:t>
            </a:r>
            <a:r>
              <a:rPr lang="en-US" b="1" dirty="0"/>
              <a:t> --name myContainerRegistry007 --</a:t>
            </a:r>
            <a:r>
              <a:rPr lang="en-US" b="1" dirty="0" err="1"/>
              <a:t>sku</a:t>
            </a:r>
            <a:r>
              <a:rPr lang="en-US" b="1" dirty="0"/>
              <a:t> Basic</a:t>
            </a:r>
          </a:p>
          <a:p>
            <a:pPr marL="228600" lvl="1" indent="0">
              <a:buNone/>
            </a:pPr>
            <a:r>
              <a:rPr lang="en-US" b="1" dirty="0"/>
              <a:t>3. Log in to ACR:</a:t>
            </a:r>
          </a:p>
          <a:p>
            <a:pPr marL="457200" lvl="2" indent="0">
              <a:buNone/>
            </a:pPr>
            <a:r>
              <a:rPr lang="en-US" b="1" dirty="0" err="1"/>
              <a:t>az</a:t>
            </a:r>
            <a:r>
              <a:rPr lang="en-US" b="1" dirty="0"/>
              <a:t> </a:t>
            </a:r>
            <a:r>
              <a:rPr lang="en-US" b="1" dirty="0" err="1"/>
              <a:t>acr</a:t>
            </a:r>
            <a:r>
              <a:rPr lang="en-US" b="1" dirty="0"/>
              <a:t> login --name &lt;</a:t>
            </a:r>
            <a:r>
              <a:rPr lang="en-US" b="1" dirty="0" err="1"/>
              <a:t>acrName</a:t>
            </a:r>
            <a:r>
              <a:rPr lang="en-US" b="1" dirty="0"/>
              <a:t>&gt;</a:t>
            </a:r>
          </a:p>
          <a:p>
            <a:pPr marL="228600" lvl="1" indent="0">
              <a:buNone/>
            </a:pPr>
            <a:r>
              <a:rPr lang="en-US" b="1" dirty="0"/>
              <a:t>4. Push a new image to ACR (or pull and tag an existing image first):</a:t>
            </a:r>
          </a:p>
          <a:p>
            <a:pPr marL="457200" lvl="2" indent="0">
              <a:buNone/>
            </a:pPr>
            <a:r>
              <a:rPr lang="en-US" b="1" dirty="0" err="1"/>
              <a:t>docker</a:t>
            </a:r>
            <a:r>
              <a:rPr lang="en-US" b="1" dirty="0"/>
              <a:t> pull </a:t>
            </a:r>
            <a:r>
              <a:rPr lang="en-US" b="1" dirty="0" err="1"/>
              <a:t>microsoft</a:t>
            </a:r>
            <a:r>
              <a:rPr lang="en-US" b="1" dirty="0"/>
              <a:t>/</a:t>
            </a:r>
            <a:r>
              <a:rPr lang="en-US" b="1" dirty="0" err="1"/>
              <a:t>aci-helloworld</a:t>
            </a:r>
            <a:endParaRPr lang="en-US" b="1" dirty="0"/>
          </a:p>
          <a:p>
            <a:pPr marL="457200" lvl="2" indent="0">
              <a:buNone/>
            </a:pPr>
            <a:r>
              <a:rPr lang="en-US" b="1" dirty="0" err="1"/>
              <a:t>docker</a:t>
            </a:r>
            <a:r>
              <a:rPr lang="en-US" b="1" dirty="0"/>
              <a:t> tag </a:t>
            </a:r>
            <a:r>
              <a:rPr lang="en-US" b="1" dirty="0" err="1"/>
              <a:t>microsoft</a:t>
            </a:r>
            <a:r>
              <a:rPr lang="en-US" b="1" dirty="0"/>
              <a:t>/</a:t>
            </a:r>
            <a:r>
              <a:rPr lang="en-US" b="1" dirty="0" err="1"/>
              <a:t>aci-helloworld</a:t>
            </a:r>
            <a:r>
              <a:rPr lang="en-US" b="1" dirty="0"/>
              <a:t> &lt;</a:t>
            </a:r>
            <a:r>
              <a:rPr lang="en-US" b="1" dirty="0" err="1"/>
              <a:t>acrLoginServer</a:t>
            </a:r>
            <a:r>
              <a:rPr lang="en-US" b="1" dirty="0"/>
              <a:t>&gt;/aci-helloworld:v1</a:t>
            </a:r>
          </a:p>
          <a:p>
            <a:pPr marL="457200" lvl="2" indent="0">
              <a:buNone/>
            </a:pPr>
            <a:r>
              <a:rPr lang="en-US" b="1" dirty="0" err="1"/>
              <a:t>docker</a:t>
            </a:r>
            <a:r>
              <a:rPr lang="en-US" b="1" dirty="0"/>
              <a:t> push &lt;</a:t>
            </a:r>
            <a:r>
              <a:rPr lang="en-US" b="1" dirty="0" err="1"/>
              <a:t>acrLoginServer</a:t>
            </a:r>
            <a:r>
              <a:rPr lang="en-US" b="1" dirty="0"/>
              <a:t>&gt;/aci-helloworld:v1</a:t>
            </a:r>
          </a:p>
          <a:p>
            <a:pPr marL="228600" lvl="1" indent="0">
              <a:buNone/>
            </a:pPr>
            <a:r>
              <a:rPr lang="en-US" b="1" dirty="0"/>
              <a:t>5. Deploy a container by using an image in ACR:</a:t>
            </a:r>
          </a:p>
          <a:p>
            <a:pPr marL="457200" lvl="2" indent="0">
              <a:buNone/>
            </a:pPr>
            <a:r>
              <a:rPr lang="en-US" b="1" dirty="0" err="1"/>
              <a:t>az</a:t>
            </a:r>
            <a:r>
              <a:rPr lang="en-US" b="1" dirty="0"/>
              <a:t> container create --resource-group </a:t>
            </a:r>
            <a:r>
              <a:rPr lang="en-US" b="1" dirty="0" err="1"/>
              <a:t>myResourceGroup</a:t>
            </a:r>
            <a:r>
              <a:rPr lang="en-US" b="1" dirty="0"/>
              <a:t> --name </a:t>
            </a:r>
            <a:r>
              <a:rPr lang="en-US" b="1" dirty="0" err="1"/>
              <a:t>acr-quickstart</a:t>
            </a:r>
            <a:r>
              <a:rPr lang="en-US" b="1" dirty="0"/>
              <a:t> --image &lt;</a:t>
            </a:r>
            <a:r>
              <a:rPr lang="en-US" b="1" dirty="0" err="1"/>
              <a:t>acrLoginServer</a:t>
            </a:r>
            <a:r>
              <a:rPr lang="en-US" b="1" dirty="0"/>
              <a:t>&gt;/aci-helloworld:v1 --</a:t>
            </a:r>
            <a:r>
              <a:rPr lang="en-US" b="1" dirty="0" err="1"/>
              <a:t>cpu</a:t>
            </a:r>
            <a:r>
              <a:rPr lang="en-US" b="1" dirty="0"/>
              <a:t> 1 --memory 1 --registry-username &lt;</a:t>
            </a:r>
            <a:r>
              <a:rPr lang="en-US" b="1" dirty="0" err="1"/>
              <a:t>acrName</a:t>
            </a:r>
            <a:r>
              <a:rPr lang="en-US" b="1" dirty="0"/>
              <a:t>&gt; </a:t>
            </a:r>
            <a:br>
              <a:rPr lang="en-US" b="1" dirty="0"/>
            </a:br>
            <a:r>
              <a:rPr lang="en-US" b="1" dirty="0"/>
              <a:t>--registry-password &lt;</a:t>
            </a:r>
            <a:r>
              <a:rPr lang="en-US" b="1" dirty="0" err="1"/>
              <a:t>acrPassword</a:t>
            </a:r>
            <a:r>
              <a:rPr lang="en-US" b="1" dirty="0"/>
              <a:t>&gt; --</a:t>
            </a:r>
            <a:r>
              <a:rPr lang="en-US" b="1" dirty="0" err="1"/>
              <a:t>dns</a:t>
            </a:r>
            <a:r>
              <a:rPr lang="en-US" b="1" dirty="0"/>
              <a:t>-name-label </a:t>
            </a:r>
            <a:r>
              <a:rPr lang="en-US" b="1" dirty="0" err="1"/>
              <a:t>aci</a:t>
            </a:r>
            <a:r>
              <a:rPr lang="en-US" b="1" dirty="0"/>
              <a:t>-demo --ports 80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C3C3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docker push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67F59"/>
                </a:solidFill>
                <a:effectLst/>
                <a:latin typeface="inherit"/>
                <a:cs typeface="Courier New" panose="02070309020205020404" pitchFamily="49" charset="0"/>
              </a:rPr>
              <a:t>&lt;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C3C3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acrLoginServer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67F59"/>
                </a:solidFill>
                <a:effectLst/>
                <a:latin typeface="inherit"/>
                <a:cs typeface="Courier New" panose="02070309020205020404" pitchFamily="49" charset="0"/>
              </a:rPr>
              <a:t>&gt;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C3C3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/aci-helloworld:v1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18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7850A61-502E-42BC-BBD0-322D12153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03: </a:t>
            </a:r>
            <a:r>
              <a:rPr lang="en-US" b="1" dirty="0"/>
              <a:t>Using Azure Kubernetes Service</a:t>
            </a:r>
            <a:br>
              <a:rPr lang="en-US" b="1" dirty="0"/>
            </a:br>
            <a:br>
              <a:rPr lang="en-US" dirty="0"/>
            </a:br>
            <a:r>
              <a:rPr lang="en-US" sz="3200" dirty="0"/>
              <a:t>Lesson 03: </a:t>
            </a:r>
            <a:r>
              <a:rPr lang="en-US" sz="3200" b="1" dirty="0"/>
              <a:t>Azure Container Instances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59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A3FBD5A9-6ED4-4247-B514-45D69F79853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16-9_Illustration_2018_Cloud_011</Template>
  <TotalTime>6619</TotalTime>
  <Words>983</Words>
  <Application>Microsoft Office PowerPoint</Application>
  <PresentationFormat>Widescreen</PresentationFormat>
  <Paragraphs>133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Consolas</vt:lpstr>
      <vt:lpstr>Courier New</vt:lpstr>
      <vt:lpstr>inherit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AZ-300T04 Module 03: Using Azure Kubernetes Service</vt:lpstr>
      <vt:lpstr>Module 03: Using Azure Kubernetes Service  Lesson 01: Creating an Azure Kubernetes Service Cluster</vt:lpstr>
      <vt:lpstr>About Azure Kubernetes Service</vt:lpstr>
      <vt:lpstr>Deploy an AKS cluster using Azure CLI</vt:lpstr>
      <vt:lpstr>Deploy an AKS cluster using Azure Portal</vt:lpstr>
      <vt:lpstr>Module 03: Using Azure Kubernetes Service  Lesson 02: Azure Container Registry</vt:lpstr>
      <vt:lpstr>Azure Container Registry overview</vt:lpstr>
      <vt:lpstr>Deploy an image to ACR using Azure CLI</vt:lpstr>
      <vt:lpstr>Module 03: Using Azure Kubernetes Service  Lesson 03: Azure Container Instances</vt:lpstr>
      <vt:lpstr>Azure Container Instances Overview</vt:lpstr>
      <vt:lpstr>Create Container for Deployment to ACI</vt:lpstr>
      <vt:lpstr>Deploy a Container to ACI</vt:lpstr>
      <vt:lpstr>Implement an application using Virtual Kubelet 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AZ-101.1 Migrate Servers to Azure</dc:title>
  <dc:subject/>
  <dc:creator>Tanya</dc:creator>
  <cp:keywords/>
  <dc:description/>
  <cp:lastModifiedBy>Brad Joseph</cp:lastModifiedBy>
  <cp:revision>357</cp:revision>
  <dcterms:created xsi:type="dcterms:W3CDTF">2018-07-31T14:16:34Z</dcterms:created>
  <dcterms:modified xsi:type="dcterms:W3CDTF">2019-02-03T01:50:45Z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