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5"/>
  </p:notesMasterIdLst>
  <p:handoutMasterIdLst>
    <p:handoutMasterId r:id="rId26"/>
  </p:handoutMasterIdLst>
  <p:sldIdLst>
    <p:sldId id="1719" r:id="rId6"/>
    <p:sldId id="1887" r:id="rId7"/>
    <p:sldId id="1721" r:id="rId8"/>
    <p:sldId id="1882" r:id="rId9"/>
    <p:sldId id="2140" r:id="rId10"/>
    <p:sldId id="2141" r:id="rId11"/>
    <p:sldId id="2142" r:id="rId12"/>
    <p:sldId id="2134" r:id="rId13"/>
    <p:sldId id="2143" r:id="rId14"/>
    <p:sldId id="2149" r:id="rId15"/>
    <p:sldId id="2145" r:id="rId16"/>
    <p:sldId id="2146" r:id="rId17"/>
    <p:sldId id="2147" r:id="rId18"/>
    <p:sldId id="2148" r:id="rId19"/>
    <p:sldId id="2137" r:id="rId20"/>
    <p:sldId id="2150" r:id="rId21"/>
    <p:sldId id="2151" r:id="rId22"/>
    <p:sldId id="2152" r:id="rId23"/>
    <p:sldId id="1884"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87"/>
            <p14:sldId id="1721"/>
            <p14:sldId id="1882"/>
            <p14:sldId id="2140"/>
            <p14:sldId id="2141"/>
            <p14:sldId id="2142"/>
            <p14:sldId id="2134"/>
            <p14:sldId id="2143"/>
            <p14:sldId id="2149"/>
            <p14:sldId id="2145"/>
            <p14:sldId id="2146"/>
            <p14:sldId id="2147"/>
            <p14:sldId id="2148"/>
            <p14:sldId id="2137"/>
            <p14:sldId id="2150"/>
            <p14:sldId id="2151"/>
            <p14:sldId id="2152"/>
            <p14:sldId id="1884"/>
          </p14:sldIdLst>
        </p14:section>
        <p14:section name="Soft Black template" id="{888AB95E-1B7E-4E95-8F39-C5D0E8372BC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46" autoAdjust="0"/>
    <p:restoredTop sz="92109" autoAdjust="0"/>
  </p:normalViewPr>
  <p:slideViewPr>
    <p:cSldViewPr snapToGrid="0">
      <p:cViewPr varScale="1">
        <p:scale>
          <a:sx n="91" d="100"/>
          <a:sy n="91" d="100"/>
        </p:scale>
        <p:origin x="33" y="252"/>
      </p:cViewPr>
      <p:guideLst>
        <p:guide orient="horz" pos="2160"/>
        <p:guide pos="3840"/>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2/2/2019 6:01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2/2/2019 6:00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2/2/2019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azure-functions/functions-develop-vs#check-your-tools-version" TargetMode="External"/><Relationship Id="rId2" Type="http://schemas.openxmlformats.org/officeDocument/2006/relationships/hyperlink" Target="https://azure.microsoft.com/downloads/" TargetMode="External"/><Relationship Id="rId1" Type="http://schemas.openxmlformats.org/officeDocument/2006/relationships/slideLayout" Target="../slideLayouts/slideLayout9.xml"/><Relationship Id="rId4" Type="http://schemas.openxmlformats.org/officeDocument/2006/relationships/hyperlink" Target="https://docs.microsoft.com/en-us/azure/storage/common/storage-use-emulato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8738" y="1685846"/>
            <a:ext cx="4167887" cy="2215991"/>
          </a:xfrm>
        </p:spPr>
        <p:txBody>
          <a:bodyPr/>
          <a:lstStyle/>
          <a:p>
            <a:r>
              <a:rPr lang="en-US" dirty="0"/>
              <a:t>AZ-300T04</a:t>
            </a:r>
            <a:br>
              <a:rPr lang="en-US" dirty="0"/>
            </a:br>
            <a:r>
              <a:rPr lang="en-US" dirty="0"/>
              <a:t>Module 04 - Understanding Azure Functions</a:t>
            </a:r>
          </a:p>
        </p:txBody>
      </p:sp>
      <p:sp>
        <p:nvSpPr>
          <p:cNvPr id="5" name="Text Placeholder 4"/>
          <p:cNvSpPr>
            <a:spLocks noGrp="1"/>
          </p:cNvSpPr>
          <p:nvPr>
            <p:ph type="body" sz="quarter" idx="12"/>
          </p:nvPr>
        </p:nvSpPr>
        <p:spPr>
          <a:xfrm>
            <a:off x="582042" y="4025900"/>
            <a:ext cx="4164583" cy="307777"/>
          </a:xfrm>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E55BA-C126-41C0-AFE8-EE63BA91B246}"/>
              </a:ext>
            </a:extLst>
          </p:cNvPr>
          <p:cNvSpPr>
            <a:spLocks noGrp="1"/>
          </p:cNvSpPr>
          <p:nvPr>
            <p:ph type="title"/>
          </p:nvPr>
        </p:nvSpPr>
        <p:spPr/>
        <p:txBody>
          <a:bodyPr/>
          <a:lstStyle/>
          <a:p>
            <a:r>
              <a:rPr lang="en-US" dirty="0"/>
              <a:t>Creating an Azure Functions project</a:t>
            </a:r>
          </a:p>
        </p:txBody>
      </p:sp>
      <p:sp>
        <p:nvSpPr>
          <p:cNvPr id="3" name="Rectangle 2">
            <a:extLst>
              <a:ext uri="{FF2B5EF4-FFF2-40B4-BE49-F238E27FC236}">
                <a16:creationId xmlns:a16="http://schemas.microsoft.com/office/drawing/2014/main" id="{154B9D51-3067-4941-8BE0-3B4912C8ADC4}"/>
              </a:ext>
            </a:extLst>
          </p:cNvPr>
          <p:cNvSpPr/>
          <p:nvPr/>
        </p:nvSpPr>
        <p:spPr>
          <a:xfrm>
            <a:off x="585217" y="961698"/>
            <a:ext cx="9759171" cy="3170099"/>
          </a:xfrm>
          <a:prstGeom prst="rect">
            <a:avLst/>
          </a:prstGeom>
        </p:spPr>
        <p:txBody>
          <a:bodyPr wrap="square">
            <a:spAutoFit/>
          </a:bodyPr>
          <a:lstStyle/>
          <a:p>
            <a:r>
              <a:rPr lang="en-US" sz="1800" dirty="0"/>
              <a:t>The Azure Functions project template in Visual Studio creates a project that can be published to a function app in Azure. A function app lets you group functions as a logical unit for management, deployment, and sharing of resources.</a:t>
            </a:r>
          </a:p>
          <a:p>
            <a:endParaRPr lang="en-US" sz="1800" dirty="0"/>
          </a:p>
          <a:p>
            <a:pPr marL="457200" indent="-457200">
              <a:buFont typeface="+mj-lt"/>
              <a:buAutoNum type="arabicPeriod"/>
            </a:pPr>
            <a:r>
              <a:rPr lang="en-US" sz="1800" dirty="0"/>
              <a:t>In Visual Studio, select New &gt; Project from the File menu.</a:t>
            </a:r>
          </a:p>
          <a:p>
            <a:pPr marL="457200" indent="-457200">
              <a:buFont typeface="+mj-lt"/>
              <a:buAutoNum type="arabicPeriod"/>
            </a:pPr>
            <a:r>
              <a:rPr lang="en-US" sz="1800" dirty="0"/>
              <a:t>In the New Project dialog, select Installed, expand Visual C# &gt; Cloud, select Azure Functions, type a Name for your project, and click OK. The function app name must be valid as a C# namespace, so don't use underscores, hyphens, or any other nonalphanumeric characters.</a:t>
            </a:r>
          </a:p>
          <a:p>
            <a:pPr marL="457200" indent="-457200">
              <a:buFont typeface="+mj-lt"/>
              <a:buAutoNum type="arabicPeriod"/>
            </a:pPr>
            <a:r>
              <a:rPr lang="en-US" sz="1800" dirty="0"/>
              <a:t>Use the settings specified in the table below, and click OK.</a:t>
            </a:r>
          </a:p>
          <a:p>
            <a:pPr marL="457200" indent="-457200">
              <a:buFont typeface="+mj-lt"/>
              <a:buAutoNum type="arabicPeriod"/>
            </a:pPr>
            <a:endParaRPr lang="en-US" sz="2000" dirty="0"/>
          </a:p>
        </p:txBody>
      </p:sp>
      <p:pic>
        <p:nvPicPr>
          <p:cNvPr id="4" name="Picture 3">
            <a:extLst>
              <a:ext uri="{FF2B5EF4-FFF2-40B4-BE49-F238E27FC236}">
                <a16:creationId xmlns:a16="http://schemas.microsoft.com/office/drawing/2014/main" id="{B7F01141-25A2-4178-B7B2-D3D80DB33F1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4816" y="3783724"/>
            <a:ext cx="4687612" cy="2743199"/>
          </a:xfrm>
          <a:prstGeom prst="rect">
            <a:avLst/>
          </a:prstGeom>
          <a:noFill/>
          <a:ln>
            <a:noFill/>
          </a:ln>
        </p:spPr>
      </p:pic>
    </p:spTree>
    <p:extLst>
      <p:ext uri="{BB962C8B-B14F-4D97-AF65-F5344CB8AC3E}">
        <p14:creationId xmlns:p14="http://schemas.microsoft.com/office/powerpoint/2010/main" val="216842655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AC411D-A691-476B-B7FE-3155920F0E8A}"/>
              </a:ext>
            </a:extLst>
          </p:cNvPr>
          <p:cNvSpPr>
            <a:spLocks noGrp="1"/>
          </p:cNvSpPr>
          <p:nvPr>
            <p:ph type="title"/>
          </p:nvPr>
        </p:nvSpPr>
        <p:spPr/>
        <p:txBody>
          <a:bodyPr/>
          <a:lstStyle/>
          <a:p>
            <a:r>
              <a:rPr lang="en-US" dirty="0"/>
              <a:t>Creating a function</a:t>
            </a:r>
          </a:p>
        </p:txBody>
      </p:sp>
      <p:sp>
        <p:nvSpPr>
          <p:cNvPr id="4" name="Rectangle 3">
            <a:extLst>
              <a:ext uri="{FF2B5EF4-FFF2-40B4-BE49-F238E27FC236}">
                <a16:creationId xmlns:a16="http://schemas.microsoft.com/office/drawing/2014/main" id="{99A5390D-3108-4495-B184-C8F2D8205CAD}"/>
              </a:ext>
            </a:extLst>
          </p:cNvPr>
          <p:cNvSpPr/>
          <p:nvPr/>
        </p:nvSpPr>
        <p:spPr>
          <a:xfrm>
            <a:off x="588263" y="1169005"/>
            <a:ext cx="6479944" cy="4708981"/>
          </a:xfrm>
          <a:prstGeom prst="rect">
            <a:avLst/>
          </a:prstGeom>
        </p:spPr>
        <p:txBody>
          <a:bodyPr wrap="square">
            <a:spAutoFit/>
          </a:bodyPr>
          <a:lstStyle/>
          <a:p>
            <a:r>
              <a:rPr lang="en-US" sz="2000" dirty="0"/>
              <a:t>In pre-compiled functions, the bindings used by the function are defined by applying attributes in the code. When you use the Azure Functions Tools to create your functions from the provided templates, these attributes are applied for you.</a:t>
            </a:r>
          </a:p>
          <a:p>
            <a:endParaRPr lang="en-US" sz="2000" dirty="0"/>
          </a:p>
          <a:p>
            <a:pPr marL="457200" indent="-457200">
              <a:buFont typeface="+mj-lt"/>
              <a:buAutoNum type="arabicPeriod"/>
            </a:pPr>
            <a:r>
              <a:rPr lang="en-US" sz="1800" dirty="0"/>
              <a:t>In Solution Explorer, right-click on your project node and select Add &gt; New Item. Select Azure Function, type a Name for the class, and click Add.</a:t>
            </a:r>
          </a:p>
          <a:p>
            <a:pPr marL="457200" indent="-457200">
              <a:buFont typeface="+mj-lt"/>
              <a:buAutoNum type="arabicPeriod"/>
            </a:pPr>
            <a:r>
              <a:rPr lang="en-US" sz="1800" dirty="0"/>
              <a:t>Choose your trigger, set the binding properties, and click Create. The following example shows the settings when creating a Queue storage triggered function.</a:t>
            </a:r>
          </a:p>
          <a:p>
            <a:pPr marL="457200" indent="-457200">
              <a:buFont typeface="+mj-lt"/>
              <a:buAutoNum type="arabicPeriod"/>
            </a:pPr>
            <a:r>
              <a:rPr lang="en-US" sz="1800" dirty="0"/>
              <a:t>Examine the newly added class. You see a static Run method, that is attributed with the </a:t>
            </a:r>
            <a:r>
              <a:rPr lang="en-US" sz="1800" dirty="0" err="1"/>
              <a:t>FunctionName</a:t>
            </a:r>
            <a:r>
              <a:rPr lang="en-US" sz="1800" dirty="0"/>
              <a:t> attribute. This attribute indicates that the method is the entry point for the function.</a:t>
            </a:r>
          </a:p>
        </p:txBody>
      </p:sp>
      <p:pic>
        <p:nvPicPr>
          <p:cNvPr id="8" name="Picture 7">
            <a:extLst>
              <a:ext uri="{FF2B5EF4-FFF2-40B4-BE49-F238E27FC236}">
                <a16:creationId xmlns:a16="http://schemas.microsoft.com/office/drawing/2014/main" id="{EF9098F4-E0C3-496C-9835-791B2547A3E3}"/>
              </a:ext>
            </a:extLst>
          </p:cNvPr>
          <p:cNvPicPr>
            <a:picLocks noChangeAspect="1"/>
          </p:cNvPicPr>
          <p:nvPr/>
        </p:nvPicPr>
        <p:blipFill>
          <a:blip r:embed="rId2"/>
          <a:stretch>
            <a:fillRect/>
          </a:stretch>
        </p:blipFill>
        <p:spPr>
          <a:xfrm>
            <a:off x="7068207" y="1818335"/>
            <a:ext cx="4955892" cy="3221330"/>
          </a:xfrm>
          <a:prstGeom prst="rect">
            <a:avLst/>
          </a:prstGeom>
        </p:spPr>
      </p:pic>
    </p:spTree>
    <p:extLst>
      <p:ext uri="{BB962C8B-B14F-4D97-AF65-F5344CB8AC3E}">
        <p14:creationId xmlns:p14="http://schemas.microsoft.com/office/powerpoint/2010/main" val="408600330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AC411D-A691-476B-B7FE-3155920F0E8A}"/>
              </a:ext>
            </a:extLst>
          </p:cNvPr>
          <p:cNvSpPr>
            <a:spLocks noGrp="1"/>
          </p:cNvSpPr>
          <p:nvPr>
            <p:ph type="title"/>
          </p:nvPr>
        </p:nvSpPr>
        <p:spPr/>
        <p:txBody>
          <a:bodyPr/>
          <a:lstStyle/>
          <a:p>
            <a:r>
              <a:rPr lang="en-US" dirty="0"/>
              <a:t>Add bindings to the Azure Function</a:t>
            </a:r>
          </a:p>
        </p:txBody>
      </p:sp>
      <p:sp>
        <p:nvSpPr>
          <p:cNvPr id="4" name="Rectangle 3">
            <a:extLst>
              <a:ext uri="{FF2B5EF4-FFF2-40B4-BE49-F238E27FC236}">
                <a16:creationId xmlns:a16="http://schemas.microsoft.com/office/drawing/2014/main" id="{CDB9FA0F-CDB0-4ADC-899F-B25B77B68C6B}"/>
              </a:ext>
            </a:extLst>
          </p:cNvPr>
          <p:cNvSpPr/>
          <p:nvPr/>
        </p:nvSpPr>
        <p:spPr>
          <a:xfrm>
            <a:off x="499241" y="1376154"/>
            <a:ext cx="9532882" cy="4708981"/>
          </a:xfrm>
          <a:prstGeom prst="rect">
            <a:avLst/>
          </a:prstGeom>
        </p:spPr>
        <p:txBody>
          <a:bodyPr wrap="square">
            <a:spAutoFit/>
          </a:bodyPr>
          <a:lstStyle/>
          <a:p>
            <a:r>
              <a:rPr lang="en-US" sz="2000" dirty="0"/>
              <a:t>As with triggers, input and output bindings are added to your function as binding attributes. Add bindings to a function as follows:</a:t>
            </a:r>
          </a:p>
          <a:p>
            <a:endParaRPr lang="en-US" sz="2000" dirty="0"/>
          </a:p>
          <a:p>
            <a:pPr marL="457200" indent="-457200">
              <a:buFont typeface="+mj-lt"/>
              <a:buAutoNum type="arabicPeriod"/>
            </a:pPr>
            <a:r>
              <a:rPr lang="en-US" sz="2000" dirty="0"/>
              <a:t>Make sure you have configured the project for local development.</a:t>
            </a:r>
          </a:p>
          <a:p>
            <a:pPr marL="457200" indent="-457200">
              <a:buFont typeface="+mj-lt"/>
              <a:buAutoNum type="arabicPeriod"/>
            </a:pPr>
            <a:r>
              <a:rPr lang="en-US" sz="2000" dirty="0"/>
              <a:t>Add the appropriate NuGet extension package for the specific binding. The binding-specific NuGet package requirements are found in the reference article for the binding. For example, find package requirements for the Event Hubs trigger in the Event Hubs binding reference article.</a:t>
            </a:r>
          </a:p>
          <a:p>
            <a:pPr marL="457200" indent="-457200">
              <a:buFont typeface="+mj-lt"/>
              <a:buAutoNum type="arabicPeriod"/>
            </a:pPr>
            <a:r>
              <a:rPr lang="en-US" sz="2000" dirty="0"/>
              <a:t>If there are app settings that the binding needs, add them to the Values collection in the local setting file. These values are used when the function runs locally. When the function runs in the function app in Azure, the function app settings are used.</a:t>
            </a:r>
          </a:p>
          <a:p>
            <a:pPr marL="457200" indent="-457200">
              <a:buFont typeface="+mj-lt"/>
              <a:buAutoNum type="arabicPeriod"/>
            </a:pPr>
            <a:r>
              <a:rPr lang="en-US" sz="2000" dirty="0"/>
              <a:t>Add the appropriate binding attribute to the method signature. In the following example, a queue message triggers the function, and the output binding creates a new queue message with the same text in a different queue.</a:t>
            </a:r>
          </a:p>
        </p:txBody>
      </p:sp>
    </p:spTree>
    <p:extLst>
      <p:ext uri="{BB962C8B-B14F-4D97-AF65-F5344CB8AC3E}">
        <p14:creationId xmlns:p14="http://schemas.microsoft.com/office/powerpoint/2010/main" val="33760356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AC411D-A691-476B-B7FE-3155920F0E8A}"/>
              </a:ext>
            </a:extLst>
          </p:cNvPr>
          <p:cNvSpPr>
            <a:spLocks noGrp="1"/>
          </p:cNvSpPr>
          <p:nvPr>
            <p:ph type="title"/>
          </p:nvPr>
        </p:nvSpPr>
        <p:spPr/>
        <p:txBody>
          <a:bodyPr/>
          <a:lstStyle/>
          <a:p>
            <a:r>
              <a:rPr lang="en-US" dirty="0"/>
              <a:t>Testing and publishing Azure Functions</a:t>
            </a:r>
          </a:p>
        </p:txBody>
      </p:sp>
      <p:sp>
        <p:nvSpPr>
          <p:cNvPr id="2" name="Rectangle 1">
            <a:extLst>
              <a:ext uri="{FF2B5EF4-FFF2-40B4-BE49-F238E27FC236}">
                <a16:creationId xmlns:a16="http://schemas.microsoft.com/office/drawing/2014/main" id="{44C49BC1-1D23-47CA-97A8-FC6CF6B7F037}"/>
              </a:ext>
            </a:extLst>
          </p:cNvPr>
          <p:cNvSpPr/>
          <p:nvPr/>
        </p:nvSpPr>
        <p:spPr>
          <a:xfrm>
            <a:off x="783021" y="1307546"/>
            <a:ext cx="9249104" cy="1569660"/>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3C3C3C"/>
                </a:solidFill>
                <a:latin typeface="inherit"/>
              </a:rPr>
              <a:t>Azure Functions Core Tools lets you run Azure Functions project on your local development computer. </a:t>
            </a:r>
          </a:p>
          <a:p>
            <a:pPr marL="342900" indent="-342900">
              <a:buFont typeface="Arial" panose="020B0604020202020204" pitchFamily="34" charset="0"/>
              <a:buChar char="•"/>
            </a:pPr>
            <a:r>
              <a:rPr lang="en-US" sz="2400" dirty="0">
                <a:solidFill>
                  <a:srgbClr val="3C3C3C"/>
                </a:solidFill>
                <a:latin typeface="inherit"/>
              </a:rPr>
              <a:t>You are prompted to install these tools the first time you start a function from Visual Studio.</a:t>
            </a:r>
            <a:endParaRPr lang="en-US" sz="2400" dirty="0"/>
          </a:p>
        </p:txBody>
      </p:sp>
      <p:sp>
        <p:nvSpPr>
          <p:cNvPr id="4" name="Rectangle 3">
            <a:extLst>
              <a:ext uri="{FF2B5EF4-FFF2-40B4-BE49-F238E27FC236}">
                <a16:creationId xmlns:a16="http://schemas.microsoft.com/office/drawing/2014/main" id="{850DB9BD-7395-4EB1-8F4D-A8510074A32F}"/>
              </a:ext>
            </a:extLst>
          </p:cNvPr>
          <p:cNvSpPr/>
          <p:nvPr/>
        </p:nvSpPr>
        <p:spPr>
          <a:xfrm>
            <a:off x="688111" y="3078287"/>
            <a:ext cx="8865475" cy="3170099"/>
          </a:xfrm>
          <a:prstGeom prst="rect">
            <a:avLst/>
          </a:prstGeom>
        </p:spPr>
        <p:txBody>
          <a:bodyPr wrap="square">
            <a:spAutoFit/>
          </a:bodyPr>
          <a:lstStyle/>
          <a:p>
            <a:r>
              <a:rPr lang="en-US" sz="2000" b="1" dirty="0"/>
              <a:t>To publish to Azure:</a:t>
            </a:r>
          </a:p>
          <a:p>
            <a:pPr marL="342900" indent="-342900">
              <a:buFont typeface="+mj-lt"/>
              <a:buAutoNum type="arabicPeriod"/>
            </a:pPr>
            <a:r>
              <a:rPr lang="en-US" sz="2000" dirty="0"/>
              <a:t>In Solution Explorer, right-click the project and select Publish.</a:t>
            </a:r>
          </a:p>
          <a:p>
            <a:pPr marL="342900" indent="-342900">
              <a:buFont typeface="+mj-lt"/>
              <a:buAutoNum type="arabicPeriod"/>
            </a:pPr>
            <a:r>
              <a:rPr lang="en-US" sz="2000" dirty="0"/>
              <a:t>Select Azure Function App, choose Create New, and then select Publish.</a:t>
            </a:r>
          </a:p>
          <a:p>
            <a:pPr marL="342900" indent="-342900">
              <a:buFont typeface="+mj-lt"/>
              <a:buAutoNum type="arabicPeriod"/>
            </a:pPr>
            <a:r>
              <a:rPr lang="en-US" sz="2000" dirty="0"/>
              <a:t>If you haven't already connected Visual Studio to your Azure account, select Add an account….</a:t>
            </a:r>
          </a:p>
          <a:p>
            <a:pPr marL="342900" indent="-342900">
              <a:buFont typeface="+mj-lt"/>
              <a:buAutoNum type="arabicPeriod"/>
            </a:pPr>
            <a:r>
              <a:rPr lang="en-US" sz="2000" dirty="0"/>
              <a:t>In the Create App Service dialog, use the Hosting settings.</a:t>
            </a:r>
          </a:p>
          <a:p>
            <a:pPr marL="342900" indent="-342900">
              <a:buFont typeface="+mj-lt"/>
              <a:buAutoNum type="arabicPeriod"/>
            </a:pPr>
            <a:r>
              <a:rPr lang="en-US" sz="2000" dirty="0"/>
              <a:t>Click Create to create a function app and related resources in Azure with these settings and deploy your function project code.</a:t>
            </a:r>
          </a:p>
          <a:p>
            <a:pPr marL="342900" indent="-342900">
              <a:buFont typeface="+mj-lt"/>
              <a:buAutoNum type="arabicPeriod"/>
            </a:pPr>
            <a:r>
              <a:rPr lang="en-US" sz="2000" dirty="0"/>
              <a:t>After the deployment is complete, make a note of the Site URL value, which is the address of your function app in Azure.</a:t>
            </a:r>
          </a:p>
        </p:txBody>
      </p:sp>
    </p:spTree>
    <p:extLst>
      <p:ext uri="{BB962C8B-B14F-4D97-AF65-F5344CB8AC3E}">
        <p14:creationId xmlns:p14="http://schemas.microsoft.com/office/powerpoint/2010/main" val="269775328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5BD46-AE35-47D0-9C1B-1A9F8A7F9F5A}"/>
              </a:ext>
            </a:extLst>
          </p:cNvPr>
          <p:cNvSpPr>
            <a:spLocks noGrp="1"/>
          </p:cNvSpPr>
          <p:nvPr>
            <p:ph type="title"/>
          </p:nvPr>
        </p:nvSpPr>
        <p:spPr/>
        <p:txBody>
          <a:bodyPr/>
          <a:lstStyle/>
          <a:p>
            <a:r>
              <a:rPr lang="en-US" dirty="0"/>
              <a:t>Function app settings</a:t>
            </a:r>
          </a:p>
        </p:txBody>
      </p:sp>
      <p:sp>
        <p:nvSpPr>
          <p:cNvPr id="3" name="Rectangle 2">
            <a:extLst>
              <a:ext uri="{FF2B5EF4-FFF2-40B4-BE49-F238E27FC236}">
                <a16:creationId xmlns:a16="http://schemas.microsoft.com/office/drawing/2014/main" id="{7601D30D-7237-496A-88BE-DF524A914B4B}"/>
              </a:ext>
            </a:extLst>
          </p:cNvPr>
          <p:cNvSpPr/>
          <p:nvPr/>
        </p:nvSpPr>
        <p:spPr>
          <a:xfrm>
            <a:off x="546537" y="1476704"/>
            <a:ext cx="10242331" cy="1631216"/>
          </a:xfrm>
          <a:prstGeom prst="rect">
            <a:avLst/>
          </a:prstGeom>
        </p:spPr>
        <p:txBody>
          <a:bodyPr wrap="square">
            <a:spAutoFit/>
          </a:bodyPr>
          <a:lstStyle/>
          <a:p>
            <a:pPr fontAlgn="base"/>
            <a:r>
              <a:rPr lang="en-US" sz="2000" dirty="0">
                <a:solidFill>
                  <a:srgbClr val="3C3C3C"/>
                </a:solidFill>
                <a:latin typeface="inherit"/>
              </a:rPr>
              <a:t>Any settings you added in the </a:t>
            </a:r>
            <a:r>
              <a:rPr lang="en-US" sz="2000" dirty="0" err="1">
                <a:solidFill>
                  <a:srgbClr val="3C3C3C"/>
                </a:solidFill>
                <a:latin typeface="inherit"/>
              </a:rPr>
              <a:t>local.settings.json</a:t>
            </a:r>
            <a:r>
              <a:rPr lang="en-US" sz="2000" dirty="0">
                <a:solidFill>
                  <a:srgbClr val="3C3C3C"/>
                </a:solidFill>
                <a:latin typeface="inherit"/>
              </a:rPr>
              <a:t> must be also added to the function app in Azure. These settings are not uploaded automatically when you publish the project.</a:t>
            </a:r>
          </a:p>
          <a:p>
            <a:pPr fontAlgn="base"/>
            <a:endParaRPr lang="en-US" sz="2000" dirty="0">
              <a:solidFill>
                <a:srgbClr val="3C3C3C"/>
              </a:solidFill>
              <a:latin typeface="inherit"/>
            </a:endParaRPr>
          </a:p>
          <a:p>
            <a:pPr fontAlgn="base"/>
            <a:r>
              <a:rPr lang="en-US" sz="2000" dirty="0">
                <a:solidFill>
                  <a:srgbClr val="3C3C3C"/>
                </a:solidFill>
                <a:latin typeface="inherit"/>
              </a:rPr>
              <a:t>The easiest way to upload the required settings to your function app in Azure is to use the </a:t>
            </a:r>
            <a:r>
              <a:rPr lang="en-US" sz="2000" b="1" dirty="0">
                <a:solidFill>
                  <a:srgbClr val="3C3C3C"/>
                </a:solidFill>
                <a:latin typeface="inherit"/>
              </a:rPr>
              <a:t>Manage Application Settings…</a:t>
            </a:r>
            <a:r>
              <a:rPr lang="en-US" sz="2000" dirty="0">
                <a:solidFill>
                  <a:srgbClr val="3C3C3C"/>
                </a:solidFill>
                <a:latin typeface="inherit"/>
              </a:rPr>
              <a:t> link that is displayed after you successfully publish your project.</a:t>
            </a:r>
            <a:endParaRPr lang="en-US" sz="2000" u="none" strike="noStrike" dirty="0">
              <a:solidFill>
                <a:srgbClr val="3C3C3C"/>
              </a:solidFill>
              <a:effectLst/>
              <a:latin typeface="inherit"/>
            </a:endParaRPr>
          </a:p>
        </p:txBody>
      </p:sp>
      <p:pic>
        <p:nvPicPr>
          <p:cNvPr id="5" name="Picture 4">
            <a:extLst>
              <a:ext uri="{FF2B5EF4-FFF2-40B4-BE49-F238E27FC236}">
                <a16:creationId xmlns:a16="http://schemas.microsoft.com/office/drawing/2014/main" id="{8A1B7032-863B-452E-B417-9651F9DCE6E0}"/>
              </a:ext>
            </a:extLst>
          </p:cNvPr>
          <p:cNvPicPr>
            <a:picLocks noChangeAspect="1"/>
          </p:cNvPicPr>
          <p:nvPr/>
        </p:nvPicPr>
        <p:blipFill>
          <a:blip r:embed="rId2"/>
          <a:stretch>
            <a:fillRect/>
          </a:stretch>
        </p:blipFill>
        <p:spPr>
          <a:xfrm>
            <a:off x="1147985" y="3347730"/>
            <a:ext cx="6408953" cy="3339477"/>
          </a:xfrm>
          <a:prstGeom prst="rect">
            <a:avLst/>
          </a:prstGeom>
        </p:spPr>
      </p:pic>
    </p:spTree>
    <p:extLst>
      <p:ext uri="{BB962C8B-B14F-4D97-AF65-F5344CB8AC3E}">
        <p14:creationId xmlns:p14="http://schemas.microsoft.com/office/powerpoint/2010/main" val="15073847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a:xfrm>
            <a:off x="585216" y="2094012"/>
            <a:ext cx="9144000" cy="1440394"/>
          </a:xfrm>
        </p:spPr>
        <p:txBody>
          <a:bodyPr/>
          <a:lstStyle/>
          <a:p>
            <a:r>
              <a:rPr lang="en-US" dirty="0"/>
              <a:t>Module 04 - Understanding Azure Functions</a:t>
            </a:r>
            <a:br>
              <a:rPr lang="en-US" b="1" dirty="0"/>
            </a:br>
            <a:br>
              <a:rPr lang="en-US" dirty="0"/>
            </a:br>
            <a:r>
              <a:rPr lang="en-US" sz="3200" dirty="0"/>
              <a:t>Lesson 03: Implement Durable Functions</a:t>
            </a:r>
            <a:endParaRPr lang="en-US" dirty="0"/>
          </a:p>
        </p:txBody>
      </p:sp>
    </p:spTree>
    <p:extLst>
      <p:ext uri="{BB962C8B-B14F-4D97-AF65-F5344CB8AC3E}">
        <p14:creationId xmlns:p14="http://schemas.microsoft.com/office/powerpoint/2010/main" val="405059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6B1142-3314-4EF4-99AB-20BDE7E595AE}"/>
              </a:ext>
            </a:extLst>
          </p:cNvPr>
          <p:cNvSpPr>
            <a:spLocks noGrp="1"/>
          </p:cNvSpPr>
          <p:nvPr>
            <p:ph type="title"/>
          </p:nvPr>
        </p:nvSpPr>
        <p:spPr/>
        <p:txBody>
          <a:bodyPr/>
          <a:lstStyle/>
          <a:p>
            <a:r>
              <a:rPr lang="en-US" dirty="0"/>
              <a:t>Durable Functions overview</a:t>
            </a:r>
          </a:p>
        </p:txBody>
      </p:sp>
      <p:sp>
        <p:nvSpPr>
          <p:cNvPr id="4" name="Rectangle 3">
            <a:extLst>
              <a:ext uri="{FF2B5EF4-FFF2-40B4-BE49-F238E27FC236}">
                <a16:creationId xmlns:a16="http://schemas.microsoft.com/office/drawing/2014/main" id="{52A74800-27C6-4097-83EC-09E3B316D567}"/>
              </a:ext>
            </a:extLst>
          </p:cNvPr>
          <p:cNvSpPr/>
          <p:nvPr/>
        </p:nvSpPr>
        <p:spPr>
          <a:xfrm>
            <a:off x="730469" y="1429407"/>
            <a:ext cx="9590690" cy="4401205"/>
          </a:xfrm>
          <a:prstGeom prst="rect">
            <a:avLst/>
          </a:prstGeom>
        </p:spPr>
        <p:txBody>
          <a:bodyPr wrap="square">
            <a:spAutoFit/>
          </a:bodyPr>
          <a:lstStyle/>
          <a:p>
            <a:pPr fontAlgn="base"/>
            <a:r>
              <a:rPr lang="en-US" sz="2000" dirty="0">
                <a:solidFill>
                  <a:srgbClr val="3C3C3C"/>
                </a:solidFill>
                <a:latin typeface="inherit"/>
              </a:rPr>
              <a:t>Durable Functions is an extension of Azure Functions and Azure </a:t>
            </a:r>
            <a:r>
              <a:rPr lang="en-US" sz="2000" dirty="0" err="1">
                <a:solidFill>
                  <a:srgbClr val="3C3C3C"/>
                </a:solidFill>
                <a:latin typeface="inherit"/>
              </a:rPr>
              <a:t>WebJobs</a:t>
            </a:r>
            <a:r>
              <a:rPr lang="en-US" sz="2000" dirty="0">
                <a:solidFill>
                  <a:srgbClr val="3C3C3C"/>
                </a:solidFill>
                <a:latin typeface="inherit"/>
              </a:rPr>
              <a:t> that lets you write stateful functions in a serverless environment. The extension manages state, checkpoints, and restarts for you.</a:t>
            </a:r>
          </a:p>
          <a:p>
            <a:pPr fontAlgn="base"/>
            <a:endParaRPr lang="en-US" sz="2000" dirty="0">
              <a:solidFill>
                <a:srgbClr val="3C3C3C"/>
              </a:solidFill>
              <a:latin typeface="inherit"/>
            </a:endParaRPr>
          </a:p>
          <a:p>
            <a:pPr fontAlgn="base"/>
            <a:r>
              <a:rPr lang="en-US" sz="2000" dirty="0">
                <a:solidFill>
                  <a:srgbClr val="3C3C3C"/>
                </a:solidFill>
                <a:latin typeface="inherit"/>
              </a:rPr>
              <a:t>The extension lets you define stateful workflows in a new type of function called an </a:t>
            </a:r>
            <a:r>
              <a:rPr lang="en-US" sz="2000" i="1" dirty="0">
                <a:solidFill>
                  <a:srgbClr val="3C3C3C"/>
                </a:solidFill>
                <a:latin typeface="inherit"/>
              </a:rPr>
              <a:t>orchestrator function</a:t>
            </a:r>
            <a:r>
              <a:rPr lang="en-US" sz="2000" dirty="0">
                <a:solidFill>
                  <a:srgbClr val="3C3C3C"/>
                </a:solidFill>
                <a:latin typeface="inherit"/>
              </a:rPr>
              <a:t>. </a:t>
            </a:r>
          </a:p>
          <a:p>
            <a:pPr fontAlgn="base"/>
            <a:endParaRPr lang="en-US" sz="2000" dirty="0">
              <a:solidFill>
                <a:srgbClr val="3C3C3C"/>
              </a:solidFill>
              <a:latin typeface="inherit"/>
            </a:endParaRPr>
          </a:p>
          <a:p>
            <a:pPr fontAlgn="base"/>
            <a:r>
              <a:rPr lang="en-US" sz="2000" dirty="0">
                <a:solidFill>
                  <a:srgbClr val="3C3C3C"/>
                </a:solidFill>
                <a:latin typeface="inherit"/>
              </a:rPr>
              <a:t>Below are examples of the advantages of orchestrator functions:</a:t>
            </a:r>
          </a:p>
          <a:p>
            <a:pPr fontAlgn="base"/>
            <a:endParaRPr lang="en-US" sz="2000" dirty="0">
              <a:solidFill>
                <a:srgbClr val="3C3C3C"/>
              </a:solidFill>
              <a:latin typeface="inherit"/>
            </a:endParaRPr>
          </a:p>
          <a:p>
            <a:pPr marL="342900" indent="-342900" fontAlgn="base">
              <a:buFont typeface="Arial" panose="020B0604020202020204" pitchFamily="34" charset="0"/>
              <a:buChar char="•"/>
            </a:pPr>
            <a:r>
              <a:rPr lang="en-US" sz="2000" dirty="0">
                <a:solidFill>
                  <a:srgbClr val="3C3C3C"/>
                </a:solidFill>
                <a:latin typeface="inherit"/>
              </a:rPr>
              <a:t>They define workflows in code. No JSON schemas or designers are needed.</a:t>
            </a:r>
          </a:p>
          <a:p>
            <a:pPr marL="342900" indent="-342900" fontAlgn="base">
              <a:buFont typeface="Arial" panose="020B0604020202020204" pitchFamily="34" charset="0"/>
              <a:buChar char="•"/>
            </a:pPr>
            <a:r>
              <a:rPr lang="en-US" sz="2000" dirty="0">
                <a:solidFill>
                  <a:srgbClr val="3C3C3C"/>
                </a:solidFill>
                <a:latin typeface="inherit"/>
              </a:rPr>
              <a:t>They can call other functions synchronously and asynchronously. Output from called functions can be saved to local variables.</a:t>
            </a:r>
          </a:p>
          <a:p>
            <a:pPr marL="342900" indent="-342900" fontAlgn="base">
              <a:buFont typeface="Arial" panose="020B0604020202020204" pitchFamily="34" charset="0"/>
              <a:buChar char="•"/>
            </a:pPr>
            <a:r>
              <a:rPr lang="en-US" sz="2000" dirty="0">
                <a:solidFill>
                  <a:srgbClr val="3C3C3C"/>
                </a:solidFill>
                <a:latin typeface="inherit"/>
              </a:rPr>
              <a:t>They automatically checkpoint their progress whenever the function awaits. Local state is never lost if the process recycles or the VM reboots.</a:t>
            </a:r>
            <a:endParaRPr lang="en-US" sz="2000" u="none" strike="noStrike" dirty="0">
              <a:solidFill>
                <a:srgbClr val="3C3C3C"/>
              </a:solidFill>
              <a:effectLst/>
              <a:latin typeface="inherit"/>
            </a:endParaRPr>
          </a:p>
        </p:txBody>
      </p:sp>
    </p:spTree>
    <p:extLst>
      <p:ext uri="{BB962C8B-B14F-4D97-AF65-F5344CB8AC3E}">
        <p14:creationId xmlns:p14="http://schemas.microsoft.com/office/powerpoint/2010/main" val="22784846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6B1142-3314-4EF4-99AB-20BDE7E595AE}"/>
              </a:ext>
            </a:extLst>
          </p:cNvPr>
          <p:cNvSpPr>
            <a:spLocks noGrp="1"/>
          </p:cNvSpPr>
          <p:nvPr>
            <p:ph type="title"/>
          </p:nvPr>
        </p:nvSpPr>
        <p:spPr/>
        <p:txBody>
          <a:bodyPr/>
          <a:lstStyle/>
          <a:p>
            <a:r>
              <a:rPr lang="en-US" dirty="0"/>
              <a:t>Create a Durable Function in C#</a:t>
            </a:r>
          </a:p>
        </p:txBody>
      </p:sp>
      <p:sp>
        <p:nvSpPr>
          <p:cNvPr id="2" name="Rectangle 1">
            <a:extLst>
              <a:ext uri="{FF2B5EF4-FFF2-40B4-BE49-F238E27FC236}">
                <a16:creationId xmlns:a16="http://schemas.microsoft.com/office/drawing/2014/main" id="{403864C6-12A5-4118-AFB4-F91B310D283D}"/>
              </a:ext>
            </a:extLst>
          </p:cNvPr>
          <p:cNvSpPr/>
          <p:nvPr/>
        </p:nvSpPr>
        <p:spPr>
          <a:xfrm>
            <a:off x="704194" y="1422366"/>
            <a:ext cx="9842938" cy="4057265"/>
          </a:xfrm>
          <a:prstGeom prst="rect">
            <a:avLst/>
          </a:prstGeom>
        </p:spPr>
        <p:txBody>
          <a:bodyPr wrap="square">
            <a:spAutoFit/>
          </a:bodyPr>
          <a:lstStyle/>
          <a:p>
            <a:r>
              <a:rPr lang="en-US" sz="2000" dirty="0">
                <a:solidFill>
                  <a:srgbClr val="3C3C3C"/>
                </a:solidFill>
              </a:rPr>
              <a:t>In this tutorial, you learn how to use the Visual Studio 2017 tools for Azure Functions to locally create and test a “hello world” durable function. This function will orchestrate and chain together calls to other functions. </a:t>
            </a:r>
          </a:p>
          <a:p>
            <a:endParaRPr lang="en-US" sz="2000" dirty="0">
              <a:solidFill>
                <a:srgbClr val="3C3C3C"/>
              </a:solidFill>
            </a:endParaRPr>
          </a:p>
          <a:p>
            <a:r>
              <a:rPr lang="en-US" sz="2000" dirty="0">
                <a:solidFill>
                  <a:srgbClr val="3C3C3C"/>
                </a:solidFill>
              </a:rPr>
              <a:t>You then publish the function code to Azure. These tools are available as part of the Azure development workload in Visual Studio 2017.</a:t>
            </a:r>
          </a:p>
          <a:p>
            <a:endParaRPr lang="en-US" sz="2000" dirty="0">
              <a:solidFill>
                <a:srgbClr val="3C3C3C"/>
              </a:solidFill>
            </a:endParaRPr>
          </a:p>
          <a:p>
            <a:pPr fontAlgn="base"/>
            <a:r>
              <a:rPr lang="en-US" sz="2000" dirty="0"/>
              <a:t>To complete this tutorial:</a:t>
            </a:r>
          </a:p>
          <a:p>
            <a:pPr marL="285750" indent="-285750" fontAlgn="base">
              <a:buFont typeface="Arial" panose="020B0604020202020204" pitchFamily="34" charset="0"/>
              <a:buChar char="•"/>
            </a:pPr>
            <a:r>
              <a:rPr lang="en-US" sz="2000" dirty="0"/>
              <a:t>Install </a:t>
            </a:r>
            <a:r>
              <a:rPr lang="en-US" sz="2000" dirty="0">
                <a:hlinkClick r:id="rId2"/>
              </a:rPr>
              <a:t>Visual Studio 2017</a:t>
            </a:r>
            <a:r>
              <a:rPr lang="en-US" sz="2000" dirty="0"/>
              <a:t> and ensure that the </a:t>
            </a:r>
            <a:r>
              <a:rPr lang="en-US" sz="2000" b="1" dirty="0"/>
              <a:t>Azure development</a:t>
            </a:r>
            <a:r>
              <a:rPr lang="en-US" sz="2000" dirty="0"/>
              <a:t> workload is also installed.</a:t>
            </a:r>
          </a:p>
          <a:p>
            <a:pPr marL="285750" indent="-285750" fontAlgn="base">
              <a:buFont typeface="Arial" panose="020B0604020202020204" pitchFamily="34" charset="0"/>
              <a:buChar char="•"/>
            </a:pPr>
            <a:r>
              <a:rPr lang="en-US" sz="2000" dirty="0"/>
              <a:t>Make sure you have the latest </a:t>
            </a:r>
            <a:r>
              <a:rPr lang="en-US" sz="2000" dirty="0">
                <a:hlinkClick r:id="rId3"/>
              </a:rPr>
              <a:t>Azure Functions tools</a:t>
            </a:r>
            <a:r>
              <a:rPr lang="en-US" sz="2000" dirty="0"/>
              <a:t>.</a:t>
            </a:r>
          </a:p>
          <a:p>
            <a:pPr marL="285750" indent="-285750" fontAlgn="base">
              <a:buFont typeface="Arial" panose="020B0604020202020204" pitchFamily="34" charset="0"/>
              <a:buChar char="•"/>
            </a:pPr>
            <a:r>
              <a:rPr lang="en-US" sz="2000" dirty="0"/>
              <a:t>Verify you have the </a:t>
            </a:r>
            <a:r>
              <a:rPr lang="en-US" sz="2000" dirty="0">
                <a:hlinkClick r:id="rId4"/>
              </a:rPr>
              <a:t>Azure Storage Emulator</a:t>
            </a:r>
            <a:r>
              <a:rPr lang="en-US" sz="2000" dirty="0"/>
              <a:t> installed and running.</a:t>
            </a:r>
          </a:p>
          <a:p>
            <a:endParaRPr lang="en-US" dirty="0"/>
          </a:p>
        </p:txBody>
      </p:sp>
    </p:spTree>
    <p:extLst>
      <p:ext uri="{BB962C8B-B14F-4D97-AF65-F5344CB8AC3E}">
        <p14:creationId xmlns:p14="http://schemas.microsoft.com/office/powerpoint/2010/main" val="144328945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6B1142-3314-4EF4-99AB-20BDE7E595AE}"/>
              </a:ext>
            </a:extLst>
          </p:cNvPr>
          <p:cNvSpPr>
            <a:spLocks noGrp="1"/>
          </p:cNvSpPr>
          <p:nvPr>
            <p:ph type="title"/>
          </p:nvPr>
        </p:nvSpPr>
        <p:spPr/>
        <p:txBody>
          <a:bodyPr/>
          <a:lstStyle/>
          <a:p>
            <a:r>
              <a:rPr lang="en-US" dirty="0"/>
              <a:t>Fan-out/fan-in Durable Function example</a:t>
            </a:r>
          </a:p>
        </p:txBody>
      </p:sp>
      <p:sp>
        <p:nvSpPr>
          <p:cNvPr id="4" name="Rectangle 3">
            <a:extLst>
              <a:ext uri="{FF2B5EF4-FFF2-40B4-BE49-F238E27FC236}">
                <a16:creationId xmlns:a16="http://schemas.microsoft.com/office/drawing/2014/main" id="{88BE4B3D-5842-4771-9204-B7F166D706D0}"/>
              </a:ext>
            </a:extLst>
          </p:cNvPr>
          <p:cNvSpPr/>
          <p:nvPr/>
        </p:nvSpPr>
        <p:spPr>
          <a:xfrm>
            <a:off x="430924" y="1240219"/>
            <a:ext cx="10426262" cy="4708981"/>
          </a:xfrm>
          <a:prstGeom prst="rect">
            <a:avLst/>
          </a:prstGeom>
        </p:spPr>
        <p:txBody>
          <a:bodyPr wrap="square">
            <a:spAutoFit/>
          </a:bodyPr>
          <a:lstStyle/>
          <a:p>
            <a:r>
              <a:rPr lang="en-US" sz="2000" i="1" dirty="0">
                <a:solidFill>
                  <a:srgbClr val="3C3C3C"/>
                </a:solidFill>
              </a:rPr>
              <a:t>Fan-out/fan-in</a:t>
            </a:r>
            <a:r>
              <a:rPr lang="en-US" sz="2000" dirty="0">
                <a:solidFill>
                  <a:srgbClr val="3C3C3C"/>
                </a:solidFill>
              </a:rPr>
              <a:t> refers to the pattern of executing multiple functions concurrently and then performing some aggregation on the results. This lesson explains a sample that uses Durable Functions to implement a fan-out/fan-in scenario. The sample is a durable function that backs up all or some of an app's site content into Azure Storage.</a:t>
            </a:r>
          </a:p>
          <a:p>
            <a:endParaRPr lang="en-US" sz="2000" dirty="0">
              <a:solidFill>
                <a:srgbClr val="3C3C3C"/>
              </a:solidFill>
            </a:endParaRPr>
          </a:p>
          <a:p>
            <a:pPr fontAlgn="base"/>
            <a:r>
              <a:rPr lang="en-US" sz="2000" dirty="0"/>
              <a:t>In this sample, the functions upload all files under a specified directory recursively into blob storage. They also count the total number of bytes that were uploaded.</a:t>
            </a:r>
          </a:p>
          <a:p>
            <a:pPr fontAlgn="base"/>
            <a:endParaRPr lang="en-US" sz="2000" dirty="0"/>
          </a:p>
          <a:p>
            <a:pPr fontAlgn="base"/>
            <a:r>
              <a:rPr lang="en-US" sz="2000" dirty="0"/>
              <a:t>A single function execution can only run on a single VM, so the throughput will be limited by the throughput of that single VM. If there's a failure midway through the backup could fail in a partially-completed state. It would then need to be restarted.</a:t>
            </a:r>
          </a:p>
          <a:p>
            <a:pPr fontAlgn="base"/>
            <a:endParaRPr lang="en-US" sz="2000" dirty="0"/>
          </a:p>
          <a:p>
            <a:pPr fontAlgn="base"/>
            <a:r>
              <a:rPr lang="en-US" sz="2000" dirty="0"/>
              <a:t>A more robust approach would be to write two regular functions: one would enumerate the files and add the file names to a queue, and another would read from the queue and upload the files to blob storage. </a:t>
            </a:r>
          </a:p>
        </p:txBody>
      </p:sp>
    </p:spTree>
    <p:extLst>
      <p:ext uri="{BB962C8B-B14F-4D97-AF65-F5344CB8AC3E}">
        <p14:creationId xmlns:p14="http://schemas.microsoft.com/office/powerpoint/2010/main" val="389898913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13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a:xfrm>
            <a:off x="585216" y="2094012"/>
            <a:ext cx="9144000" cy="1440394"/>
          </a:xfrm>
        </p:spPr>
        <p:txBody>
          <a:bodyPr/>
          <a:lstStyle/>
          <a:p>
            <a:r>
              <a:rPr lang="en-US" dirty="0"/>
              <a:t>Module 04 - Understanding Azure Functions</a:t>
            </a:r>
            <a:br>
              <a:rPr lang="en-US" dirty="0"/>
            </a:br>
            <a:br>
              <a:rPr lang="en-US" dirty="0"/>
            </a:br>
            <a:r>
              <a:rPr lang="en-US" sz="3200" dirty="0"/>
              <a:t>Lesson 01: Azure Functions overview</a:t>
            </a:r>
            <a:endParaRPr lang="en-US" dirty="0"/>
          </a:p>
        </p:txBody>
      </p:sp>
    </p:spTree>
    <p:extLst>
      <p:ext uri="{BB962C8B-B14F-4D97-AF65-F5344CB8AC3E}">
        <p14:creationId xmlns:p14="http://schemas.microsoft.com/office/powerpoint/2010/main" val="116264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4E5C-BDFC-4D82-8A50-64B6C58A4EFF}"/>
              </a:ext>
            </a:extLst>
          </p:cNvPr>
          <p:cNvSpPr>
            <a:spLocks noGrp="1"/>
          </p:cNvSpPr>
          <p:nvPr>
            <p:ph type="title"/>
          </p:nvPr>
        </p:nvSpPr>
        <p:spPr/>
        <p:txBody>
          <a:bodyPr/>
          <a:lstStyle/>
          <a:p>
            <a:r>
              <a:rPr lang="en-US" dirty="0"/>
              <a:t>Azure Functions</a:t>
            </a:r>
          </a:p>
        </p:txBody>
      </p:sp>
      <p:sp>
        <p:nvSpPr>
          <p:cNvPr id="3" name="Text Placeholder 2">
            <a:extLst>
              <a:ext uri="{FF2B5EF4-FFF2-40B4-BE49-F238E27FC236}">
                <a16:creationId xmlns:a16="http://schemas.microsoft.com/office/drawing/2014/main" id="{2D0F5EF5-08B0-4535-9065-8CBB39EC72AE}"/>
              </a:ext>
            </a:extLst>
          </p:cNvPr>
          <p:cNvSpPr>
            <a:spLocks noGrp="1"/>
          </p:cNvSpPr>
          <p:nvPr>
            <p:ph type="body" sz="quarter" idx="10"/>
          </p:nvPr>
        </p:nvSpPr>
        <p:spPr>
          <a:xfrm>
            <a:off x="584200" y="1435497"/>
            <a:ext cx="11018520" cy="5093702"/>
          </a:xfrm>
        </p:spPr>
        <p:txBody>
          <a:bodyPr/>
          <a:lstStyle/>
          <a:p>
            <a:pPr>
              <a:spcBef>
                <a:spcPts val="300"/>
              </a:spcBef>
            </a:pPr>
            <a:r>
              <a:rPr lang="en-US" dirty="0"/>
              <a:t>Solution for running small pieces of code, or "functions," in the cloud:</a:t>
            </a:r>
            <a:endParaRPr lang="en-US" sz="2600" dirty="0"/>
          </a:p>
          <a:p>
            <a:pPr lvl="1">
              <a:spcBef>
                <a:spcPts val="300"/>
              </a:spcBef>
            </a:pPr>
            <a:r>
              <a:rPr lang="en-US" dirty="0"/>
              <a:t>Write only code that is relevant to business logic</a:t>
            </a:r>
          </a:p>
          <a:p>
            <a:pPr lvl="1">
              <a:spcBef>
                <a:spcPts val="300"/>
              </a:spcBef>
            </a:pPr>
            <a:r>
              <a:rPr lang="en-US" dirty="0"/>
              <a:t>Removes the necessity to write “plumbing” code to connect or host application components</a:t>
            </a:r>
          </a:p>
          <a:p>
            <a:pPr>
              <a:spcBef>
                <a:spcPts val="300"/>
              </a:spcBef>
            </a:pPr>
            <a:r>
              <a:rPr lang="en-US" dirty="0"/>
              <a:t>Build on open-source </a:t>
            </a:r>
            <a:r>
              <a:rPr lang="en-US" dirty="0" err="1"/>
              <a:t>WebJobs</a:t>
            </a:r>
            <a:r>
              <a:rPr lang="en-US" dirty="0"/>
              <a:t> code</a:t>
            </a:r>
          </a:p>
          <a:p>
            <a:pPr>
              <a:spcBef>
                <a:spcPts val="300"/>
              </a:spcBef>
            </a:pPr>
            <a:r>
              <a:rPr lang="en-US" dirty="0"/>
              <a:t>Supports a wide variety of programming languages, for instance:</a:t>
            </a:r>
            <a:endParaRPr lang="en-US" sz="2600" dirty="0"/>
          </a:p>
          <a:p>
            <a:pPr lvl="1">
              <a:spcBef>
                <a:spcPts val="300"/>
              </a:spcBef>
            </a:pPr>
            <a:r>
              <a:rPr lang="en-US" dirty="0"/>
              <a:t>C#</a:t>
            </a:r>
          </a:p>
          <a:p>
            <a:pPr lvl="1">
              <a:spcBef>
                <a:spcPts val="300"/>
              </a:spcBef>
            </a:pPr>
            <a:r>
              <a:rPr lang="en-US" dirty="0"/>
              <a:t>Node.js</a:t>
            </a:r>
          </a:p>
          <a:p>
            <a:pPr lvl="1">
              <a:spcBef>
                <a:spcPts val="300"/>
              </a:spcBef>
            </a:pPr>
            <a:r>
              <a:rPr lang="en-US" dirty="0"/>
              <a:t>Java</a:t>
            </a:r>
          </a:p>
          <a:p>
            <a:pPr lvl="1">
              <a:spcBef>
                <a:spcPts val="300"/>
              </a:spcBef>
            </a:pPr>
            <a:r>
              <a:rPr lang="en-US" dirty="0"/>
              <a:t>PHP</a:t>
            </a:r>
          </a:p>
          <a:p>
            <a:pPr lvl="1">
              <a:spcBef>
                <a:spcPts val="300"/>
              </a:spcBef>
            </a:pPr>
            <a:r>
              <a:rPr lang="en-US" dirty="0"/>
              <a:t>Python</a:t>
            </a:r>
          </a:p>
          <a:p>
            <a:pPr>
              <a:spcBef>
                <a:spcPts val="300"/>
              </a:spcBef>
            </a:pPr>
            <a:r>
              <a:rPr lang="en-US" dirty="0"/>
              <a:t>Even supports scripting languages, such as:</a:t>
            </a:r>
            <a:endParaRPr lang="en-US" sz="2600" dirty="0"/>
          </a:p>
          <a:p>
            <a:pPr lvl="1">
              <a:spcBef>
                <a:spcPts val="300"/>
              </a:spcBef>
            </a:pPr>
            <a:r>
              <a:rPr lang="en-US" dirty="0"/>
              <a:t>Bash</a:t>
            </a:r>
          </a:p>
          <a:p>
            <a:pPr lvl="1">
              <a:spcBef>
                <a:spcPts val="300"/>
              </a:spcBef>
            </a:pPr>
            <a:r>
              <a:rPr lang="en-US" dirty="0"/>
              <a:t>PowerShell</a:t>
            </a:r>
          </a:p>
        </p:txBody>
      </p:sp>
    </p:spTree>
    <p:extLst>
      <p:ext uri="{BB962C8B-B14F-4D97-AF65-F5344CB8AC3E}">
        <p14:creationId xmlns:p14="http://schemas.microsoft.com/office/powerpoint/2010/main" val="331756209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6D620-4816-45C6-88D1-65971791D9E9}"/>
              </a:ext>
            </a:extLst>
          </p:cNvPr>
          <p:cNvSpPr>
            <a:spLocks noGrp="1"/>
          </p:cNvSpPr>
          <p:nvPr>
            <p:ph type="title"/>
          </p:nvPr>
        </p:nvSpPr>
        <p:spPr/>
        <p:txBody>
          <a:bodyPr/>
          <a:lstStyle/>
          <a:p>
            <a:r>
              <a:rPr lang="en-US" dirty="0"/>
              <a:t>Event-Based Triggers</a:t>
            </a:r>
          </a:p>
        </p:txBody>
      </p:sp>
      <p:sp>
        <p:nvSpPr>
          <p:cNvPr id="3" name="Text Placeholder 2">
            <a:extLst>
              <a:ext uri="{FF2B5EF4-FFF2-40B4-BE49-F238E27FC236}">
                <a16:creationId xmlns:a16="http://schemas.microsoft.com/office/drawing/2014/main" id="{67012EC3-F4B9-48D7-AFC2-EBE78952D4A9}"/>
              </a:ext>
            </a:extLst>
          </p:cNvPr>
          <p:cNvSpPr>
            <a:spLocks noGrp="1"/>
          </p:cNvSpPr>
          <p:nvPr>
            <p:ph type="body" sz="quarter" idx="10"/>
          </p:nvPr>
        </p:nvSpPr>
        <p:spPr/>
        <p:txBody>
          <a:bodyPr/>
          <a:lstStyle/>
          <a:p>
            <a:r>
              <a:rPr lang="en-US" dirty="0"/>
              <a:t>Azure Functions, features no-code triggers that can invoke a function based on changes in the following services:</a:t>
            </a:r>
          </a:p>
          <a:p>
            <a:pPr lvl="1"/>
            <a:r>
              <a:rPr lang="en-US" dirty="0"/>
              <a:t>Azure</a:t>
            </a:r>
          </a:p>
          <a:p>
            <a:pPr lvl="2"/>
            <a:r>
              <a:rPr lang="en-US" dirty="0"/>
              <a:t>Storage Blobs</a:t>
            </a:r>
          </a:p>
          <a:p>
            <a:pPr lvl="2"/>
            <a:r>
              <a:rPr lang="en-US" dirty="0"/>
              <a:t>Cosmos DB</a:t>
            </a:r>
          </a:p>
          <a:p>
            <a:pPr lvl="2"/>
            <a:r>
              <a:rPr lang="en-US" dirty="0"/>
              <a:t>Storage Tables</a:t>
            </a:r>
          </a:p>
          <a:p>
            <a:pPr lvl="2"/>
            <a:r>
              <a:rPr lang="en-US" dirty="0"/>
              <a:t>Mobile Apps</a:t>
            </a:r>
          </a:p>
          <a:p>
            <a:pPr lvl="2"/>
            <a:r>
              <a:rPr lang="en-US" dirty="0"/>
              <a:t>Office 365 files</a:t>
            </a:r>
          </a:p>
          <a:p>
            <a:pPr lvl="1"/>
            <a:r>
              <a:rPr lang="en-US" dirty="0"/>
              <a:t>Third-Party</a:t>
            </a:r>
          </a:p>
          <a:p>
            <a:pPr lvl="2"/>
            <a:r>
              <a:rPr lang="en-US" dirty="0"/>
              <a:t>Twilio</a:t>
            </a:r>
          </a:p>
          <a:p>
            <a:pPr lvl="2"/>
            <a:r>
              <a:rPr lang="en-US" dirty="0"/>
              <a:t>SendGrid</a:t>
            </a:r>
          </a:p>
          <a:p>
            <a:pPr lvl="2"/>
            <a:r>
              <a:rPr lang="en-US" dirty="0"/>
              <a:t>Many more</a:t>
            </a:r>
          </a:p>
          <a:p>
            <a:endParaRPr lang="en-US" dirty="0"/>
          </a:p>
        </p:txBody>
      </p:sp>
    </p:spTree>
    <p:extLst>
      <p:ext uri="{BB962C8B-B14F-4D97-AF65-F5344CB8AC3E}">
        <p14:creationId xmlns:p14="http://schemas.microsoft.com/office/powerpoint/2010/main" val="26904339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6D620-4816-45C6-88D1-65971791D9E9}"/>
              </a:ext>
            </a:extLst>
          </p:cNvPr>
          <p:cNvSpPr>
            <a:spLocks noGrp="1"/>
          </p:cNvSpPr>
          <p:nvPr>
            <p:ph type="title"/>
          </p:nvPr>
        </p:nvSpPr>
        <p:spPr/>
        <p:txBody>
          <a:bodyPr/>
          <a:lstStyle/>
          <a:p>
            <a:r>
              <a:rPr lang="en-US" dirty="0"/>
              <a:t>Azure Functions scale and hosting concepts</a:t>
            </a:r>
          </a:p>
        </p:txBody>
      </p:sp>
      <p:sp>
        <p:nvSpPr>
          <p:cNvPr id="3" name="Text Placeholder 2">
            <a:extLst>
              <a:ext uri="{FF2B5EF4-FFF2-40B4-BE49-F238E27FC236}">
                <a16:creationId xmlns:a16="http://schemas.microsoft.com/office/drawing/2014/main" id="{67012EC3-F4B9-48D7-AFC2-EBE78952D4A9}"/>
              </a:ext>
            </a:extLst>
          </p:cNvPr>
          <p:cNvSpPr>
            <a:spLocks noGrp="1"/>
          </p:cNvSpPr>
          <p:nvPr>
            <p:ph type="body" sz="quarter" idx="10"/>
          </p:nvPr>
        </p:nvSpPr>
        <p:spPr>
          <a:xfrm>
            <a:off x="588263" y="1354955"/>
            <a:ext cx="11018520" cy="5503045"/>
          </a:xfrm>
        </p:spPr>
        <p:txBody>
          <a:bodyPr/>
          <a:lstStyle/>
          <a:p>
            <a:pPr marL="0" indent="0" fontAlgn="base">
              <a:buNone/>
            </a:pPr>
            <a:r>
              <a:rPr lang="en-US" sz="2000" dirty="0"/>
              <a:t>Azure Functions run in two modes: </a:t>
            </a:r>
          </a:p>
          <a:p>
            <a:pPr fontAlgn="base"/>
            <a:r>
              <a:rPr lang="en-US" sz="2000" dirty="0"/>
              <a:t>Consumption plan </a:t>
            </a:r>
          </a:p>
          <a:p>
            <a:pPr fontAlgn="base"/>
            <a:r>
              <a:rPr lang="en-US" sz="2000" dirty="0"/>
              <a:t>Azure App Service plan</a:t>
            </a:r>
          </a:p>
          <a:p>
            <a:pPr marL="0" indent="0" fontAlgn="base">
              <a:buNone/>
            </a:pPr>
            <a:endParaRPr lang="en-US" sz="2000" dirty="0"/>
          </a:p>
          <a:p>
            <a:pPr marL="0" indent="0" fontAlgn="base">
              <a:buNone/>
            </a:pPr>
            <a:r>
              <a:rPr lang="en-US" sz="2000" dirty="0"/>
              <a:t>The Consumption plan automatically allocates compute power when code is running. An app is scaled out when needed to handle load, and scaled down when code is not running. Users don't have to pay for idle VMs or reserve capacity in advance.</a:t>
            </a:r>
          </a:p>
          <a:p>
            <a:pPr marL="0" indent="0" fontAlgn="base">
              <a:buNone/>
            </a:pPr>
            <a:endParaRPr lang="en-US" sz="2000" dirty="0"/>
          </a:p>
          <a:p>
            <a:pPr marL="0" indent="0" fontAlgn="base">
              <a:buNone/>
            </a:pPr>
            <a:r>
              <a:rPr lang="en-US" sz="2000" dirty="0"/>
              <a:t>When a function app created you choose the hosting plan for functions in the app. </a:t>
            </a:r>
          </a:p>
          <a:p>
            <a:pPr marL="0" indent="0" fontAlgn="base">
              <a:buNone/>
            </a:pPr>
            <a:endParaRPr lang="en-US" sz="2000" dirty="0"/>
          </a:p>
          <a:p>
            <a:pPr marL="0" indent="0" fontAlgn="base">
              <a:buNone/>
            </a:pPr>
            <a:r>
              <a:rPr lang="en-US" sz="2000" dirty="0"/>
              <a:t>In either plan, an instance of the </a:t>
            </a:r>
            <a:r>
              <a:rPr lang="en-US" sz="2000" i="1" dirty="0"/>
              <a:t>Azure Functions host</a:t>
            </a:r>
            <a:r>
              <a:rPr lang="en-US" sz="2000" dirty="0"/>
              <a:t> executes the functions. </a:t>
            </a:r>
          </a:p>
          <a:p>
            <a:pPr marL="0" indent="0" fontAlgn="base">
              <a:buNone/>
            </a:pPr>
            <a:r>
              <a:rPr lang="en-US" sz="2000" dirty="0"/>
              <a:t>The type of plan controls:</a:t>
            </a:r>
          </a:p>
          <a:p>
            <a:pPr fontAlgn="base"/>
            <a:r>
              <a:rPr lang="en-US" sz="2000" dirty="0"/>
              <a:t>How host instances are scaled out.</a:t>
            </a:r>
          </a:p>
          <a:p>
            <a:pPr fontAlgn="base"/>
            <a:r>
              <a:rPr lang="en-US" sz="2000" dirty="0"/>
              <a:t>The resources that are available to each host.</a:t>
            </a:r>
          </a:p>
          <a:p>
            <a:endParaRPr lang="en-US" dirty="0"/>
          </a:p>
        </p:txBody>
      </p:sp>
    </p:spTree>
    <p:extLst>
      <p:ext uri="{BB962C8B-B14F-4D97-AF65-F5344CB8AC3E}">
        <p14:creationId xmlns:p14="http://schemas.microsoft.com/office/powerpoint/2010/main" val="22060163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6D620-4816-45C6-88D1-65971791D9E9}"/>
              </a:ext>
            </a:extLst>
          </p:cNvPr>
          <p:cNvSpPr>
            <a:spLocks noGrp="1"/>
          </p:cNvSpPr>
          <p:nvPr>
            <p:ph type="title"/>
          </p:nvPr>
        </p:nvSpPr>
        <p:spPr/>
        <p:txBody>
          <a:bodyPr/>
          <a:lstStyle/>
          <a:p>
            <a:r>
              <a:rPr lang="en-US" dirty="0"/>
              <a:t>Azure Functions triggers and bindings concepts</a:t>
            </a:r>
          </a:p>
        </p:txBody>
      </p:sp>
      <p:sp>
        <p:nvSpPr>
          <p:cNvPr id="3" name="Text Placeholder 2">
            <a:extLst>
              <a:ext uri="{FF2B5EF4-FFF2-40B4-BE49-F238E27FC236}">
                <a16:creationId xmlns:a16="http://schemas.microsoft.com/office/drawing/2014/main" id="{67012EC3-F4B9-48D7-AFC2-EBE78952D4A9}"/>
              </a:ext>
            </a:extLst>
          </p:cNvPr>
          <p:cNvSpPr>
            <a:spLocks noGrp="1"/>
          </p:cNvSpPr>
          <p:nvPr>
            <p:ph type="body" sz="quarter" idx="10"/>
          </p:nvPr>
        </p:nvSpPr>
        <p:spPr>
          <a:xfrm>
            <a:off x="584200" y="1435497"/>
            <a:ext cx="11018520" cy="4247317"/>
          </a:xfrm>
        </p:spPr>
        <p:txBody>
          <a:bodyPr/>
          <a:lstStyle/>
          <a:p>
            <a:r>
              <a:rPr lang="en-US" sz="2000" dirty="0"/>
              <a:t>A trigger defines how a function is invoked. A function must have exactly one trigger. Triggers have associated data, which is usually the payload that triggered the function.</a:t>
            </a:r>
          </a:p>
          <a:p>
            <a:r>
              <a:rPr lang="en-US" sz="2000" dirty="0"/>
              <a:t>Input and output bindings provide a declarative way to connect to data from within your code. Bindings are optional and a function can have multiple input and output bindings.</a:t>
            </a:r>
          </a:p>
          <a:p>
            <a:r>
              <a:rPr lang="en-US" sz="2000" dirty="0"/>
              <a:t>Triggers and bindings let you avoid hardcoding the details of the services that you're working with. Your function receives data (for example, the content of a queue message) in function parameters. You send data (for example, to create a queue message) by using the return value of the function. In C# and C# script, alternative ways to send data are out parameters and collector objects.</a:t>
            </a:r>
          </a:p>
          <a:p>
            <a:r>
              <a:rPr lang="en-US" sz="2000" dirty="0"/>
              <a:t>When you develop functions by using the Azure portal, triggers and bindings are configured in a </a:t>
            </a:r>
            <a:r>
              <a:rPr lang="en-US" sz="2000" dirty="0" err="1"/>
              <a:t>function.json</a:t>
            </a:r>
            <a:r>
              <a:rPr lang="en-US" sz="2000" dirty="0"/>
              <a:t> file. The portal provides a UI for this configuration but you can edit the file directly by changing to the Advanced editor.</a:t>
            </a:r>
          </a:p>
          <a:p>
            <a:r>
              <a:rPr lang="en-US" sz="2000" dirty="0"/>
              <a:t>When you develop functions by using Visual Studio to create a class library, you configure triggers and bindings by decorating methods and parameters with attributes.</a:t>
            </a:r>
          </a:p>
        </p:txBody>
      </p:sp>
    </p:spTree>
    <p:extLst>
      <p:ext uri="{BB962C8B-B14F-4D97-AF65-F5344CB8AC3E}">
        <p14:creationId xmlns:p14="http://schemas.microsoft.com/office/powerpoint/2010/main" val="32074044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45D7-2070-4981-9EDD-24FAC0D075C4}"/>
              </a:ext>
            </a:extLst>
          </p:cNvPr>
          <p:cNvSpPr>
            <a:spLocks noGrp="1"/>
          </p:cNvSpPr>
          <p:nvPr>
            <p:ph type="title"/>
          </p:nvPr>
        </p:nvSpPr>
        <p:spPr>
          <a:xfrm>
            <a:off x="648553" y="452176"/>
            <a:ext cx="11018520" cy="1107996"/>
          </a:xfrm>
        </p:spPr>
        <p:txBody>
          <a:bodyPr/>
          <a:lstStyle/>
          <a:p>
            <a:r>
              <a:rPr lang="en-US" dirty="0"/>
              <a:t>Optimize the performance and reliability of Azure Functions</a:t>
            </a:r>
          </a:p>
        </p:txBody>
      </p:sp>
      <p:sp>
        <p:nvSpPr>
          <p:cNvPr id="4" name="Rectangle 3">
            <a:extLst>
              <a:ext uri="{FF2B5EF4-FFF2-40B4-BE49-F238E27FC236}">
                <a16:creationId xmlns:a16="http://schemas.microsoft.com/office/drawing/2014/main" id="{A6169B2A-BEBD-4447-8445-92697CE6CC3B}"/>
              </a:ext>
            </a:extLst>
          </p:cNvPr>
          <p:cNvSpPr/>
          <p:nvPr/>
        </p:nvSpPr>
        <p:spPr>
          <a:xfrm>
            <a:off x="562708" y="1753156"/>
            <a:ext cx="8872695" cy="4356577"/>
          </a:xfrm>
          <a:prstGeom prst="rect">
            <a:avLst/>
          </a:prstGeom>
        </p:spPr>
        <p:txBody>
          <a:bodyPr wrap="square">
            <a:spAutoFit/>
          </a:bodyPr>
          <a:lstStyle/>
          <a:p>
            <a:r>
              <a:rPr lang="en-US" sz="2000" b="1" dirty="0"/>
              <a:t>General best practices</a:t>
            </a:r>
          </a:p>
          <a:p>
            <a:endParaRPr lang="en-US" dirty="0"/>
          </a:p>
          <a:p>
            <a:r>
              <a:rPr lang="en-US" dirty="0"/>
              <a:t>The following are best practices in how you build and architect your serverless solutions using Azure Functions:</a:t>
            </a:r>
          </a:p>
          <a:p>
            <a:endParaRPr lang="en-US" sz="1000" dirty="0"/>
          </a:p>
          <a:p>
            <a:pPr marL="285750" indent="-285750">
              <a:buFont typeface="Arial" panose="020B0604020202020204" pitchFamily="34" charset="0"/>
              <a:buChar char="•"/>
            </a:pPr>
            <a:r>
              <a:rPr lang="en-US" dirty="0"/>
              <a:t>Avoid long running functions</a:t>
            </a:r>
          </a:p>
          <a:p>
            <a:pPr marL="285750" indent="-285750">
              <a:buFont typeface="Arial" panose="020B0604020202020204" pitchFamily="34" charset="0"/>
              <a:buChar char="•"/>
            </a:pPr>
            <a:r>
              <a:rPr lang="en-US" dirty="0"/>
              <a:t>Cross function communication</a:t>
            </a:r>
          </a:p>
          <a:p>
            <a:pPr marL="285750" indent="-285750">
              <a:buFont typeface="Arial" panose="020B0604020202020204" pitchFamily="34" charset="0"/>
              <a:buChar char="•"/>
            </a:pPr>
            <a:r>
              <a:rPr lang="en-US" dirty="0"/>
              <a:t>Write functions to be stateless</a:t>
            </a:r>
          </a:p>
          <a:p>
            <a:pPr marL="285750" indent="-285750">
              <a:buFont typeface="Arial" panose="020B0604020202020204" pitchFamily="34" charset="0"/>
              <a:buChar char="•"/>
            </a:pPr>
            <a:r>
              <a:rPr lang="en-US" dirty="0"/>
              <a:t>Write defensive functions</a:t>
            </a:r>
          </a:p>
          <a:p>
            <a:endParaRPr lang="en-US" dirty="0"/>
          </a:p>
          <a:p>
            <a:r>
              <a:rPr lang="en-US" dirty="0"/>
              <a:t>Assume your function could encounter an exception at any time. Design your functions with the ability to continue from a previous fail point during the next execution.</a:t>
            </a:r>
          </a:p>
          <a:p>
            <a:endParaRPr lang="en-US" dirty="0"/>
          </a:p>
          <a:p>
            <a:r>
              <a:rPr lang="en-US" dirty="0"/>
              <a:t>Next: a scenario that requires the following actions:</a:t>
            </a:r>
          </a:p>
          <a:p>
            <a:pPr marL="285750" indent="-285750">
              <a:buFont typeface="Arial" panose="020B0604020202020204" pitchFamily="34" charset="0"/>
              <a:buChar char="•"/>
            </a:pPr>
            <a:r>
              <a:rPr lang="en-US" dirty="0"/>
              <a:t>Query for 10,000 rows in a db.</a:t>
            </a:r>
          </a:p>
          <a:p>
            <a:pPr marL="285750" indent="-285750">
              <a:buFont typeface="Arial" panose="020B0604020202020204" pitchFamily="34" charset="0"/>
              <a:buChar char="•"/>
            </a:pPr>
            <a:r>
              <a:rPr lang="en-US" dirty="0"/>
              <a:t>Create a queue message for each of those rows to process further down the line.</a:t>
            </a:r>
          </a:p>
        </p:txBody>
      </p:sp>
    </p:spTree>
    <p:extLst>
      <p:ext uri="{BB962C8B-B14F-4D97-AF65-F5344CB8AC3E}">
        <p14:creationId xmlns:p14="http://schemas.microsoft.com/office/powerpoint/2010/main" val="34726174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a:xfrm>
            <a:off x="585215" y="1650813"/>
            <a:ext cx="10282481" cy="1883593"/>
          </a:xfrm>
        </p:spPr>
        <p:txBody>
          <a:bodyPr/>
          <a:lstStyle/>
          <a:p>
            <a:r>
              <a:rPr lang="en-US" dirty="0"/>
              <a:t>Module 04 - Understanding Azure Functions</a:t>
            </a:r>
            <a:br>
              <a:rPr lang="en-US" b="1" dirty="0"/>
            </a:br>
            <a:br>
              <a:rPr lang="en-US" dirty="0"/>
            </a:br>
            <a:r>
              <a:rPr lang="en-US" sz="3200" dirty="0"/>
              <a:t>Lesson 02: Develop Azure Functions using Visual Studio</a:t>
            </a:r>
            <a:endParaRPr lang="en-US" dirty="0"/>
          </a:p>
        </p:txBody>
      </p:sp>
    </p:spTree>
    <p:extLst>
      <p:ext uri="{BB962C8B-B14F-4D97-AF65-F5344CB8AC3E}">
        <p14:creationId xmlns:p14="http://schemas.microsoft.com/office/powerpoint/2010/main" val="269929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AC411D-A691-476B-B7FE-3155920F0E8A}"/>
              </a:ext>
            </a:extLst>
          </p:cNvPr>
          <p:cNvSpPr>
            <a:spLocks noGrp="1"/>
          </p:cNvSpPr>
          <p:nvPr>
            <p:ph type="title"/>
          </p:nvPr>
        </p:nvSpPr>
        <p:spPr/>
        <p:txBody>
          <a:bodyPr/>
          <a:lstStyle/>
          <a:p>
            <a:r>
              <a:rPr lang="en-US" dirty="0"/>
              <a:t>Getting started</a:t>
            </a:r>
          </a:p>
        </p:txBody>
      </p:sp>
      <p:sp>
        <p:nvSpPr>
          <p:cNvPr id="4" name="Rectangle 3">
            <a:extLst>
              <a:ext uri="{FF2B5EF4-FFF2-40B4-BE49-F238E27FC236}">
                <a16:creationId xmlns:a16="http://schemas.microsoft.com/office/drawing/2014/main" id="{329B7B9B-6159-46F6-933C-E6502DC6FBC5}"/>
              </a:ext>
            </a:extLst>
          </p:cNvPr>
          <p:cNvSpPr/>
          <p:nvPr/>
        </p:nvSpPr>
        <p:spPr>
          <a:xfrm>
            <a:off x="667407" y="1371600"/>
            <a:ext cx="8476593" cy="4093428"/>
          </a:xfrm>
          <a:prstGeom prst="rect">
            <a:avLst/>
          </a:prstGeom>
        </p:spPr>
        <p:txBody>
          <a:bodyPr wrap="square">
            <a:spAutoFit/>
          </a:bodyPr>
          <a:lstStyle/>
          <a:p>
            <a:pPr fontAlgn="base"/>
            <a:r>
              <a:rPr lang="en-US" sz="2000" dirty="0">
                <a:solidFill>
                  <a:srgbClr val="3C3C3C"/>
                </a:solidFill>
                <a:latin typeface="inherit"/>
              </a:rPr>
              <a:t>Azure Functions Tools for Visual Studio 2017 is an extension for Visual Studio that lets you develop, test, and deploy C# functions to Azure.</a:t>
            </a:r>
          </a:p>
          <a:p>
            <a:pPr fontAlgn="base"/>
            <a:endParaRPr lang="en-US" sz="2000" dirty="0">
              <a:solidFill>
                <a:srgbClr val="3C3C3C"/>
              </a:solidFill>
              <a:latin typeface="inherit"/>
            </a:endParaRPr>
          </a:p>
          <a:p>
            <a:pPr fontAlgn="base"/>
            <a:r>
              <a:rPr lang="en-US" sz="2000" dirty="0">
                <a:solidFill>
                  <a:srgbClr val="3C3C3C"/>
                </a:solidFill>
                <a:latin typeface="inherit"/>
              </a:rPr>
              <a:t>The Azure Functions Tools provides the following benefits:</a:t>
            </a:r>
          </a:p>
          <a:p>
            <a:pPr fontAlgn="base"/>
            <a:endParaRPr lang="en-US" sz="2000" dirty="0">
              <a:solidFill>
                <a:srgbClr val="3C3C3C"/>
              </a:solidFill>
              <a:latin typeface="inherit"/>
            </a:endParaRPr>
          </a:p>
          <a:p>
            <a:pPr marL="285750" indent="-285750" fontAlgn="base">
              <a:buFont typeface="Arial" panose="020B0604020202020204" pitchFamily="34" charset="0"/>
              <a:buChar char="•"/>
            </a:pPr>
            <a:r>
              <a:rPr lang="en-US" sz="2000" dirty="0">
                <a:solidFill>
                  <a:srgbClr val="3C3C3C"/>
                </a:solidFill>
                <a:latin typeface="inherit"/>
              </a:rPr>
              <a:t>Edit, build, and run functions on your local development computer.</a:t>
            </a:r>
          </a:p>
          <a:p>
            <a:pPr marL="285750" indent="-285750" fontAlgn="base">
              <a:buFont typeface="Arial" panose="020B0604020202020204" pitchFamily="34" charset="0"/>
              <a:buChar char="•"/>
            </a:pPr>
            <a:r>
              <a:rPr lang="en-US" sz="2000" dirty="0">
                <a:solidFill>
                  <a:srgbClr val="3C3C3C"/>
                </a:solidFill>
                <a:latin typeface="inherit"/>
              </a:rPr>
              <a:t>Publish your Azure Functions project directly to Azure.</a:t>
            </a:r>
          </a:p>
          <a:p>
            <a:pPr marL="285750" indent="-285750" fontAlgn="base">
              <a:buFont typeface="Arial" panose="020B0604020202020204" pitchFamily="34" charset="0"/>
              <a:buChar char="•"/>
            </a:pPr>
            <a:r>
              <a:rPr lang="en-US" sz="2000" dirty="0">
                <a:solidFill>
                  <a:srgbClr val="3C3C3C"/>
                </a:solidFill>
                <a:latin typeface="inherit"/>
              </a:rPr>
              <a:t>Use </a:t>
            </a:r>
            <a:r>
              <a:rPr lang="en-US" sz="2000" dirty="0" err="1">
                <a:solidFill>
                  <a:srgbClr val="3C3C3C"/>
                </a:solidFill>
                <a:latin typeface="inherit"/>
              </a:rPr>
              <a:t>WebJobs</a:t>
            </a:r>
            <a:r>
              <a:rPr lang="en-US" sz="2000" dirty="0">
                <a:solidFill>
                  <a:srgbClr val="3C3C3C"/>
                </a:solidFill>
                <a:latin typeface="inherit"/>
              </a:rPr>
              <a:t> attributes to declare function bindings directly in the C# code instead of maintaining a separate </a:t>
            </a:r>
            <a:r>
              <a:rPr lang="en-US" sz="2000" dirty="0" err="1">
                <a:solidFill>
                  <a:srgbClr val="3C3C3C"/>
                </a:solidFill>
                <a:latin typeface="inherit"/>
              </a:rPr>
              <a:t>function.json</a:t>
            </a:r>
            <a:r>
              <a:rPr lang="en-US" sz="2000" dirty="0">
                <a:solidFill>
                  <a:srgbClr val="3C3C3C"/>
                </a:solidFill>
                <a:latin typeface="inherit"/>
              </a:rPr>
              <a:t> for binding definitions.</a:t>
            </a:r>
          </a:p>
          <a:p>
            <a:pPr marL="285750" indent="-285750" fontAlgn="base">
              <a:buFont typeface="Arial" panose="020B0604020202020204" pitchFamily="34" charset="0"/>
              <a:buChar char="•"/>
            </a:pPr>
            <a:r>
              <a:rPr lang="en-US" sz="2000" dirty="0">
                <a:solidFill>
                  <a:srgbClr val="3C3C3C"/>
                </a:solidFill>
                <a:latin typeface="inherit"/>
              </a:rPr>
              <a:t>Develop and deploy pre-compiled C# functions. Pre-complied functions provide a better cold-start performance than C# script-based functions.</a:t>
            </a:r>
          </a:p>
          <a:p>
            <a:pPr marL="285750" indent="-285750" fontAlgn="base">
              <a:buFont typeface="Arial" panose="020B0604020202020204" pitchFamily="34" charset="0"/>
              <a:buChar char="•"/>
            </a:pPr>
            <a:r>
              <a:rPr lang="en-US" sz="2000" dirty="0">
                <a:solidFill>
                  <a:srgbClr val="3C3C3C"/>
                </a:solidFill>
                <a:latin typeface="inherit"/>
              </a:rPr>
              <a:t>Code your functions in C# while having all of the benefits of Visual Studio development.</a:t>
            </a:r>
            <a:endParaRPr lang="en-US" sz="2000" u="none" strike="noStrike" dirty="0">
              <a:solidFill>
                <a:srgbClr val="3C3C3C"/>
              </a:solidFill>
              <a:effectLst/>
              <a:latin typeface="inherit"/>
            </a:endParaRPr>
          </a:p>
        </p:txBody>
      </p:sp>
    </p:spTree>
    <p:extLst>
      <p:ext uri="{BB962C8B-B14F-4D97-AF65-F5344CB8AC3E}">
        <p14:creationId xmlns:p14="http://schemas.microsoft.com/office/powerpoint/2010/main" val="1171565793"/>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6686</TotalTime>
  <Words>1818</Words>
  <Application>Microsoft Office PowerPoint</Application>
  <PresentationFormat>Widescreen</PresentationFormat>
  <Paragraphs>138</Paragraphs>
  <Slides>19</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Consolas</vt:lpstr>
      <vt:lpstr>inherit</vt:lpstr>
      <vt:lpstr>Segoe UI</vt:lpstr>
      <vt:lpstr>Segoe UI Light</vt:lpstr>
      <vt:lpstr>Segoe UI Semibold</vt:lpstr>
      <vt:lpstr>Segoe UI Semilight</vt:lpstr>
      <vt:lpstr>Wingdings</vt:lpstr>
      <vt:lpstr>WHITE TEMPLATE</vt:lpstr>
      <vt:lpstr>SOFT BLACK TEMPLATE</vt:lpstr>
      <vt:lpstr>AZ-300T04 Module 04 - Understanding Azure Functions</vt:lpstr>
      <vt:lpstr>Module 04 - Understanding Azure Functions  Lesson 01: Azure Functions overview</vt:lpstr>
      <vt:lpstr>Azure Functions</vt:lpstr>
      <vt:lpstr>Event-Based Triggers</vt:lpstr>
      <vt:lpstr>Azure Functions scale and hosting concepts</vt:lpstr>
      <vt:lpstr>Azure Functions triggers and bindings concepts</vt:lpstr>
      <vt:lpstr>Optimize the performance and reliability of Azure Functions</vt:lpstr>
      <vt:lpstr>Module 04 - Understanding Azure Functions  Lesson 02: Develop Azure Functions using Visual Studio</vt:lpstr>
      <vt:lpstr>Getting started</vt:lpstr>
      <vt:lpstr>Creating an Azure Functions project</vt:lpstr>
      <vt:lpstr>Creating a function</vt:lpstr>
      <vt:lpstr>Add bindings to the Azure Function</vt:lpstr>
      <vt:lpstr>Testing and publishing Azure Functions</vt:lpstr>
      <vt:lpstr>Function app settings</vt:lpstr>
      <vt:lpstr>Module 04 - Understanding Azure Functions  Lesson 03: Implement Durable Functions</vt:lpstr>
      <vt:lpstr>Durable Functions overview</vt:lpstr>
      <vt:lpstr>Create a Durable Function in C#</vt:lpstr>
      <vt:lpstr>Fan-out/fan-in Durable Function example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AZ-101.1 Migrate Servers to Azure</dc:title>
  <dc:subject/>
  <dc:creator>Tanya</dc:creator>
  <cp:keywords/>
  <dc:description/>
  <cp:lastModifiedBy>Brad Joseph</cp:lastModifiedBy>
  <cp:revision>365</cp:revision>
  <dcterms:created xsi:type="dcterms:W3CDTF">2018-07-31T14:16:34Z</dcterms:created>
  <dcterms:modified xsi:type="dcterms:W3CDTF">2019-02-03T03:08:14Z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