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4"/>
  </p:notesMasterIdLst>
  <p:handoutMasterIdLst>
    <p:handoutMasterId r:id="rId55"/>
  </p:handoutMasterIdLst>
  <p:sldIdLst>
    <p:sldId id="1719" r:id="rId6"/>
    <p:sldId id="1887" r:id="rId7"/>
    <p:sldId id="2007" r:id="rId8"/>
    <p:sldId id="1976" r:id="rId9"/>
    <p:sldId id="2008" r:id="rId10"/>
    <p:sldId id="2009" r:id="rId11"/>
    <p:sldId id="2014" r:id="rId12"/>
    <p:sldId id="2015" r:id="rId13"/>
    <p:sldId id="2010" r:id="rId14"/>
    <p:sldId id="1890" r:id="rId15"/>
    <p:sldId id="2016" r:id="rId16"/>
    <p:sldId id="2017" r:id="rId17"/>
    <p:sldId id="2018" r:id="rId18"/>
    <p:sldId id="2019" r:id="rId19"/>
    <p:sldId id="2020" r:id="rId20"/>
    <p:sldId id="2021" r:id="rId21"/>
    <p:sldId id="2022" r:id="rId22"/>
    <p:sldId id="2047" r:id="rId23"/>
    <p:sldId id="2024" r:id="rId24"/>
    <p:sldId id="2025" r:id="rId25"/>
    <p:sldId id="1892" r:id="rId26"/>
    <p:sldId id="2026" r:id="rId27"/>
    <p:sldId id="1968" r:id="rId28"/>
    <p:sldId id="2027" r:id="rId29"/>
    <p:sldId id="2029" r:id="rId30"/>
    <p:sldId id="2028" r:id="rId31"/>
    <p:sldId id="2030" r:id="rId32"/>
    <p:sldId id="1893" r:id="rId33"/>
    <p:sldId id="2031" r:id="rId34"/>
    <p:sldId id="2032" r:id="rId35"/>
    <p:sldId id="2033" r:id="rId36"/>
    <p:sldId id="2034" r:id="rId37"/>
    <p:sldId id="2035" r:id="rId38"/>
    <p:sldId id="1972" r:id="rId39"/>
    <p:sldId id="2036" r:id="rId40"/>
    <p:sldId id="2037" r:id="rId41"/>
    <p:sldId id="1899" r:id="rId42"/>
    <p:sldId id="2006" r:id="rId43"/>
    <p:sldId id="2038" r:id="rId44"/>
    <p:sldId id="2039" r:id="rId45"/>
    <p:sldId id="2040" r:id="rId46"/>
    <p:sldId id="2041" r:id="rId47"/>
    <p:sldId id="2042" r:id="rId48"/>
    <p:sldId id="2043" r:id="rId49"/>
    <p:sldId id="2044" r:id="rId50"/>
    <p:sldId id="2045" r:id="rId51"/>
    <p:sldId id="2048" r:id="rId52"/>
    <p:sldId id="2049" r:id="rId5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007"/>
            <p14:sldId id="1976"/>
            <p14:sldId id="2008"/>
            <p14:sldId id="2009"/>
            <p14:sldId id="2014"/>
            <p14:sldId id="2015"/>
            <p14:sldId id="2010"/>
            <p14:sldId id="1890"/>
            <p14:sldId id="2016"/>
            <p14:sldId id="2017"/>
            <p14:sldId id="2018"/>
            <p14:sldId id="2019"/>
            <p14:sldId id="2020"/>
            <p14:sldId id="2021"/>
            <p14:sldId id="2022"/>
            <p14:sldId id="2047"/>
            <p14:sldId id="2024"/>
            <p14:sldId id="2025"/>
            <p14:sldId id="1892"/>
            <p14:sldId id="2026"/>
            <p14:sldId id="1968"/>
            <p14:sldId id="2027"/>
            <p14:sldId id="2029"/>
            <p14:sldId id="2028"/>
            <p14:sldId id="2030"/>
            <p14:sldId id="1893"/>
            <p14:sldId id="2031"/>
            <p14:sldId id="2032"/>
            <p14:sldId id="2033"/>
            <p14:sldId id="2034"/>
            <p14:sldId id="2035"/>
            <p14:sldId id="1972"/>
            <p14:sldId id="2036"/>
            <p14:sldId id="2037"/>
            <p14:sldId id="1899"/>
            <p14:sldId id="2006"/>
            <p14:sldId id="2038"/>
            <p14:sldId id="2039"/>
            <p14:sldId id="2040"/>
            <p14:sldId id="2041"/>
            <p14:sldId id="2042"/>
            <p14:sldId id="2043"/>
            <p14:sldId id="2044"/>
            <p14:sldId id="2045"/>
            <p14:sldId id="2048"/>
            <p14:sldId id="2049"/>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7" autoAdjust="0"/>
    <p:restoredTop sz="92109" autoAdjust="0"/>
  </p:normalViewPr>
  <p:slideViewPr>
    <p:cSldViewPr snapToGrid="0">
      <p:cViewPr>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2/3/2019 4:33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2/3/2019 4:33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2341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8303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0302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2453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191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71968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0001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7854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1181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006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19451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62343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90259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4170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7106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5707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4626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28385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61025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39014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1186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99386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56184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160486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91326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312375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657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100272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3517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715984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9592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7907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913475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50987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703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704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4:36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306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6554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04787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xtG4TEtpmc"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OOwMQPBKfM"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mc_t2dDKHO0"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channel9.msdn.com/Shows/Azure-Friday/Azure-Site-Recovery/player"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hannel9.msdn.com/Blogs/Hybrid-Cloud/Migration/player"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channel9.msdn.com/Series/Azure-Site-Recovery/Hyper-V-to-Azure-with-ASR-Video1-Infrastructure-Setup/player" TargetMode="External"/><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channel9.msdn.com/Series/Azure-Site-Recovery/Hyper-V-to-Azure-with-ASR-Video4-Failback-from-Azure-to-On-premises/player"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PwhB8wrm0dA"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tRwJUhniAg"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AZ-300T02</a:t>
            </a:r>
            <a:br>
              <a:rPr lang="en-US" dirty="0"/>
            </a:br>
            <a:r>
              <a:rPr lang="en-US" dirty="0"/>
              <a:t>Module 01:  Evaluating and Performing Server Migration to Azure</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Evaluating and Performing Server Migration to Azure</a:t>
            </a:r>
            <a:br>
              <a:rPr lang="en-US" dirty="0"/>
            </a:br>
            <a:br>
              <a:rPr lang="en-US" dirty="0"/>
            </a:br>
            <a:r>
              <a:rPr lang="en-US" sz="3200" dirty="0"/>
              <a:t>Lesson 02: </a:t>
            </a:r>
            <a:r>
              <a:rPr lang="en-US" sz="3200" b="1" dirty="0"/>
              <a:t>Azure Migrate Process</a:t>
            </a:r>
            <a:endParaRPr lang="en-US" dirty="0"/>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Creating a Project</a:t>
            </a:r>
          </a:p>
        </p:txBody>
      </p:sp>
      <p:sp>
        <p:nvSpPr>
          <p:cNvPr id="6" name="Text Placeholder 5"/>
          <p:cNvSpPr>
            <a:spLocks noGrp="1"/>
          </p:cNvSpPr>
          <p:nvPr>
            <p:ph type="body" sz="quarter" idx="10"/>
          </p:nvPr>
        </p:nvSpPr>
        <p:spPr>
          <a:xfrm>
            <a:off x="586740" y="1155862"/>
            <a:ext cx="11018520" cy="4789003"/>
          </a:xfrm>
        </p:spPr>
        <p:txBody>
          <a:bodyPr/>
          <a:lstStyle/>
          <a:p>
            <a:pPr marL="0" indent="0">
              <a:buNone/>
            </a:pPr>
            <a:r>
              <a:rPr lang="en-US" b="1" dirty="0"/>
              <a:t>The initial step of the Azure Migrate</a:t>
            </a:r>
          </a:p>
          <a:p>
            <a:pPr marL="0" indent="0">
              <a:buNone/>
            </a:pPr>
            <a:endParaRPr lang="en-US" sz="1000" b="1" dirty="0"/>
          </a:p>
          <a:p>
            <a:pPr marL="0" indent="0">
              <a:buNone/>
            </a:pPr>
            <a:r>
              <a:rPr lang="en-US" b="1" dirty="0"/>
              <a:t>A project contains metadata representing on-premises environment:</a:t>
            </a:r>
          </a:p>
          <a:p>
            <a:pPr lvl="1"/>
            <a:r>
              <a:rPr lang="en-US" b="1" dirty="0"/>
              <a:t>Name</a:t>
            </a:r>
          </a:p>
          <a:p>
            <a:pPr lvl="1"/>
            <a:r>
              <a:rPr lang="en-US" b="1" dirty="0"/>
              <a:t>Subscription</a:t>
            </a:r>
          </a:p>
          <a:p>
            <a:pPr lvl="1"/>
            <a:r>
              <a:rPr lang="en-US" b="1" dirty="0"/>
              <a:t>Resource Group</a:t>
            </a:r>
          </a:p>
          <a:p>
            <a:pPr lvl="1"/>
            <a:r>
              <a:rPr lang="en-US" b="1" dirty="0"/>
              <a:t>Location</a:t>
            </a:r>
          </a:p>
          <a:p>
            <a:pPr lvl="1"/>
            <a:r>
              <a:rPr lang="en-US" b="1" dirty="0"/>
              <a:t>Discovery records of VMware VMs</a:t>
            </a:r>
          </a:p>
          <a:p>
            <a:endParaRPr lang="en-US" sz="1000" b="1" dirty="0"/>
          </a:p>
          <a:p>
            <a:r>
              <a:rPr lang="en-US" b="1" dirty="0"/>
              <a:t>Project limits:</a:t>
            </a:r>
          </a:p>
          <a:p>
            <a:pPr lvl="1"/>
            <a:r>
              <a:rPr lang="en-US" b="1" dirty="0"/>
              <a:t>Up to 1,500 discovered VMs per project</a:t>
            </a:r>
          </a:p>
          <a:p>
            <a:pPr lvl="1"/>
            <a:r>
              <a:rPr lang="en-US" b="1" dirty="0"/>
              <a:t>Up to 1,500 assessed VMs per project</a:t>
            </a:r>
          </a:p>
          <a:p>
            <a:pPr lvl="1"/>
            <a:r>
              <a:rPr lang="en-US" b="1" dirty="0"/>
              <a:t>Up to 20 projects per subscription</a:t>
            </a:r>
          </a:p>
        </p:txBody>
      </p:sp>
      <p:pic>
        <p:nvPicPr>
          <p:cNvPr id="5122" name="Picture 2" descr="Screenshot of the Create Migration project blade. Settings shown are Name (cesAzureMigrate), Subscription (CloudSliceSubscription (EA)), Resource Group (Use existing), and Location (East Central 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37" y="2873213"/>
            <a:ext cx="2693025" cy="288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0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lowchart. 1: Download collector appliance, 2: Create collector virtual machines, 3: Configure collector and start discovery, and 4: Copy project credent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15" y="4261945"/>
            <a:ext cx="7129333" cy="2614834"/>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Creating a Collector</a:t>
            </a:r>
          </a:p>
        </p:txBody>
      </p:sp>
      <p:sp>
        <p:nvSpPr>
          <p:cNvPr id="6" name="Text Placeholder 5"/>
          <p:cNvSpPr>
            <a:spLocks noGrp="1"/>
          </p:cNvSpPr>
          <p:nvPr>
            <p:ph type="body" sz="quarter" idx="10"/>
          </p:nvPr>
        </p:nvSpPr>
        <p:spPr>
          <a:xfrm>
            <a:off x="586740" y="1413365"/>
            <a:ext cx="11018520" cy="3225498"/>
          </a:xfrm>
        </p:spPr>
        <p:txBody>
          <a:bodyPr/>
          <a:lstStyle/>
          <a:p>
            <a:pPr marL="0" indent="0">
              <a:buNone/>
            </a:pPr>
            <a:r>
              <a:rPr lang="en-US" b="1" dirty="0"/>
              <a:t>A virtual appliance which handles discovery</a:t>
            </a:r>
          </a:p>
          <a:p>
            <a:pPr marL="0" indent="0">
              <a:buNone/>
            </a:pPr>
            <a:endParaRPr lang="en-US" sz="1000" b="1" dirty="0"/>
          </a:p>
          <a:p>
            <a:pPr marL="0" indent="0">
              <a:buNone/>
            </a:pPr>
            <a:r>
              <a:rPr lang="en-US" b="1" dirty="0"/>
              <a:t>Implementation consists of four main steps:</a:t>
            </a:r>
          </a:p>
          <a:p>
            <a:pPr lvl="1"/>
            <a:r>
              <a:rPr lang="en-US" b="1" dirty="0"/>
              <a:t>Downloading the Collector appliance (an Open Virtualization Appliance (.ova) file downloadable from the Azure Migrate project in the Azure portal)</a:t>
            </a:r>
          </a:p>
          <a:p>
            <a:pPr lvl="1"/>
            <a:r>
              <a:rPr lang="en-US" b="1" dirty="0"/>
              <a:t>Creating the Collector virtual machine by importing the .ova file on the vCenter server</a:t>
            </a:r>
          </a:p>
          <a:p>
            <a:pPr lvl="1"/>
            <a:r>
              <a:rPr lang="en-US" b="1" dirty="0"/>
              <a:t>Configuring the Collector to initiate discovery</a:t>
            </a:r>
          </a:p>
          <a:p>
            <a:pPr lvl="1"/>
            <a:r>
              <a:rPr lang="en-US" b="1" dirty="0"/>
              <a:t>Assigning to the Collector project credentials including Azure Migrate project ID and key</a:t>
            </a:r>
          </a:p>
        </p:txBody>
      </p:sp>
    </p:spTree>
    <p:extLst>
      <p:ext uri="{BB962C8B-B14F-4D97-AF65-F5344CB8AC3E}">
        <p14:creationId xmlns:p14="http://schemas.microsoft.com/office/powerpoint/2010/main" val="261821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Assessing Readiness</a:t>
            </a:r>
          </a:p>
        </p:txBody>
      </p:sp>
      <p:sp>
        <p:nvSpPr>
          <p:cNvPr id="6" name="Text Placeholder 5"/>
          <p:cNvSpPr>
            <a:spLocks noGrp="1"/>
          </p:cNvSpPr>
          <p:nvPr>
            <p:ph type="body" sz="quarter" idx="10"/>
          </p:nvPr>
        </p:nvSpPr>
        <p:spPr>
          <a:xfrm>
            <a:off x="588263" y="1418620"/>
            <a:ext cx="11018520" cy="1846659"/>
          </a:xfrm>
        </p:spPr>
        <p:txBody>
          <a:bodyPr/>
          <a:lstStyle/>
          <a:p>
            <a:pPr marL="0" indent="0">
              <a:buNone/>
            </a:pPr>
            <a:r>
              <a:rPr lang="en-US" b="1" dirty="0"/>
              <a:t>Assessment is based on the readiness status of discovered VMs:</a:t>
            </a:r>
          </a:p>
          <a:p>
            <a:pPr lvl="1"/>
            <a:r>
              <a:rPr lang="en-US" b="1" dirty="0"/>
              <a:t>Ready for Azure (green): along with the recommended Azure VM size</a:t>
            </a:r>
          </a:p>
          <a:p>
            <a:pPr lvl="1"/>
            <a:r>
              <a:rPr lang="en-US" b="1" dirty="0"/>
              <a:t>Ready with conditions (Orange) and Not ready for Azure (Red): including readiness issues and remediation steps.</a:t>
            </a:r>
          </a:p>
          <a:p>
            <a:pPr lvl="1"/>
            <a:r>
              <a:rPr lang="en-US" b="1" dirty="0"/>
              <a:t>Readiness unknown (Blue)</a:t>
            </a:r>
          </a:p>
        </p:txBody>
      </p:sp>
      <p:pic>
        <p:nvPicPr>
          <p:cNvPr id="7170" name="Picture 2" descr="Screenshot of the Azure readiness page in the portal. Shows the results of the discovery process with a dashboard view as well as VM names, readiness status, size, suggested migration tool, and 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646" y="3447209"/>
            <a:ext cx="7111512" cy="295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Assessing VM Sizing</a:t>
            </a:r>
          </a:p>
        </p:txBody>
      </p:sp>
      <p:sp>
        <p:nvSpPr>
          <p:cNvPr id="6" name="Text Placeholder 5"/>
          <p:cNvSpPr>
            <a:spLocks noGrp="1"/>
          </p:cNvSpPr>
          <p:nvPr>
            <p:ph type="body" sz="quarter" idx="10"/>
          </p:nvPr>
        </p:nvSpPr>
        <p:spPr>
          <a:xfrm>
            <a:off x="586740" y="1623572"/>
            <a:ext cx="11018520" cy="2646878"/>
          </a:xfrm>
        </p:spPr>
        <p:txBody>
          <a:bodyPr/>
          <a:lstStyle/>
          <a:p>
            <a:pPr marL="0" indent="0">
              <a:buNone/>
            </a:pPr>
            <a:r>
              <a:rPr lang="en-US" b="1" dirty="0"/>
              <a:t>Azure Migrate VM assessment offers two types of sizing :</a:t>
            </a:r>
          </a:p>
          <a:p>
            <a:pPr lvl="1"/>
            <a:r>
              <a:rPr lang="en-US" b="1" dirty="0"/>
              <a:t>Performance-based sizing (default) which takes into account:</a:t>
            </a:r>
          </a:p>
          <a:p>
            <a:pPr lvl="2"/>
            <a:r>
              <a:rPr lang="en-US" b="1" dirty="0"/>
              <a:t>Storage: maps the size and performance of VM disks to Azure VM disks</a:t>
            </a:r>
          </a:p>
          <a:p>
            <a:pPr lvl="2"/>
            <a:r>
              <a:rPr lang="en-US" b="1" dirty="0"/>
              <a:t>Network: identifies Azure VM sizes that offer matching number and performance of network adapters</a:t>
            </a:r>
          </a:p>
          <a:p>
            <a:pPr lvl="2"/>
            <a:r>
              <a:rPr lang="en-US" b="1" dirty="0"/>
              <a:t>Compute: determines CPU and memory requirements based on performance history of discovered VMs</a:t>
            </a:r>
          </a:p>
          <a:p>
            <a:pPr lvl="1"/>
            <a:r>
              <a:rPr lang="en-US" b="1" dirty="0"/>
              <a:t>On-premises sizing: </a:t>
            </a:r>
          </a:p>
          <a:p>
            <a:pPr lvl="2"/>
            <a:r>
              <a:rPr lang="en-US" b="1" dirty="0"/>
              <a:t>Matches the size of on-premises VM to an equivalent Azure VM</a:t>
            </a:r>
          </a:p>
          <a:p>
            <a:pPr lvl="2"/>
            <a:r>
              <a:rPr lang="en-US" b="1" dirty="0"/>
              <a:t>Does not take into account performance history of discovered VMs</a:t>
            </a:r>
          </a:p>
        </p:txBody>
      </p:sp>
    </p:spTree>
    <p:extLst>
      <p:ext uri="{BB962C8B-B14F-4D97-AF65-F5344CB8AC3E}">
        <p14:creationId xmlns:p14="http://schemas.microsoft.com/office/powerpoint/2010/main" val="54446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Estimating Cost</a:t>
            </a:r>
          </a:p>
        </p:txBody>
      </p:sp>
      <p:sp>
        <p:nvSpPr>
          <p:cNvPr id="6" name="Text Placeholder 5"/>
          <p:cNvSpPr>
            <a:spLocks noGrp="1"/>
          </p:cNvSpPr>
          <p:nvPr>
            <p:ph type="body" sz="quarter" idx="10"/>
          </p:nvPr>
        </p:nvSpPr>
        <p:spPr>
          <a:xfrm>
            <a:off x="629150" y="1318772"/>
            <a:ext cx="11018520" cy="3607141"/>
          </a:xfrm>
        </p:spPr>
        <p:txBody>
          <a:bodyPr/>
          <a:lstStyle/>
          <a:p>
            <a:pPr marL="0" indent="0">
              <a:buNone/>
            </a:pPr>
            <a:r>
              <a:rPr lang="en-US" b="1" dirty="0"/>
              <a:t>Provides the total costs of Azure VMs:</a:t>
            </a:r>
          </a:p>
          <a:p>
            <a:pPr lvl="1"/>
            <a:r>
              <a:rPr lang="en-US" b="1" dirty="0"/>
              <a:t>Compute: aggregated monthly cost, which takes into account:</a:t>
            </a:r>
          </a:p>
          <a:p>
            <a:pPr lvl="2"/>
            <a:r>
              <a:rPr lang="en-US" b="1" dirty="0"/>
              <a:t>OS type</a:t>
            </a:r>
          </a:p>
          <a:p>
            <a:pPr lvl="2"/>
            <a:r>
              <a:rPr lang="en-US" b="1" dirty="0"/>
              <a:t>Software Assurance</a:t>
            </a:r>
          </a:p>
          <a:p>
            <a:pPr lvl="2"/>
            <a:r>
              <a:rPr lang="en-US" b="1" dirty="0"/>
              <a:t>Reserved Instances</a:t>
            </a:r>
          </a:p>
          <a:p>
            <a:pPr lvl="2"/>
            <a:r>
              <a:rPr lang="en-US" b="1" dirty="0"/>
              <a:t>VM uptime</a:t>
            </a:r>
          </a:p>
          <a:p>
            <a:pPr lvl="2"/>
            <a:r>
              <a:rPr lang="en-US" b="1" dirty="0"/>
              <a:t>VM location</a:t>
            </a:r>
          </a:p>
          <a:p>
            <a:pPr lvl="2"/>
            <a:r>
              <a:rPr lang="en-US" b="1" dirty="0"/>
              <a:t>currency settings</a:t>
            </a:r>
          </a:p>
          <a:p>
            <a:pPr lvl="1"/>
            <a:r>
              <a:rPr lang="en-US" b="1" dirty="0"/>
              <a:t>Storage: aggregated monthly cost.</a:t>
            </a:r>
          </a:p>
          <a:p>
            <a:pPr lvl="2"/>
            <a:r>
              <a:rPr lang="en-US" b="1" dirty="0"/>
              <a:t>No offer specific settings</a:t>
            </a:r>
          </a:p>
          <a:p>
            <a:pPr lvl="2"/>
            <a:endParaRPr lang="en-US" b="1" dirty="0"/>
          </a:p>
        </p:txBody>
      </p:sp>
      <p:pic>
        <p:nvPicPr>
          <p:cNvPr id="8194" name="Picture 2" descr="Screenshot of Cost details page of the assessment (in this case contoso_payroll_assessment). a dashboard shows the monthly cost estimates in USD for compute and storage. Line items for each VM display the Azure VM size and level of storage on which the compute and storage cost estimates are ba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789" y="3083803"/>
            <a:ext cx="5906994" cy="341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Customizing the Assessment</a:t>
            </a:r>
          </a:p>
        </p:txBody>
      </p:sp>
      <p:sp>
        <p:nvSpPr>
          <p:cNvPr id="6" name="Text Placeholder 5"/>
          <p:cNvSpPr>
            <a:spLocks noGrp="1"/>
          </p:cNvSpPr>
          <p:nvPr>
            <p:ph type="body" sz="quarter" idx="10"/>
          </p:nvPr>
        </p:nvSpPr>
        <p:spPr>
          <a:xfrm>
            <a:off x="676446" y="1218923"/>
            <a:ext cx="11018520" cy="3385542"/>
          </a:xfrm>
        </p:spPr>
        <p:txBody>
          <a:bodyPr/>
          <a:lstStyle/>
          <a:p>
            <a:pPr marL="0" indent="0">
              <a:buNone/>
            </a:pPr>
            <a:r>
              <a:rPr lang="en-US" b="1" dirty="0"/>
              <a:t>Customization settings include:</a:t>
            </a:r>
          </a:p>
          <a:p>
            <a:pPr lvl="1"/>
            <a:r>
              <a:rPr lang="en-US" b="1" dirty="0"/>
              <a:t>Performance history duration</a:t>
            </a:r>
          </a:p>
          <a:p>
            <a:pPr lvl="1"/>
            <a:r>
              <a:rPr lang="en-US" b="1" dirty="0"/>
              <a:t>Target location</a:t>
            </a:r>
          </a:p>
          <a:p>
            <a:pPr lvl="1"/>
            <a:r>
              <a:rPr lang="en-US" b="1" dirty="0"/>
              <a:t>Pricing tier</a:t>
            </a:r>
          </a:p>
          <a:p>
            <a:pPr lvl="1"/>
            <a:r>
              <a:rPr lang="en-US" b="1" dirty="0"/>
              <a:t>Storage type</a:t>
            </a:r>
          </a:p>
          <a:p>
            <a:pPr lvl="1"/>
            <a:r>
              <a:rPr lang="en-US" b="1" dirty="0"/>
              <a:t>Comfort factor</a:t>
            </a:r>
          </a:p>
          <a:p>
            <a:pPr lvl="1"/>
            <a:r>
              <a:rPr lang="en-US" b="1" dirty="0"/>
              <a:t>Currency</a:t>
            </a:r>
          </a:p>
          <a:p>
            <a:pPr lvl="1"/>
            <a:r>
              <a:rPr lang="en-US" b="1" dirty="0"/>
              <a:t>Discounts</a:t>
            </a:r>
          </a:p>
          <a:p>
            <a:pPr lvl="1"/>
            <a:r>
              <a:rPr lang="en-US" b="1" dirty="0"/>
              <a:t>VM uptime</a:t>
            </a:r>
          </a:p>
        </p:txBody>
      </p:sp>
      <p:pic>
        <p:nvPicPr>
          <p:cNvPr id="2" name="Picture 1"/>
          <p:cNvPicPr>
            <a:picLocks noChangeAspect="1"/>
          </p:cNvPicPr>
          <p:nvPr/>
        </p:nvPicPr>
        <p:blipFill>
          <a:blip r:embed="rId3"/>
          <a:stretch>
            <a:fillRect/>
          </a:stretch>
        </p:blipFill>
        <p:spPr>
          <a:xfrm>
            <a:off x="3461374" y="3028574"/>
            <a:ext cx="8525827" cy="3600826"/>
          </a:xfrm>
          <a:prstGeom prst="rect">
            <a:avLst/>
          </a:prstGeom>
        </p:spPr>
      </p:pic>
    </p:spTree>
    <p:extLst>
      <p:ext uri="{BB962C8B-B14F-4D97-AF65-F5344CB8AC3E}">
        <p14:creationId xmlns:p14="http://schemas.microsoft.com/office/powerpoint/2010/main" val="266700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Troubleshooting Azure Migrate</a:t>
            </a:r>
          </a:p>
        </p:txBody>
      </p:sp>
      <p:sp>
        <p:nvSpPr>
          <p:cNvPr id="6" name="Text Placeholder 5"/>
          <p:cNvSpPr>
            <a:spLocks noGrp="1"/>
          </p:cNvSpPr>
          <p:nvPr>
            <p:ph type="body" sz="quarter" idx="10"/>
          </p:nvPr>
        </p:nvSpPr>
        <p:spPr>
          <a:xfrm>
            <a:off x="686957" y="1607807"/>
            <a:ext cx="11018520" cy="2277547"/>
          </a:xfrm>
        </p:spPr>
        <p:txBody>
          <a:bodyPr/>
          <a:lstStyle/>
          <a:p>
            <a:pPr marL="0" indent="0">
              <a:buNone/>
            </a:pPr>
            <a:r>
              <a:rPr lang="en-US" b="1" dirty="0"/>
              <a:t>The most common issues include:</a:t>
            </a:r>
          </a:p>
          <a:p>
            <a:pPr lvl="1"/>
            <a:r>
              <a:rPr lang="en-US" b="1" dirty="0"/>
              <a:t>Migration project creation failed</a:t>
            </a:r>
          </a:p>
          <a:p>
            <a:pPr lvl="1"/>
            <a:r>
              <a:rPr lang="en-US" b="1" dirty="0"/>
              <a:t>No performance data</a:t>
            </a:r>
          </a:p>
          <a:p>
            <a:pPr lvl="1"/>
            <a:r>
              <a:rPr lang="en-US" b="1" dirty="0"/>
              <a:t>Collector is not able to connect to the internet</a:t>
            </a:r>
          </a:p>
          <a:p>
            <a:pPr lvl="1"/>
            <a:r>
              <a:rPr lang="en-US" b="1" dirty="0"/>
              <a:t>Date and time synchronization error</a:t>
            </a:r>
          </a:p>
          <a:p>
            <a:pPr lvl="1"/>
            <a:r>
              <a:rPr lang="en-US" b="1" dirty="0"/>
              <a:t>Error </a:t>
            </a:r>
            <a:r>
              <a:rPr lang="en-US" b="1" dirty="0" err="1"/>
              <a:t>UnableToConnectToServer</a:t>
            </a:r>
            <a:endParaRPr lang="en-US" b="1" dirty="0"/>
          </a:p>
        </p:txBody>
      </p:sp>
    </p:spTree>
    <p:extLst>
      <p:ext uri="{BB962C8B-B14F-4D97-AF65-F5344CB8AC3E}">
        <p14:creationId xmlns:p14="http://schemas.microsoft.com/office/powerpoint/2010/main" val="251747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Demonstration: </a:t>
            </a:r>
            <a:r>
              <a:rPr lang="en-US" dirty="0">
                <a:hlinkClick r:id="rId3"/>
              </a:rPr>
              <a:t>Azure Migrate</a:t>
            </a:r>
            <a:endParaRPr lang="en-US" dirty="0"/>
          </a:p>
        </p:txBody>
      </p:sp>
    </p:spTree>
    <p:extLst>
      <p:ext uri="{BB962C8B-B14F-4D97-AF65-F5344CB8AC3E}">
        <p14:creationId xmlns:p14="http://schemas.microsoft.com/office/powerpoint/2010/main" val="315490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Discover and Assess</a:t>
            </a:r>
          </a:p>
        </p:txBody>
      </p:sp>
      <p:sp>
        <p:nvSpPr>
          <p:cNvPr id="2" name="Text Placeholder 1">
            <a:extLst>
              <a:ext uri="{FF2B5EF4-FFF2-40B4-BE49-F238E27FC236}">
                <a16:creationId xmlns:a16="http://schemas.microsoft.com/office/drawing/2014/main" id="{8DD3FC32-F55E-41D2-A9AB-5B53B135B7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604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37429"/>
            <a:ext cx="9144000" cy="1994392"/>
          </a:xfrm>
        </p:spPr>
        <p:txBody>
          <a:bodyPr/>
          <a:lstStyle/>
          <a:p>
            <a:r>
              <a:rPr lang="en-US" dirty="0"/>
              <a:t>Module 01: Evaluating and Performing Server Migration to Azure </a:t>
            </a:r>
            <a:br>
              <a:rPr lang="en-US" dirty="0"/>
            </a:br>
            <a:br>
              <a:rPr lang="en-US" dirty="0"/>
            </a:br>
            <a:r>
              <a:rPr lang="en-US" sz="3200" dirty="0"/>
              <a:t>Lesson 01: </a:t>
            </a:r>
            <a:r>
              <a:rPr lang="en-US" sz="3200" b="1" dirty="0"/>
              <a:t>Migrate to Azure</a:t>
            </a:r>
            <a:endParaRPr lang="en-US" dirty="0"/>
          </a:p>
        </p:txBody>
      </p:sp>
      <p:sp>
        <p:nvSpPr>
          <p:cNvPr id="2" name="Text Placeholder 1">
            <a:extLst>
              <a:ext uri="{FF2B5EF4-FFF2-40B4-BE49-F238E27FC236}">
                <a16:creationId xmlns:a16="http://schemas.microsoft.com/office/drawing/2014/main" id="{201402DA-4FBC-4ADA-92A7-28E6084E3DE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Azure Migrate</a:t>
            </a:r>
          </a:p>
        </p:txBody>
      </p:sp>
      <p:sp>
        <p:nvSpPr>
          <p:cNvPr id="2" name="Text Placeholder 1">
            <a:extLst>
              <a:ext uri="{FF2B5EF4-FFF2-40B4-BE49-F238E27FC236}">
                <a16:creationId xmlns:a16="http://schemas.microsoft.com/office/drawing/2014/main" id="{5385C07C-395B-4A54-A258-B91CC95484F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1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Evaluating and Performing Server Migration to Azure</a:t>
            </a:r>
            <a:br>
              <a:rPr lang="en-US" dirty="0"/>
            </a:br>
            <a:br>
              <a:rPr lang="en-US" dirty="0"/>
            </a:br>
            <a:r>
              <a:rPr lang="en-US" sz="3200" dirty="0"/>
              <a:t>Lesson 03: </a:t>
            </a:r>
            <a:r>
              <a:rPr lang="en-US" sz="3200" b="1" dirty="0"/>
              <a:t>Overview of Azure Site Recovery (ASR)</a:t>
            </a:r>
            <a:endParaRPr lang="en-US" dirty="0"/>
          </a:p>
        </p:txBody>
      </p:sp>
    </p:spTree>
    <p:extLst>
      <p:ext uri="{BB962C8B-B14F-4D97-AF65-F5344CB8AC3E}">
        <p14:creationId xmlns:p14="http://schemas.microsoft.com/office/powerpoint/2010/main" val="176015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ASR Capabilities</a:t>
            </a:r>
            <a:endParaRPr lang="en-US" dirty="0"/>
          </a:p>
        </p:txBody>
      </p:sp>
    </p:spTree>
    <p:extLst>
      <p:ext uri="{BB962C8B-B14F-4D97-AF65-F5344CB8AC3E}">
        <p14:creationId xmlns:p14="http://schemas.microsoft.com/office/powerpoint/2010/main" val="24886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agram of Azure Site Recovery and how it can be used to failover Hyper-V or VMware virtual machines to Azure (or a secondary site in the case of VMware VMs). Additionally, shows that Windows or Linux physical machines can be replicated to a secondary site or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41" y="1759630"/>
            <a:ext cx="5572125" cy="2047876"/>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ASR Scenarios</a:t>
            </a:r>
          </a:p>
        </p:txBody>
      </p:sp>
      <p:sp>
        <p:nvSpPr>
          <p:cNvPr id="6" name="Text Placeholder 5"/>
          <p:cNvSpPr>
            <a:spLocks noGrp="1"/>
          </p:cNvSpPr>
          <p:nvPr>
            <p:ph type="body" sz="quarter" idx="10"/>
          </p:nvPr>
        </p:nvSpPr>
        <p:spPr>
          <a:xfrm>
            <a:off x="660681" y="1308262"/>
            <a:ext cx="11018520" cy="3902607"/>
          </a:xfrm>
        </p:spPr>
        <p:txBody>
          <a:bodyPr/>
          <a:lstStyle/>
          <a:p>
            <a:pPr marL="0" indent="0">
              <a:buNone/>
            </a:pPr>
            <a:r>
              <a:rPr lang="en-US" b="1" dirty="0"/>
              <a:t>Hyper-V VM replication:</a:t>
            </a:r>
          </a:p>
          <a:p>
            <a:pPr lvl="1"/>
            <a:r>
              <a:rPr lang="en-US" b="1" dirty="0"/>
              <a:t>Hyper-V with Virtual Machine Manager (VMM):</a:t>
            </a:r>
          </a:p>
          <a:p>
            <a:pPr lvl="2"/>
            <a:r>
              <a:rPr lang="en-US" b="1" dirty="0"/>
              <a:t>Replication to Azure or a secondary datacenter. </a:t>
            </a:r>
          </a:p>
          <a:p>
            <a:pPr lvl="1"/>
            <a:r>
              <a:rPr lang="en-US" b="1" dirty="0"/>
              <a:t>Hyper-V without VMM:</a:t>
            </a:r>
          </a:p>
          <a:p>
            <a:pPr lvl="2"/>
            <a:r>
              <a:rPr lang="en-US" b="1" dirty="0"/>
              <a:t>Replication to Azure only.</a:t>
            </a:r>
          </a:p>
          <a:p>
            <a:pPr marL="0" indent="0">
              <a:buNone/>
            </a:pPr>
            <a:endParaRPr lang="en-US" sz="1000" b="1" dirty="0"/>
          </a:p>
          <a:p>
            <a:pPr marL="0" indent="0">
              <a:buNone/>
            </a:pPr>
            <a:r>
              <a:rPr lang="en-US" b="1" dirty="0"/>
              <a:t>VMware VM replication:</a:t>
            </a:r>
          </a:p>
          <a:p>
            <a:pPr lvl="1"/>
            <a:r>
              <a:rPr lang="en-US" b="1" dirty="0"/>
              <a:t>Replication to a secondary site running VMware or to Azure.</a:t>
            </a:r>
          </a:p>
          <a:p>
            <a:pPr marL="0" indent="0">
              <a:buNone/>
            </a:pPr>
            <a:endParaRPr lang="en-US" sz="1000" b="1" dirty="0"/>
          </a:p>
          <a:p>
            <a:pPr marL="0" indent="0">
              <a:buNone/>
            </a:pPr>
            <a:r>
              <a:rPr lang="en-US" b="1" dirty="0"/>
              <a:t>Physical Windows and Linux machines:</a:t>
            </a:r>
          </a:p>
          <a:p>
            <a:pPr lvl="1"/>
            <a:r>
              <a:rPr lang="en-US" b="1" dirty="0"/>
              <a:t>Replication to a secondary site running VMware or to Azure.</a:t>
            </a:r>
          </a:p>
        </p:txBody>
      </p:sp>
    </p:spTree>
    <p:extLst>
      <p:ext uri="{BB962C8B-B14F-4D97-AF65-F5344CB8AC3E}">
        <p14:creationId xmlns:p14="http://schemas.microsoft.com/office/powerpoint/2010/main" val="209724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ASR Features</a:t>
            </a:r>
          </a:p>
        </p:txBody>
      </p:sp>
      <p:sp>
        <p:nvSpPr>
          <p:cNvPr id="6" name="Text Placeholder 5"/>
          <p:cNvSpPr>
            <a:spLocks noGrp="1"/>
          </p:cNvSpPr>
          <p:nvPr>
            <p:ph type="body" sz="quarter" idx="10"/>
          </p:nvPr>
        </p:nvSpPr>
        <p:spPr>
          <a:xfrm>
            <a:off x="665937" y="1476427"/>
            <a:ext cx="11018520" cy="3016210"/>
          </a:xfrm>
        </p:spPr>
        <p:txBody>
          <a:bodyPr/>
          <a:lstStyle/>
          <a:p>
            <a:r>
              <a:rPr lang="en-US" b="1" dirty="0"/>
              <a:t>Eliminating the need for disaster recovery sites</a:t>
            </a:r>
          </a:p>
          <a:p>
            <a:r>
              <a:rPr lang="en-US" b="1" dirty="0"/>
              <a:t>Reducing infrastructure costs</a:t>
            </a:r>
          </a:p>
          <a:p>
            <a:r>
              <a:rPr lang="en-US" b="1" dirty="0"/>
              <a:t>Automatically replicating to Azure</a:t>
            </a:r>
          </a:p>
          <a:p>
            <a:r>
              <a:rPr lang="en-US" b="1" dirty="0"/>
              <a:t>Safeguarding against outages of complex workloads</a:t>
            </a:r>
          </a:p>
          <a:p>
            <a:r>
              <a:rPr lang="en-US" b="1" dirty="0"/>
              <a:t>Extending or boosting capacity</a:t>
            </a:r>
          </a:p>
          <a:p>
            <a:r>
              <a:rPr lang="en-US" b="1" dirty="0"/>
              <a:t>Continuous health monitoring</a:t>
            </a:r>
          </a:p>
        </p:txBody>
      </p:sp>
    </p:spTree>
    <p:extLst>
      <p:ext uri="{BB962C8B-B14F-4D97-AF65-F5344CB8AC3E}">
        <p14:creationId xmlns:p14="http://schemas.microsoft.com/office/powerpoint/2010/main" val="4708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ASR Features</a:t>
            </a:r>
            <a:endParaRPr lang="en-US" dirty="0"/>
          </a:p>
        </p:txBody>
      </p:sp>
    </p:spTree>
    <p:extLst>
      <p:ext uri="{BB962C8B-B14F-4D97-AF65-F5344CB8AC3E}">
        <p14:creationId xmlns:p14="http://schemas.microsoft.com/office/powerpoint/2010/main" val="60487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ASR End to End</a:t>
            </a:r>
            <a:endParaRPr lang="en-US" dirty="0"/>
          </a:p>
        </p:txBody>
      </p:sp>
    </p:spTree>
    <p:extLst>
      <p:ext uri="{BB962C8B-B14F-4D97-AF65-F5344CB8AC3E}">
        <p14:creationId xmlns:p14="http://schemas.microsoft.com/office/powerpoint/2010/main" val="172206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Flowchart showing the for basic steps to migrate Hyper-V VMs using Azure Site Recovery: 1) Configure the Infrastructure, 2) Configure the Replication, 3) Configure Disaster Recovery, 4) Configure Failb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38" y="4399885"/>
            <a:ext cx="6587413" cy="2416073"/>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Using ASR: A Look Ahead</a:t>
            </a:r>
          </a:p>
        </p:txBody>
      </p:sp>
      <p:sp>
        <p:nvSpPr>
          <p:cNvPr id="6" name="Text Placeholder 5"/>
          <p:cNvSpPr>
            <a:spLocks noGrp="1"/>
          </p:cNvSpPr>
          <p:nvPr>
            <p:ph type="body" sz="quarter" idx="10"/>
          </p:nvPr>
        </p:nvSpPr>
        <p:spPr>
          <a:xfrm>
            <a:off x="681702" y="1145869"/>
            <a:ext cx="11018520" cy="3348609"/>
          </a:xfrm>
        </p:spPr>
        <p:txBody>
          <a:bodyPr/>
          <a:lstStyle/>
          <a:p>
            <a:pPr marL="0" indent="0">
              <a:buNone/>
            </a:pPr>
            <a:r>
              <a:rPr lang="en-US" b="1" dirty="0"/>
              <a:t>Architecture: </a:t>
            </a:r>
          </a:p>
          <a:p>
            <a:pPr lvl="1"/>
            <a:r>
              <a:rPr lang="en-US" b="1" dirty="0"/>
              <a:t>The primary and a secondary site</a:t>
            </a:r>
          </a:p>
          <a:p>
            <a:pPr lvl="1"/>
            <a:r>
              <a:rPr lang="en-US" b="1" dirty="0"/>
              <a:t>On-premises or in Azure</a:t>
            </a:r>
          </a:p>
          <a:p>
            <a:pPr marL="0" indent="0">
              <a:buNone/>
            </a:pPr>
            <a:endParaRPr lang="en-US" sz="1000" b="1" dirty="0"/>
          </a:p>
          <a:p>
            <a:pPr marL="0" indent="0">
              <a:buNone/>
            </a:pPr>
            <a:r>
              <a:rPr lang="en-US" b="1" dirty="0"/>
              <a:t>Process:</a:t>
            </a:r>
          </a:p>
          <a:p>
            <a:pPr lvl="1"/>
            <a:r>
              <a:rPr lang="en-US" b="1" dirty="0"/>
              <a:t>Configure the Infrastructure</a:t>
            </a:r>
          </a:p>
          <a:p>
            <a:pPr lvl="1"/>
            <a:r>
              <a:rPr lang="en-US" b="1" dirty="0"/>
              <a:t>Configure the Replication</a:t>
            </a:r>
          </a:p>
          <a:p>
            <a:pPr lvl="1"/>
            <a:r>
              <a:rPr lang="en-US" b="1" dirty="0"/>
              <a:t>Configure Disaster Recovery</a:t>
            </a:r>
          </a:p>
          <a:p>
            <a:pPr lvl="1"/>
            <a:r>
              <a:rPr lang="en-US" b="1" dirty="0"/>
              <a:t>Configure Failback </a:t>
            </a:r>
          </a:p>
        </p:txBody>
      </p:sp>
      <p:pic>
        <p:nvPicPr>
          <p:cNvPr id="10242" name="Picture 2" descr="Diagram showing the basic architecture of using ASR to migrate Hyper-V VMs not being managed by System Center VMM. A set of on-premises Hyper-V MMs are the source from which those VMs are replicated to the target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6051" y="1145869"/>
            <a:ext cx="5557711" cy="214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7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01: Evaluating and Performing Server Migration to Azure</a:t>
            </a:r>
            <a:br>
              <a:rPr lang="en-US" dirty="0"/>
            </a:br>
            <a:br>
              <a:rPr lang="en-US" sz="3200" dirty="0"/>
            </a:br>
            <a:r>
              <a:rPr lang="en-US" sz="3200" dirty="0"/>
              <a:t>Lesson 04: </a:t>
            </a:r>
            <a:r>
              <a:rPr lang="en-US" sz="3200" b="1" dirty="0"/>
              <a:t> Preparing the Infrastructure</a:t>
            </a:r>
            <a:endParaRPr lang="en-US" dirty="0"/>
          </a:p>
        </p:txBody>
      </p:sp>
    </p:spTree>
    <p:extLst>
      <p:ext uri="{BB962C8B-B14F-4D97-AF65-F5344CB8AC3E}">
        <p14:creationId xmlns:p14="http://schemas.microsoft.com/office/powerpoint/2010/main" val="388825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Configuring Azure</a:t>
            </a:r>
          </a:p>
        </p:txBody>
      </p:sp>
      <p:sp>
        <p:nvSpPr>
          <p:cNvPr id="6" name="Text Placeholder 5"/>
          <p:cNvSpPr>
            <a:spLocks noGrp="1"/>
          </p:cNvSpPr>
          <p:nvPr>
            <p:ph type="body" sz="quarter" idx="10"/>
          </p:nvPr>
        </p:nvSpPr>
        <p:spPr>
          <a:xfrm>
            <a:off x="634405" y="1197903"/>
            <a:ext cx="11018520" cy="3681008"/>
          </a:xfrm>
        </p:spPr>
        <p:txBody>
          <a:bodyPr/>
          <a:lstStyle/>
          <a:p>
            <a:pPr marL="0" indent="0">
              <a:buNone/>
            </a:pPr>
            <a:r>
              <a:rPr lang="en-US" b="1" dirty="0"/>
              <a:t>Delegate permissions within the target Azure subscription:</a:t>
            </a:r>
          </a:p>
          <a:p>
            <a:pPr lvl="1"/>
            <a:r>
              <a:rPr lang="en-US" b="1" dirty="0"/>
              <a:t>Virtual Machine Contributor built-in role</a:t>
            </a:r>
          </a:p>
          <a:p>
            <a:pPr lvl="1"/>
            <a:r>
              <a:rPr lang="en-US" b="1" dirty="0"/>
              <a:t>Site Recovery Contributor built-in role</a:t>
            </a:r>
          </a:p>
          <a:p>
            <a:pPr marL="0" indent="0">
              <a:buNone/>
            </a:pPr>
            <a:r>
              <a:rPr lang="en-US" b="1" dirty="0"/>
              <a:t>Create an Azure Storage account:</a:t>
            </a:r>
          </a:p>
          <a:p>
            <a:pPr lvl="1"/>
            <a:r>
              <a:rPr lang="en-US" b="1" dirty="0"/>
              <a:t>General Purpose </a:t>
            </a:r>
          </a:p>
          <a:p>
            <a:pPr lvl="1"/>
            <a:r>
              <a:rPr lang="en-US" b="1" dirty="0"/>
              <a:t>Read-access geo-redundant</a:t>
            </a:r>
          </a:p>
          <a:p>
            <a:pPr lvl="1"/>
            <a:r>
              <a:rPr lang="en-US" b="1" dirty="0"/>
              <a:t>Secure transfer: Disabled</a:t>
            </a:r>
          </a:p>
          <a:p>
            <a:pPr marL="0" indent="0">
              <a:buNone/>
            </a:pPr>
            <a:r>
              <a:rPr lang="en-US" b="1" dirty="0"/>
              <a:t>Create an Azure virtual network:</a:t>
            </a:r>
          </a:p>
          <a:p>
            <a:pPr lvl="1"/>
            <a:r>
              <a:rPr lang="en-US" b="1" dirty="0"/>
              <a:t>Ensure sufficient bandwidth for intersite replication</a:t>
            </a:r>
          </a:p>
        </p:txBody>
      </p:sp>
      <p:pic>
        <p:nvPicPr>
          <p:cNvPr id="11266" name="Picture 2" descr="Flowchart showing the key configuration tasks common to all VM migrations: Permissions, Storage, and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5" y="5554717"/>
            <a:ext cx="9171969" cy="79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Migration</a:t>
            </a:r>
            <a:endParaRPr lang="en-US" dirty="0"/>
          </a:p>
        </p:txBody>
      </p:sp>
    </p:spTree>
    <p:extLst>
      <p:ext uri="{BB962C8B-B14F-4D97-AF65-F5344CB8AC3E}">
        <p14:creationId xmlns:p14="http://schemas.microsoft.com/office/powerpoint/2010/main" val="362011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ASR Deployment Planner</a:t>
            </a:r>
          </a:p>
        </p:txBody>
      </p:sp>
      <p:sp>
        <p:nvSpPr>
          <p:cNvPr id="6" name="Text Placeholder 5"/>
          <p:cNvSpPr>
            <a:spLocks noGrp="1"/>
          </p:cNvSpPr>
          <p:nvPr>
            <p:ph type="body" sz="quarter" idx="10"/>
          </p:nvPr>
        </p:nvSpPr>
        <p:spPr>
          <a:xfrm>
            <a:off x="588263" y="1221481"/>
            <a:ext cx="11018520" cy="5010602"/>
          </a:xfrm>
        </p:spPr>
        <p:txBody>
          <a:bodyPr/>
          <a:lstStyle/>
          <a:p>
            <a:pPr marL="0" indent="0">
              <a:buNone/>
            </a:pPr>
            <a:r>
              <a:rPr lang="en-US" b="1" dirty="0"/>
              <a:t>A command line tool for profiling Hyper-V VMs to estimate:</a:t>
            </a:r>
          </a:p>
          <a:p>
            <a:pPr lvl="1"/>
            <a:r>
              <a:rPr lang="en-US" b="1" dirty="0"/>
              <a:t>Intersite network bandwidth requirements</a:t>
            </a:r>
          </a:p>
          <a:p>
            <a:pPr lvl="1"/>
            <a:r>
              <a:rPr lang="en-US" b="1" dirty="0"/>
              <a:t>Azure Storage requirements</a:t>
            </a:r>
          </a:p>
          <a:p>
            <a:pPr marL="0" indent="0">
              <a:buNone/>
            </a:pPr>
            <a:r>
              <a:rPr lang="en-US" b="1" dirty="0"/>
              <a:t>Generates a report including:</a:t>
            </a:r>
          </a:p>
          <a:p>
            <a:pPr lvl="1"/>
            <a:r>
              <a:rPr lang="en-US" b="1" dirty="0"/>
              <a:t>On-premises summary</a:t>
            </a:r>
          </a:p>
          <a:p>
            <a:pPr lvl="1"/>
            <a:r>
              <a:rPr lang="en-US" b="1" dirty="0"/>
              <a:t>Recommendations</a:t>
            </a:r>
          </a:p>
          <a:p>
            <a:pPr lvl="1"/>
            <a:r>
              <a:rPr lang="en-US" b="1" dirty="0"/>
              <a:t>VM storage placement</a:t>
            </a:r>
          </a:p>
          <a:p>
            <a:pPr lvl="1"/>
            <a:r>
              <a:rPr lang="en-US" b="1" dirty="0"/>
              <a:t>Compatible VMs</a:t>
            </a:r>
          </a:p>
          <a:p>
            <a:pPr lvl="1"/>
            <a:r>
              <a:rPr lang="en-US" b="1" dirty="0"/>
              <a:t>Incompatible VMs</a:t>
            </a:r>
          </a:p>
          <a:p>
            <a:pPr lvl="1"/>
            <a:r>
              <a:rPr lang="en-US" b="1" dirty="0"/>
              <a:t>Storage requirement</a:t>
            </a:r>
          </a:p>
          <a:p>
            <a:pPr lvl="1"/>
            <a:r>
              <a:rPr lang="en-US" b="1" dirty="0"/>
              <a:t>Initial Replication batching</a:t>
            </a:r>
          </a:p>
          <a:p>
            <a:pPr lvl="1"/>
            <a:r>
              <a:rPr lang="en-US" b="1" dirty="0"/>
              <a:t>Cost estimate</a:t>
            </a:r>
          </a:p>
          <a:p>
            <a:pPr lvl="1"/>
            <a:endParaRPr lang="en-US" b="1" dirty="0"/>
          </a:p>
        </p:txBody>
      </p:sp>
      <p:pic>
        <p:nvPicPr>
          <p:cNvPr id="12290" name="Picture 2" descr="Screenshot of the Site Recovery Deployment Planner page. Dashboard view showing Required Network Bandwidth (Mbps), Required Azure Storage Accounts (with different tiers identified), Required Number of Azure Cores, cost of any additional on-premises storage requirements, and duration of maximum copy frequ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623" y="3726782"/>
            <a:ext cx="7083302" cy="255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0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lowchart from previous topic. Same steps shown with the first step highlighted (Configure the Re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130" y="4550927"/>
            <a:ext cx="60769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Configure the Infrastructure: Requirements</a:t>
            </a:r>
          </a:p>
        </p:txBody>
      </p:sp>
      <p:sp>
        <p:nvSpPr>
          <p:cNvPr id="6" name="Text Placeholder 5"/>
          <p:cNvSpPr>
            <a:spLocks noGrp="1"/>
          </p:cNvSpPr>
          <p:nvPr>
            <p:ph type="body" sz="quarter" idx="10"/>
          </p:nvPr>
        </p:nvSpPr>
        <p:spPr>
          <a:xfrm>
            <a:off x="455729" y="1192648"/>
            <a:ext cx="11018520" cy="4136517"/>
          </a:xfrm>
        </p:spPr>
        <p:txBody>
          <a:bodyPr/>
          <a:lstStyle/>
          <a:p>
            <a:pPr marL="228600" lvl="1" indent="0">
              <a:buNone/>
            </a:pPr>
            <a:r>
              <a:rPr lang="en-US" sz="2400" b="1" dirty="0"/>
              <a:t>Verify Hyper-V operating system requirements:</a:t>
            </a:r>
          </a:p>
          <a:p>
            <a:pPr lvl="2"/>
            <a:r>
              <a:rPr lang="en-US" sz="1800" b="1" dirty="0"/>
              <a:t>Windows Server 2016 (including server core installation)</a:t>
            </a:r>
          </a:p>
          <a:p>
            <a:pPr lvl="2"/>
            <a:r>
              <a:rPr lang="en-US" sz="1800" b="1" dirty="0"/>
              <a:t>Windows Server 2012 R2 with latest updates. </a:t>
            </a:r>
          </a:p>
          <a:p>
            <a:pPr lvl="2"/>
            <a:r>
              <a:rPr lang="en-US" sz="1800" b="1" dirty="0"/>
              <a:t>Mixing hosts running Windows Server 2016 and 2012 R2 isn't supported.</a:t>
            </a:r>
          </a:p>
          <a:p>
            <a:pPr marL="228600" lvl="1" indent="0">
              <a:buNone/>
            </a:pPr>
            <a:r>
              <a:rPr lang="en-US" sz="2400" b="1" dirty="0"/>
              <a:t>Verify Hyper-V host and guest storage requirements:</a:t>
            </a:r>
          </a:p>
          <a:p>
            <a:pPr lvl="2"/>
            <a:r>
              <a:rPr lang="en-US" sz="1800" b="1" dirty="0"/>
              <a:t>Hyper-V host storage can include SMB 3.0, SAN (iSCSI), and Multi-path (MPIO). </a:t>
            </a:r>
          </a:p>
          <a:p>
            <a:pPr lvl="2"/>
            <a:r>
              <a:rPr lang="en-US" sz="1800" b="1" dirty="0"/>
              <a:t>No support for shared cluster disks and encrypted disks.</a:t>
            </a:r>
          </a:p>
          <a:p>
            <a:pPr marL="228600" lvl="1" indent="0">
              <a:buNone/>
            </a:pPr>
            <a:r>
              <a:rPr lang="en-US" sz="2400" b="1" dirty="0"/>
              <a:t>Verify internet access:</a:t>
            </a:r>
          </a:p>
          <a:p>
            <a:pPr lvl="2"/>
            <a:r>
              <a:rPr lang="en-US" sz="1800" b="1" dirty="0"/>
              <a:t>Hyper-V hosts should have direct access to the internet without using a proxy. </a:t>
            </a:r>
          </a:p>
          <a:p>
            <a:pPr marL="228600" lvl="1" indent="0">
              <a:buNone/>
            </a:pPr>
            <a:r>
              <a:rPr lang="en-US" sz="2400" b="1" dirty="0"/>
              <a:t>Prepare Windows VMs for access </a:t>
            </a:r>
          </a:p>
          <a:p>
            <a:pPr marL="228600" lvl="1" indent="0">
              <a:buNone/>
            </a:pPr>
            <a:r>
              <a:rPr lang="en-US" sz="2400" b="1" dirty="0"/>
              <a:t>    following a failover (optional) </a:t>
            </a:r>
          </a:p>
        </p:txBody>
      </p:sp>
    </p:spTree>
    <p:extLst>
      <p:ext uri="{BB962C8B-B14F-4D97-AF65-F5344CB8AC3E}">
        <p14:creationId xmlns:p14="http://schemas.microsoft.com/office/powerpoint/2010/main" val="76517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Configure the Infrastructure: Process</a:t>
            </a:r>
          </a:p>
        </p:txBody>
      </p:sp>
      <p:sp>
        <p:nvSpPr>
          <p:cNvPr id="6" name="Text Placeholder 5"/>
          <p:cNvSpPr>
            <a:spLocks noGrp="1"/>
          </p:cNvSpPr>
          <p:nvPr>
            <p:ph type="body" sz="quarter" idx="10"/>
          </p:nvPr>
        </p:nvSpPr>
        <p:spPr>
          <a:xfrm>
            <a:off x="586740" y="1587512"/>
            <a:ext cx="11018520" cy="2277547"/>
          </a:xfrm>
        </p:spPr>
        <p:txBody>
          <a:bodyPr/>
          <a:lstStyle/>
          <a:p>
            <a:pPr marL="0" indent="0">
              <a:buNone/>
            </a:pPr>
            <a:r>
              <a:rPr lang="en-US" b="1" dirty="0"/>
              <a:t>The Azure portal driven sequence:</a:t>
            </a:r>
          </a:p>
          <a:p>
            <a:pPr marL="228600" lvl="1" indent="0">
              <a:buNone/>
            </a:pPr>
            <a:r>
              <a:rPr lang="en-US" b="1" dirty="0"/>
              <a:t>1. Protection goal (e.g. replicating Hyper-V machines to Azure)</a:t>
            </a:r>
          </a:p>
          <a:p>
            <a:pPr marL="228600" lvl="1" indent="0">
              <a:buNone/>
            </a:pPr>
            <a:r>
              <a:rPr lang="en-US" b="1" dirty="0"/>
              <a:t>2. Source environment (e.g. Hyper-V site)</a:t>
            </a:r>
          </a:p>
          <a:p>
            <a:pPr marL="228600" lvl="1" indent="0">
              <a:buNone/>
            </a:pPr>
            <a:r>
              <a:rPr lang="en-US" b="1" dirty="0"/>
              <a:t>3. Target environment (e.g. a resource group in an Azure subscription)</a:t>
            </a:r>
          </a:p>
          <a:p>
            <a:pPr marL="228600" lvl="1" indent="0">
              <a:buNone/>
            </a:pPr>
            <a:r>
              <a:rPr lang="en-US" b="1" dirty="0"/>
              <a:t>4. Replication settings </a:t>
            </a:r>
          </a:p>
          <a:p>
            <a:pPr marL="228600" lvl="1" indent="0">
              <a:buNone/>
            </a:pPr>
            <a:r>
              <a:rPr lang="en-US" b="1" dirty="0"/>
              <a:t>5. Deployment planning</a:t>
            </a:r>
          </a:p>
        </p:txBody>
      </p:sp>
      <p:pic>
        <p:nvPicPr>
          <p:cNvPr id="14338" name="Picture 2" descr="Flowchart showing the process of infrastructure configuration for a migration. Steps are 1) Protection goal, 2) Source, 3) Target, 4) Replication settings, and 5) Deployment planning. These tasks are highlighted in the topic and described more fully in the subsequent vide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53" y="4404587"/>
            <a:ext cx="9403479" cy="65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9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Recovery Services Vault</a:t>
            </a:r>
          </a:p>
        </p:txBody>
      </p:sp>
      <p:sp>
        <p:nvSpPr>
          <p:cNvPr id="6" name="Text Placeholder 5"/>
          <p:cNvSpPr>
            <a:spLocks noGrp="1"/>
          </p:cNvSpPr>
          <p:nvPr>
            <p:ph type="body" sz="quarter" idx="10"/>
          </p:nvPr>
        </p:nvSpPr>
        <p:spPr>
          <a:xfrm>
            <a:off x="539812" y="1686634"/>
            <a:ext cx="11018520" cy="1465016"/>
          </a:xfrm>
        </p:spPr>
        <p:txBody>
          <a:bodyPr/>
          <a:lstStyle/>
          <a:p>
            <a:r>
              <a:rPr lang="en-US" b="1" dirty="0"/>
              <a:t>Hosts ASR metadata and replicated VM disks</a:t>
            </a:r>
          </a:p>
          <a:p>
            <a:r>
              <a:rPr lang="en-US" b="1" dirty="0"/>
              <a:t>Can be created directly from the Azure portal</a:t>
            </a:r>
          </a:p>
          <a:p>
            <a:r>
              <a:rPr lang="en-US" b="1" dirty="0"/>
              <a:t>Serves as the primary configuration interface</a:t>
            </a:r>
          </a:p>
        </p:txBody>
      </p:sp>
      <p:pic>
        <p:nvPicPr>
          <p:cNvPr id="15362" name="Picture 2" descr="Screenshot of the Recovery Services vault page in the portal. Shows settings for Name (ContosoVMVault), Subscription (Contoso Subscription), Resource Group (checked for the existing contosoRG resource group), and Location (West Eur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508" y="2160211"/>
            <a:ext cx="33432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3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Configure the Infrastructure</a:t>
            </a:r>
            <a:endParaRPr lang="en-US" dirty="0"/>
          </a:p>
        </p:txBody>
      </p:sp>
    </p:spTree>
    <p:extLst>
      <p:ext uri="{BB962C8B-B14F-4D97-AF65-F5344CB8AC3E}">
        <p14:creationId xmlns:p14="http://schemas.microsoft.com/office/powerpoint/2010/main" val="201248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Preparing the Azure Environment</a:t>
            </a:r>
          </a:p>
        </p:txBody>
      </p:sp>
      <p:sp>
        <p:nvSpPr>
          <p:cNvPr id="2" name="Text Placeholder 1">
            <a:extLst>
              <a:ext uri="{FF2B5EF4-FFF2-40B4-BE49-F238E27FC236}">
                <a16:creationId xmlns:a16="http://schemas.microsoft.com/office/drawing/2014/main" id="{B5831644-9690-4324-AD6C-D9A135EDD8A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921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Practice: Preparing On-premises Hyper-V Servers</a:t>
            </a:r>
          </a:p>
        </p:txBody>
      </p:sp>
      <p:sp>
        <p:nvSpPr>
          <p:cNvPr id="6" name="Text Placeholder 5"/>
          <p:cNvSpPr>
            <a:spLocks noGrp="1"/>
          </p:cNvSpPr>
          <p:nvPr>
            <p:ph type="body" sz="quarter" idx="10"/>
          </p:nvPr>
        </p:nvSpPr>
        <p:spPr>
          <a:xfrm>
            <a:off x="539812" y="1686634"/>
            <a:ext cx="11018520" cy="430887"/>
          </a:xfrm>
        </p:spPr>
        <p:txBody>
          <a:bodyPr/>
          <a:lstStyle/>
          <a:p>
            <a:endParaRPr lang="en-US" b="1" dirty="0"/>
          </a:p>
        </p:txBody>
      </p:sp>
    </p:spTree>
    <p:extLst>
      <p:ext uri="{BB962C8B-B14F-4D97-AF65-F5344CB8AC3E}">
        <p14:creationId xmlns:p14="http://schemas.microsoft.com/office/powerpoint/2010/main" val="33177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4200" y="1317785"/>
            <a:ext cx="9144000" cy="2215991"/>
          </a:xfrm>
        </p:spPr>
        <p:txBody>
          <a:bodyPr/>
          <a:lstStyle/>
          <a:p>
            <a:r>
              <a:rPr lang="en-US" dirty="0"/>
              <a:t>Module 01: Evaluating and Performing Server Migration to Azure</a:t>
            </a:r>
            <a:br>
              <a:rPr lang="en-US" dirty="0"/>
            </a:br>
            <a:br>
              <a:rPr lang="en-US" dirty="0"/>
            </a:br>
            <a:r>
              <a:rPr lang="en-US" sz="3200" dirty="0"/>
              <a:t>Lesson 05: </a:t>
            </a:r>
            <a:r>
              <a:rPr lang="en-US" sz="3200" b="1" dirty="0"/>
              <a:t>Completing the Migration Process</a:t>
            </a:r>
            <a:endParaRPr lang="en-US" dirty="0"/>
          </a:p>
        </p:txBody>
      </p:sp>
      <p:sp>
        <p:nvSpPr>
          <p:cNvPr id="2" name="Text Placeholder 1">
            <a:extLst>
              <a:ext uri="{FF2B5EF4-FFF2-40B4-BE49-F238E27FC236}">
                <a16:creationId xmlns:a16="http://schemas.microsoft.com/office/drawing/2014/main" id="{D4A410E5-CBAF-4E18-B397-B136D6F5734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282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Configure Failback</a:t>
            </a:r>
            <a:endParaRPr lang="en-US" dirty="0"/>
          </a:p>
        </p:txBody>
      </p:sp>
    </p:spTree>
    <p:extLst>
      <p:ext uri="{BB962C8B-B14F-4D97-AF65-F5344CB8AC3E}">
        <p14:creationId xmlns:p14="http://schemas.microsoft.com/office/powerpoint/2010/main" val="42550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Customize the Recovery Plan</a:t>
            </a:r>
          </a:p>
        </p:txBody>
      </p:sp>
      <p:sp>
        <p:nvSpPr>
          <p:cNvPr id="6" name="Text Placeholder 5"/>
          <p:cNvSpPr>
            <a:spLocks noGrp="1"/>
          </p:cNvSpPr>
          <p:nvPr>
            <p:ph type="body" sz="quarter" idx="10"/>
          </p:nvPr>
        </p:nvSpPr>
        <p:spPr>
          <a:xfrm>
            <a:off x="676447" y="1255710"/>
            <a:ext cx="11018520" cy="3016210"/>
          </a:xfrm>
        </p:spPr>
        <p:txBody>
          <a:bodyPr/>
          <a:lstStyle/>
          <a:p>
            <a:r>
              <a:rPr lang="en-US" b="1" dirty="0"/>
              <a:t>Select a replication goal</a:t>
            </a:r>
          </a:p>
          <a:p>
            <a:r>
              <a:rPr lang="en-US" b="1" dirty="0"/>
              <a:t>Set up the source and target environment</a:t>
            </a:r>
          </a:p>
          <a:p>
            <a:r>
              <a:rPr lang="en-US" b="1" dirty="0"/>
              <a:t>Set up a replication policy</a:t>
            </a:r>
          </a:p>
          <a:p>
            <a:r>
              <a:rPr lang="en-US" b="1" dirty="0"/>
              <a:t>Enable replication</a:t>
            </a:r>
          </a:p>
          <a:p>
            <a:r>
              <a:rPr lang="en-US" b="1" dirty="0"/>
              <a:t>Run a test migration to make sure everything's working as expected</a:t>
            </a:r>
          </a:p>
          <a:p>
            <a:r>
              <a:rPr lang="en-US" b="1" dirty="0"/>
              <a:t>Run a one-time failover to Azure</a:t>
            </a:r>
          </a:p>
        </p:txBody>
      </p:sp>
    </p:spTree>
    <p:extLst>
      <p:ext uri="{BB962C8B-B14F-4D97-AF65-F5344CB8AC3E}">
        <p14:creationId xmlns:p14="http://schemas.microsoft.com/office/powerpoint/2010/main" val="410894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Migration Goals</a:t>
            </a:r>
          </a:p>
        </p:txBody>
      </p:sp>
      <p:sp>
        <p:nvSpPr>
          <p:cNvPr id="6" name="Text Placeholder 5"/>
          <p:cNvSpPr>
            <a:spLocks noGrp="1"/>
          </p:cNvSpPr>
          <p:nvPr>
            <p:ph type="body" sz="quarter" idx="10"/>
          </p:nvPr>
        </p:nvSpPr>
        <p:spPr>
          <a:xfrm>
            <a:off x="586740" y="1297751"/>
            <a:ext cx="11018520" cy="2646878"/>
          </a:xfrm>
        </p:spPr>
        <p:txBody>
          <a:bodyPr/>
          <a:lstStyle/>
          <a:p>
            <a:pPr marL="0" indent="0">
              <a:buNone/>
            </a:pPr>
            <a:r>
              <a:rPr lang="en-US" b="1" dirty="0"/>
              <a:t>Technology-focused and business-focused, including:</a:t>
            </a:r>
          </a:p>
          <a:p>
            <a:pPr lvl="1"/>
            <a:r>
              <a:rPr lang="en-US" b="1" dirty="0"/>
              <a:t>Addressing the hardware obsolescence cycle</a:t>
            </a:r>
          </a:p>
          <a:p>
            <a:pPr lvl="1"/>
            <a:r>
              <a:rPr lang="en-US" b="1" dirty="0"/>
              <a:t>Moving away from the ‘pre-purchase capacity’ model</a:t>
            </a:r>
          </a:p>
          <a:p>
            <a:pPr lvl="1"/>
            <a:r>
              <a:rPr lang="en-US" b="1" dirty="0"/>
              <a:t>Lack of IT agility</a:t>
            </a:r>
          </a:p>
          <a:p>
            <a:pPr lvl="1"/>
            <a:r>
              <a:rPr lang="en-US" b="1" dirty="0"/>
              <a:t>Desire to re-focus on core competencies</a:t>
            </a:r>
          </a:p>
          <a:p>
            <a:pPr lvl="1"/>
            <a:r>
              <a:rPr lang="en-US" b="1" dirty="0"/>
              <a:t>Expense of maintaining a global presence</a:t>
            </a:r>
          </a:p>
          <a:p>
            <a:pPr lvl="1"/>
            <a:r>
              <a:rPr lang="en-US" b="1" dirty="0"/>
              <a:t>Enable disaster-recovery scenarios</a:t>
            </a:r>
          </a:p>
        </p:txBody>
      </p:sp>
      <p:pic>
        <p:nvPicPr>
          <p:cNvPr id="1026" name="Picture 2" descr="Diagram showing on-premises assets moving to the clou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522" y="4333512"/>
            <a:ext cx="6035367" cy="194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Using PowerShell to Migrate VMs to Azure</a:t>
            </a:r>
          </a:p>
        </p:txBody>
      </p:sp>
      <p:sp>
        <p:nvSpPr>
          <p:cNvPr id="2" name="Text Placeholder 1">
            <a:extLst>
              <a:ext uri="{FF2B5EF4-FFF2-40B4-BE49-F238E27FC236}">
                <a16:creationId xmlns:a16="http://schemas.microsoft.com/office/drawing/2014/main" id="{60C521CC-EF0E-4780-BB63-6D7E5BBBA13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777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Planned and Unplanned Failovers</a:t>
            </a:r>
          </a:p>
        </p:txBody>
      </p:sp>
      <p:sp>
        <p:nvSpPr>
          <p:cNvPr id="6" name="Text Placeholder 5"/>
          <p:cNvSpPr>
            <a:spLocks noGrp="1"/>
          </p:cNvSpPr>
          <p:nvPr>
            <p:ph type="body" sz="quarter" idx="10"/>
          </p:nvPr>
        </p:nvSpPr>
        <p:spPr>
          <a:xfrm>
            <a:off x="586740" y="1155862"/>
            <a:ext cx="11018520" cy="2609945"/>
          </a:xfrm>
        </p:spPr>
        <p:txBody>
          <a:bodyPr/>
          <a:lstStyle/>
          <a:p>
            <a:pPr marL="0" indent="0">
              <a:buNone/>
            </a:pPr>
            <a:r>
              <a:rPr lang="en-US" b="1" dirty="0"/>
              <a:t>ASR facilitates two types of failover:</a:t>
            </a:r>
          </a:p>
          <a:p>
            <a:pPr lvl="1"/>
            <a:r>
              <a:rPr lang="en-US" b="1" dirty="0"/>
              <a:t>Planned: guaranteed no data loss</a:t>
            </a:r>
          </a:p>
          <a:p>
            <a:pPr lvl="1"/>
            <a:r>
              <a:rPr lang="en-US" b="1" dirty="0"/>
              <a:t>Unplanned: possible data loss</a:t>
            </a:r>
          </a:p>
          <a:p>
            <a:pPr marL="0" indent="0">
              <a:buNone/>
            </a:pPr>
            <a:endParaRPr lang="en-US" sz="1000" b="1" dirty="0"/>
          </a:p>
          <a:p>
            <a:pPr marL="0" indent="0">
              <a:buNone/>
            </a:pPr>
            <a:r>
              <a:rPr lang="en-US" b="1" dirty="0"/>
              <a:t>ASR failovers:</a:t>
            </a:r>
          </a:p>
          <a:p>
            <a:pPr lvl="1"/>
            <a:r>
              <a:rPr lang="en-US" b="1" dirty="0"/>
              <a:t>are not automatic</a:t>
            </a:r>
          </a:p>
          <a:p>
            <a:pPr lvl="1"/>
            <a:r>
              <a:rPr lang="en-US" b="1" dirty="0"/>
              <a:t>can be initiated from the Azure portal </a:t>
            </a:r>
          </a:p>
        </p:txBody>
      </p:sp>
      <p:pic>
        <p:nvPicPr>
          <p:cNvPr id="16386" name="Picture 2" descr="Screenshot of the Failover page. Failover option is highlighted on the Recovery Plan section and in the Failover page, it shows the selected Recovery Point and the option to shutdown machines (in this case unchecked).is from on-premises to Azure and selection of recovery point as Latest processed (low RTO). In addition, the setting to chose an Azure virtual network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46" y="3873863"/>
            <a:ext cx="8529619" cy="233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6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Enable Replication</a:t>
            </a:r>
          </a:p>
        </p:txBody>
      </p:sp>
      <p:sp>
        <p:nvSpPr>
          <p:cNvPr id="6" name="Text Placeholder 5"/>
          <p:cNvSpPr>
            <a:spLocks noGrp="1"/>
          </p:cNvSpPr>
          <p:nvPr>
            <p:ph type="body" sz="quarter" idx="10"/>
          </p:nvPr>
        </p:nvSpPr>
        <p:spPr>
          <a:xfrm>
            <a:off x="629150" y="1492193"/>
            <a:ext cx="11018520" cy="1169551"/>
          </a:xfrm>
        </p:spPr>
        <p:txBody>
          <a:bodyPr/>
          <a:lstStyle/>
          <a:p>
            <a:pPr marL="0" indent="0">
              <a:buNone/>
            </a:pPr>
            <a:r>
              <a:rPr lang="en-US" b="1" dirty="0"/>
              <a:t>Start by configuring:</a:t>
            </a:r>
          </a:p>
          <a:p>
            <a:pPr lvl="1"/>
            <a:r>
              <a:rPr lang="en-US" b="1" dirty="0"/>
              <a:t>Replication source</a:t>
            </a:r>
          </a:p>
          <a:p>
            <a:pPr lvl="1"/>
            <a:r>
              <a:rPr lang="en-US" b="1" dirty="0"/>
              <a:t>Replication target</a:t>
            </a:r>
          </a:p>
        </p:txBody>
      </p:sp>
      <p:pic>
        <p:nvPicPr>
          <p:cNvPr id="17410" name="Picture 2" descr="Screenshots of the Source and Target pages in the ASR. In the Source page, the vCenter server and process server are shown selected (highlighted), and an arrow points to the Target page, which shows the options for Target, Subscription, Post-failover resource group, post-failover deployment model, and storage account and network op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358" y="1971864"/>
            <a:ext cx="4772025"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Test Failover</a:t>
            </a:r>
          </a:p>
        </p:txBody>
      </p:sp>
      <p:sp>
        <p:nvSpPr>
          <p:cNvPr id="6" name="Text Placeholder 5"/>
          <p:cNvSpPr>
            <a:spLocks noGrp="1"/>
          </p:cNvSpPr>
          <p:nvPr>
            <p:ph type="body" sz="quarter" idx="10"/>
          </p:nvPr>
        </p:nvSpPr>
        <p:spPr>
          <a:xfrm>
            <a:off x="692212" y="1171627"/>
            <a:ext cx="11018520" cy="5306068"/>
          </a:xfrm>
        </p:spPr>
        <p:txBody>
          <a:bodyPr/>
          <a:lstStyle/>
          <a:p>
            <a:pPr marL="0" indent="0">
              <a:buNone/>
            </a:pPr>
            <a:r>
              <a:rPr lang="en-US" b="1" dirty="0"/>
              <a:t>No-impact validation of replication and disaster recovery strategy:</a:t>
            </a:r>
          </a:p>
          <a:p>
            <a:pPr lvl="1"/>
            <a:r>
              <a:rPr lang="en-US" b="1" dirty="0"/>
              <a:t>Does not affect ongoing replication and the production environment</a:t>
            </a:r>
          </a:p>
          <a:p>
            <a:pPr lvl="1"/>
            <a:r>
              <a:rPr lang="en-US" b="1" dirty="0"/>
              <a:t>Supports single or multiple VMs</a:t>
            </a:r>
          </a:p>
          <a:p>
            <a:pPr lvl="1"/>
            <a:r>
              <a:rPr lang="en-US" b="1" dirty="0"/>
              <a:t>Does not require downtime</a:t>
            </a:r>
          </a:p>
          <a:p>
            <a:pPr lvl="1"/>
            <a:r>
              <a:rPr lang="en-US" b="1" dirty="0"/>
              <a:t>Does not introduce data loss</a:t>
            </a:r>
          </a:p>
          <a:p>
            <a:pPr marL="0" indent="0">
              <a:buNone/>
            </a:pPr>
            <a:endParaRPr lang="en-US" b="1" dirty="0"/>
          </a:p>
          <a:p>
            <a:pPr marL="0" indent="0">
              <a:buNone/>
            </a:pPr>
            <a:r>
              <a:rPr lang="en-US" b="1" dirty="0"/>
              <a:t>Best practices:</a:t>
            </a:r>
          </a:p>
          <a:p>
            <a:pPr lvl="1"/>
            <a:r>
              <a:rPr lang="en-US" b="1" dirty="0"/>
              <a:t>Use failover groups</a:t>
            </a:r>
          </a:p>
          <a:p>
            <a:pPr lvl="1"/>
            <a:r>
              <a:rPr lang="en-US" b="1" dirty="0"/>
              <a:t>Failover to an isolated network</a:t>
            </a:r>
          </a:p>
          <a:p>
            <a:pPr lvl="1"/>
            <a:r>
              <a:rPr lang="en-US" b="1" dirty="0"/>
              <a:t>Integrate with Azure Automation</a:t>
            </a:r>
          </a:p>
          <a:p>
            <a:pPr lvl="1"/>
            <a:endParaRPr lang="en-US" b="1" dirty="0"/>
          </a:p>
          <a:p>
            <a:endParaRPr lang="en-US" b="1" dirty="0"/>
          </a:p>
          <a:p>
            <a:pPr lvl="1"/>
            <a:endParaRPr lang="en-US" b="1" dirty="0"/>
          </a:p>
        </p:txBody>
      </p:sp>
      <p:pic>
        <p:nvPicPr>
          <p:cNvPr id="18434" name="Picture 2" descr="Screenshot of the Test Failover page. Shows Failover direction is from on-premises to Azure and selection of recovery point as Latest processed (low RTO). In addition, the setting to chose an Azure virtual network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440" y="3305420"/>
            <a:ext cx="5433187" cy="258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Failback</a:t>
            </a:r>
          </a:p>
        </p:txBody>
      </p:sp>
      <p:sp>
        <p:nvSpPr>
          <p:cNvPr id="6" name="Text Placeholder 5"/>
          <p:cNvSpPr>
            <a:spLocks noGrp="1"/>
          </p:cNvSpPr>
          <p:nvPr>
            <p:ph type="body" sz="quarter" idx="10"/>
          </p:nvPr>
        </p:nvSpPr>
        <p:spPr>
          <a:xfrm>
            <a:off x="539812" y="1686634"/>
            <a:ext cx="11018520" cy="3385542"/>
          </a:xfrm>
        </p:spPr>
        <p:txBody>
          <a:bodyPr/>
          <a:lstStyle/>
          <a:p>
            <a:pPr marL="0" indent="0">
              <a:buNone/>
            </a:pPr>
            <a:r>
              <a:rPr lang="en-US" b="1" dirty="0"/>
              <a:t>A planned failover back to the primary site</a:t>
            </a:r>
          </a:p>
          <a:p>
            <a:endParaRPr lang="en-US" b="1" dirty="0"/>
          </a:p>
          <a:p>
            <a:pPr marL="0" indent="0">
              <a:buNone/>
            </a:pPr>
            <a:r>
              <a:rPr lang="en-US" b="1" dirty="0"/>
              <a:t>Offers two data synchronization methods:</a:t>
            </a:r>
          </a:p>
          <a:p>
            <a:pPr lvl="1"/>
            <a:r>
              <a:rPr lang="en-US" b="1" dirty="0"/>
              <a:t>Full download: </a:t>
            </a:r>
          </a:p>
          <a:p>
            <a:pPr lvl="2"/>
            <a:r>
              <a:rPr lang="en-US" b="1" dirty="0"/>
              <a:t>Faster</a:t>
            </a:r>
          </a:p>
          <a:p>
            <a:pPr lvl="2"/>
            <a:r>
              <a:rPr lang="en-US" b="1" dirty="0"/>
              <a:t>Requires VMs to be shut down</a:t>
            </a:r>
          </a:p>
          <a:p>
            <a:pPr lvl="1"/>
            <a:r>
              <a:rPr lang="en-US" b="1" dirty="0"/>
              <a:t>Minimize downtime: </a:t>
            </a:r>
          </a:p>
          <a:p>
            <a:pPr lvl="2"/>
            <a:r>
              <a:rPr lang="en-US" b="1" dirty="0"/>
              <a:t>Slower</a:t>
            </a:r>
          </a:p>
          <a:p>
            <a:pPr lvl="2"/>
            <a:r>
              <a:rPr lang="en-US" b="1" dirty="0"/>
              <a:t>Eliminates the need to shut down VMs</a:t>
            </a:r>
          </a:p>
        </p:txBody>
      </p:sp>
      <p:pic>
        <p:nvPicPr>
          <p:cNvPr id="19458" name="Picture 2" descr="Screenshot of the Planned failover page with options for Failover direction and Data synchron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882" y="2017265"/>
            <a:ext cx="2029890" cy="282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07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Virtual Machine Replication</a:t>
            </a:r>
          </a:p>
        </p:txBody>
      </p:sp>
      <p:sp>
        <p:nvSpPr>
          <p:cNvPr id="6" name="Text Placeholder 5"/>
          <p:cNvSpPr>
            <a:spLocks noGrp="1"/>
          </p:cNvSpPr>
          <p:nvPr>
            <p:ph type="body" sz="quarter" idx="10"/>
          </p:nvPr>
        </p:nvSpPr>
        <p:spPr>
          <a:xfrm>
            <a:off x="728629" y="1471172"/>
            <a:ext cx="11018520" cy="2277547"/>
          </a:xfrm>
        </p:spPr>
        <p:txBody>
          <a:bodyPr/>
          <a:lstStyle/>
          <a:p>
            <a:pPr marL="0" indent="0">
              <a:buNone/>
            </a:pPr>
            <a:r>
              <a:rPr lang="en-US" b="1" dirty="0"/>
              <a:t>To configure:</a:t>
            </a:r>
          </a:p>
          <a:p>
            <a:pPr lvl="1"/>
            <a:r>
              <a:rPr lang="en-US" b="1" dirty="0"/>
              <a:t>Select source computers</a:t>
            </a:r>
          </a:p>
          <a:p>
            <a:pPr lvl="1"/>
            <a:r>
              <a:rPr lang="en-US" b="1" dirty="0"/>
              <a:t>For each, select the OS type, OS disk, and data disks to replicate</a:t>
            </a:r>
          </a:p>
          <a:p>
            <a:pPr lvl="1"/>
            <a:r>
              <a:rPr lang="en-US" b="1" dirty="0"/>
              <a:t>Optionally, exclude disks (e.g. disks hosting a paging file)</a:t>
            </a:r>
          </a:p>
          <a:p>
            <a:pPr lvl="1"/>
            <a:r>
              <a:rPr lang="en-US" b="1" dirty="0"/>
              <a:t>For each, specify the name of a target VM</a:t>
            </a:r>
          </a:p>
          <a:p>
            <a:pPr lvl="1"/>
            <a:endParaRPr lang="en-US" b="1" dirty="0"/>
          </a:p>
        </p:txBody>
      </p:sp>
      <p:pic>
        <p:nvPicPr>
          <p:cNvPr id="20482" name="Picture 2" descr="Screenshot of the Configure properties page, showing VMs with OS Type, OS disk, disks to replicate, and virtual machine target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770" y="3852071"/>
            <a:ext cx="7580164" cy="26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Replication Policy</a:t>
            </a:r>
          </a:p>
        </p:txBody>
      </p:sp>
      <p:sp>
        <p:nvSpPr>
          <p:cNvPr id="6" name="Text Placeholder 5"/>
          <p:cNvSpPr>
            <a:spLocks noGrp="1"/>
          </p:cNvSpPr>
          <p:nvPr>
            <p:ph type="body" sz="quarter" idx="10"/>
          </p:nvPr>
        </p:nvSpPr>
        <p:spPr>
          <a:xfrm>
            <a:off x="588263" y="1197903"/>
            <a:ext cx="11018520" cy="3163943"/>
          </a:xfrm>
        </p:spPr>
        <p:txBody>
          <a:bodyPr/>
          <a:lstStyle/>
          <a:p>
            <a:pPr marL="0" indent="0">
              <a:buNone/>
            </a:pPr>
            <a:r>
              <a:rPr lang="en-US" b="1" dirty="0"/>
              <a:t>To configure, specify the following parameters:</a:t>
            </a:r>
          </a:p>
          <a:p>
            <a:pPr lvl="1"/>
            <a:r>
              <a:rPr lang="en-US" b="1" dirty="0"/>
              <a:t>Copy frequency: </a:t>
            </a:r>
          </a:p>
          <a:p>
            <a:pPr lvl="2"/>
            <a:r>
              <a:rPr lang="en-US" b="1" dirty="0"/>
              <a:t>30 seconds</a:t>
            </a:r>
          </a:p>
          <a:p>
            <a:pPr lvl="2"/>
            <a:r>
              <a:rPr lang="en-US" b="1" dirty="0"/>
              <a:t>5 minutes</a:t>
            </a:r>
          </a:p>
          <a:p>
            <a:pPr lvl="2"/>
            <a:r>
              <a:rPr lang="en-US" b="1" dirty="0"/>
              <a:t>15 minutes (to be retired)</a:t>
            </a:r>
          </a:p>
          <a:p>
            <a:pPr lvl="1"/>
            <a:r>
              <a:rPr lang="en-US" b="1" dirty="0"/>
              <a:t>Recovery point retention</a:t>
            </a:r>
          </a:p>
          <a:p>
            <a:pPr lvl="1"/>
            <a:r>
              <a:rPr lang="en-US" b="1" dirty="0"/>
              <a:t>App-consistent snapshot</a:t>
            </a:r>
          </a:p>
          <a:p>
            <a:pPr lvl="1"/>
            <a:r>
              <a:rPr lang="en-US" b="1" dirty="0"/>
              <a:t>Initial replication start time</a:t>
            </a:r>
          </a:p>
          <a:p>
            <a:pPr lvl="1"/>
            <a:endParaRPr lang="en-US" b="1" dirty="0"/>
          </a:p>
        </p:txBody>
      </p:sp>
      <p:pic>
        <p:nvPicPr>
          <p:cNvPr id="21506" name="Picture 2" descr="Screenshot of Create and associate policy page. Settings shown and covered in the topic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835" y="3301103"/>
            <a:ext cx="564832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6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02C1-2093-4D64-A8DC-2C8875AC92E0}"/>
              </a:ext>
            </a:extLst>
          </p:cNvPr>
          <p:cNvSpPr>
            <a:spLocks noGrp="1"/>
          </p:cNvSpPr>
          <p:nvPr>
            <p:ph type="title"/>
          </p:nvPr>
        </p:nvSpPr>
        <p:spPr/>
        <p:txBody>
          <a:bodyPr/>
          <a:lstStyle/>
          <a:p>
            <a:r>
              <a:rPr lang="en-US"/>
              <a:t>Online Lab: </a:t>
            </a:r>
            <a:r>
              <a:rPr lang="en-US" b="1"/>
              <a:t>Implementing Azure to Azure Migration</a:t>
            </a:r>
            <a:endParaRPr lang="en-US" dirty="0"/>
          </a:p>
        </p:txBody>
      </p:sp>
      <p:sp>
        <p:nvSpPr>
          <p:cNvPr id="3" name="Text Placeholder 2">
            <a:extLst>
              <a:ext uri="{FF2B5EF4-FFF2-40B4-BE49-F238E27FC236}">
                <a16:creationId xmlns:a16="http://schemas.microsoft.com/office/drawing/2014/main" id="{B2E1AC05-5CB9-43EC-8476-7AFE566294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1865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9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3 phases in the migration process: Discover, Migrate, and Optimize. In the Discovery phase, Azure Migrate is highlighted, and for the Migrate phase, Azure Site Recovery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373" y="5285319"/>
            <a:ext cx="5772150" cy="143827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08281" y="299545"/>
            <a:ext cx="11018520" cy="553998"/>
          </a:xfrm>
        </p:spPr>
        <p:txBody>
          <a:bodyPr/>
          <a:lstStyle/>
          <a:p>
            <a:r>
              <a:rPr lang="en-US" dirty="0"/>
              <a:t>Migration Phases</a:t>
            </a:r>
          </a:p>
        </p:txBody>
      </p:sp>
      <p:sp>
        <p:nvSpPr>
          <p:cNvPr id="6" name="Text Placeholder 5"/>
          <p:cNvSpPr>
            <a:spLocks noGrp="1"/>
          </p:cNvSpPr>
          <p:nvPr>
            <p:ph type="body" sz="quarter" idx="10"/>
          </p:nvPr>
        </p:nvSpPr>
        <p:spPr>
          <a:xfrm>
            <a:off x="508281" y="853543"/>
            <a:ext cx="11018520" cy="4468916"/>
          </a:xfrm>
        </p:spPr>
        <p:txBody>
          <a:bodyPr/>
          <a:lstStyle/>
          <a:p>
            <a:pPr marL="0" indent="0">
              <a:buNone/>
            </a:pPr>
            <a:r>
              <a:rPr lang="en-US" sz="2400" b="1" dirty="0"/>
              <a:t>When planning for migration to Azure, consider the following phases:</a:t>
            </a:r>
          </a:p>
          <a:p>
            <a:pPr lvl="1"/>
            <a:r>
              <a:rPr lang="en-US" b="1" dirty="0"/>
              <a:t>Discover: gain better visibility of on-premises workloads and assess the optimal resource level to run them in Microsoft Azure. </a:t>
            </a:r>
          </a:p>
          <a:p>
            <a:pPr lvl="2"/>
            <a:r>
              <a:rPr lang="en-US" b="1" dirty="0"/>
              <a:t>Azure Migrate is the primary tool for this, and includes:</a:t>
            </a:r>
          </a:p>
          <a:p>
            <a:pPr lvl="3"/>
            <a:r>
              <a:rPr lang="en-US" b="1" dirty="0"/>
              <a:t>Automated server, app, and database discovery.</a:t>
            </a:r>
          </a:p>
          <a:p>
            <a:pPr lvl="3"/>
            <a:r>
              <a:rPr lang="en-US" b="1" dirty="0"/>
              <a:t>Intelligent workload right-sizing and costing for maximum ROI.</a:t>
            </a:r>
          </a:p>
          <a:p>
            <a:pPr lvl="3"/>
            <a:r>
              <a:rPr lang="en-US" b="1" dirty="0"/>
              <a:t>Workload configuration analyses and recommendations.</a:t>
            </a:r>
          </a:p>
          <a:p>
            <a:pPr lvl="1"/>
            <a:r>
              <a:rPr lang="en-US" b="1" dirty="0"/>
              <a:t>Migrate: move selected workloads to Azure. </a:t>
            </a:r>
          </a:p>
          <a:p>
            <a:pPr lvl="2"/>
            <a:r>
              <a:rPr lang="en-US" b="1" dirty="0"/>
              <a:t>Azure Site Recovery is the primary tool for this and includes:</a:t>
            </a:r>
          </a:p>
          <a:p>
            <a:pPr lvl="3"/>
            <a:r>
              <a:rPr lang="en-US" b="1" dirty="0"/>
              <a:t>Lifting and shifting of servers, apps, databases, and data.</a:t>
            </a:r>
          </a:p>
          <a:p>
            <a:pPr lvl="3"/>
            <a:r>
              <a:rPr lang="en-US" b="1" dirty="0"/>
              <a:t>Containerization of existing applications and infrastructure</a:t>
            </a:r>
          </a:p>
          <a:p>
            <a:pPr lvl="3"/>
            <a:r>
              <a:rPr lang="en-US" b="1" dirty="0"/>
              <a:t>Modernization options for apps and databases.</a:t>
            </a:r>
          </a:p>
          <a:p>
            <a:pPr lvl="1"/>
            <a:r>
              <a:rPr lang="en-US" b="1" dirty="0"/>
              <a:t>Optimize: fine tune your Azure-based workloads and maximize your ROI. </a:t>
            </a:r>
          </a:p>
          <a:p>
            <a:pPr lvl="2"/>
            <a:r>
              <a:rPr lang="en-US" b="1" dirty="0"/>
              <a:t>There are many Microsoft partners to help you with backup, monitoring, security assessments, and cost management.</a:t>
            </a:r>
          </a:p>
        </p:txBody>
      </p:sp>
    </p:spTree>
    <p:extLst>
      <p:ext uri="{BB962C8B-B14F-4D97-AF65-F5344CB8AC3E}">
        <p14:creationId xmlns:p14="http://schemas.microsoft.com/office/powerpoint/2010/main" val="425601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Migration Service</a:t>
            </a:r>
          </a:p>
        </p:txBody>
      </p:sp>
      <p:sp>
        <p:nvSpPr>
          <p:cNvPr id="6" name="Text Placeholder 5"/>
          <p:cNvSpPr>
            <a:spLocks noGrp="1"/>
          </p:cNvSpPr>
          <p:nvPr>
            <p:ph type="body" sz="quarter" idx="10"/>
          </p:nvPr>
        </p:nvSpPr>
        <p:spPr>
          <a:xfrm>
            <a:off x="586740" y="1423875"/>
            <a:ext cx="11018520" cy="3311676"/>
          </a:xfrm>
        </p:spPr>
        <p:txBody>
          <a:bodyPr/>
          <a:lstStyle/>
          <a:p>
            <a:pPr marL="0" indent="0">
              <a:buNone/>
            </a:pPr>
            <a:r>
              <a:rPr lang="en-US" b="1" dirty="0"/>
              <a:t>Provides assessment of on-premises workloads for migration to Azure:</a:t>
            </a:r>
          </a:p>
          <a:p>
            <a:pPr lvl="1"/>
            <a:r>
              <a:rPr lang="en-US" b="1" dirty="0"/>
              <a:t>migration suitability of on-premises machines</a:t>
            </a:r>
          </a:p>
          <a:p>
            <a:pPr lvl="1"/>
            <a:r>
              <a:rPr lang="en-US" b="1" dirty="0"/>
              <a:t>performance-based sizing</a:t>
            </a:r>
          </a:p>
          <a:p>
            <a:pPr lvl="1"/>
            <a:r>
              <a:rPr lang="en-US" b="1" dirty="0"/>
              <a:t>cost estimates for running your on-premises machines on Azure VMs</a:t>
            </a:r>
          </a:p>
          <a:p>
            <a:pPr marL="0" indent="0">
              <a:buNone/>
            </a:pPr>
            <a:endParaRPr lang="en-US" b="1" dirty="0"/>
          </a:p>
          <a:p>
            <a:pPr marL="0" indent="0">
              <a:buNone/>
            </a:pPr>
            <a:r>
              <a:rPr lang="en-US" b="1" dirty="0"/>
              <a:t>Follows two steps:</a:t>
            </a:r>
          </a:p>
          <a:p>
            <a:pPr lvl="1"/>
            <a:r>
              <a:rPr lang="en-US" b="1" dirty="0"/>
              <a:t>Discover machines</a:t>
            </a:r>
          </a:p>
          <a:p>
            <a:pPr lvl="1"/>
            <a:r>
              <a:rPr lang="en-US" b="1" dirty="0"/>
              <a:t>Create Assessments</a:t>
            </a:r>
          </a:p>
        </p:txBody>
      </p:sp>
      <p:pic>
        <p:nvPicPr>
          <p:cNvPr id="3074" name="Picture 2" descr="Screenshot of the Discover and Assess page in the azure portal. Shown are Step 1, Discover machines, and Step 2 Create assess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318" y="4047415"/>
            <a:ext cx="82867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4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Optional Video: </a:t>
            </a:r>
            <a:r>
              <a:rPr lang="en-US" dirty="0">
                <a:hlinkClick r:id="rId3"/>
              </a:rPr>
              <a:t>Azure Migrate</a:t>
            </a:r>
            <a:endParaRPr lang="en-US" dirty="0"/>
          </a:p>
        </p:txBody>
      </p:sp>
    </p:spTree>
    <p:extLst>
      <p:ext uri="{BB962C8B-B14F-4D97-AF65-F5344CB8AC3E}">
        <p14:creationId xmlns:p14="http://schemas.microsoft.com/office/powerpoint/2010/main" val="299774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5" y="2537210"/>
            <a:ext cx="10949887" cy="997196"/>
          </a:xfrm>
        </p:spPr>
        <p:txBody>
          <a:bodyPr/>
          <a:lstStyle/>
          <a:p>
            <a:r>
              <a:rPr lang="en-US" dirty="0"/>
              <a:t>Optional Video: </a:t>
            </a:r>
            <a:r>
              <a:rPr lang="en-US" dirty="0">
                <a:hlinkClick r:id="rId3"/>
              </a:rPr>
              <a:t>Migrating Applications to the Cloud</a:t>
            </a:r>
            <a:endParaRPr lang="en-US" dirty="0"/>
          </a:p>
        </p:txBody>
      </p:sp>
    </p:spTree>
    <p:extLst>
      <p:ext uri="{BB962C8B-B14F-4D97-AF65-F5344CB8AC3E}">
        <p14:creationId xmlns:p14="http://schemas.microsoft.com/office/powerpoint/2010/main" val="18821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Using Azure Migrate: A Look ahead</a:t>
            </a:r>
          </a:p>
        </p:txBody>
      </p:sp>
      <p:sp>
        <p:nvSpPr>
          <p:cNvPr id="6" name="Text Placeholder 5"/>
          <p:cNvSpPr>
            <a:spLocks noGrp="1"/>
          </p:cNvSpPr>
          <p:nvPr>
            <p:ph type="body" sz="quarter" idx="10"/>
          </p:nvPr>
        </p:nvSpPr>
        <p:spPr>
          <a:xfrm>
            <a:off x="707977" y="1381834"/>
            <a:ext cx="11018520" cy="3311676"/>
          </a:xfrm>
        </p:spPr>
        <p:txBody>
          <a:bodyPr/>
          <a:lstStyle/>
          <a:p>
            <a:pPr marL="0" indent="0">
              <a:buNone/>
            </a:pPr>
            <a:r>
              <a:rPr lang="en-US" b="1" dirty="0"/>
              <a:t>Architecture:</a:t>
            </a:r>
          </a:p>
          <a:p>
            <a:pPr lvl="1"/>
            <a:r>
              <a:rPr lang="en-US" b="1" dirty="0"/>
              <a:t>Closely integrated with the components of an VMware vCenter environment</a:t>
            </a:r>
          </a:p>
          <a:p>
            <a:pPr marL="0" indent="0">
              <a:buNone/>
            </a:pPr>
            <a:endParaRPr lang="en-US" b="1" dirty="0"/>
          </a:p>
          <a:p>
            <a:pPr marL="0" indent="0">
              <a:buNone/>
            </a:pPr>
            <a:r>
              <a:rPr lang="en-US" b="1" dirty="0"/>
              <a:t>Process</a:t>
            </a:r>
          </a:p>
          <a:p>
            <a:pPr lvl="1"/>
            <a:r>
              <a:rPr lang="en-US" b="1" dirty="0"/>
              <a:t>Create a project</a:t>
            </a:r>
          </a:p>
          <a:p>
            <a:pPr lvl="1"/>
            <a:r>
              <a:rPr lang="en-US" b="1" dirty="0"/>
              <a:t>Discover the machines</a:t>
            </a:r>
          </a:p>
          <a:p>
            <a:pPr lvl="1"/>
            <a:r>
              <a:rPr lang="en-US" b="1" dirty="0"/>
              <a:t>Collect the information</a:t>
            </a:r>
          </a:p>
          <a:p>
            <a:pPr lvl="1"/>
            <a:r>
              <a:rPr lang="en-US" b="1" dirty="0"/>
              <a:t>Assess the project</a:t>
            </a:r>
          </a:p>
        </p:txBody>
      </p:sp>
      <p:pic>
        <p:nvPicPr>
          <p:cNvPr id="4098" name="Picture 2" descr="Architectural diagram showing how the Azure Migrate service works to discover information about ESXi hosts and VMs in a VMWare vCenter server. An assessment is created as a an outcome of the discovery process. The text in the topic describes the process in the diagram in mor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230" y="3130060"/>
            <a:ext cx="6944102" cy="295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6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630a2e83-186a-4a0f-ab27-bee8a8096ab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6228</TotalTime>
  <Words>2612</Words>
  <Application>Microsoft Office PowerPoint</Application>
  <PresentationFormat>Widescreen</PresentationFormat>
  <Paragraphs>380</Paragraphs>
  <Slides>48</Slides>
  <Notes>41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Consolas</vt:lpstr>
      <vt:lpstr>Segoe UI</vt:lpstr>
      <vt:lpstr>Segoe UI Light</vt:lpstr>
      <vt:lpstr>Segoe UI Semibold</vt:lpstr>
      <vt:lpstr>Segoe UI Semilight</vt:lpstr>
      <vt:lpstr>Wingdings</vt:lpstr>
      <vt:lpstr>WHITE TEMPLATE</vt:lpstr>
      <vt:lpstr>SOFT BLACK TEMPLATE</vt:lpstr>
      <vt:lpstr>AZ-300T02 Module 01:  Evaluating and Performing Server Migration to Azure</vt:lpstr>
      <vt:lpstr>Module 01: Evaluating and Performing Server Migration to Azure   Lesson 01: Migrate to Azure</vt:lpstr>
      <vt:lpstr>Optional Video: Migration</vt:lpstr>
      <vt:lpstr>Migration Goals</vt:lpstr>
      <vt:lpstr>Migration Phases</vt:lpstr>
      <vt:lpstr>Azure Migration Service</vt:lpstr>
      <vt:lpstr>Optional Video: Azure Migrate</vt:lpstr>
      <vt:lpstr>Optional Video: Migrating Applications to the Cloud</vt:lpstr>
      <vt:lpstr>Using Azure Migrate: A Look ahead</vt:lpstr>
      <vt:lpstr>Module 01: Evaluating and Performing Server Migration to Azure  Lesson 02: Azure Migrate Process</vt:lpstr>
      <vt:lpstr>Creating a Project</vt:lpstr>
      <vt:lpstr>Creating a Collector</vt:lpstr>
      <vt:lpstr>Assessing Readiness</vt:lpstr>
      <vt:lpstr>Assessing VM Sizing</vt:lpstr>
      <vt:lpstr>Estimating Cost</vt:lpstr>
      <vt:lpstr>Customizing the Assessment</vt:lpstr>
      <vt:lpstr>Troubleshooting Azure Migrate</vt:lpstr>
      <vt:lpstr>Optional Demonstration: Azure Migrate</vt:lpstr>
      <vt:lpstr>Practice: Discover and Assess</vt:lpstr>
      <vt:lpstr>Practice: Azure Migrate</vt:lpstr>
      <vt:lpstr>Module 01: Evaluating and Performing Server Migration to Azure  Lesson 03: Overview of Azure Site Recovery (ASR)</vt:lpstr>
      <vt:lpstr>Optional Video: ASR Capabilities</vt:lpstr>
      <vt:lpstr>ASR Scenarios</vt:lpstr>
      <vt:lpstr>ASR Features</vt:lpstr>
      <vt:lpstr>Optional Video: ASR Features</vt:lpstr>
      <vt:lpstr>Optional Video: ASR End to End</vt:lpstr>
      <vt:lpstr>Using ASR: A Look Ahead</vt:lpstr>
      <vt:lpstr>Module 01: Evaluating and Performing Server Migration to Azure  Lesson 04:  Preparing the Infrastructure</vt:lpstr>
      <vt:lpstr>Configuring Azure</vt:lpstr>
      <vt:lpstr>ASR Deployment Planner</vt:lpstr>
      <vt:lpstr>Configure the Infrastructure: Requirements</vt:lpstr>
      <vt:lpstr>Configure the Infrastructure: Process</vt:lpstr>
      <vt:lpstr>Recovery Services Vault</vt:lpstr>
      <vt:lpstr>Optional Video: Configure the Infrastructure</vt:lpstr>
      <vt:lpstr>Practice: Preparing the Azure Environment</vt:lpstr>
      <vt:lpstr>Practice: Preparing On-premises Hyper-V Servers</vt:lpstr>
      <vt:lpstr>Module 01: Evaluating and Performing Server Migration to Azure  Lesson 05: Completing the Migration Process</vt:lpstr>
      <vt:lpstr>Optional Video: Configure Failback</vt:lpstr>
      <vt:lpstr>Customize the Recovery Plan</vt:lpstr>
      <vt:lpstr>Practice: Using PowerShell to Migrate VMs to Azure</vt:lpstr>
      <vt:lpstr>Planned and Unplanned Failovers</vt:lpstr>
      <vt:lpstr>Enable Replication</vt:lpstr>
      <vt:lpstr>Test Failover</vt:lpstr>
      <vt:lpstr>Failback</vt:lpstr>
      <vt:lpstr>Virtual Machine Replication</vt:lpstr>
      <vt:lpstr>Replication Policy</vt:lpstr>
      <vt:lpstr>Online Lab: Implementing Azure to Azure Migration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302</cp:revision>
  <dcterms:created xsi:type="dcterms:W3CDTF">2018-07-31T14:16:34Z</dcterms:created>
  <dcterms:modified xsi:type="dcterms:W3CDTF">2019-02-04T00:54:37Z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