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89"/>
  </p:notesMasterIdLst>
  <p:handoutMasterIdLst>
    <p:handoutMasterId r:id="rId90"/>
  </p:handoutMasterIdLst>
  <p:sldIdLst>
    <p:sldId id="1719" r:id="rId6"/>
    <p:sldId id="1887" r:id="rId7"/>
    <p:sldId id="2046" r:id="rId8"/>
    <p:sldId id="2047" r:id="rId9"/>
    <p:sldId id="2048" r:id="rId10"/>
    <p:sldId id="2049" r:id="rId11"/>
    <p:sldId id="2050" r:id="rId12"/>
    <p:sldId id="2124" r:id="rId13"/>
    <p:sldId id="2052" r:id="rId14"/>
    <p:sldId id="2119" r:id="rId15"/>
    <p:sldId id="2007" r:id="rId16"/>
    <p:sldId id="2055" r:id="rId17"/>
    <p:sldId id="2056" r:id="rId18"/>
    <p:sldId id="1890" r:id="rId19"/>
    <p:sldId id="2059" r:id="rId20"/>
    <p:sldId id="2060" r:id="rId21"/>
    <p:sldId id="2061" r:id="rId22"/>
    <p:sldId id="2023" r:id="rId23"/>
    <p:sldId id="2062" r:id="rId24"/>
    <p:sldId id="2063" r:id="rId25"/>
    <p:sldId id="2064" r:id="rId26"/>
    <p:sldId id="2065" r:id="rId27"/>
    <p:sldId id="1892" r:id="rId28"/>
    <p:sldId id="2067" r:id="rId29"/>
    <p:sldId id="2070" r:id="rId30"/>
    <p:sldId id="2071" r:id="rId31"/>
    <p:sldId id="2072" r:id="rId32"/>
    <p:sldId id="2073" r:id="rId33"/>
    <p:sldId id="2068" r:id="rId34"/>
    <p:sldId id="2120" r:id="rId35"/>
    <p:sldId id="2121" r:id="rId36"/>
    <p:sldId id="2069" r:id="rId37"/>
    <p:sldId id="2122" r:id="rId38"/>
    <p:sldId id="1893" r:id="rId39"/>
    <p:sldId id="2037" r:id="rId40"/>
    <p:sldId id="2076" r:id="rId41"/>
    <p:sldId id="2078" r:id="rId42"/>
    <p:sldId id="2077" r:id="rId43"/>
    <p:sldId id="1899" r:id="rId44"/>
    <p:sldId id="2079" r:id="rId45"/>
    <p:sldId id="2039" r:id="rId46"/>
    <p:sldId id="2080" r:id="rId47"/>
    <p:sldId id="2081" r:id="rId48"/>
    <p:sldId id="2082" r:id="rId49"/>
    <p:sldId id="2083" r:id="rId50"/>
    <p:sldId id="2084" r:id="rId51"/>
    <p:sldId id="2085" r:id="rId52"/>
    <p:sldId id="2086" r:id="rId53"/>
    <p:sldId id="2123" r:id="rId54"/>
    <p:sldId id="2088" r:id="rId55"/>
    <p:sldId id="2089" r:id="rId56"/>
    <p:sldId id="2040" r:id="rId57"/>
    <p:sldId id="2091" r:id="rId58"/>
    <p:sldId id="2092" r:id="rId59"/>
    <p:sldId id="2041" r:id="rId60"/>
    <p:sldId id="2093" r:id="rId61"/>
    <p:sldId id="2094" r:id="rId62"/>
    <p:sldId id="2095" r:id="rId63"/>
    <p:sldId id="2098" r:id="rId64"/>
    <p:sldId id="2096" r:id="rId65"/>
    <p:sldId id="2042" r:id="rId66"/>
    <p:sldId id="2099" r:id="rId67"/>
    <p:sldId id="2043" r:id="rId68"/>
    <p:sldId id="2100" r:id="rId69"/>
    <p:sldId id="2101" r:id="rId70"/>
    <p:sldId id="2102" r:id="rId71"/>
    <p:sldId id="2103" r:id="rId72"/>
    <p:sldId id="2104" r:id="rId73"/>
    <p:sldId id="2105" r:id="rId74"/>
    <p:sldId id="2106" r:id="rId75"/>
    <p:sldId id="2107" r:id="rId76"/>
    <p:sldId id="2108" r:id="rId77"/>
    <p:sldId id="2044" r:id="rId78"/>
    <p:sldId id="2109" r:id="rId79"/>
    <p:sldId id="2110" r:id="rId80"/>
    <p:sldId id="2045" r:id="rId81"/>
    <p:sldId id="2111" r:id="rId82"/>
    <p:sldId id="2112" r:id="rId83"/>
    <p:sldId id="2113" r:id="rId84"/>
    <p:sldId id="2114" r:id="rId85"/>
    <p:sldId id="2117" r:id="rId86"/>
    <p:sldId id="2116" r:id="rId87"/>
    <p:sldId id="2125" r:id="rId8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046"/>
            <p14:sldId id="2047"/>
            <p14:sldId id="2048"/>
            <p14:sldId id="2049"/>
            <p14:sldId id="2050"/>
            <p14:sldId id="2124"/>
            <p14:sldId id="2052"/>
            <p14:sldId id="2119"/>
            <p14:sldId id="2007"/>
            <p14:sldId id="2055"/>
            <p14:sldId id="2056"/>
            <p14:sldId id="1890"/>
            <p14:sldId id="2059"/>
            <p14:sldId id="2060"/>
            <p14:sldId id="2061"/>
            <p14:sldId id="2023"/>
            <p14:sldId id="2062"/>
            <p14:sldId id="2063"/>
            <p14:sldId id="2064"/>
            <p14:sldId id="2065"/>
            <p14:sldId id="1892"/>
            <p14:sldId id="2067"/>
            <p14:sldId id="2070"/>
            <p14:sldId id="2071"/>
            <p14:sldId id="2072"/>
            <p14:sldId id="2073"/>
            <p14:sldId id="2068"/>
            <p14:sldId id="2120"/>
            <p14:sldId id="2121"/>
            <p14:sldId id="2069"/>
            <p14:sldId id="2122"/>
            <p14:sldId id="1893"/>
            <p14:sldId id="2037"/>
            <p14:sldId id="2076"/>
            <p14:sldId id="2078"/>
            <p14:sldId id="2077"/>
            <p14:sldId id="1899"/>
            <p14:sldId id="2079"/>
            <p14:sldId id="2039"/>
            <p14:sldId id="2080"/>
            <p14:sldId id="2081"/>
            <p14:sldId id="2082"/>
            <p14:sldId id="2083"/>
            <p14:sldId id="2084"/>
            <p14:sldId id="2085"/>
            <p14:sldId id="2086"/>
            <p14:sldId id="2123"/>
            <p14:sldId id="2088"/>
            <p14:sldId id="2089"/>
            <p14:sldId id="2040"/>
            <p14:sldId id="2091"/>
            <p14:sldId id="2092"/>
            <p14:sldId id="2041"/>
            <p14:sldId id="2093"/>
            <p14:sldId id="2094"/>
            <p14:sldId id="2095"/>
            <p14:sldId id="2098"/>
            <p14:sldId id="2096"/>
            <p14:sldId id="2042"/>
            <p14:sldId id="2099"/>
            <p14:sldId id="2043"/>
            <p14:sldId id="2100"/>
            <p14:sldId id="2101"/>
            <p14:sldId id="2102"/>
            <p14:sldId id="2103"/>
            <p14:sldId id="2104"/>
            <p14:sldId id="2105"/>
            <p14:sldId id="2106"/>
            <p14:sldId id="2107"/>
            <p14:sldId id="2108"/>
            <p14:sldId id="2044"/>
            <p14:sldId id="2109"/>
            <p14:sldId id="2110"/>
            <p14:sldId id="2045"/>
            <p14:sldId id="2111"/>
            <p14:sldId id="2112"/>
            <p14:sldId id="2113"/>
            <p14:sldId id="2114"/>
            <p14:sldId id="2117"/>
            <p14:sldId id="2116"/>
            <p14:sldId id="2125"/>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7" autoAdjust="0"/>
    <p:restoredTop sz="92109" autoAdjust="0"/>
  </p:normalViewPr>
  <p:slideViewPr>
    <p:cSldViewPr snapToGrid="0">
      <p:cViewPr varScale="1">
        <p:scale>
          <a:sx n="91" d="100"/>
          <a:sy n="91" d="100"/>
        </p:scale>
        <p:origin x="33" y="25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2/3/2019 4:55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2/3/2019 4:55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1945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6429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0961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6461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70214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6872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51507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97245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95882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0452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8146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81099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5207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55751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85561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622178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248600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33620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9459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33123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703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8087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38035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160486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29093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432661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13587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124784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657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608123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155913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92738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57007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955090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250451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638816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905137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15441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760345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715277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693117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681178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10864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47539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60481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768201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074971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4765964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258896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2213844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0114819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149222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515847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69149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656813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9913490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35696009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21087108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27744219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29123224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4281765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37651120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24208554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18471413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384632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932742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31679470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13411019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40420881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37233789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2366750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9968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99363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DBEMhh26R0"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ecDyuyGaU"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q7MCnSaTOqk"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u_y0Dc89f0"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7PYKCMviOi0"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oo1ly0KErmY"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niuZDJM90pI"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qWuThV6x-yI"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sPkkw_rD3Dw" TargetMode="External"/><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yAl3C8nGJGM" TargetMode="External"/><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uCcM2K_DEbg" TargetMode="External"/><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channel9.msdn.com/Blogs/Azure/Build-apps-faster-with-Azure-Serverless/player" TargetMode="External"/><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channel9.msdn.com/Blogs/Azure/Azure-Functions-overview/player" TargetMode="External"/><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nbC7WLTtMqs"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nrp_XIClQM8" TargetMode="External"/><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kFZwcRh-OAY" TargetMode="External"/><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hyperlink" Target="https://channel9.msdn.com/Shows/Azure-Friday/Azure-Service-Bus-101-with-Dan-Rosanova/player" TargetMode="External"/><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3" Type="http://schemas.openxmlformats.org/officeDocument/2006/relationships/hyperlink" Target="https://channel9.msdn.com/Shows/Azure-Friday/Azure-Service-Bus-101-with-Dan-Rosanova/player" TargetMode="External"/><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hyperlink" Target="https://channel9.msdn.com/Blogs/Azure/Azure-Logic-Apps-Getting-Started/player" TargetMode="External"/><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9.xml"/><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bqd8M6eGN8"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AZ-300T02</a:t>
            </a:r>
            <a:br>
              <a:rPr lang="en-US" dirty="0"/>
            </a:br>
            <a:r>
              <a:rPr lang="en-US" dirty="0"/>
              <a:t>Module 2:  Implementing and Managing Application Services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Demonstration: </a:t>
            </a:r>
            <a:r>
              <a:rPr lang="en-US" dirty="0">
                <a:hlinkClick r:id="rId3"/>
              </a:rPr>
              <a:t>Continuous Deployment</a:t>
            </a:r>
            <a:endParaRPr lang="en-US" dirty="0"/>
          </a:p>
        </p:txBody>
      </p:sp>
    </p:spTree>
    <p:extLst>
      <p:ext uri="{BB962C8B-B14F-4D97-AF65-F5344CB8AC3E}">
        <p14:creationId xmlns:p14="http://schemas.microsoft.com/office/powerpoint/2010/main" val="88884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Optional Video: </a:t>
            </a:r>
            <a:r>
              <a:rPr lang="en-US" dirty="0">
                <a:hlinkClick r:id="rId3"/>
              </a:rPr>
              <a:t>Managing App Setting and Connection Strings</a:t>
            </a:r>
            <a:endParaRPr lang="en-US" dirty="0"/>
          </a:p>
        </p:txBody>
      </p:sp>
    </p:spTree>
    <p:extLst>
      <p:ext uri="{BB962C8B-B14F-4D97-AF65-F5344CB8AC3E}">
        <p14:creationId xmlns:p14="http://schemas.microsoft.com/office/powerpoint/2010/main" val="362011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Deployment Slots</a:t>
            </a:r>
          </a:p>
        </p:txBody>
      </p:sp>
      <p:sp>
        <p:nvSpPr>
          <p:cNvPr id="2" name="Text Placeholder 1">
            <a:extLst>
              <a:ext uri="{FF2B5EF4-FFF2-40B4-BE49-F238E27FC236}">
                <a16:creationId xmlns:a16="http://schemas.microsoft.com/office/drawing/2014/main" id="{8FAA2C71-F5B6-408E-939D-BA7908DF309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287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Web App Templates</a:t>
            </a:r>
          </a:p>
        </p:txBody>
      </p:sp>
      <p:sp>
        <p:nvSpPr>
          <p:cNvPr id="6" name="Text Placeholder 5"/>
          <p:cNvSpPr>
            <a:spLocks noGrp="1"/>
          </p:cNvSpPr>
          <p:nvPr>
            <p:ph type="body" sz="quarter" idx="10"/>
          </p:nvPr>
        </p:nvSpPr>
        <p:spPr>
          <a:xfrm>
            <a:off x="655426" y="1250455"/>
            <a:ext cx="11018520" cy="2277547"/>
          </a:xfrm>
        </p:spPr>
        <p:txBody>
          <a:bodyPr/>
          <a:lstStyle/>
          <a:p>
            <a:pPr marL="0" indent="0">
              <a:buNone/>
            </a:pPr>
            <a:r>
              <a:rPr lang="en-US" b="1" dirty="0"/>
              <a:t>Azure Resource Manager templates for:</a:t>
            </a:r>
          </a:p>
          <a:p>
            <a:pPr lvl="1"/>
            <a:r>
              <a:rPr lang="en-US" b="1" dirty="0"/>
              <a:t>Deploying a Windows-based web app:</a:t>
            </a:r>
          </a:p>
          <a:p>
            <a:pPr lvl="1"/>
            <a:r>
              <a:rPr lang="en-US" b="1" dirty="0"/>
              <a:t>Configuring a Windows-based web app:</a:t>
            </a:r>
          </a:p>
          <a:p>
            <a:pPr lvl="1"/>
            <a:r>
              <a:rPr lang="en-US" b="1" dirty="0"/>
              <a:t>Deploying and configuring a Linux-based web app</a:t>
            </a:r>
          </a:p>
          <a:p>
            <a:pPr lvl="1"/>
            <a:r>
              <a:rPr lang="en-US" b="1" dirty="0"/>
              <a:t>Deploying web apps with connected resources (e.g. an Azure SQL Database)</a:t>
            </a:r>
          </a:p>
          <a:p>
            <a:pPr lvl="1"/>
            <a:r>
              <a:rPr lang="en-US" b="1" dirty="0"/>
              <a:t>Creating App Service Environment v2</a:t>
            </a:r>
          </a:p>
        </p:txBody>
      </p:sp>
      <p:pic>
        <p:nvPicPr>
          <p:cNvPr id="6146" name="Picture 2" descr="Five text boxes: Deploy, Configure, Linux, Connected Resources, and App Service 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32" y="4249500"/>
            <a:ext cx="7860716" cy="88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7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02: </a:t>
            </a:r>
            <a:r>
              <a:rPr lang="en-US" sz="3200" b="1" dirty="0"/>
              <a:t>Managing Web Apps</a:t>
            </a:r>
            <a:endParaRPr lang="en-US" dirty="0"/>
          </a:p>
        </p:txBody>
      </p:sp>
    </p:spTree>
    <p:extLst>
      <p:ext uri="{BB962C8B-B14F-4D97-AF65-F5344CB8AC3E}">
        <p14:creationId xmlns:p14="http://schemas.microsoft.com/office/powerpoint/2010/main" val="231346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Optional Video: </a:t>
            </a:r>
            <a:r>
              <a:rPr lang="en-US" dirty="0">
                <a:hlinkClick r:id="rId3"/>
              </a:rPr>
              <a:t>Management Tools and Options</a:t>
            </a:r>
            <a:endParaRPr lang="en-US" dirty="0"/>
          </a:p>
        </p:txBody>
      </p:sp>
    </p:spTree>
    <p:extLst>
      <p:ext uri="{BB962C8B-B14F-4D97-AF65-F5344CB8AC3E}">
        <p14:creationId xmlns:p14="http://schemas.microsoft.com/office/powerpoint/2010/main" val="164437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Optional Video: </a:t>
            </a:r>
            <a:r>
              <a:rPr lang="en-US" dirty="0">
                <a:hlinkClick r:id="rId3"/>
              </a:rPr>
              <a:t>Managing App Settings Overview</a:t>
            </a:r>
            <a:endParaRPr lang="en-US" dirty="0"/>
          </a:p>
        </p:txBody>
      </p:sp>
    </p:spTree>
    <p:extLst>
      <p:ext uri="{BB962C8B-B14F-4D97-AF65-F5344CB8AC3E}">
        <p14:creationId xmlns:p14="http://schemas.microsoft.com/office/powerpoint/2010/main" val="342971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Optional Video: </a:t>
            </a:r>
            <a:r>
              <a:rPr lang="en-US" dirty="0">
                <a:hlinkClick r:id="rId3"/>
              </a:rPr>
              <a:t>Managing General App Settings</a:t>
            </a:r>
            <a:endParaRPr lang="en-US" dirty="0"/>
          </a:p>
        </p:txBody>
      </p:sp>
    </p:spTree>
    <p:extLst>
      <p:ext uri="{BB962C8B-B14F-4D97-AF65-F5344CB8AC3E}">
        <p14:creationId xmlns:p14="http://schemas.microsoft.com/office/powerpoint/2010/main" val="81964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Backup Your App</a:t>
            </a:r>
          </a:p>
        </p:txBody>
      </p:sp>
      <p:sp>
        <p:nvSpPr>
          <p:cNvPr id="6" name="Text Placeholder 5"/>
          <p:cNvSpPr>
            <a:spLocks noGrp="1"/>
          </p:cNvSpPr>
          <p:nvPr>
            <p:ph type="body" sz="quarter" idx="10"/>
          </p:nvPr>
        </p:nvSpPr>
        <p:spPr>
          <a:xfrm>
            <a:off x="513536" y="1387089"/>
            <a:ext cx="11018520" cy="2966966"/>
          </a:xfrm>
        </p:spPr>
        <p:txBody>
          <a:bodyPr/>
          <a:lstStyle/>
          <a:p>
            <a:pPr marL="0" indent="0">
              <a:buNone/>
            </a:pPr>
            <a:r>
              <a:rPr lang="en-US" b="1" dirty="0"/>
              <a:t>To configure Azure web app backups, provide:</a:t>
            </a:r>
          </a:p>
          <a:p>
            <a:pPr lvl="1"/>
            <a:r>
              <a:rPr lang="en-US" b="1" dirty="0"/>
              <a:t>1. Backup storage which designates backup destination:</a:t>
            </a:r>
          </a:p>
          <a:p>
            <a:pPr lvl="2"/>
            <a:r>
              <a:rPr lang="en-US" b="1" dirty="0"/>
              <a:t>Azure Storage account and container</a:t>
            </a:r>
          </a:p>
          <a:p>
            <a:pPr lvl="1"/>
            <a:r>
              <a:rPr lang="en-US" b="1" dirty="0"/>
              <a:t>2. Backup database (in scenarios where the web app uses a back-end database):</a:t>
            </a:r>
          </a:p>
          <a:p>
            <a:pPr lvl="2"/>
            <a:r>
              <a:rPr lang="en-US" b="1" dirty="0"/>
              <a:t>The database must be referenced in the connection strings of the web app</a:t>
            </a:r>
          </a:p>
          <a:p>
            <a:pPr lvl="2"/>
            <a:r>
              <a:rPr lang="en-US" b="1" dirty="0"/>
              <a:t>The backup supports Azure SQL Database, Azure Database for MySQL, Azure Database for PostgreSQL, and MySQL in-app</a:t>
            </a:r>
          </a:p>
          <a:p>
            <a:pPr lvl="1"/>
            <a:r>
              <a:rPr lang="en-US" b="1" dirty="0"/>
              <a:t>3. Backup schedule (in order to automate backups)</a:t>
            </a:r>
          </a:p>
          <a:p>
            <a:pPr lvl="2"/>
            <a:endParaRPr lang="en-US" b="1" dirty="0"/>
          </a:p>
        </p:txBody>
      </p:sp>
      <p:pic>
        <p:nvPicPr>
          <p:cNvPr id="7170" name="Picture 2" descr="Flowchart with three boxes: backup storage, backup database, and backup sche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4464029"/>
            <a:ext cx="8002332" cy="117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2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Restore a Backup</a:t>
            </a:r>
          </a:p>
        </p:txBody>
      </p:sp>
      <p:sp>
        <p:nvSpPr>
          <p:cNvPr id="6" name="Text Placeholder 5"/>
          <p:cNvSpPr>
            <a:spLocks noGrp="1"/>
          </p:cNvSpPr>
          <p:nvPr>
            <p:ph type="body" sz="quarter" idx="10"/>
          </p:nvPr>
        </p:nvSpPr>
        <p:spPr>
          <a:xfrm>
            <a:off x="644915" y="1124331"/>
            <a:ext cx="11018520" cy="4789003"/>
          </a:xfrm>
        </p:spPr>
        <p:txBody>
          <a:bodyPr/>
          <a:lstStyle/>
          <a:p>
            <a:pPr marL="0" indent="0">
              <a:buNone/>
            </a:pPr>
            <a:r>
              <a:rPr lang="en-US" b="1" dirty="0"/>
              <a:t>Available from the Azure portal</a:t>
            </a:r>
          </a:p>
          <a:p>
            <a:pPr marL="0" indent="0">
              <a:buNone/>
            </a:pPr>
            <a:endParaRPr lang="en-US" sz="1000" b="1" dirty="0"/>
          </a:p>
          <a:p>
            <a:pPr marL="0" indent="0">
              <a:buNone/>
            </a:pPr>
            <a:r>
              <a:rPr lang="en-US" b="1" dirty="0"/>
              <a:t>Included in higher pricing tiers:</a:t>
            </a:r>
          </a:p>
          <a:p>
            <a:pPr lvl="1"/>
            <a:r>
              <a:rPr lang="en-US" b="1" dirty="0"/>
              <a:t>Standard</a:t>
            </a:r>
          </a:p>
          <a:p>
            <a:pPr lvl="1"/>
            <a:r>
              <a:rPr lang="en-US" b="1" dirty="0"/>
              <a:t>Premium</a:t>
            </a:r>
          </a:p>
          <a:p>
            <a:pPr marL="0" indent="0">
              <a:buNone/>
            </a:pPr>
            <a:endParaRPr lang="en-US" sz="1000" b="1" dirty="0"/>
          </a:p>
          <a:p>
            <a:pPr marL="0" indent="0">
              <a:buNone/>
            </a:pPr>
            <a:r>
              <a:rPr lang="en-US" b="1" dirty="0"/>
              <a:t>Requires designating:</a:t>
            </a:r>
          </a:p>
          <a:p>
            <a:pPr lvl="1"/>
            <a:r>
              <a:rPr lang="en-US" b="1" dirty="0"/>
              <a:t>Restore source:</a:t>
            </a:r>
          </a:p>
          <a:p>
            <a:pPr lvl="2"/>
            <a:r>
              <a:rPr lang="en-US" b="1" dirty="0"/>
              <a:t>Any backup of the current web app</a:t>
            </a:r>
          </a:p>
          <a:p>
            <a:pPr lvl="2"/>
            <a:r>
              <a:rPr lang="en-US" b="1" dirty="0"/>
              <a:t>Any web app backup in Azure Storage</a:t>
            </a:r>
          </a:p>
          <a:p>
            <a:pPr lvl="1"/>
            <a:r>
              <a:rPr lang="en-US" b="1" dirty="0"/>
              <a:t>Restore destination:</a:t>
            </a:r>
          </a:p>
          <a:p>
            <a:pPr lvl="2"/>
            <a:r>
              <a:rPr lang="en-US" b="1" dirty="0"/>
              <a:t>An existing web app</a:t>
            </a:r>
          </a:p>
          <a:p>
            <a:pPr lvl="2"/>
            <a:r>
              <a:rPr lang="en-US" b="1" dirty="0"/>
              <a:t>A new web app</a:t>
            </a:r>
          </a:p>
          <a:p>
            <a:pPr lvl="2"/>
            <a:endParaRPr lang="en-US" b="1" dirty="0"/>
          </a:p>
        </p:txBody>
      </p:sp>
      <p:pic>
        <p:nvPicPr>
          <p:cNvPr id="8194" name="Picture 2" descr="Screenshot of the Backup blade. The Restore button is highligh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825" y="1873048"/>
            <a:ext cx="5179708" cy="35017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lowchart with two text boxes: Restore source and Restore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41" y="5825153"/>
            <a:ext cx="5179707" cy="66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Evaluating and Performing Server Migration to Azure </a:t>
            </a:r>
            <a:br>
              <a:rPr lang="en-US" dirty="0"/>
            </a:br>
            <a:br>
              <a:rPr lang="en-US" dirty="0"/>
            </a:br>
            <a:r>
              <a:rPr lang="en-US" sz="3200" dirty="0"/>
              <a:t>Lesson 01: </a:t>
            </a:r>
            <a:r>
              <a:rPr lang="en-US" sz="3200" b="1" dirty="0"/>
              <a:t>Deploying Web Apps</a:t>
            </a:r>
            <a:endParaRPr lang="en-US" dirty="0"/>
          </a:p>
        </p:txBody>
      </p:sp>
      <p:sp>
        <p:nvSpPr>
          <p:cNvPr id="2" name="Text Placeholder 1">
            <a:extLst>
              <a:ext uri="{FF2B5EF4-FFF2-40B4-BE49-F238E27FC236}">
                <a16:creationId xmlns:a16="http://schemas.microsoft.com/office/drawing/2014/main" id="{9E61683C-7146-42A6-B089-5CC7D81C3AA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Restore a Snapshot</a:t>
            </a:r>
          </a:p>
        </p:txBody>
      </p:sp>
      <p:sp>
        <p:nvSpPr>
          <p:cNvPr id="6" name="Text Placeholder 5"/>
          <p:cNvSpPr>
            <a:spLocks noGrp="1"/>
          </p:cNvSpPr>
          <p:nvPr>
            <p:ph type="body" sz="quarter" idx="10"/>
          </p:nvPr>
        </p:nvSpPr>
        <p:spPr>
          <a:xfrm>
            <a:off x="586740" y="1176883"/>
            <a:ext cx="11018520" cy="3607141"/>
          </a:xfrm>
        </p:spPr>
        <p:txBody>
          <a:bodyPr/>
          <a:lstStyle/>
          <a:p>
            <a:pPr marL="0" indent="0">
              <a:buNone/>
            </a:pPr>
            <a:r>
              <a:rPr lang="en-US" b="1" dirty="0"/>
              <a:t>Automatic, incremental shadow copies of a web app:</a:t>
            </a:r>
          </a:p>
          <a:p>
            <a:pPr lvl="1"/>
            <a:r>
              <a:rPr lang="en-US" b="1" dirty="0"/>
              <a:t>Requires the Premium pricing tier</a:t>
            </a:r>
          </a:p>
          <a:p>
            <a:pPr lvl="1"/>
            <a:r>
              <a:rPr lang="en-US" b="1" dirty="0"/>
              <a:t>Is a subject to a number of constraints:</a:t>
            </a:r>
          </a:p>
          <a:p>
            <a:pPr lvl="2"/>
            <a:r>
              <a:rPr lang="en-US" b="1" dirty="0"/>
              <a:t>You can only restore to the same app or to a slot belonging to that app.</a:t>
            </a:r>
          </a:p>
          <a:p>
            <a:pPr lvl="2"/>
            <a:r>
              <a:rPr lang="en-US" b="1" dirty="0"/>
              <a:t>App Service stops the target app or target slot during the restore.</a:t>
            </a:r>
          </a:p>
          <a:p>
            <a:pPr lvl="2"/>
            <a:r>
              <a:rPr lang="en-US" b="1" dirty="0"/>
              <a:t>App Service keeps three months’ worth of snapshots for platform data recovery purposes.</a:t>
            </a:r>
          </a:p>
          <a:p>
            <a:pPr lvl="2"/>
            <a:r>
              <a:rPr lang="en-US" b="1" dirty="0"/>
              <a:t>You can only restore snapshots from the last 30 days.</a:t>
            </a:r>
          </a:p>
          <a:p>
            <a:pPr lvl="1"/>
            <a:r>
              <a:rPr lang="en-US" b="1" dirty="0"/>
              <a:t>Offers several benefits:</a:t>
            </a:r>
          </a:p>
          <a:p>
            <a:pPr lvl="2"/>
            <a:r>
              <a:rPr lang="en-US" b="1" dirty="0"/>
              <a:t>No file copy errors due to file locks.</a:t>
            </a:r>
          </a:p>
          <a:p>
            <a:pPr lvl="2"/>
            <a:r>
              <a:rPr lang="en-US" b="1" dirty="0"/>
              <a:t>No storage size limitation.</a:t>
            </a:r>
          </a:p>
          <a:p>
            <a:pPr lvl="2"/>
            <a:r>
              <a:rPr lang="en-US" b="1" dirty="0"/>
              <a:t>No configuration required</a:t>
            </a:r>
          </a:p>
        </p:txBody>
      </p:sp>
      <p:pic>
        <p:nvPicPr>
          <p:cNvPr id="9218" name="Picture 2" descr="Screenshot of the restore a snapshot page. A snapshot is sel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855" y="4284124"/>
            <a:ext cx="6601570" cy="21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18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Cloning an App</a:t>
            </a:r>
          </a:p>
        </p:txBody>
      </p:sp>
      <p:sp>
        <p:nvSpPr>
          <p:cNvPr id="6" name="Text Placeholder 5"/>
          <p:cNvSpPr>
            <a:spLocks noGrp="1"/>
          </p:cNvSpPr>
          <p:nvPr>
            <p:ph type="body" sz="quarter" idx="10"/>
          </p:nvPr>
        </p:nvSpPr>
        <p:spPr>
          <a:xfrm>
            <a:off x="744764" y="1086110"/>
            <a:ext cx="11018520" cy="5453801"/>
          </a:xfrm>
        </p:spPr>
        <p:txBody>
          <a:bodyPr/>
          <a:lstStyle/>
          <a:p>
            <a:pPr marL="0" indent="0">
              <a:buNone/>
            </a:pPr>
            <a:r>
              <a:rPr lang="en-US" b="1" dirty="0"/>
              <a:t>Creates a replica of a web app in the same or a different region:</a:t>
            </a:r>
          </a:p>
          <a:p>
            <a:pPr lvl="1"/>
            <a:r>
              <a:rPr lang="en-US" b="1" dirty="0"/>
              <a:t>Requires the Premium pricing tier</a:t>
            </a:r>
          </a:p>
          <a:p>
            <a:pPr lvl="1"/>
            <a:r>
              <a:rPr lang="en-US" b="1" dirty="0"/>
              <a:t>Allows selecting settings to clone, including:</a:t>
            </a:r>
          </a:p>
          <a:p>
            <a:pPr lvl="2"/>
            <a:r>
              <a:rPr lang="en-US" b="1" dirty="0"/>
              <a:t>Connection strings</a:t>
            </a:r>
          </a:p>
          <a:p>
            <a:pPr lvl="2"/>
            <a:r>
              <a:rPr lang="en-US" b="1" dirty="0"/>
              <a:t>Deployment source</a:t>
            </a:r>
          </a:p>
          <a:p>
            <a:pPr lvl="2"/>
            <a:r>
              <a:rPr lang="en-US" b="1" dirty="0"/>
              <a:t>Custom domains</a:t>
            </a:r>
          </a:p>
          <a:p>
            <a:pPr lvl="1"/>
            <a:r>
              <a:rPr lang="en-US" b="1" dirty="0"/>
              <a:t>Does not include:</a:t>
            </a:r>
          </a:p>
          <a:p>
            <a:pPr lvl="2"/>
            <a:r>
              <a:rPr lang="en-US" b="1" dirty="0"/>
              <a:t>Auto scale settings</a:t>
            </a:r>
          </a:p>
          <a:p>
            <a:pPr lvl="2"/>
            <a:r>
              <a:rPr lang="en-US" b="1" dirty="0"/>
              <a:t>Backup schedule</a:t>
            </a:r>
          </a:p>
          <a:p>
            <a:pPr lvl="2"/>
            <a:r>
              <a:rPr lang="en-US" b="1" dirty="0"/>
              <a:t>VNET settings</a:t>
            </a:r>
          </a:p>
          <a:p>
            <a:pPr lvl="2"/>
            <a:r>
              <a:rPr lang="en-US" b="1" dirty="0" err="1"/>
              <a:t>Auth</a:t>
            </a:r>
            <a:r>
              <a:rPr lang="en-US" b="1" dirty="0"/>
              <a:t> settings</a:t>
            </a:r>
          </a:p>
          <a:p>
            <a:pPr lvl="2"/>
            <a:r>
              <a:rPr lang="en-US" b="1" dirty="0"/>
              <a:t>Kudu Extensions</a:t>
            </a:r>
          </a:p>
          <a:p>
            <a:pPr lvl="2"/>
            <a:r>
              <a:rPr lang="en-US" b="1" dirty="0" err="1"/>
              <a:t>TiP</a:t>
            </a:r>
            <a:r>
              <a:rPr lang="en-US" b="1" dirty="0"/>
              <a:t> rules</a:t>
            </a:r>
          </a:p>
          <a:p>
            <a:pPr lvl="2"/>
            <a:r>
              <a:rPr lang="en-US" b="1" dirty="0"/>
              <a:t>Database content</a:t>
            </a:r>
          </a:p>
          <a:p>
            <a:pPr lvl="2"/>
            <a:r>
              <a:rPr lang="en-US" b="1" dirty="0"/>
              <a:t>App Insights</a:t>
            </a:r>
          </a:p>
          <a:p>
            <a:pPr lvl="2"/>
            <a:endParaRPr lang="en-US" b="1" dirty="0"/>
          </a:p>
          <a:p>
            <a:pPr lvl="1"/>
            <a:endParaRPr lang="en-US" b="1" dirty="0"/>
          </a:p>
        </p:txBody>
      </p:sp>
      <p:pic>
        <p:nvPicPr>
          <p:cNvPr id="10242" name="Picture 2" descr="Screenshot of the Clone Settings page, described in the previous sentenc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514" y="3087776"/>
            <a:ext cx="8036269" cy="3452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2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Azure Backup and Restore</a:t>
            </a:r>
          </a:p>
        </p:txBody>
      </p:sp>
      <p:sp>
        <p:nvSpPr>
          <p:cNvPr id="2" name="Text Placeholder 1">
            <a:extLst>
              <a:ext uri="{FF2B5EF4-FFF2-40B4-BE49-F238E27FC236}">
                <a16:creationId xmlns:a16="http://schemas.microsoft.com/office/drawing/2014/main" id="{B58E1A8B-26A5-41C8-A4B8-6B9276B45C8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8709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03: App Service Security</a:t>
            </a:r>
            <a:endParaRPr lang="en-US" dirty="0"/>
          </a:p>
        </p:txBody>
      </p:sp>
      <p:sp>
        <p:nvSpPr>
          <p:cNvPr id="2" name="Text Placeholder 1">
            <a:extLst>
              <a:ext uri="{FF2B5EF4-FFF2-40B4-BE49-F238E27FC236}">
                <a16:creationId xmlns:a16="http://schemas.microsoft.com/office/drawing/2014/main" id="{A0DEED5E-9106-46A6-A161-02EACA8D18D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015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Video: </a:t>
            </a:r>
            <a:r>
              <a:rPr lang="en-US" dirty="0">
                <a:hlinkClick r:id="rId3"/>
              </a:rPr>
              <a:t>App Security Features Overview</a:t>
            </a:r>
            <a:endParaRPr lang="en-US" dirty="0"/>
          </a:p>
        </p:txBody>
      </p:sp>
    </p:spTree>
    <p:extLst>
      <p:ext uri="{BB962C8B-B14F-4D97-AF65-F5344CB8AC3E}">
        <p14:creationId xmlns:p14="http://schemas.microsoft.com/office/powerpoint/2010/main" val="209285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App Service Security Levels</a:t>
            </a:r>
          </a:p>
        </p:txBody>
      </p:sp>
      <p:sp>
        <p:nvSpPr>
          <p:cNvPr id="6" name="Text Placeholder 5"/>
          <p:cNvSpPr>
            <a:spLocks noGrp="1"/>
          </p:cNvSpPr>
          <p:nvPr>
            <p:ph type="body" sz="quarter" idx="10"/>
          </p:nvPr>
        </p:nvSpPr>
        <p:spPr>
          <a:xfrm>
            <a:off x="588263" y="1077034"/>
            <a:ext cx="11018520" cy="5453801"/>
          </a:xfrm>
        </p:spPr>
        <p:txBody>
          <a:bodyPr/>
          <a:lstStyle/>
          <a:p>
            <a:pPr marL="0" indent="0">
              <a:buNone/>
            </a:pPr>
            <a:r>
              <a:rPr lang="en-US" b="1" dirty="0"/>
              <a:t>Infrastructure and platform security:</a:t>
            </a:r>
          </a:p>
          <a:p>
            <a:pPr lvl="1"/>
            <a:r>
              <a:rPr lang="en-US" b="1" dirty="0"/>
              <a:t>Controlled by the Azure platform</a:t>
            </a:r>
          </a:p>
          <a:p>
            <a:pPr lvl="1"/>
            <a:r>
              <a:rPr lang="en-US" b="1" dirty="0"/>
              <a:t>Includes compute, storage, network, web frameworks, integration features, etc.</a:t>
            </a:r>
          </a:p>
          <a:p>
            <a:pPr lvl="1"/>
            <a:r>
              <a:rPr lang="en-US" b="1" dirty="0"/>
              <a:t>Involves continuous security and compliance checks:</a:t>
            </a:r>
          </a:p>
          <a:p>
            <a:pPr lvl="2"/>
            <a:r>
              <a:rPr lang="en-US" b="1" dirty="0"/>
              <a:t>App Service apps are isolated from both the Internet and from the other customers' Azure resources.</a:t>
            </a:r>
          </a:p>
          <a:p>
            <a:pPr lvl="2"/>
            <a:r>
              <a:rPr lang="en-US" b="1" dirty="0"/>
              <a:t>Communication of secrets between App Service apps and other Azure resources does not cross network boundaries and is always encrypted.</a:t>
            </a:r>
          </a:p>
          <a:p>
            <a:pPr lvl="2"/>
            <a:r>
              <a:rPr lang="en-US" b="1" dirty="0"/>
              <a:t>Communication between App Service apps and external resources, such as PowerShell, Azure CLI, Azure SDKs, REST APIs, and hybrid connections, is properly encrypted.</a:t>
            </a:r>
          </a:p>
          <a:p>
            <a:pPr lvl="2"/>
            <a:r>
              <a:rPr lang="en-US" b="1" dirty="0"/>
              <a:t>24-hour threat management protects App Service resources from malware, distributed denial-of-service (DDoS), man-in-the-middle (MITM), and other threats.</a:t>
            </a:r>
          </a:p>
          <a:p>
            <a:pPr marL="0" indent="0">
              <a:buNone/>
            </a:pPr>
            <a:r>
              <a:rPr lang="en-US" b="1" dirty="0"/>
              <a:t>Application security:</a:t>
            </a:r>
          </a:p>
          <a:p>
            <a:pPr lvl="1"/>
            <a:r>
              <a:rPr lang="en-US" b="1" dirty="0"/>
              <a:t>Controlled by customers</a:t>
            </a:r>
          </a:p>
          <a:p>
            <a:pPr lvl="1"/>
            <a:r>
              <a:rPr lang="en-US" b="1" dirty="0"/>
              <a:t>Includes Azure AD integration, certificate management, secure communication, etc.</a:t>
            </a:r>
          </a:p>
          <a:p>
            <a:pPr lvl="1"/>
            <a:endParaRPr lang="en-US" b="1" dirty="0"/>
          </a:p>
          <a:p>
            <a:pPr lvl="1"/>
            <a:endParaRPr lang="en-US" b="1" dirty="0"/>
          </a:p>
        </p:txBody>
      </p:sp>
      <p:pic>
        <p:nvPicPr>
          <p:cNvPr id="11266" name="Picture 2" descr="Two text boxes with a plus sign between them. One box says Infrastructure and Platform security and the other box says Application Secur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133" y="5960170"/>
            <a:ext cx="4838700"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4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Application Security</a:t>
            </a:r>
          </a:p>
        </p:txBody>
      </p:sp>
      <p:sp>
        <p:nvSpPr>
          <p:cNvPr id="6" name="Text Placeholder 5"/>
          <p:cNvSpPr>
            <a:spLocks noGrp="1"/>
          </p:cNvSpPr>
          <p:nvPr>
            <p:ph type="body" sz="quarter" idx="10"/>
          </p:nvPr>
        </p:nvSpPr>
        <p:spPr>
          <a:xfrm>
            <a:off x="529302" y="1592041"/>
            <a:ext cx="11018520" cy="2351413"/>
          </a:xfrm>
        </p:spPr>
        <p:txBody>
          <a:bodyPr/>
          <a:lstStyle/>
          <a:p>
            <a:pPr marL="0" indent="0">
              <a:buNone/>
            </a:pPr>
            <a:r>
              <a:rPr lang="en-US" b="1" dirty="0"/>
              <a:t>Customers are responsible for:</a:t>
            </a:r>
          </a:p>
          <a:p>
            <a:pPr lvl="1"/>
            <a:r>
              <a:rPr lang="en-US" b="1" dirty="0"/>
              <a:t>Developing, deploying, and managing App Service code and content in a secure way</a:t>
            </a:r>
          </a:p>
          <a:p>
            <a:pPr lvl="1"/>
            <a:r>
              <a:rPr lang="en-US" b="1" dirty="0"/>
              <a:t>Protecting apps from cyber threats such as:</a:t>
            </a:r>
          </a:p>
          <a:p>
            <a:pPr lvl="2"/>
            <a:r>
              <a:rPr lang="en-US" b="1" dirty="0"/>
              <a:t>SQL Injection</a:t>
            </a:r>
          </a:p>
          <a:p>
            <a:pPr lvl="2"/>
            <a:r>
              <a:rPr lang="en-US" b="1" dirty="0"/>
              <a:t>Session hijacking</a:t>
            </a:r>
          </a:p>
          <a:p>
            <a:pPr lvl="2"/>
            <a:r>
              <a:rPr lang="en-US" b="1" dirty="0"/>
              <a:t>Cross-site-scripting</a:t>
            </a:r>
          </a:p>
          <a:p>
            <a:pPr lvl="2"/>
            <a:r>
              <a:rPr lang="en-US" b="1" dirty="0"/>
              <a:t>Application level Man-In-the-Middle (MITM) attacks</a:t>
            </a:r>
          </a:p>
        </p:txBody>
      </p:sp>
    </p:spTree>
    <p:extLst>
      <p:ext uri="{BB962C8B-B14F-4D97-AF65-F5344CB8AC3E}">
        <p14:creationId xmlns:p14="http://schemas.microsoft.com/office/powerpoint/2010/main" val="94104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App Service Authentication</a:t>
            </a:r>
          </a:p>
        </p:txBody>
      </p:sp>
      <p:sp>
        <p:nvSpPr>
          <p:cNvPr id="6" name="Text Placeholder 5"/>
          <p:cNvSpPr>
            <a:spLocks noGrp="1"/>
          </p:cNvSpPr>
          <p:nvPr>
            <p:ph type="body" sz="quarter" idx="10"/>
          </p:nvPr>
        </p:nvSpPr>
        <p:spPr>
          <a:xfrm>
            <a:off x="524046" y="1413365"/>
            <a:ext cx="11018520" cy="3681008"/>
          </a:xfrm>
        </p:spPr>
        <p:txBody>
          <a:bodyPr/>
          <a:lstStyle/>
          <a:p>
            <a:pPr marL="0" indent="0">
              <a:buNone/>
            </a:pPr>
            <a:r>
              <a:rPr lang="en-US" b="1" dirty="0"/>
              <a:t>Relies on a trust relationship with an identity provider (</a:t>
            </a:r>
            <a:r>
              <a:rPr lang="en-US" b="1" dirty="0" err="1"/>
              <a:t>IdP</a:t>
            </a:r>
            <a:r>
              <a:rPr lang="en-US" b="1" dirty="0"/>
              <a:t>):</a:t>
            </a:r>
          </a:p>
          <a:p>
            <a:pPr lvl="1"/>
            <a:r>
              <a:rPr lang="en-US" b="1" dirty="0"/>
              <a:t>You select an identity provider for your App Service app</a:t>
            </a:r>
          </a:p>
          <a:p>
            <a:pPr lvl="1"/>
            <a:r>
              <a:rPr lang="en-US" b="1" dirty="0"/>
              <a:t>The identity provider handles authentication and generates authentication token </a:t>
            </a:r>
          </a:p>
          <a:p>
            <a:pPr lvl="1"/>
            <a:r>
              <a:rPr lang="en-US" b="1" dirty="0"/>
              <a:t>The App Service app validates token assertions and authorizes access to its resources</a:t>
            </a:r>
          </a:p>
          <a:p>
            <a:pPr lvl="1"/>
            <a:r>
              <a:rPr lang="en-US" b="1" dirty="0"/>
              <a:t>Cookies, JWTs, and bearer tokens validate access for the duration of a session</a:t>
            </a:r>
          </a:p>
          <a:p>
            <a:pPr marL="0" indent="0">
              <a:buNone/>
            </a:pPr>
            <a:endParaRPr lang="en-US" sz="1000" b="1" dirty="0"/>
          </a:p>
          <a:p>
            <a:pPr marL="0" indent="0">
              <a:buNone/>
            </a:pPr>
            <a:r>
              <a:rPr lang="en-US" b="1" dirty="0"/>
              <a:t>Directs authentication requests to an authentication endpoint</a:t>
            </a:r>
          </a:p>
          <a:p>
            <a:pPr marL="0" indent="0">
              <a:buNone/>
            </a:pPr>
            <a:endParaRPr lang="en-US" sz="1000" b="1" dirty="0"/>
          </a:p>
          <a:p>
            <a:pPr marL="0" indent="0">
              <a:buNone/>
            </a:pPr>
            <a:r>
              <a:rPr lang="en-US" b="1" dirty="0"/>
              <a:t>Includes built-in supports for the most popular identity providers</a:t>
            </a:r>
          </a:p>
          <a:p>
            <a:pPr lvl="1"/>
            <a:endParaRPr lang="en-US" b="1" dirty="0"/>
          </a:p>
        </p:txBody>
      </p:sp>
      <p:pic>
        <p:nvPicPr>
          <p:cNvPr id="12290" name="Picture 2" descr="An Identity Provider, with IDs and secrets, Is shown connecting to the App Service endpoint. A user is also shown connecting to the App Service endpoi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840" y="5242917"/>
            <a:ext cx="62388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8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Authentication Providers</a:t>
            </a:r>
          </a:p>
        </p:txBody>
      </p:sp>
      <p:sp>
        <p:nvSpPr>
          <p:cNvPr id="6" name="Text Placeholder 5"/>
          <p:cNvSpPr>
            <a:spLocks noGrp="1"/>
          </p:cNvSpPr>
          <p:nvPr>
            <p:ph type="body" sz="quarter" idx="10"/>
          </p:nvPr>
        </p:nvSpPr>
        <p:spPr>
          <a:xfrm>
            <a:off x="655426" y="1223494"/>
            <a:ext cx="11018520" cy="3385542"/>
          </a:xfrm>
        </p:spPr>
        <p:txBody>
          <a:bodyPr/>
          <a:lstStyle/>
          <a:p>
            <a:pPr marL="0" indent="0">
              <a:buNone/>
            </a:pPr>
            <a:r>
              <a:rPr lang="en-US" b="1" dirty="0"/>
              <a:t>Configurable directly from the Azure portal:</a:t>
            </a:r>
          </a:p>
          <a:p>
            <a:pPr lvl="1"/>
            <a:r>
              <a:rPr lang="en-US" b="1" dirty="0"/>
              <a:t>Relies on the Authentication/Authorization feature</a:t>
            </a:r>
          </a:p>
          <a:p>
            <a:pPr lvl="1"/>
            <a:r>
              <a:rPr lang="en-US" b="1" dirty="0"/>
              <a:t>Uses federated identity</a:t>
            </a:r>
          </a:p>
          <a:p>
            <a:pPr lvl="1"/>
            <a:r>
              <a:rPr lang="en-US" b="1" dirty="0"/>
              <a:t>Offers built-in support for:</a:t>
            </a:r>
          </a:p>
          <a:p>
            <a:pPr lvl="2"/>
            <a:r>
              <a:rPr lang="en-US" b="1" dirty="0"/>
              <a:t>Azure AD</a:t>
            </a:r>
          </a:p>
          <a:p>
            <a:pPr lvl="2"/>
            <a:r>
              <a:rPr lang="en-US" b="1" dirty="0"/>
              <a:t>Facebook</a:t>
            </a:r>
          </a:p>
          <a:p>
            <a:pPr lvl="2"/>
            <a:r>
              <a:rPr lang="en-US" b="1" dirty="0"/>
              <a:t>Google</a:t>
            </a:r>
          </a:p>
          <a:p>
            <a:pPr lvl="2"/>
            <a:r>
              <a:rPr lang="en-US" b="1" dirty="0"/>
              <a:t>Microsoft Account</a:t>
            </a:r>
          </a:p>
          <a:p>
            <a:pPr lvl="2"/>
            <a:r>
              <a:rPr lang="en-US" b="1" dirty="0"/>
              <a:t>Twitter</a:t>
            </a:r>
          </a:p>
          <a:p>
            <a:pPr lvl="1"/>
            <a:endParaRPr lang="en-US" b="1" dirty="0"/>
          </a:p>
        </p:txBody>
      </p:sp>
      <p:pic>
        <p:nvPicPr>
          <p:cNvPr id="13314" name="Picture 2" descr="The Authentication and Authorization Settings page. App Service authentication has been enabled. A drop-down of choices, discussed in the text, is sh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697" y="3012228"/>
            <a:ext cx="6338444" cy="338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9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Optional Video: </a:t>
            </a:r>
            <a:r>
              <a:rPr lang="en-US" dirty="0">
                <a:hlinkClick r:id="rId3"/>
              </a:rPr>
              <a:t>App Service Authentication Options</a:t>
            </a:r>
            <a:endParaRPr lang="en-US" dirty="0"/>
          </a:p>
        </p:txBody>
      </p:sp>
    </p:spTree>
    <p:extLst>
      <p:ext uri="{BB962C8B-B14F-4D97-AF65-F5344CB8AC3E}">
        <p14:creationId xmlns:p14="http://schemas.microsoft.com/office/powerpoint/2010/main" val="393904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Web App Features</a:t>
            </a:r>
          </a:p>
        </p:txBody>
      </p:sp>
      <p:sp>
        <p:nvSpPr>
          <p:cNvPr id="6" name="Text Placeholder 5"/>
          <p:cNvSpPr>
            <a:spLocks noGrp="1"/>
          </p:cNvSpPr>
          <p:nvPr>
            <p:ph type="body" sz="quarter" idx="10"/>
          </p:nvPr>
        </p:nvSpPr>
        <p:spPr>
          <a:xfrm>
            <a:off x="586740" y="1339793"/>
            <a:ext cx="11018520" cy="3754874"/>
          </a:xfrm>
        </p:spPr>
        <p:txBody>
          <a:bodyPr/>
          <a:lstStyle/>
          <a:p>
            <a:pPr marL="0" indent="0">
              <a:buNone/>
            </a:pPr>
            <a:r>
              <a:rPr lang="en-US" b="1" dirty="0"/>
              <a:t>Service included in the App Service offering, which provides:</a:t>
            </a:r>
          </a:p>
          <a:p>
            <a:pPr lvl="1"/>
            <a:r>
              <a:rPr lang="en-US" b="1" dirty="0"/>
              <a:t>Multiple languages and frameworks</a:t>
            </a:r>
          </a:p>
          <a:p>
            <a:pPr lvl="1"/>
            <a:r>
              <a:rPr lang="en-US" b="1" dirty="0"/>
              <a:t>DevOps optimization</a:t>
            </a:r>
          </a:p>
          <a:p>
            <a:pPr lvl="1"/>
            <a:r>
              <a:rPr lang="en-US" b="1" dirty="0"/>
              <a:t>Global scale with high availability</a:t>
            </a:r>
          </a:p>
          <a:p>
            <a:pPr lvl="1"/>
            <a:r>
              <a:rPr lang="en-US" b="1" dirty="0"/>
              <a:t>Connections to SaaS platforms and on-premises data</a:t>
            </a:r>
          </a:p>
          <a:p>
            <a:pPr lvl="1"/>
            <a:r>
              <a:rPr lang="en-US" b="1" dirty="0"/>
              <a:t>Security and compliance</a:t>
            </a:r>
          </a:p>
          <a:p>
            <a:pPr lvl="1"/>
            <a:r>
              <a:rPr lang="en-US" b="1" dirty="0"/>
              <a:t>Application templates</a:t>
            </a:r>
          </a:p>
          <a:p>
            <a:pPr lvl="1"/>
            <a:r>
              <a:rPr lang="en-US" b="1" dirty="0"/>
              <a:t>Visual Studio integration</a:t>
            </a:r>
          </a:p>
          <a:p>
            <a:pPr lvl="1"/>
            <a:r>
              <a:rPr lang="en-US" b="1" dirty="0"/>
              <a:t>API and mobile features</a:t>
            </a:r>
          </a:p>
          <a:p>
            <a:pPr lvl="1"/>
            <a:r>
              <a:rPr lang="en-US" b="1" dirty="0" err="1"/>
              <a:t>Serverless</a:t>
            </a:r>
            <a:r>
              <a:rPr lang="en-US" b="1" dirty="0"/>
              <a:t> code</a:t>
            </a:r>
          </a:p>
        </p:txBody>
      </p:sp>
    </p:spTree>
    <p:extLst>
      <p:ext uri="{BB962C8B-B14F-4D97-AF65-F5344CB8AC3E}">
        <p14:creationId xmlns:p14="http://schemas.microsoft.com/office/powerpoint/2010/main" val="38716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Demonstration: </a:t>
            </a:r>
            <a:r>
              <a:rPr lang="en-US" dirty="0">
                <a:hlinkClick r:id="rId3"/>
              </a:rPr>
              <a:t>Authentication and Authorization Features</a:t>
            </a:r>
            <a:endParaRPr lang="en-US" dirty="0"/>
          </a:p>
        </p:txBody>
      </p:sp>
    </p:spTree>
    <p:extLst>
      <p:ext uri="{BB962C8B-B14F-4D97-AF65-F5344CB8AC3E}">
        <p14:creationId xmlns:p14="http://schemas.microsoft.com/office/powerpoint/2010/main" val="35640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Demonstration: </a:t>
            </a:r>
            <a:r>
              <a:rPr lang="en-US" dirty="0">
                <a:hlinkClick r:id="rId3"/>
              </a:rPr>
              <a:t>App Service Security Features</a:t>
            </a:r>
            <a:endParaRPr lang="en-US" dirty="0"/>
          </a:p>
        </p:txBody>
      </p:sp>
    </p:spTree>
    <p:extLst>
      <p:ext uri="{BB962C8B-B14F-4D97-AF65-F5344CB8AC3E}">
        <p14:creationId xmlns:p14="http://schemas.microsoft.com/office/powerpoint/2010/main" val="210375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err="1"/>
              <a:t>Optioanl</a:t>
            </a:r>
            <a:r>
              <a:rPr lang="en-US" dirty="0"/>
              <a:t> Video: </a:t>
            </a:r>
            <a:r>
              <a:rPr lang="en-US" dirty="0">
                <a:hlinkClick r:id="rId3"/>
              </a:rPr>
              <a:t>App Service Isolation Overview</a:t>
            </a:r>
            <a:endParaRPr lang="en-US" dirty="0"/>
          </a:p>
        </p:txBody>
      </p:sp>
    </p:spTree>
    <p:extLst>
      <p:ext uri="{BB962C8B-B14F-4D97-AF65-F5344CB8AC3E}">
        <p14:creationId xmlns:p14="http://schemas.microsoft.com/office/powerpoint/2010/main" val="26971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Demonstration: </a:t>
            </a:r>
            <a:r>
              <a:rPr lang="en-US" dirty="0">
                <a:hlinkClick r:id="rId3"/>
              </a:rPr>
              <a:t>App Service Isolation</a:t>
            </a:r>
            <a:endParaRPr lang="en-US" dirty="0"/>
          </a:p>
        </p:txBody>
      </p:sp>
    </p:spTree>
    <p:extLst>
      <p:ext uri="{BB962C8B-B14F-4D97-AF65-F5344CB8AC3E}">
        <p14:creationId xmlns:p14="http://schemas.microsoft.com/office/powerpoint/2010/main" val="391893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04: </a:t>
            </a:r>
            <a:r>
              <a:rPr lang="en-US" sz="3200" b="1" dirty="0"/>
              <a:t> Serverless Computing Concepts</a:t>
            </a:r>
            <a:endParaRPr lang="en-US" dirty="0"/>
          </a:p>
        </p:txBody>
      </p:sp>
    </p:spTree>
    <p:extLst>
      <p:ext uri="{BB962C8B-B14F-4D97-AF65-F5344CB8AC3E}">
        <p14:creationId xmlns:p14="http://schemas.microsoft.com/office/powerpoint/2010/main" val="388825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err="1"/>
              <a:t>Serverless</a:t>
            </a:r>
            <a:r>
              <a:rPr lang="en-US" dirty="0"/>
              <a:t> Computing</a:t>
            </a:r>
          </a:p>
        </p:txBody>
      </p:sp>
      <p:sp>
        <p:nvSpPr>
          <p:cNvPr id="6" name="Text Placeholder 5"/>
          <p:cNvSpPr>
            <a:spLocks noGrp="1"/>
          </p:cNvSpPr>
          <p:nvPr>
            <p:ph type="body" sz="quarter" idx="10"/>
          </p:nvPr>
        </p:nvSpPr>
        <p:spPr>
          <a:xfrm>
            <a:off x="518792" y="1329282"/>
            <a:ext cx="11018520" cy="4198072"/>
          </a:xfrm>
        </p:spPr>
        <p:txBody>
          <a:bodyPr/>
          <a:lstStyle/>
          <a:p>
            <a:pPr marL="0" indent="0">
              <a:buNone/>
            </a:pPr>
            <a:r>
              <a:rPr lang="en-US" b="1" dirty="0"/>
              <a:t>Abstracts servers, infrastructure, and operating systems</a:t>
            </a:r>
          </a:p>
          <a:p>
            <a:pPr marL="0" indent="0">
              <a:buNone/>
            </a:pPr>
            <a:endParaRPr lang="en-US" sz="1000" b="1" dirty="0"/>
          </a:p>
          <a:p>
            <a:pPr marL="0" indent="0">
              <a:buNone/>
            </a:pPr>
            <a:r>
              <a:rPr lang="en-US" b="1" dirty="0"/>
              <a:t>Reacts to events and triggers in near-real time</a:t>
            </a:r>
          </a:p>
          <a:p>
            <a:pPr marL="0" indent="0">
              <a:buNone/>
            </a:pPr>
            <a:endParaRPr lang="en-US" sz="1000" b="1" dirty="0"/>
          </a:p>
          <a:p>
            <a:pPr marL="0" indent="0">
              <a:buNone/>
            </a:pPr>
            <a:r>
              <a:rPr lang="en-US" b="1" dirty="0"/>
              <a:t>Offers a range of benefits:</a:t>
            </a:r>
          </a:p>
          <a:p>
            <a:pPr lvl="1"/>
            <a:r>
              <a:rPr lang="en-US" b="1" dirty="0"/>
              <a:t>Eliminates management overhead</a:t>
            </a:r>
          </a:p>
          <a:p>
            <a:pPr lvl="1"/>
            <a:r>
              <a:rPr lang="en-US" b="1" dirty="0"/>
              <a:t>Allows developers to focus on business logic</a:t>
            </a:r>
          </a:p>
          <a:p>
            <a:pPr lvl="1"/>
            <a:r>
              <a:rPr lang="en-US" b="1" dirty="0"/>
              <a:t>Implements flexible scaling</a:t>
            </a:r>
          </a:p>
          <a:p>
            <a:pPr lvl="1"/>
            <a:r>
              <a:rPr lang="en-US" b="1" dirty="0"/>
              <a:t>Reduces costs</a:t>
            </a:r>
          </a:p>
          <a:p>
            <a:pPr lvl="1"/>
            <a:endParaRPr lang="en-US" b="1" dirty="0"/>
          </a:p>
          <a:p>
            <a:endParaRPr lang="en-US" b="1" dirty="0"/>
          </a:p>
        </p:txBody>
      </p:sp>
      <p:pic>
        <p:nvPicPr>
          <p:cNvPr id="14338" name="Picture 2" descr="Visual representation of user code with inputs, data, and outputs. The infrastructure is spun-up, scaled, and spun-down when no longer nee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751" y="3587019"/>
            <a:ext cx="4773058" cy="288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7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err="1"/>
              <a:t>Serverless</a:t>
            </a:r>
            <a:r>
              <a:rPr lang="en-US" dirty="0"/>
              <a:t> Applications</a:t>
            </a:r>
          </a:p>
        </p:txBody>
      </p:sp>
      <p:sp>
        <p:nvSpPr>
          <p:cNvPr id="6" name="Text Placeholder 5"/>
          <p:cNvSpPr>
            <a:spLocks noGrp="1"/>
          </p:cNvSpPr>
          <p:nvPr>
            <p:ph type="body" sz="quarter" idx="10"/>
          </p:nvPr>
        </p:nvSpPr>
        <p:spPr>
          <a:xfrm>
            <a:off x="588263" y="1366069"/>
            <a:ext cx="11018520" cy="2942344"/>
          </a:xfrm>
        </p:spPr>
        <p:txBody>
          <a:bodyPr/>
          <a:lstStyle/>
          <a:p>
            <a:r>
              <a:rPr lang="en-US" b="1" dirty="0"/>
              <a:t>Compute:</a:t>
            </a:r>
          </a:p>
          <a:p>
            <a:pPr lvl="1"/>
            <a:r>
              <a:rPr lang="en-US" b="1" dirty="0"/>
              <a:t>Azure Functions</a:t>
            </a:r>
          </a:p>
          <a:p>
            <a:r>
              <a:rPr lang="en-US" b="1" dirty="0"/>
              <a:t>Cloud Messaging:</a:t>
            </a:r>
          </a:p>
          <a:p>
            <a:pPr lvl="1"/>
            <a:r>
              <a:rPr lang="en-US" b="1" dirty="0"/>
              <a:t>Event Grid</a:t>
            </a:r>
          </a:p>
          <a:p>
            <a:pPr lvl="1"/>
            <a:r>
              <a:rPr lang="en-US" b="1" dirty="0"/>
              <a:t>Service Bus</a:t>
            </a:r>
          </a:p>
          <a:p>
            <a:r>
              <a:rPr lang="en-US" b="1" dirty="0"/>
              <a:t>Workflow Orchestration:</a:t>
            </a:r>
          </a:p>
          <a:p>
            <a:pPr lvl="1"/>
            <a:r>
              <a:rPr lang="en-US" b="1" dirty="0"/>
              <a:t>Logic Apps</a:t>
            </a:r>
          </a:p>
        </p:txBody>
      </p:sp>
    </p:spTree>
    <p:extLst>
      <p:ext uri="{BB962C8B-B14F-4D97-AF65-F5344CB8AC3E}">
        <p14:creationId xmlns:p14="http://schemas.microsoft.com/office/powerpoint/2010/main" val="429465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Serverless Computing</a:t>
            </a:r>
            <a:endParaRPr lang="en-US" dirty="0"/>
          </a:p>
        </p:txBody>
      </p:sp>
    </p:spTree>
    <p:extLst>
      <p:ext uri="{BB962C8B-B14F-4D97-AF65-F5344CB8AC3E}">
        <p14:creationId xmlns:p14="http://schemas.microsoft.com/office/powerpoint/2010/main" val="14695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Comparing </a:t>
            </a:r>
            <a:r>
              <a:rPr lang="en-US" dirty="0" err="1"/>
              <a:t>Serverless</a:t>
            </a:r>
            <a:r>
              <a:rPr lang="en-US" dirty="0"/>
              <a:t> Options</a:t>
            </a:r>
          </a:p>
        </p:txBody>
      </p:sp>
      <p:sp>
        <p:nvSpPr>
          <p:cNvPr id="6" name="Text Placeholder 5"/>
          <p:cNvSpPr>
            <a:spLocks noGrp="1"/>
          </p:cNvSpPr>
          <p:nvPr>
            <p:ph type="body" sz="quarter" idx="10"/>
          </p:nvPr>
        </p:nvSpPr>
        <p:spPr>
          <a:xfrm>
            <a:off x="539812" y="1686634"/>
            <a:ext cx="11018520" cy="4370427"/>
          </a:xfrm>
        </p:spPr>
        <p:txBody>
          <a:bodyPr/>
          <a:lstStyle/>
          <a:p>
            <a:pPr lvl="1"/>
            <a:r>
              <a:rPr lang="en-US" b="1" dirty="0"/>
              <a:t>Azure Functions vs Logic Apps:</a:t>
            </a:r>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r>
              <a:rPr lang="en-US" b="1" dirty="0"/>
              <a:t>Azure Functions and WebJobs:</a:t>
            </a:r>
          </a:p>
          <a:p>
            <a:pPr lvl="1"/>
            <a:endParaRPr lang="en-US" b="1" dirty="0"/>
          </a:p>
        </p:txBody>
      </p:sp>
      <p:pic>
        <p:nvPicPr>
          <p:cNvPr id="2" name="Picture 1"/>
          <p:cNvPicPr>
            <a:picLocks noChangeAspect="1"/>
          </p:cNvPicPr>
          <p:nvPr/>
        </p:nvPicPr>
        <p:blipFill>
          <a:blip r:embed="rId3"/>
          <a:stretch>
            <a:fillRect/>
          </a:stretch>
        </p:blipFill>
        <p:spPr>
          <a:xfrm>
            <a:off x="5292187" y="1111538"/>
            <a:ext cx="6215999" cy="3371683"/>
          </a:xfrm>
          <a:prstGeom prst="rect">
            <a:avLst/>
          </a:prstGeom>
        </p:spPr>
      </p:pic>
      <p:pic>
        <p:nvPicPr>
          <p:cNvPr id="3" name="Picture 2"/>
          <p:cNvPicPr>
            <a:picLocks noChangeAspect="1"/>
          </p:cNvPicPr>
          <p:nvPr/>
        </p:nvPicPr>
        <p:blipFill>
          <a:blip r:embed="rId4"/>
          <a:stretch>
            <a:fillRect/>
          </a:stretch>
        </p:blipFill>
        <p:spPr>
          <a:xfrm>
            <a:off x="5264718" y="4878362"/>
            <a:ext cx="6293614" cy="1854135"/>
          </a:xfrm>
          <a:prstGeom prst="rect">
            <a:avLst/>
          </a:prstGeom>
        </p:spPr>
      </p:pic>
    </p:spTree>
    <p:extLst>
      <p:ext uri="{BB962C8B-B14F-4D97-AF65-F5344CB8AC3E}">
        <p14:creationId xmlns:p14="http://schemas.microsoft.com/office/powerpoint/2010/main" val="220179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05: Managing Azure Functions</a:t>
            </a:r>
            <a:endParaRPr lang="en-US" dirty="0"/>
          </a:p>
        </p:txBody>
      </p:sp>
    </p:spTree>
    <p:extLst>
      <p:ext uri="{BB962C8B-B14F-4D97-AF65-F5344CB8AC3E}">
        <p14:creationId xmlns:p14="http://schemas.microsoft.com/office/powerpoint/2010/main" val="27282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What is Continuous Development?</a:t>
            </a:r>
          </a:p>
        </p:txBody>
      </p:sp>
      <p:sp>
        <p:nvSpPr>
          <p:cNvPr id="6" name="Text Placeholder 5"/>
          <p:cNvSpPr>
            <a:spLocks noGrp="1"/>
          </p:cNvSpPr>
          <p:nvPr>
            <p:ph type="body" sz="quarter" idx="10"/>
          </p:nvPr>
        </p:nvSpPr>
        <p:spPr>
          <a:xfrm>
            <a:off x="671191" y="1292496"/>
            <a:ext cx="11018520" cy="2646878"/>
          </a:xfrm>
        </p:spPr>
        <p:txBody>
          <a:bodyPr/>
          <a:lstStyle/>
          <a:p>
            <a:pPr marL="0" indent="0">
              <a:buNone/>
            </a:pPr>
            <a:r>
              <a:rPr lang="en-US" b="1" dirty="0"/>
              <a:t>Automatic publishing of updates to source control code:</a:t>
            </a:r>
          </a:p>
          <a:p>
            <a:pPr lvl="1"/>
            <a:r>
              <a:rPr lang="en-US" b="1" dirty="0"/>
              <a:t>Visual Studio Team Services</a:t>
            </a:r>
          </a:p>
          <a:p>
            <a:pPr lvl="1"/>
            <a:r>
              <a:rPr lang="en-US" b="1" dirty="0" err="1"/>
              <a:t>Bitbucket</a:t>
            </a:r>
            <a:endParaRPr lang="en-US" b="1" dirty="0"/>
          </a:p>
          <a:p>
            <a:pPr lvl="1"/>
            <a:r>
              <a:rPr lang="en-US" b="1" dirty="0"/>
              <a:t>GitHub</a:t>
            </a:r>
          </a:p>
          <a:p>
            <a:pPr lvl="1"/>
            <a:r>
              <a:rPr lang="en-US" b="1" dirty="0" err="1"/>
              <a:t>Git</a:t>
            </a:r>
            <a:endParaRPr lang="en-US" b="1" dirty="0"/>
          </a:p>
          <a:p>
            <a:pPr lvl="1"/>
            <a:r>
              <a:rPr lang="en-US" b="1" dirty="0"/>
              <a:t>and many others…</a:t>
            </a:r>
          </a:p>
          <a:p>
            <a:pPr marL="228600" lvl="1" indent="0">
              <a:buNone/>
            </a:pPr>
            <a:endParaRPr lang="en-US" b="1" dirty="0"/>
          </a:p>
        </p:txBody>
      </p:sp>
      <p:pic>
        <p:nvPicPr>
          <p:cNvPr id="1028" name="Picture 4" descr="Diagram illustrating that two developers are sending information to GitHub and GitHub is providing the information to a websit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9" y="3198262"/>
            <a:ext cx="6571174" cy="320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61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Azure Functions</a:t>
            </a:r>
            <a:endParaRPr lang="en-US" dirty="0"/>
          </a:p>
        </p:txBody>
      </p:sp>
    </p:spTree>
    <p:extLst>
      <p:ext uri="{BB962C8B-B14F-4D97-AF65-F5344CB8AC3E}">
        <p14:creationId xmlns:p14="http://schemas.microsoft.com/office/powerpoint/2010/main" val="389035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Overview of Azure Functions</a:t>
            </a:r>
          </a:p>
        </p:txBody>
      </p:sp>
      <p:sp>
        <p:nvSpPr>
          <p:cNvPr id="6" name="Text Placeholder 5"/>
          <p:cNvSpPr>
            <a:spLocks noGrp="1"/>
          </p:cNvSpPr>
          <p:nvPr>
            <p:ph type="body" sz="quarter" idx="10"/>
          </p:nvPr>
        </p:nvSpPr>
        <p:spPr>
          <a:xfrm>
            <a:off x="586740" y="1287241"/>
            <a:ext cx="11018520" cy="1908215"/>
          </a:xfrm>
        </p:spPr>
        <p:txBody>
          <a:bodyPr/>
          <a:lstStyle/>
          <a:p>
            <a:pPr marL="0" indent="0">
              <a:buNone/>
            </a:pPr>
            <a:r>
              <a:rPr lang="en-US" b="1" dirty="0"/>
              <a:t>Serverless compute service:</a:t>
            </a:r>
          </a:p>
          <a:p>
            <a:pPr lvl="1"/>
            <a:r>
              <a:rPr lang="en-US" b="1" dirty="0"/>
              <a:t>Eliminates the need to explicitly provision or manage infrastructure</a:t>
            </a:r>
          </a:p>
          <a:p>
            <a:pPr lvl="1"/>
            <a:r>
              <a:rPr lang="en-US" b="1" dirty="0"/>
              <a:t>Enables running code on-demand or in response to a trigger</a:t>
            </a:r>
          </a:p>
          <a:p>
            <a:pPr lvl="1"/>
            <a:r>
              <a:rPr lang="en-US" b="1" dirty="0"/>
              <a:t>Incurs charges only when active</a:t>
            </a:r>
          </a:p>
          <a:p>
            <a:pPr lvl="1"/>
            <a:endParaRPr lang="en-US" b="1" dirty="0"/>
          </a:p>
        </p:txBody>
      </p:sp>
      <p:pic>
        <p:nvPicPr>
          <p:cNvPr id="15362" name="Picture 2" descr="An Azure function is shown receiving instructions from Azure. A bulleted list under the Azure Functions lists the characteristics associated with the Azure function:serverless compute; event-driven; Azure provisions the necessary resources; and activity-based bill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421" y="3271962"/>
            <a:ext cx="494347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77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Features of Azure Functions</a:t>
            </a:r>
          </a:p>
        </p:txBody>
      </p:sp>
      <p:sp>
        <p:nvSpPr>
          <p:cNvPr id="6" name="Text Placeholder 5"/>
          <p:cNvSpPr>
            <a:spLocks noGrp="1"/>
          </p:cNvSpPr>
          <p:nvPr>
            <p:ph type="body" sz="quarter" idx="10"/>
          </p:nvPr>
        </p:nvSpPr>
        <p:spPr>
          <a:xfrm>
            <a:off x="586740" y="1187392"/>
            <a:ext cx="11018520" cy="4739759"/>
          </a:xfrm>
        </p:spPr>
        <p:txBody>
          <a:bodyPr/>
          <a:lstStyle/>
          <a:p>
            <a:pPr lvl="1"/>
            <a:r>
              <a:rPr lang="en-US" b="1" dirty="0"/>
              <a:t>Support for a range of programming languages: </a:t>
            </a:r>
          </a:p>
          <a:p>
            <a:pPr lvl="2"/>
            <a:r>
              <a:rPr lang="en-US" b="1" dirty="0"/>
              <a:t>C#, F#, Node.js, Python, PHP, batch, bash, or any executable.</a:t>
            </a:r>
          </a:p>
          <a:p>
            <a:pPr lvl="1"/>
            <a:r>
              <a:rPr lang="en-US" b="1" dirty="0"/>
              <a:t>Pay-per-use pricing model</a:t>
            </a:r>
          </a:p>
          <a:p>
            <a:pPr lvl="1"/>
            <a:r>
              <a:rPr lang="en-US" b="1" dirty="0"/>
              <a:t>Support for custom dependencies:</a:t>
            </a:r>
          </a:p>
          <a:p>
            <a:pPr lvl="2"/>
            <a:r>
              <a:rPr lang="en-US" b="1" dirty="0" err="1"/>
              <a:t>NuGet</a:t>
            </a:r>
            <a:r>
              <a:rPr lang="en-US" b="1" dirty="0"/>
              <a:t> and NPM-based libraries.</a:t>
            </a:r>
          </a:p>
          <a:p>
            <a:pPr lvl="1"/>
            <a:r>
              <a:rPr lang="en-US" b="1" dirty="0"/>
              <a:t>Integration with the most popular OAuth providers:</a:t>
            </a:r>
          </a:p>
          <a:p>
            <a:pPr lvl="2"/>
            <a:r>
              <a:rPr lang="en-US" b="1" dirty="0"/>
              <a:t>Azure AD, Facebook, Google, Twitter, and Microsoft Account.</a:t>
            </a:r>
          </a:p>
          <a:p>
            <a:pPr lvl="1"/>
            <a:r>
              <a:rPr lang="en-US" b="1" dirty="0"/>
              <a:t>Integration with other Azure services and SaaS apps.</a:t>
            </a:r>
          </a:p>
          <a:p>
            <a:pPr lvl="1"/>
            <a:r>
              <a:rPr lang="en-US" b="1" dirty="0"/>
              <a:t>Flexible development:</a:t>
            </a:r>
          </a:p>
          <a:p>
            <a:pPr lvl="2"/>
            <a:r>
              <a:rPr lang="en-US" b="1" dirty="0"/>
              <a:t>Directly from the Azure portal</a:t>
            </a:r>
          </a:p>
          <a:p>
            <a:pPr lvl="2"/>
            <a:r>
              <a:rPr lang="en-US" b="1" dirty="0"/>
              <a:t>Via continuous integration through GitHub, VSTS, and other supported development tools.</a:t>
            </a:r>
          </a:p>
          <a:p>
            <a:pPr lvl="1"/>
            <a:r>
              <a:rPr lang="en-US" b="1" dirty="0"/>
              <a:t>Open-source: available on GitHub.</a:t>
            </a:r>
          </a:p>
          <a:p>
            <a:pPr lvl="1"/>
            <a:r>
              <a:rPr lang="en-US" b="1" dirty="0"/>
              <a:t>Ease of code reuse:</a:t>
            </a:r>
          </a:p>
          <a:p>
            <a:pPr lvl="2"/>
            <a:r>
              <a:rPr lang="en-US" b="1" dirty="0"/>
              <a:t>Developers can reuse their functions in multiple applications.</a:t>
            </a:r>
          </a:p>
        </p:txBody>
      </p:sp>
    </p:spTree>
    <p:extLst>
      <p:ext uri="{BB962C8B-B14F-4D97-AF65-F5344CB8AC3E}">
        <p14:creationId xmlns:p14="http://schemas.microsoft.com/office/powerpoint/2010/main" val="38447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Functions (Examples)</a:t>
            </a:r>
          </a:p>
        </p:txBody>
      </p:sp>
      <p:sp>
        <p:nvSpPr>
          <p:cNvPr id="6" name="Text Placeholder 5"/>
          <p:cNvSpPr>
            <a:spLocks noGrp="1"/>
          </p:cNvSpPr>
          <p:nvPr>
            <p:ph type="body" sz="quarter" idx="10"/>
          </p:nvPr>
        </p:nvSpPr>
        <p:spPr>
          <a:xfrm>
            <a:off x="539812" y="1686634"/>
            <a:ext cx="11018520" cy="4001095"/>
          </a:xfrm>
        </p:spPr>
        <p:txBody>
          <a:bodyPr/>
          <a:lstStyle/>
          <a:p>
            <a:pPr lvl="1"/>
            <a:r>
              <a:rPr lang="en-US" b="1" dirty="0"/>
              <a:t>Web app backend</a:t>
            </a:r>
          </a:p>
          <a:p>
            <a:pPr lvl="1"/>
            <a:endParaRPr lang="en-US" b="1" dirty="0"/>
          </a:p>
          <a:p>
            <a:pPr lvl="1"/>
            <a:endParaRPr lang="en-US" b="1" dirty="0"/>
          </a:p>
          <a:p>
            <a:pPr lvl="1"/>
            <a:endParaRPr lang="en-US" b="1" dirty="0"/>
          </a:p>
          <a:p>
            <a:pPr lvl="1"/>
            <a:endParaRPr lang="en-US" b="1" dirty="0"/>
          </a:p>
          <a:p>
            <a:pPr lvl="1"/>
            <a:r>
              <a:rPr lang="en-US" b="1" dirty="0"/>
              <a:t>Real-time file processing</a:t>
            </a:r>
          </a:p>
          <a:p>
            <a:pPr lvl="1"/>
            <a:endParaRPr lang="en-US" b="1" dirty="0"/>
          </a:p>
          <a:p>
            <a:pPr lvl="1"/>
            <a:endParaRPr lang="en-US" b="1" dirty="0"/>
          </a:p>
          <a:p>
            <a:pPr lvl="1"/>
            <a:endParaRPr lang="en-US" b="1" dirty="0"/>
          </a:p>
          <a:p>
            <a:pPr lvl="1"/>
            <a:endParaRPr lang="en-US" b="1" dirty="0"/>
          </a:p>
          <a:p>
            <a:pPr lvl="1"/>
            <a:r>
              <a:rPr lang="en-US" b="1" dirty="0"/>
              <a:t>Automation of scheduled tasks</a:t>
            </a:r>
          </a:p>
        </p:txBody>
      </p:sp>
      <p:pic>
        <p:nvPicPr>
          <p:cNvPr id="16386" name="Picture 2" descr="Diagram showing a request made to a web app. That request is queued in the service bus. A function processes the request and sends the output to th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853" y="1164972"/>
            <a:ext cx="4542972" cy="160075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Diagram showing a real-time processing workflow: A PDF file is added to Blob storage. A function decomposes the PDF file and sends it to Cognitive Services for OCR detection. Structured data from the file is then sent to the SQL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751" y="3089438"/>
            <a:ext cx="3853008" cy="1641382"/>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Diagram showing the workflow of an automation of scheduled tasks: A function cleans a database every 15 minutes. It then deduplicates entries based on business log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2853" y="5171366"/>
            <a:ext cx="2873487" cy="148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2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Function Service Plans</a:t>
            </a:r>
          </a:p>
        </p:txBody>
      </p:sp>
      <p:sp>
        <p:nvSpPr>
          <p:cNvPr id="6" name="Text Placeholder 5"/>
          <p:cNvSpPr>
            <a:spLocks noGrp="1"/>
          </p:cNvSpPr>
          <p:nvPr>
            <p:ph type="body" sz="quarter" idx="10"/>
          </p:nvPr>
        </p:nvSpPr>
        <p:spPr>
          <a:xfrm>
            <a:off x="588263" y="1297751"/>
            <a:ext cx="11018520" cy="3717941"/>
          </a:xfrm>
        </p:spPr>
        <p:txBody>
          <a:bodyPr/>
          <a:lstStyle/>
          <a:p>
            <a:pPr marL="0" indent="0">
              <a:buNone/>
            </a:pPr>
            <a:r>
              <a:rPr lang="en-US" b="1" dirty="0"/>
              <a:t>Hosting plans:</a:t>
            </a:r>
          </a:p>
          <a:p>
            <a:pPr lvl="1"/>
            <a:r>
              <a:rPr lang="en-US" b="1" dirty="0"/>
              <a:t>Consumption Plan:</a:t>
            </a:r>
          </a:p>
          <a:p>
            <a:pPr lvl="2"/>
            <a:r>
              <a:rPr lang="en-US" b="1" dirty="0"/>
              <a:t>Azure provides all the necessary compute resources on-demand</a:t>
            </a:r>
          </a:p>
          <a:p>
            <a:pPr lvl="2"/>
            <a:r>
              <a:rPr lang="en-US" b="1" dirty="0"/>
              <a:t>Automatic scaling of CPU and memory</a:t>
            </a:r>
          </a:p>
          <a:p>
            <a:pPr lvl="2"/>
            <a:r>
              <a:rPr lang="en-US" b="1" dirty="0"/>
              <a:t>Billing is based on:</a:t>
            </a:r>
          </a:p>
          <a:p>
            <a:pPr lvl="3"/>
            <a:r>
              <a:rPr lang="en-US" b="1" dirty="0"/>
              <a:t>number of executions</a:t>
            </a:r>
          </a:p>
          <a:p>
            <a:pPr lvl="3"/>
            <a:r>
              <a:rPr lang="en-US" b="1" dirty="0"/>
              <a:t>execution time</a:t>
            </a:r>
          </a:p>
          <a:p>
            <a:pPr lvl="3"/>
            <a:r>
              <a:rPr lang="en-US" b="1" dirty="0"/>
              <a:t>memory used.</a:t>
            </a:r>
          </a:p>
          <a:p>
            <a:pPr lvl="1"/>
            <a:r>
              <a:rPr lang="en-US" b="1" dirty="0"/>
              <a:t>App Service Plan:</a:t>
            </a:r>
          </a:p>
          <a:p>
            <a:pPr lvl="2"/>
            <a:r>
              <a:rPr lang="en-US" b="1" dirty="0"/>
              <a:t>The same resource and billing model as for web, mobile, and API apps</a:t>
            </a:r>
          </a:p>
          <a:p>
            <a:pPr lvl="2"/>
            <a:r>
              <a:rPr lang="en-US" b="1" dirty="0"/>
              <a:t>Allows for leveraging underutilized App Service deployments</a:t>
            </a:r>
          </a:p>
          <a:p>
            <a:pPr lvl="2"/>
            <a:r>
              <a:rPr lang="en-US" b="1" dirty="0"/>
              <a:t>Required for Linux-based function apps</a:t>
            </a:r>
          </a:p>
        </p:txBody>
      </p:sp>
      <p:pic>
        <p:nvPicPr>
          <p:cNvPr id="17410" name="Picture 2" descr="Screenshot of the hosting plan drop-down in the portal. There are two choices: Consumption Plan, and App Service Pl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697" y="2648607"/>
            <a:ext cx="3029152" cy="302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0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Function Templates</a:t>
            </a:r>
          </a:p>
        </p:txBody>
      </p:sp>
      <p:sp>
        <p:nvSpPr>
          <p:cNvPr id="6" name="Text Placeholder 5"/>
          <p:cNvSpPr>
            <a:spLocks noGrp="1"/>
          </p:cNvSpPr>
          <p:nvPr>
            <p:ph type="body" sz="quarter" idx="10"/>
          </p:nvPr>
        </p:nvSpPr>
        <p:spPr>
          <a:xfrm>
            <a:off x="572137" y="1265364"/>
            <a:ext cx="11018520" cy="3016210"/>
          </a:xfrm>
        </p:spPr>
        <p:txBody>
          <a:bodyPr/>
          <a:lstStyle/>
          <a:p>
            <a:pPr marL="0" indent="0">
              <a:buNone/>
            </a:pPr>
            <a:r>
              <a:rPr lang="en-US" b="1" dirty="0"/>
              <a:t>Simplify creating functions for a specific trigger type:</a:t>
            </a:r>
          </a:p>
          <a:p>
            <a:pPr lvl="1"/>
            <a:r>
              <a:rPr lang="en-US" b="1" dirty="0"/>
              <a:t>HTTP </a:t>
            </a:r>
          </a:p>
          <a:p>
            <a:pPr lvl="1"/>
            <a:r>
              <a:rPr lang="en-US" b="1" dirty="0"/>
              <a:t>Timer</a:t>
            </a:r>
          </a:p>
          <a:p>
            <a:pPr lvl="1"/>
            <a:r>
              <a:rPr lang="en-US" b="1" dirty="0"/>
              <a:t>Blob</a:t>
            </a:r>
          </a:p>
          <a:p>
            <a:pPr lvl="1"/>
            <a:r>
              <a:rPr lang="en-US" b="1" dirty="0"/>
              <a:t>Event Hub</a:t>
            </a:r>
          </a:p>
          <a:p>
            <a:pPr lvl="1"/>
            <a:r>
              <a:rPr lang="en-US" b="1" dirty="0"/>
              <a:t>GitHub</a:t>
            </a:r>
          </a:p>
          <a:p>
            <a:pPr lvl="1"/>
            <a:r>
              <a:rPr lang="en-US" b="1" dirty="0"/>
              <a:t>Webhook</a:t>
            </a:r>
          </a:p>
          <a:p>
            <a:pPr lvl="1"/>
            <a:r>
              <a:rPr lang="en-US" b="1" dirty="0"/>
              <a:t>Queue</a:t>
            </a:r>
          </a:p>
        </p:txBody>
      </p:sp>
      <p:pic>
        <p:nvPicPr>
          <p:cNvPr id="18434" name="Picture 2" descr="Graphic showing three triggers: HTTP trigger, Timer trigger, and Blob trigg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734" y="3976903"/>
            <a:ext cx="8108840" cy="146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36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Functions</a:t>
            </a:r>
          </a:p>
        </p:txBody>
      </p:sp>
      <p:sp>
        <p:nvSpPr>
          <p:cNvPr id="6" name="Text Placeholder 5"/>
          <p:cNvSpPr>
            <a:spLocks noGrp="1"/>
          </p:cNvSpPr>
          <p:nvPr>
            <p:ph type="body" sz="quarter" idx="10"/>
          </p:nvPr>
        </p:nvSpPr>
        <p:spPr>
          <a:xfrm>
            <a:off x="539812" y="1686634"/>
            <a:ext cx="11018520" cy="1982081"/>
          </a:xfrm>
        </p:spPr>
        <p:txBody>
          <a:bodyPr/>
          <a:lstStyle/>
          <a:p>
            <a:r>
              <a:rPr lang="en-US" b="1" dirty="0"/>
              <a:t>In-portal authoring</a:t>
            </a:r>
          </a:p>
          <a:p>
            <a:endParaRPr lang="en-US" b="1" dirty="0"/>
          </a:p>
          <a:p>
            <a:endParaRPr lang="en-US" b="1" dirty="0"/>
          </a:p>
          <a:p>
            <a:r>
              <a:rPr lang="en-US" b="1" dirty="0"/>
              <a:t>In-portal monitoring</a:t>
            </a:r>
          </a:p>
        </p:txBody>
      </p:sp>
      <p:pic>
        <p:nvPicPr>
          <p:cNvPr id="19458" name="Picture 2" descr="Screenshot of the Timer trigger. The language is JavaScript. The Name is TimerTriggerJS13. the Schedule is 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10" y="1366345"/>
            <a:ext cx="5936958" cy="312710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Screenshot of the Monitor page for a function. Several successful events are shown with duration and dat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63" y="3788153"/>
            <a:ext cx="620077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49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Bindings</a:t>
            </a:r>
          </a:p>
        </p:txBody>
      </p:sp>
      <p:sp>
        <p:nvSpPr>
          <p:cNvPr id="6" name="Text Placeholder 5"/>
          <p:cNvSpPr>
            <a:spLocks noGrp="1"/>
          </p:cNvSpPr>
          <p:nvPr>
            <p:ph type="body" sz="quarter" idx="10"/>
          </p:nvPr>
        </p:nvSpPr>
        <p:spPr>
          <a:xfrm>
            <a:off x="413688" y="1360814"/>
            <a:ext cx="11018520" cy="3090077"/>
          </a:xfrm>
        </p:spPr>
        <p:txBody>
          <a:bodyPr/>
          <a:lstStyle/>
          <a:p>
            <a:r>
              <a:rPr lang="en-US" b="1" dirty="0"/>
              <a:t>Link functions to other services as:</a:t>
            </a:r>
          </a:p>
          <a:p>
            <a:pPr lvl="1"/>
            <a:r>
              <a:rPr lang="en-US" b="1" dirty="0"/>
              <a:t>Inputs</a:t>
            </a:r>
          </a:p>
          <a:p>
            <a:pPr lvl="1"/>
            <a:r>
              <a:rPr lang="en-US" b="1" dirty="0"/>
              <a:t>Outputs</a:t>
            </a:r>
          </a:p>
          <a:p>
            <a:endParaRPr lang="en-US" b="1" dirty="0"/>
          </a:p>
          <a:p>
            <a:endParaRPr lang="en-US" b="1" dirty="0"/>
          </a:p>
          <a:p>
            <a:r>
              <a:rPr lang="en-US" b="1" dirty="0"/>
              <a:t>Configurable in the Azure portal:</a:t>
            </a:r>
          </a:p>
          <a:p>
            <a:pPr lvl="1"/>
            <a:r>
              <a:rPr lang="en-US" b="1" dirty="0"/>
              <a:t>Accessible via the Integrate link</a:t>
            </a:r>
          </a:p>
        </p:txBody>
      </p:sp>
      <p:pic>
        <p:nvPicPr>
          <p:cNvPr id="20482" name="Picture 2" descr="Flowchart. Left to right. An item is being placed in Blob storage (input). A trigger is firing which uses a binding to a function. The function has another biding to Blob Storage (outpu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406" y="1381557"/>
            <a:ext cx="5332107" cy="136750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creenshot of the Integrate blade for a function. Inputs include Blob storage, External file, Table storage, and Azure CosmosDB. Outputs include Event hubs, Queue storage, Blob storage, and External file (preview).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359" y="3969138"/>
            <a:ext cx="4677057" cy="226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Function Scaling</a:t>
            </a:r>
          </a:p>
        </p:txBody>
      </p:sp>
      <p:sp>
        <p:nvSpPr>
          <p:cNvPr id="6" name="Text Placeholder 5"/>
          <p:cNvSpPr>
            <a:spLocks noGrp="1"/>
          </p:cNvSpPr>
          <p:nvPr>
            <p:ph type="body" sz="quarter" idx="10"/>
          </p:nvPr>
        </p:nvSpPr>
        <p:spPr>
          <a:xfrm>
            <a:off x="586740" y="1056013"/>
            <a:ext cx="11018520" cy="3385542"/>
          </a:xfrm>
        </p:spPr>
        <p:txBody>
          <a:bodyPr/>
          <a:lstStyle/>
          <a:p>
            <a:pPr marL="0" indent="0">
              <a:buNone/>
            </a:pPr>
            <a:r>
              <a:rPr lang="en-US" b="1" dirty="0"/>
              <a:t>Relies on the platform-managed Scale Controller</a:t>
            </a:r>
          </a:p>
          <a:p>
            <a:pPr marL="0" indent="0">
              <a:buNone/>
            </a:pPr>
            <a:endParaRPr lang="en-US" b="1" dirty="0"/>
          </a:p>
          <a:p>
            <a:pPr marL="0" indent="0">
              <a:buNone/>
            </a:pPr>
            <a:r>
              <a:rPr lang="en-US" b="1" dirty="0"/>
              <a:t>Scale Controller:</a:t>
            </a:r>
          </a:p>
          <a:p>
            <a:pPr lvl="1"/>
            <a:r>
              <a:rPr lang="en-US" b="1" dirty="0"/>
              <a:t>Monitors the rate of events</a:t>
            </a:r>
          </a:p>
          <a:p>
            <a:pPr lvl="1"/>
            <a:r>
              <a:rPr lang="en-US" b="1" dirty="0"/>
              <a:t>Controls horizontal scaling</a:t>
            </a:r>
          </a:p>
          <a:p>
            <a:pPr lvl="1"/>
            <a:r>
              <a:rPr lang="en-US" b="1" dirty="0"/>
              <a:t>Relies on heuristics:</a:t>
            </a:r>
          </a:p>
          <a:p>
            <a:pPr lvl="2"/>
            <a:r>
              <a:rPr lang="en-US" b="1" dirty="0"/>
              <a:t>E.g. for Queue Storage trigger:</a:t>
            </a:r>
          </a:p>
          <a:p>
            <a:pPr lvl="3"/>
            <a:r>
              <a:rPr lang="en-US" b="1" dirty="0"/>
              <a:t>The queue length</a:t>
            </a:r>
          </a:p>
          <a:p>
            <a:pPr lvl="3"/>
            <a:r>
              <a:rPr lang="en-US" b="1" dirty="0"/>
              <a:t>The age of the oldest message</a:t>
            </a:r>
          </a:p>
        </p:txBody>
      </p:sp>
      <p:pic>
        <p:nvPicPr>
          <p:cNvPr id="21506" name="Picture 2" descr="Flowchart. Left to right. Events (Webhook, Event Hub, Service Bus, Timer, Queue, and Blob) are sending information to the Scale Controller. The Controller is creating instances of functi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590" y="1936430"/>
            <a:ext cx="6055341" cy="360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44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Demonstration: </a:t>
            </a:r>
            <a:r>
              <a:rPr lang="en-US" dirty="0">
                <a:hlinkClick r:id="rId3"/>
              </a:rPr>
              <a:t>Azure Functions</a:t>
            </a:r>
            <a:endParaRPr lang="en-US" dirty="0"/>
          </a:p>
        </p:txBody>
      </p:sp>
      <p:sp>
        <p:nvSpPr>
          <p:cNvPr id="2" name="Text Placeholder 1">
            <a:extLst>
              <a:ext uri="{FF2B5EF4-FFF2-40B4-BE49-F238E27FC236}">
                <a16:creationId xmlns:a16="http://schemas.microsoft.com/office/drawing/2014/main" id="{42218496-3744-46A9-90F6-535932F2A2A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818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Staging Environments in App Service</a:t>
            </a:r>
          </a:p>
        </p:txBody>
      </p:sp>
      <p:sp>
        <p:nvSpPr>
          <p:cNvPr id="6" name="Text Placeholder 5"/>
          <p:cNvSpPr>
            <a:spLocks noGrp="1"/>
          </p:cNvSpPr>
          <p:nvPr>
            <p:ph type="body" sz="quarter" idx="10"/>
          </p:nvPr>
        </p:nvSpPr>
        <p:spPr>
          <a:xfrm>
            <a:off x="728998" y="1384006"/>
            <a:ext cx="11018520" cy="3902607"/>
          </a:xfrm>
        </p:spPr>
        <p:txBody>
          <a:bodyPr/>
          <a:lstStyle/>
          <a:p>
            <a:pPr marL="0" indent="0">
              <a:buNone/>
            </a:pPr>
            <a:r>
              <a:rPr lang="en-US" b="1" dirty="0"/>
              <a:t>A separate deployment slot of App Service services:</a:t>
            </a:r>
          </a:p>
          <a:p>
            <a:pPr lvl="1"/>
            <a:r>
              <a:rPr lang="en-US" b="1" dirty="0"/>
              <a:t>Supported by web apps, mobile apps, and API apps</a:t>
            </a:r>
          </a:p>
          <a:p>
            <a:pPr lvl="1"/>
            <a:r>
              <a:rPr lang="en-US" b="1" dirty="0"/>
              <a:t>Requires a higher pricing tier:</a:t>
            </a:r>
          </a:p>
          <a:p>
            <a:pPr lvl="2"/>
            <a:r>
              <a:rPr lang="en-US" b="1" dirty="0"/>
              <a:t>Standard</a:t>
            </a:r>
          </a:p>
          <a:p>
            <a:pPr lvl="2"/>
            <a:r>
              <a:rPr lang="en-US" b="1" dirty="0"/>
              <a:t>Premium</a:t>
            </a:r>
          </a:p>
          <a:p>
            <a:pPr lvl="2"/>
            <a:r>
              <a:rPr lang="en-US" b="1" dirty="0"/>
              <a:t>Isolated</a:t>
            </a:r>
          </a:p>
          <a:p>
            <a:pPr lvl="1"/>
            <a:r>
              <a:rPr lang="en-US" b="1" dirty="0"/>
              <a:t>Offers a number of benefits:</a:t>
            </a:r>
          </a:p>
          <a:p>
            <a:pPr lvl="2"/>
            <a:r>
              <a:rPr lang="en-US" b="1" dirty="0"/>
              <a:t>Additional validation of app changes</a:t>
            </a:r>
          </a:p>
          <a:p>
            <a:pPr lvl="2"/>
            <a:r>
              <a:rPr lang="en-US" b="1" dirty="0"/>
              <a:t>Slot warming before swap</a:t>
            </a:r>
          </a:p>
          <a:p>
            <a:pPr lvl="2"/>
            <a:r>
              <a:rPr lang="en-US" b="1" dirty="0"/>
              <a:t>Support for auto-swap </a:t>
            </a:r>
          </a:p>
          <a:p>
            <a:pPr lvl="2"/>
            <a:r>
              <a:rPr lang="en-US" b="1" dirty="0"/>
              <a:t>Immediate rollback</a:t>
            </a:r>
          </a:p>
          <a:p>
            <a:pPr lvl="2"/>
            <a:endParaRPr lang="en-US" b="1" dirty="0"/>
          </a:p>
        </p:txBody>
      </p:sp>
      <p:pic>
        <p:nvPicPr>
          <p:cNvPr id="2050" name="Picture 2" descr="Graphic showing that two developers are sending information to GitHub. GitHub is sending information to the Staging slot. A production slot is shown which can swap information with the staging slo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2" y="3522690"/>
            <a:ext cx="6573679" cy="316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46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Blob Storage Functions</a:t>
            </a:r>
          </a:p>
        </p:txBody>
      </p:sp>
      <p:sp>
        <p:nvSpPr>
          <p:cNvPr id="5" name="Text Placeholder 4">
            <a:extLst>
              <a:ext uri="{FF2B5EF4-FFF2-40B4-BE49-F238E27FC236}">
                <a16:creationId xmlns:a16="http://schemas.microsoft.com/office/drawing/2014/main" id="{D6A35232-5F80-4933-AA0F-9C119E5D728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0773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Timer Functions</a:t>
            </a:r>
          </a:p>
        </p:txBody>
      </p:sp>
      <p:sp>
        <p:nvSpPr>
          <p:cNvPr id="2" name="Text Placeholder 1">
            <a:extLst>
              <a:ext uri="{FF2B5EF4-FFF2-40B4-BE49-F238E27FC236}">
                <a16:creationId xmlns:a16="http://schemas.microsoft.com/office/drawing/2014/main" id="{5ACBBC6C-ED75-459D-8F72-C67B6B08A32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5115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06: Managing Event Grid</a:t>
            </a:r>
            <a:endParaRPr lang="en-US" dirty="0"/>
          </a:p>
        </p:txBody>
      </p:sp>
    </p:spTree>
    <p:extLst>
      <p:ext uri="{BB962C8B-B14F-4D97-AF65-F5344CB8AC3E}">
        <p14:creationId xmlns:p14="http://schemas.microsoft.com/office/powerpoint/2010/main" val="172542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Event Grid Overview</a:t>
            </a:r>
            <a:endParaRPr lang="en-US" dirty="0"/>
          </a:p>
        </p:txBody>
      </p:sp>
    </p:spTree>
    <p:extLst>
      <p:ext uri="{BB962C8B-B14F-4D97-AF65-F5344CB8AC3E}">
        <p14:creationId xmlns:p14="http://schemas.microsoft.com/office/powerpoint/2010/main" val="388384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Implementing Event Grid</a:t>
            </a:r>
            <a:endParaRPr lang="en-US" dirty="0"/>
          </a:p>
        </p:txBody>
      </p:sp>
    </p:spTree>
    <p:extLst>
      <p:ext uri="{BB962C8B-B14F-4D97-AF65-F5344CB8AC3E}">
        <p14:creationId xmlns:p14="http://schemas.microsoft.com/office/powerpoint/2010/main" val="211559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Overview of Event Grid</a:t>
            </a:r>
          </a:p>
        </p:txBody>
      </p:sp>
      <p:sp>
        <p:nvSpPr>
          <p:cNvPr id="6" name="Text Placeholder 5"/>
          <p:cNvSpPr>
            <a:spLocks noGrp="1"/>
          </p:cNvSpPr>
          <p:nvPr>
            <p:ph type="body" sz="quarter" idx="10"/>
          </p:nvPr>
        </p:nvSpPr>
        <p:spPr>
          <a:xfrm>
            <a:off x="655425" y="1354586"/>
            <a:ext cx="11018520" cy="4148828"/>
          </a:xfrm>
        </p:spPr>
        <p:txBody>
          <a:bodyPr/>
          <a:lstStyle/>
          <a:p>
            <a:pPr marL="0" indent="0">
              <a:buNone/>
            </a:pPr>
            <a:r>
              <a:rPr lang="en-US" b="1" dirty="0"/>
              <a:t>Managed event routing service with a wide range of benefits:</a:t>
            </a:r>
          </a:p>
          <a:p>
            <a:pPr lvl="1"/>
            <a:r>
              <a:rPr lang="en-US" b="1" dirty="0"/>
              <a:t>Simplifies event delivery:</a:t>
            </a:r>
          </a:p>
          <a:p>
            <a:pPr lvl="2"/>
            <a:r>
              <a:rPr lang="en-US" b="1" dirty="0"/>
              <a:t>Connects multiple event sources and destinations, including virtually all Azure services and custom sources</a:t>
            </a:r>
          </a:p>
          <a:p>
            <a:pPr lvl="2"/>
            <a:r>
              <a:rPr lang="en-US" b="1" dirty="0"/>
              <a:t>Provides fully managed event delivery, intelligent filtering, and the ability to send events to multiple recipients at once</a:t>
            </a:r>
          </a:p>
          <a:p>
            <a:pPr lvl="2"/>
            <a:r>
              <a:rPr lang="en-US" b="1" dirty="0"/>
              <a:t>Eliminates polling and the associated cost and latency</a:t>
            </a:r>
          </a:p>
          <a:p>
            <a:pPr lvl="2"/>
            <a:r>
              <a:rPr lang="en-US" b="1" dirty="0"/>
              <a:t>Decouples event publishers from subscribers by using a pub/sub model and HTTP-based event delivery, </a:t>
            </a:r>
          </a:p>
          <a:p>
            <a:pPr lvl="2"/>
            <a:r>
              <a:rPr lang="en-US" b="1" dirty="0"/>
              <a:t>Simplifies building scalable </a:t>
            </a:r>
            <a:r>
              <a:rPr lang="en-US" b="1" dirty="0" err="1"/>
              <a:t>serverless</a:t>
            </a:r>
            <a:r>
              <a:rPr lang="en-US" b="1" dirty="0"/>
              <a:t> applications, microservices, and distributed systems.</a:t>
            </a:r>
          </a:p>
          <a:p>
            <a:pPr lvl="1"/>
            <a:r>
              <a:rPr lang="en-US" b="1" dirty="0"/>
              <a:t>Facilitates developing reliable cloud applications:</a:t>
            </a:r>
          </a:p>
          <a:p>
            <a:pPr lvl="2"/>
            <a:r>
              <a:rPr lang="en-US" b="1" dirty="0"/>
              <a:t>Supports massive auto-scaling with near-real-time notifications for changes </a:t>
            </a:r>
          </a:p>
          <a:p>
            <a:pPr lvl="2"/>
            <a:r>
              <a:rPr lang="en-US" b="1" dirty="0"/>
              <a:t>Implements reactive programming leveraging guaranteed event delivery</a:t>
            </a:r>
          </a:p>
          <a:p>
            <a:pPr lvl="1"/>
            <a:r>
              <a:rPr lang="en-US" b="1" dirty="0"/>
              <a:t>Promotes focus on product innovation</a:t>
            </a:r>
          </a:p>
          <a:p>
            <a:pPr lvl="2"/>
            <a:endParaRPr lang="en-US" b="1" dirty="0"/>
          </a:p>
        </p:txBody>
      </p:sp>
    </p:spTree>
    <p:extLst>
      <p:ext uri="{BB962C8B-B14F-4D97-AF65-F5344CB8AC3E}">
        <p14:creationId xmlns:p14="http://schemas.microsoft.com/office/powerpoint/2010/main" val="34882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Event Grid Concepts</a:t>
            </a:r>
          </a:p>
        </p:txBody>
      </p:sp>
      <p:sp>
        <p:nvSpPr>
          <p:cNvPr id="6" name="Text Placeholder 5"/>
          <p:cNvSpPr>
            <a:spLocks noGrp="1"/>
          </p:cNvSpPr>
          <p:nvPr>
            <p:ph type="body" sz="quarter" idx="10"/>
          </p:nvPr>
        </p:nvSpPr>
        <p:spPr>
          <a:xfrm>
            <a:off x="586740" y="1502703"/>
            <a:ext cx="11018520" cy="1982081"/>
          </a:xfrm>
        </p:spPr>
        <p:txBody>
          <a:bodyPr/>
          <a:lstStyle/>
          <a:p>
            <a:r>
              <a:rPr lang="en-US" b="1" dirty="0"/>
              <a:t>Event Sources</a:t>
            </a:r>
          </a:p>
          <a:p>
            <a:r>
              <a:rPr lang="en-US" b="1" dirty="0"/>
              <a:t>Topics</a:t>
            </a:r>
          </a:p>
          <a:p>
            <a:r>
              <a:rPr lang="en-US" b="1" dirty="0"/>
              <a:t>Event Subscriptions</a:t>
            </a:r>
          </a:p>
          <a:p>
            <a:r>
              <a:rPr lang="en-US" b="1" dirty="0"/>
              <a:t>Event Handlers</a:t>
            </a:r>
          </a:p>
        </p:txBody>
      </p:sp>
      <p:pic>
        <p:nvPicPr>
          <p:cNvPr id="22530" name="Picture 2" descr="Visual representation of event sources, topics, event grid, subscriptions, and event handlers. Event sources include blob storage, media services, and resource groups. Event handlers include Azure functions, logic apps, and Azure automa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023" y="1376854"/>
            <a:ext cx="6580310" cy="440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8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Event Grid Examples</a:t>
            </a:r>
          </a:p>
        </p:txBody>
      </p:sp>
      <p:sp>
        <p:nvSpPr>
          <p:cNvPr id="6" name="Text Placeholder 5"/>
          <p:cNvSpPr>
            <a:spLocks noGrp="1"/>
          </p:cNvSpPr>
          <p:nvPr>
            <p:ph type="body" sz="quarter" idx="10"/>
          </p:nvPr>
        </p:nvSpPr>
        <p:spPr>
          <a:xfrm>
            <a:off x="539812" y="1686634"/>
            <a:ext cx="11018520" cy="3533275"/>
          </a:xfrm>
        </p:spPr>
        <p:txBody>
          <a:bodyPr/>
          <a:lstStyle/>
          <a:p>
            <a:r>
              <a:rPr lang="en-US" b="1" dirty="0" err="1"/>
              <a:t>Serverless</a:t>
            </a:r>
            <a:r>
              <a:rPr lang="en-US" b="1" dirty="0"/>
              <a:t> application architecture</a:t>
            </a:r>
          </a:p>
          <a:p>
            <a:endParaRPr lang="en-US" b="1" dirty="0"/>
          </a:p>
          <a:p>
            <a:endParaRPr lang="en-US" b="1" dirty="0"/>
          </a:p>
          <a:p>
            <a:r>
              <a:rPr lang="en-US" b="1" dirty="0"/>
              <a:t>Ops automation</a:t>
            </a:r>
          </a:p>
          <a:p>
            <a:endParaRPr lang="en-US" b="1" dirty="0"/>
          </a:p>
          <a:p>
            <a:endParaRPr lang="en-US" b="1" dirty="0"/>
          </a:p>
          <a:p>
            <a:r>
              <a:rPr lang="en-US" b="1" dirty="0"/>
              <a:t>Application integration</a:t>
            </a:r>
          </a:p>
        </p:txBody>
      </p:sp>
      <p:pic>
        <p:nvPicPr>
          <p:cNvPr id="23554" name="Picture 2" descr="Visual representations of Event grid triggering a serverless function to run image analysi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654" y="1607349"/>
            <a:ext cx="5135636" cy="1556766"/>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Visual representation of a virtual machine being created. A workflow is checking to see if the machine is compliant, and then metadata tags are ad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15" y="3164115"/>
            <a:ext cx="4125475" cy="157765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Visual representation of event grid being used with serverless computing. Data shown as being processed.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829" y="4741770"/>
            <a:ext cx="2752725"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73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Event Grid (Part 1)</a:t>
            </a:r>
          </a:p>
        </p:txBody>
      </p:sp>
      <p:sp>
        <p:nvSpPr>
          <p:cNvPr id="6" name="Text Placeholder 5"/>
          <p:cNvSpPr>
            <a:spLocks noGrp="1"/>
          </p:cNvSpPr>
          <p:nvPr>
            <p:ph type="body" sz="quarter" idx="10"/>
          </p:nvPr>
        </p:nvSpPr>
        <p:spPr>
          <a:xfrm>
            <a:off x="539812" y="1686634"/>
            <a:ext cx="11018520" cy="4198072"/>
          </a:xfrm>
        </p:spPr>
        <p:txBody>
          <a:bodyPr/>
          <a:lstStyle/>
          <a:p>
            <a:r>
              <a:rPr lang="en-US" b="1" dirty="0"/>
              <a:t>Implementation components:</a:t>
            </a:r>
          </a:p>
          <a:p>
            <a:pPr lvl="1"/>
            <a:r>
              <a:rPr lang="en-US" b="1" dirty="0"/>
              <a:t>Event source: Azure Blob Storage</a:t>
            </a:r>
          </a:p>
          <a:p>
            <a:pPr lvl="1"/>
            <a:r>
              <a:rPr lang="en-US" b="1" dirty="0"/>
              <a:t>Event Handler: Azure Queue Storage</a:t>
            </a:r>
          </a:p>
          <a:p>
            <a:r>
              <a:rPr lang="en-US" b="1" dirty="0"/>
              <a:t>Implementation steps (part 1):</a:t>
            </a:r>
          </a:p>
          <a:p>
            <a:pPr lvl="1"/>
            <a:r>
              <a:rPr lang="en-US" b="1" dirty="0"/>
              <a:t>1. Create an Azure Storage account (Blob storage)</a:t>
            </a:r>
          </a:p>
          <a:p>
            <a:pPr lvl="1"/>
            <a:r>
              <a:rPr lang="en-US" b="1" dirty="0"/>
              <a:t>2. Create an Azure Storage account (general purpose v1))</a:t>
            </a:r>
          </a:p>
          <a:p>
            <a:pPr lvl="1"/>
            <a:r>
              <a:rPr lang="en-US" b="1" dirty="0"/>
              <a:t>3. Create an Azure Storage queue</a:t>
            </a:r>
          </a:p>
          <a:p>
            <a:pPr lvl="1"/>
            <a:r>
              <a:rPr lang="en-US" b="1" dirty="0"/>
              <a:t>4. Create the event source:</a:t>
            </a:r>
          </a:p>
          <a:p>
            <a:pPr lvl="2"/>
            <a:r>
              <a:rPr lang="en-US" b="1" dirty="0"/>
              <a:t>Use the When a new blob is uploaded template</a:t>
            </a:r>
          </a:p>
          <a:p>
            <a:pPr lvl="1"/>
            <a:r>
              <a:rPr lang="en-US" b="1" dirty="0"/>
              <a:t>5. Configure the event source:</a:t>
            </a:r>
          </a:p>
          <a:p>
            <a:pPr lvl="2"/>
            <a:r>
              <a:rPr lang="en-US" b="1" dirty="0"/>
              <a:t>When prompted, provide the Blob storage account </a:t>
            </a:r>
          </a:p>
        </p:txBody>
      </p:sp>
      <p:pic>
        <p:nvPicPr>
          <p:cNvPr id="24578" name="Picture 2" descr="Flowchart. Left to right. A blob is added to blob storage (event source). A topic is created and the Event Grid uses subscription information to write to a storage queue (event handl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508" y="1701912"/>
            <a:ext cx="5082581" cy="997807"/>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Screenshot of settings for creating an Azure storage account. The Account Kind is Blob stor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220" y="2697713"/>
            <a:ext cx="1597953" cy="1069352"/>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descr="Screenshot of creating an Azure storage account. The Account Kind is Storage (general purpose v1).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1788" y="2939652"/>
            <a:ext cx="1739893" cy="1162093"/>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descr="Screenshot of the When a new blob is updated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3722" y="4189488"/>
            <a:ext cx="2268924" cy="1399049"/>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Screenshot of the logic app definition including the Azure Blob Storage and Azure Event Grid subscriptio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164" y="4628173"/>
            <a:ext cx="3133710" cy="118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Event Grid (Part 2)</a:t>
            </a:r>
          </a:p>
        </p:txBody>
      </p:sp>
      <p:sp>
        <p:nvSpPr>
          <p:cNvPr id="6" name="Text Placeholder 5"/>
          <p:cNvSpPr>
            <a:spLocks noGrp="1"/>
          </p:cNvSpPr>
          <p:nvPr>
            <p:ph type="body" sz="quarter" idx="10"/>
          </p:nvPr>
        </p:nvSpPr>
        <p:spPr>
          <a:xfrm>
            <a:off x="585217" y="1208413"/>
            <a:ext cx="11018520" cy="2868478"/>
          </a:xfrm>
        </p:spPr>
        <p:txBody>
          <a:bodyPr/>
          <a:lstStyle/>
          <a:p>
            <a:pPr marL="0" indent="0">
              <a:buNone/>
            </a:pPr>
            <a:r>
              <a:rPr lang="en-US" b="1" dirty="0"/>
              <a:t>Implementation steps (part 2):</a:t>
            </a:r>
          </a:p>
          <a:p>
            <a:pPr marL="228600" lvl="1" indent="0">
              <a:buNone/>
            </a:pPr>
            <a:r>
              <a:rPr lang="en-US" b="1" dirty="0"/>
              <a:t>6. Edit the Logic App:</a:t>
            </a:r>
          </a:p>
          <a:p>
            <a:pPr marL="457200" lvl="2" indent="0">
              <a:buNone/>
            </a:pPr>
            <a:r>
              <a:rPr lang="en-US" b="1" dirty="0"/>
              <a:t>One condition: True whenever a blob is created</a:t>
            </a:r>
          </a:p>
          <a:p>
            <a:pPr marL="457200" lvl="2" indent="0">
              <a:buNone/>
            </a:pPr>
            <a:r>
              <a:rPr lang="en-US" b="1" dirty="0"/>
              <a:t>One action: Add a message to the queue.</a:t>
            </a:r>
          </a:p>
          <a:p>
            <a:pPr marL="228600" lvl="1" indent="0">
              <a:buNone/>
            </a:pPr>
            <a:r>
              <a:rPr lang="en-US" b="1" dirty="0"/>
              <a:t>7. Save changes and start the Logic App</a:t>
            </a:r>
          </a:p>
          <a:p>
            <a:pPr marL="228600" lvl="1" indent="0">
              <a:buNone/>
            </a:pPr>
            <a:r>
              <a:rPr lang="en-US" b="1" dirty="0"/>
              <a:t>8. Create an storage container and upload a blob</a:t>
            </a:r>
          </a:p>
          <a:p>
            <a:pPr marL="228600" lvl="1" indent="0">
              <a:buNone/>
            </a:pPr>
            <a:r>
              <a:rPr lang="en-US" b="1" dirty="0"/>
              <a:t>9. View messages in the Storage queue</a:t>
            </a:r>
          </a:p>
          <a:p>
            <a:pPr marL="228600" lvl="1" indent="0">
              <a:buNone/>
            </a:pPr>
            <a:r>
              <a:rPr lang="en-US" b="1" dirty="0"/>
              <a:t>10. To avoid future charges, delete all resources</a:t>
            </a:r>
          </a:p>
        </p:txBody>
      </p:sp>
      <p:pic>
        <p:nvPicPr>
          <p:cNvPr id="25602" name="Picture 2" descr="Screenshot of the workflow. The condition is an Event Type equal to Microsoft.Storage.BlobCreated. The If True statement shows a message with a queue nam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843" y="1132276"/>
            <a:ext cx="3917437" cy="3020751"/>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Screenshot of a message queue. Messages, a blob was uploaded, are show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69" y="4781139"/>
            <a:ext cx="7915275"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7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Add a Deployment Slot</a:t>
            </a:r>
          </a:p>
        </p:txBody>
      </p:sp>
      <p:sp>
        <p:nvSpPr>
          <p:cNvPr id="6" name="Text Placeholder 5"/>
          <p:cNvSpPr>
            <a:spLocks noGrp="1"/>
          </p:cNvSpPr>
          <p:nvPr>
            <p:ph type="body" sz="quarter" idx="10"/>
          </p:nvPr>
        </p:nvSpPr>
        <p:spPr>
          <a:xfrm>
            <a:off x="588263" y="1262260"/>
            <a:ext cx="11018520" cy="3311676"/>
          </a:xfrm>
        </p:spPr>
        <p:txBody>
          <a:bodyPr/>
          <a:lstStyle/>
          <a:p>
            <a:pPr marL="0" indent="0">
              <a:buNone/>
            </a:pPr>
            <a:r>
              <a:rPr lang="en-US" b="1" dirty="0"/>
              <a:t>The operation can be performed directly from the Azure portal</a:t>
            </a:r>
          </a:p>
          <a:p>
            <a:pPr marL="0" indent="0">
              <a:buNone/>
            </a:pPr>
            <a:endParaRPr lang="en-US" b="1" dirty="0"/>
          </a:p>
          <a:p>
            <a:pPr marL="0" indent="0">
              <a:buNone/>
            </a:pPr>
            <a:r>
              <a:rPr lang="en-US" b="1" dirty="0"/>
              <a:t>Slot cloning:</a:t>
            </a:r>
          </a:p>
          <a:p>
            <a:pPr lvl="1"/>
            <a:r>
              <a:rPr lang="en-US" b="1" dirty="0"/>
              <a:t>For the first slot:</a:t>
            </a:r>
          </a:p>
          <a:p>
            <a:pPr lvl="2"/>
            <a:r>
              <a:rPr lang="en-US" b="1" dirty="0"/>
              <a:t>you can clone the production slot</a:t>
            </a:r>
          </a:p>
          <a:p>
            <a:pPr lvl="1"/>
            <a:r>
              <a:rPr lang="en-US" b="1" dirty="0"/>
              <a:t>For subsequent slots:</a:t>
            </a:r>
          </a:p>
          <a:p>
            <a:pPr lvl="2"/>
            <a:r>
              <a:rPr lang="en-US" b="1" dirty="0"/>
              <a:t>you can clone any existing slots</a:t>
            </a:r>
          </a:p>
          <a:p>
            <a:endParaRPr lang="en-US" b="1" dirty="0"/>
          </a:p>
        </p:txBody>
      </p:sp>
      <p:pic>
        <p:nvPicPr>
          <p:cNvPr id="3074" name="Picture 2" descr="Screenshot of the add a deployment slot bla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290" y="1975675"/>
            <a:ext cx="6442202" cy="20748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of creating a new slot from where, in this case, the option selected (highlighted) is Don't clone configuration from an existing slot configur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197" y="4495930"/>
            <a:ext cx="260985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Event Grid</a:t>
            </a:r>
          </a:p>
        </p:txBody>
      </p:sp>
      <p:sp>
        <p:nvSpPr>
          <p:cNvPr id="2" name="Text Placeholder 1">
            <a:extLst>
              <a:ext uri="{FF2B5EF4-FFF2-40B4-BE49-F238E27FC236}">
                <a16:creationId xmlns:a16="http://schemas.microsoft.com/office/drawing/2014/main" id="{F1F09811-314A-4FEA-992C-A0F90784C21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895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07: </a:t>
            </a:r>
            <a:r>
              <a:rPr lang="en-US" sz="3200" b="1" dirty="0"/>
              <a:t>Managing Service Bus</a:t>
            </a:r>
            <a:endParaRPr lang="en-US" dirty="0"/>
          </a:p>
        </p:txBody>
      </p:sp>
      <p:sp>
        <p:nvSpPr>
          <p:cNvPr id="2" name="Text Placeholder 1">
            <a:extLst>
              <a:ext uri="{FF2B5EF4-FFF2-40B4-BE49-F238E27FC236}">
                <a16:creationId xmlns:a16="http://schemas.microsoft.com/office/drawing/2014/main" id="{3D6CC098-6BF2-40C0-BD60-4AD734FD970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0106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Service Bus</a:t>
            </a:r>
            <a:endParaRPr lang="en-US" dirty="0"/>
          </a:p>
        </p:txBody>
      </p:sp>
    </p:spTree>
    <p:extLst>
      <p:ext uri="{BB962C8B-B14F-4D97-AF65-F5344CB8AC3E}">
        <p14:creationId xmlns:p14="http://schemas.microsoft.com/office/powerpoint/2010/main" val="47329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Queues</a:t>
            </a:r>
          </a:p>
        </p:txBody>
      </p:sp>
      <p:sp>
        <p:nvSpPr>
          <p:cNvPr id="6" name="Text Placeholder 5"/>
          <p:cNvSpPr>
            <a:spLocks noGrp="1"/>
          </p:cNvSpPr>
          <p:nvPr>
            <p:ph type="body" sz="quarter" idx="10"/>
          </p:nvPr>
        </p:nvSpPr>
        <p:spPr>
          <a:xfrm>
            <a:off x="718120" y="1492192"/>
            <a:ext cx="11018520" cy="2277547"/>
          </a:xfrm>
        </p:spPr>
        <p:txBody>
          <a:bodyPr/>
          <a:lstStyle/>
          <a:p>
            <a:pPr marL="0" indent="0">
              <a:buNone/>
            </a:pPr>
            <a:r>
              <a:rPr lang="en-US" b="1" dirty="0"/>
              <a:t>Azure Service Bus Queues provide:</a:t>
            </a:r>
          </a:p>
          <a:p>
            <a:pPr lvl="1"/>
            <a:r>
              <a:rPr lang="en-US" b="1" dirty="0"/>
              <a:t>Asynchronous, brokered messaging</a:t>
            </a:r>
          </a:p>
          <a:p>
            <a:pPr lvl="1"/>
            <a:r>
              <a:rPr lang="en-US" b="1" dirty="0"/>
              <a:t>Temporal decoupling of message senders and receivers</a:t>
            </a:r>
          </a:p>
          <a:p>
            <a:pPr lvl="1"/>
            <a:r>
              <a:rPr lang="en-US" b="1" dirty="0"/>
              <a:t>Structured message processing</a:t>
            </a:r>
          </a:p>
          <a:p>
            <a:pPr lvl="1"/>
            <a:r>
              <a:rPr lang="en-US" b="1" dirty="0"/>
              <a:t>Publish/subscribe capabilities</a:t>
            </a:r>
          </a:p>
          <a:p>
            <a:pPr lvl="1"/>
            <a:r>
              <a:rPr lang="en-US" b="1" dirty="0"/>
              <a:t>First In, First Out (FIFO) message delivery</a:t>
            </a:r>
          </a:p>
        </p:txBody>
      </p:sp>
      <p:pic>
        <p:nvPicPr>
          <p:cNvPr id="26626" name="Picture 2" descr="Flowchart from left to right. A sender is providing messages to a message queue. A receiver is picking up the messag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852" y="4418310"/>
            <a:ext cx="7717972" cy="167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Topics and Subscriptions</a:t>
            </a:r>
          </a:p>
        </p:txBody>
      </p:sp>
      <p:sp>
        <p:nvSpPr>
          <p:cNvPr id="6" name="Text Placeholder 5"/>
          <p:cNvSpPr>
            <a:spLocks noGrp="1"/>
          </p:cNvSpPr>
          <p:nvPr>
            <p:ph type="body" sz="quarter" idx="10"/>
          </p:nvPr>
        </p:nvSpPr>
        <p:spPr>
          <a:xfrm>
            <a:off x="644916" y="1213669"/>
            <a:ext cx="11018520" cy="1982081"/>
          </a:xfrm>
        </p:spPr>
        <p:txBody>
          <a:bodyPr/>
          <a:lstStyle/>
          <a:p>
            <a:r>
              <a:rPr lang="en-US" b="1" dirty="0"/>
              <a:t>One-to-many communication in a publish/subscribe pattern</a:t>
            </a:r>
          </a:p>
          <a:p>
            <a:r>
              <a:rPr lang="en-US" b="1" dirty="0"/>
              <a:t>Useful for scaling large number of recipients</a:t>
            </a:r>
          </a:p>
          <a:p>
            <a:r>
              <a:rPr lang="en-US" b="1" dirty="0"/>
              <a:t>Each published message is available to topic-registered subscriptions</a:t>
            </a:r>
          </a:p>
          <a:p>
            <a:r>
              <a:rPr lang="en-US" b="1" dirty="0"/>
              <a:t>Subscriptions use filters to designate messages to receive</a:t>
            </a:r>
          </a:p>
        </p:txBody>
      </p:sp>
      <p:pic>
        <p:nvPicPr>
          <p:cNvPr id="27650" name="Picture 2" descr="A sender is shown providing messages to three topic queues. A receiver is shown picking up the messag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1" y="3994083"/>
            <a:ext cx="6228086" cy="212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5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Service Bus Features</a:t>
            </a:r>
          </a:p>
        </p:txBody>
      </p:sp>
      <p:sp>
        <p:nvSpPr>
          <p:cNvPr id="6" name="Text Placeholder 5"/>
          <p:cNvSpPr>
            <a:spLocks noGrp="1"/>
          </p:cNvSpPr>
          <p:nvPr>
            <p:ph type="body" sz="quarter" idx="10"/>
          </p:nvPr>
        </p:nvSpPr>
        <p:spPr>
          <a:xfrm>
            <a:off x="734363" y="1413365"/>
            <a:ext cx="11018520" cy="1465016"/>
          </a:xfrm>
        </p:spPr>
        <p:txBody>
          <a:bodyPr/>
          <a:lstStyle/>
          <a:p>
            <a:r>
              <a:rPr lang="en-US" b="1" dirty="0"/>
              <a:t>Load Leveling</a:t>
            </a:r>
          </a:p>
          <a:p>
            <a:r>
              <a:rPr lang="en-US" b="1" dirty="0"/>
              <a:t>Loose Coupling</a:t>
            </a:r>
          </a:p>
          <a:p>
            <a:r>
              <a:rPr lang="en-US" b="1" dirty="0"/>
              <a:t>Load Balancing</a:t>
            </a:r>
          </a:p>
        </p:txBody>
      </p:sp>
      <p:pic>
        <p:nvPicPr>
          <p:cNvPr id="28674" name="Picture 2" descr="Visual representation of customers creating online orders. The orders are put into a queue and workers are filling the or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236" y="3664091"/>
            <a:ext cx="6071932" cy="209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Flowchart with 5 elements. From left to right: Create service bus namespace, obtain management credentials, create queue/topic, write the code to send/receive to the queue (greyed out), and monitor the queue/topi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462" y="1749972"/>
            <a:ext cx="5031086" cy="1251082"/>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Implementing Service Bus</a:t>
            </a:r>
          </a:p>
        </p:txBody>
      </p:sp>
      <p:sp>
        <p:nvSpPr>
          <p:cNvPr id="6" name="Text Placeholder 5"/>
          <p:cNvSpPr>
            <a:spLocks noGrp="1"/>
          </p:cNvSpPr>
          <p:nvPr>
            <p:ph type="body" sz="quarter" idx="10"/>
          </p:nvPr>
        </p:nvSpPr>
        <p:spPr>
          <a:xfrm>
            <a:off x="639660" y="1280556"/>
            <a:ext cx="11018520" cy="2277547"/>
          </a:xfrm>
        </p:spPr>
        <p:txBody>
          <a:bodyPr/>
          <a:lstStyle/>
          <a:p>
            <a:pPr marL="0" indent="0">
              <a:buNone/>
            </a:pPr>
            <a:r>
              <a:rPr lang="en-US" b="1" dirty="0"/>
              <a:t>Implementation steps:</a:t>
            </a:r>
          </a:p>
          <a:p>
            <a:pPr marL="228600" lvl="1" indent="0">
              <a:buNone/>
            </a:pPr>
            <a:r>
              <a:rPr lang="en-US" b="1" dirty="0"/>
              <a:t>1. Creating a Service Bus namespace</a:t>
            </a:r>
          </a:p>
          <a:p>
            <a:pPr marL="228600" lvl="1" indent="0">
              <a:buNone/>
            </a:pPr>
            <a:r>
              <a:rPr lang="en-US" b="1" dirty="0"/>
              <a:t>2. Obtaining management credentials</a:t>
            </a:r>
          </a:p>
          <a:p>
            <a:pPr marL="228600" lvl="1" indent="0">
              <a:buNone/>
            </a:pPr>
            <a:r>
              <a:rPr lang="en-US" b="1" dirty="0"/>
              <a:t>3. Creating queues and topics</a:t>
            </a:r>
          </a:p>
          <a:p>
            <a:pPr marL="228600" lvl="1" indent="0">
              <a:buNone/>
            </a:pPr>
            <a:r>
              <a:rPr lang="en-US" b="1" dirty="0"/>
              <a:t>4. Writing code to send/receive messages</a:t>
            </a:r>
          </a:p>
          <a:p>
            <a:pPr marL="228600" lvl="1" indent="0">
              <a:buNone/>
            </a:pPr>
            <a:r>
              <a:rPr lang="en-US" b="1" dirty="0"/>
              <a:t>5. Managing and monitoring queues and topics</a:t>
            </a:r>
          </a:p>
        </p:txBody>
      </p:sp>
      <p:pic>
        <p:nvPicPr>
          <p:cNvPr id="29700" name="Picture 4" descr="Several service bus namespaces are shown Each namespace has queues and applications sending messages to the queue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60" y="4014951"/>
            <a:ext cx="5489807" cy="247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09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Screenshot of the Shared access policies blade. The Primary and Secondary keys are shown. Also, the drop-down to regenerate primary keys and regenerate secondary key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098" y="3932012"/>
            <a:ext cx="3451512" cy="2627088"/>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Creating the Namespace</a:t>
            </a:r>
          </a:p>
        </p:txBody>
      </p:sp>
      <p:sp>
        <p:nvSpPr>
          <p:cNvPr id="6" name="Text Placeholder 5"/>
          <p:cNvSpPr>
            <a:spLocks noGrp="1"/>
          </p:cNvSpPr>
          <p:nvPr>
            <p:ph type="body" sz="quarter" idx="10"/>
          </p:nvPr>
        </p:nvSpPr>
        <p:spPr>
          <a:xfrm>
            <a:off x="634405" y="1140096"/>
            <a:ext cx="11018520" cy="5158335"/>
          </a:xfrm>
        </p:spPr>
        <p:txBody>
          <a:bodyPr/>
          <a:lstStyle/>
          <a:p>
            <a:pPr marL="0" indent="0">
              <a:buNone/>
            </a:pPr>
            <a:r>
              <a:rPr lang="en-US" b="1" dirty="0"/>
              <a:t>Available directly from the Azure portal:</a:t>
            </a:r>
          </a:p>
          <a:p>
            <a:pPr lvl="1"/>
            <a:r>
              <a:rPr lang="en-US" b="1" dirty="0"/>
              <a:t>Name: globally identifies the namespace</a:t>
            </a:r>
          </a:p>
          <a:p>
            <a:pPr lvl="1"/>
            <a:r>
              <a:rPr lang="en-US" b="1" dirty="0"/>
              <a:t>Pricing tier: determines capacity and capabilities</a:t>
            </a:r>
          </a:p>
          <a:p>
            <a:pPr lvl="2"/>
            <a:r>
              <a:rPr lang="en-US" b="1" dirty="0"/>
              <a:t>Basic</a:t>
            </a:r>
          </a:p>
          <a:p>
            <a:pPr lvl="2"/>
            <a:r>
              <a:rPr lang="en-US" b="1" dirty="0"/>
              <a:t>Standard</a:t>
            </a:r>
          </a:p>
          <a:p>
            <a:pPr lvl="2"/>
            <a:r>
              <a:rPr lang="en-US" b="1" dirty="0"/>
              <a:t>Premium</a:t>
            </a:r>
          </a:p>
          <a:p>
            <a:pPr marL="0" indent="0">
              <a:buNone/>
            </a:pPr>
            <a:endParaRPr lang="en-US" b="1" dirty="0"/>
          </a:p>
          <a:p>
            <a:pPr marL="0" indent="0">
              <a:buNone/>
            </a:pPr>
            <a:r>
              <a:rPr lang="en-US" b="1" dirty="0"/>
              <a:t>Generates a SAS policy:</a:t>
            </a:r>
          </a:p>
          <a:p>
            <a:pPr lvl="1"/>
            <a:r>
              <a:rPr lang="en-US" b="1" dirty="0"/>
              <a:t>Includes:</a:t>
            </a:r>
          </a:p>
          <a:p>
            <a:pPr lvl="2"/>
            <a:r>
              <a:rPr lang="en-US" b="1" dirty="0"/>
              <a:t>Primary key</a:t>
            </a:r>
          </a:p>
          <a:p>
            <a:pPr lvl="2"/>
            <a:r>
              <a:rPr lang="en-US" b="1" dirty="0"/>
              <a:t>Secondary key</a:t>
            </a:r>
          </a:p>
          <a:p>
            <a:pPr lvl="1"/>
            <a:r>
              <a:rPr lang="en-US" b="1" dirty="0"/>
              <a:t>Grants full control to the namespace</a:t>
            </a:r>
          </a:p>
          <a:p>
            <a:pPr lvl="1"/>
            <a:endParaRPr lang="en-US" b="1" dirty="0"/>
          </a:p>
          <a:p>
            <a:pPr lvl="1"/>
            <a:endParaRPr lang="en-US" b="1" dirty="0"/>
          </a:p>
        </p:txBody>
      </p:sp>
      <p:pic>
        <p:nvPicPr>
          <p:cNvPr id="30722" name="Picture 2" descr="Screenshot of the Create namespace page. The name is sbces12345. The available pricing tiers are shown: Basic, Standard, and Premiu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776" y="792267"/>
            <a:ext cx="300037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59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a Queue</a:t>
            </a:r>
          </a:p>
        </p:txBody>
      </p:sp>
      <p:sp>
        <p:nvSpPr>
          <p:cNvPr id="6" name="Text Placeholder 5"/>
          <p:cNvSpPr>
            <a:spLocks noGrp="1"/>
          </p:cNvSpPr>
          <p:nvPr>
            <p:ph type="body" sz="quarter" idx="10"/>
          </p:nvPr>
        </p:nvSpPr>
        <p:spPr>
          <a:xfrm>
            <a:off x="586740" y="1268759"/>
            <a:ext cx="11018520" cy="3902607"/>
          </a:xfrm>
        </p:spPr>
        <p:txBody>
          <a:bodyPr/>
          <a:lstStyle/>
          <a:p>
            <a:pPr marL="0" indent="0">
              <a:buNone/>
            </a:pPr>
            <a:r>
              <a:rPr lang="en-US" b="1" dirty="0"/>
              <a:t>Available directly from the Azure portal:</a:t>
            </a:r>
          </a:p>
          <a:p>
            <a:pPr lvl="1"/>
            <a:r>
              <a:rPr lang="en-US" b="1" dirty="0"/>
              <a:t>Name: identifies the queue within the namespace</a:t>
            </a:r>
          </a:p>
          <a:p>
            <a:pPr lvl="1"/>
            <a:r>
              <a:rPr lang="en-US" b="1" dirty="0"/>
              <a:t>Max queue size</a:t>
            </a:r>
          </a:p>
          <a:p>
            <a:pPr lvl="1"/>
            <a:r>
              <a:rPr lang="en-US" b="1" dirty="0"/>
              <a:t>Message time to live</a:t>
            </a:r>
          </a:p>
          <a:p>
            <a:pPr lvl="1"/>
            <a:r>
              <a:rPr lang="en-US" b="1" dirty="0"/>
              <a:t>Lock duration</a:t>
            </a:r>
          </a:p>
          <a:p>
            <a:pPr lvl="1"/>
            <a:r>
              <a:rPr lang="en-US" b="1" dirty="0"/>
              <a:t>Enable duplicate detection</a:t>
            </a:r>
          </a:p>
          <a:p>
            <a:pPr lvl="1"/>
            <a:r>
              <a:rPr lang="en-US" b="1" dirty="0"/>
              <a:t>Enable dead lettering</a:t>
            </a:r>
          </a:p>
          <a:p>
            <a:pPr lvl="1"/>
            <a:r>
              <a:rPr lang="en-US" b="1" dirty="0"/>
              <a:t>Enable sessions</a:t>
            </a:r>
          </a:p>
          <a:p>
            <a:pPr lvl="1"/>
            <a:r>
              <a:rPr lang="en-US" b="1" dirty="0"/>
              <a:t>Enable partitioning</a:t>
            </a:r>
          </a:p>
          <a:p>
            <a:endParaRPr lang="en-US" b="1" dirty="0"/>
          </a:p>
        </p:txBody>
      </p:sp>
      <p:pic>
        <p:nvPicPr>
          <p:cNvPr id="31746" name="Picture 2" descr="Screenshot of the Create queue page. Selections are shown for all the parameters discussed on the page. Enable partitioning is sel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875" y="1370643"/>
            <a:ext cx="3502153" cy="411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19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Monitoring Service Bus</a:t>
            </a:r>
          </a:p>
        </p:txBody>
      </p:sp>
      <p:sp>
        <p:nvSpPr>
          <p:cNvPr id="6" name="Text Placeholder 5"/>
          <p:cNvSpPr>
            <a:spLocks noGrp="1"/>
          </p:cNvSpPr>
          <p:nvPr>
            <p:ph type="body" sz="quarter" idx="10"/>
          </p:nvPr>
        </p:nvSpPr>
        <p:spPr>
          <a:xfrm>
            <a:off x="634405" y="1445140"/>
            <a:ext cx="11018520" cy="2683812"/>
          </a:xfrm>
        </p:spPr>
        <p:txBody>
          <a:bodyPr/>
          <a:lstStyle/>
          <a:p>
            <a:pPr marL="0" indent="0">
              <a:buNone/>
            </a:pPr>
            <a:r>
              <a:rPr lang="en-US" b="1" dirty="0"/>
              <a:t>Available directly from the Azure portal:</a:t>
            </a:r>
          </a:p>
          <a:p>
            <a:pPr lvl="1"/>
            <a:r>
              <a:rPr lang="en-US" b="1" dirty="0"/>
              <a:t>A rich set of metrics:</a:t>
            </a:r>
          </a:p>
          <a:p>
            <a:pPr lvl="2"/>
            <a:r>
              <a:rPr lang="en-US" b="1" dirty="0"/>
              <a:t>Namespace level</a:t>
            </a:r>
          </a:p>
          <a:p>
            <a:pPr lvl="2"/>
            <a:r>
              <a:rPr lang="en-US" b="1" dirty="0"/>
              <a:t>Queue/topic/message level</a:t>
            </a:r>
          </a:p>
          <a:p>
            <a:pPr lvl="1"/>
            <a:r>
              <a:rPr lang="en-US" b="1" dirty="0"/>
              <a:t>Diagnostic logs:</a:t>
            </a:r>
          </a:p>
          <a:p>
            <a:pPr lvl="2"/>
            <a:r>
              <a:rPr lang="en-US" b="1" dirty="0"/>
              <a:t>Capture all queue activities</a:t>
            </a:r>
          </a:p>
          <a:p>
            <a:pPr lvl="3"/>
            <a:endParaRPr lang="en-US" b="1" dirty="0"/>
          </a:p>
          <a:p>
            <a:pPr lvl="1"/>
            <a:endParaRPr lang="en-US" b="1" dirty="0"/>
          </a:p>
        </p:txBody>
      </p:sp>
      <p:pic>
        <p:nvPicPr>
          <p:cNvPr id="32770" name="Picture 2" descr="Screenshot of the Monitor page for Service Bus. The Select metric drop-down is shown including Count of active messages, Incoming messages, and Outgoing messag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797" y="3429000"/>
            <a:ext cx="498157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3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Swap Deployment Slots</a:t>
            </a:r>
          </a:p>
        </p:txBody>
      </p:sp>
      <p:sp>
        <p:nvSpPr>
          <p:cNvPr id="6" name="Text Placeholder 5"/>
          <p:cNvSpPr>
            <a:spLocks noGrp="1"/>
          </p:cNvSpPr>
          <p:nvPr>
            <p:ph type="body" sz="quarter" idx="10"/>
          </p:nvPr>
        </p:nvSpPr>
        <p:spPr>
          <a:xfrm>
            <a:off x="524047" y="1093790"/>
            <a:ext cx="11018520" cy="3484031"/>
          </a:xfrm>
        </p:spPr>
        <p:txBody>
          <a:bodyPr/>
          <a:lstStyle/>
          <a:p>
            <a:pPr marL="0" indent="0">
              <a:buNone/>
            </a:pPr>
            <a:r>
              <a:rPr lang="en-US" b="1" dirty="0"/>
              <a:t>There are three types of slot swapping settings:</a:t>
            </a:r>
          </a:p>
          <a:p>
            <a:pPr lvl="1"/>
            <a:r>
              <a:rPr lang="en-US" b="1" dirty="0"/>
              <a:t>Settings that are not swapped: </a:t>
            </a:r>
          </a:p>
          <a:p>
            <a:pPr lvl="2"/>
            <a:r>
              <a:rPr lang="en-US" b="1" dirty="0"/>
              <a:t>publishing endpoints, custom domain names, SSL certificates and bindings, scale settings, </a:t>
            </a:r>
            <a:r>
              <a:rPr lang="en-US" b="1" dirty="0" err="1"/>
              <a:t>WebJob</a:t>
            </a:r>
            <a:r>
              <a:rPr lang="en-US" b="1" dirty="0"/>
              <a:t> schedulers.</a:t>
            </a:r>
          </a:p>
          <a:p>
            <a:pPr lvl="1"/>
            <a:r>
              <a:rPr lang="en-US" b="1" dirty="0"/>
              <a:t>Settings that are swapped:</a:t>
            </a:r>
          </a:p>
          <a:p>
            <a:pPr lvl="2"/>
            <a:r>
              <a:rPr lang="en-US" b="1" dirty="0"/>
              <a:t>general settings, handler mappings, monitoring, diagnostics, and WebJobs.</a:t>
            </a:r>
          </a:p>
          <a:p>
            <a:pPr lvl="1"/>
            <a:r>
              <a:rPr lang="en-US" b="1" dirty="0"/>
              <a:t>Settings that are configurable (either swapped or not swapped):</a:t>
            </a:r>
          </a:p>
          <a:p>
            <a:pPr lvl="2"/>
            <a:r>
              <a:rPr lang="en-US" b="1" dirty="0"/>
              <a:t>App settings and connection strings.</a:t>
            </a:r>
          </a:p>
          <a:p>
            <a:pPr lvl="1"/>
            <a:endParaRPr lang="en-US" b="1" dirty="0"/>
          </a:p>
          <a:p>
            <a:pPr lvl="1"/>
            <a:endParaRPr lang="en-US" b="1" dirty="0"/>
          </a:p>
        </p:txBody>
      </p:sp>
      <p:pic>
        <p:nvPicPr>
          <p:cNvPr id="4098" name="Picture 2" descr="Screenshot of swapping slot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857" y="3058771"/>
            <a:ext cx="2607926" cy="30380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reenshot of the swap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47" y="5296289"/>
            <a:ext cx="797242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7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Comparing Service Bus and Storage Queues</a:t>
            </a:r>
          </a:p>
        </p:txBody>
      </p:sp>
      <p:pic>
        <p:nvPicPr>
          <p:cNvPr id="2" name="Picture 1"/>
          <p:cNvPicPr>
            <a:picLocks noChangeAspect="1"/>
          </p:cNvPicPr>
          <p:nvPr/>
        </p:nvPicPr>
        <p:blipFill>
          <a:blip r:embed="rId3"/>
          <a:stretch>
            <a:fillRect/>
          </a:stretch>
        </p:blipFill>
        <p:spPr>
          <a:xfrm>
            <a:off x="644915" y="1218886"/>
            <a:ext cx="7776874" cy="5116647"/>
          </a:xfrm>
          <a:prstGeom prst="rect">
            <a:avLst/>
          </a:prstGeom>
        </p:spPr>
      </p:pic>
    </p:spTree>
    <p:extLst>
      <p:ext uri="{BB962C8B-B14F-4D97-AF65-F5344CB8AC3E}">
        <p14:creationId xmlns:p14="http://schemas.microsoft.com/office/powerpoint/2010/main" val="340711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Service Bus Message Queues</a:t>
            </a:r>
          </a:p>
        </p:txBody>
      </p:sp>
      <p:sp>
        <p:nvSpPr>
          <p:cNvPr id="2" name="Text Placeholder 1">
            <a:extLst>
              <a:ext uri="{FF2B5EF4-FFF2-40B4-BE49-F238E27FC236}">
                <a16:creationId xmlns:a16="http://schemas.microsoft.com/office/drawing/2014/main" id="{0C9898E9-99F5-4472-A696-A6AEACCB9FD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070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Service Bus Templates</a:t>
            </a:r>
          </a:p>
        </p:txBody>
      </p:sp>
      <p:sp>
        <p:nvSpPr>
          <p:cNvPr id="2" name="Text Placeholder 1">
            <a:extLst>
              <a:ext uri="{FF2B5EF4-FFF2-40B4-BE49-F238E27FC236}">
                <a16:creationId xmlns:a16="http://schemas.microsoft.com/office/drawing/2014/main" id="{897A31CA-0F62-4621-943B-6223D829F43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171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02: Implementing and Managing Application Services</a:t>
            </a:r>
            <a:br>
              <a:rPr lang="en-US" dirty="0"/>
            </a:br>
            <a:br>
              <a:rPr lang="en-US" dirty="0"/>
            </a:br>
            <a:r>
              <a:rPr lang="en-US" sz="3200" dirty="0"/>
              <a:t>Lesson 08: </a:t>
            </a:r>
            <a:r>
              <a:rPr lang="en-US" sz="3200" b="1" dirty="0"/>
              <a:t>Managing Logic App</a:t>
            </a:r>
            <a:endParaRPr lang="en-US" dirty="0"/>
          </a:p>
        </p:txBody>
      </p:sp>
    </p:spTree>
    <p:extLst>
      <p:ext uri="{BB962C8B-B14F-4D97-AF65-F5344CB8AC3E}">
        <p14:creationId xmlns:p14="http://schemas.microsoft.com/office/powerpoint/2010/main" val="359135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Service Bus</a:t>
            </a:r>
            <a:endParaRPr lang="en-US" dirty="0"/>
          </a:p>
        </p:txBody>
      </p:sp>
    </p:spTree>
    <p:extLst>
      <p:ext uri="{BB962C8B-B14F-4D97-AF65-F5344CB8AC3E}">
        <p14:creationId xmlns:p14="http://schemas.microsoft.com/office/powerpoint/2010/main" val="39951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Optional Video: </a:t>
            </a:r>
            <a:r>
              <a:rPr lang="en-US" dirty="0">
                <a:hlinkClick r:id="rId3"/>
              </a:rPr>
              <a:t>Getting Started with Logic Apps</a:t>
            </a:r>
            <a:endParaRPr lang="en-US" dirty="0"/>
          </a:p>
        </p:txBody>
      </p:sp>
    </p:spTree>
    <p:extLst>
      <p:ext uri="{BB962C8B-B14F-4D97-AF65-F5344CB8AC3E}">
        <p14:creationId xmlns:p14="http://schemas.microsoft.com/office/powerpoint/2010/main" val="31535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Logic Apps</a:t>
            </a:r>
          </a:p>
        </p:txBody>
      </p:sp>
      <p:sp>
        <p:nvSpPr>
          <p:cNvPr id="6" name="Text Placeholder 5"/>
          <p:cNvSpPr>
            <a:spLocks noGrp="1"/>
          </p:cNvSpPr>
          <p:nvPr>
            <p:ph type="body" sz="quarter" idx="10"/>
          </p:nvPr>
        </p:nvSpPr>
        <p:spPr>
          <a:xfrm>
            <a:off x="586740" y="1108565"/>
            <a:ext cx="11018520" cy="4136517"/>
          </a:xfrm>
        </p:spPr>
        <p:txBody>
          <a:bodyPr/>
          <a:lstStyle/>
          <a:p>
            <a:r>
              <a:rPr lang="en-US" b="1" dirty="0"/>
              <a:t>Implement scalable integrations and workflows</a:t>
            </a:r>
          </a:p>
          <a:p>
            <a:r>
              <a:rPr lang="en-US" b="1" dirty="0"/>
              <a:t>Include a visual designer to model workflows</a:t>
            </a:r>
          </a:p>
          <a:p>
            <a:r>
              <a:rPr lang="en-US" b="1" dirty="0"/>
              <a:t>Offer built-in connectors for cloud and on-premises services and apps</a:t>
            </a:r>
          </a:p>
          <a:p>
            <a:r>
              <a:rPr lang="en-US" b="1" dirty="0"/>
              <a:t>Provide a range of benefits, including:</a:t>
            </a:r>
          </a:p>
          <a:p>
            <a:pPr lvl="1"/>
            <a:r>
              <a:rPr lang="en-US" b="1" dirty="0"/>
              <a:t>Getting started quickly from templates.</a:t>
            </a:r>
          </a:p>
          <a:p>
            <a:pPr lvl="1"/>
            <a:r>
              <a:rPr lang="en-US" b="1" dirty="0"/>
              <a:t>Saving time by designing complex processes using easy to understand design tools.</a:t>
            </a:r>
          </a:p>
          <a:p>
            <a:pPr lvl="1"/>
            <a:r>
              <a:rPr lang="en-US" b="1" dirty="0"/>
              <a:t>Implementing patterns and workflows seamlessly, that would otherwise be difficult to implement in code.</a:t>
            </a:r>
          </a:p>
          <a:p>
            <a:pPr lvl="1"/>
            <a:r>
              <a:rPr lang="en-US" b="1" dirty="0"/>
              <a:t>Customizing your logic app with your own custom APIs, code, and actions.</a:t>
            </a:r>
          </a:p>
          <a:p>
            <a:pPr lvl="1"/>
            <a:r>
              <a:rPr lang="en-US" b="1" dirty="0"/>
              <a:t>Connecting and synchronizing disparate systems across on-premises and the cloud.</a:t>
            </a:r>
          </a:p>
        </p:txBody>
      </p:sp>
    </p:spTree>
    <p:extLst>
      <p:ext uri="{BB962C8B-B14F-4D97-AF65-F5344CB8AC3E}">
        <p14:creationId xmlns:p14="http://schemas.microsoft.com/office/powerpoint/2010/main" val="179982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Logic Apps</a:t>
            </a:r>
          </a:p>
        </p:txBody>
      </p:sp>
      <p:sp>
        <p:nvSpPr>
          <p:cNvPr id="6" name="Text Placeholder 5"/>
          <p:cNvSpPr>
            <a:spLocks noGrp="1"/>
          </p:cNvSpPr>
          <p:nvPr>
            <p:ph type="body" sz="quarter" idx="10"/>
          </p:nvPr>
        </p:nvSpPr>
        <p:spPr>
          <a:xfrm>
            <a:off x="588263" y="1324261"/>
            <a:ext cx="11018520" cy="5490734"/>
          </a:xfrm>
        </p:spPr>
        <p:txBody>
          <a:bodyPr/>
          <a:lstStyle/>
          <a:p>
            <a:pPr marL="0" indent="0">
              <a:buNone/>
            </a:pPr>
            <a:r>
              <a:rPr lang="en-US" b="1" dirty="0"/>
              <a:t>From the Azure portal:</a:t>
            </a:r>
          </a:p>
          <a:p>
            <a:pPr lvl="1"/>
            <a:r>
              <a:rPr lang="en-US" b="1" dirty="0"/>
              <a:t>To create a logic app, provide:</a:t>
            </a:r>
          </a:p>
          <a:p>
            <a:pPr lvl="2"/>
            <a:r>
              <a:rPr lang="en-US" b="1" dirty="0"/>
              <a:t>Name</a:t>
            </a:r>
          </a:p>
          <a:p>
            <a:pPr lvl="2"/>
            <a:r>
              <a:rPr lang="en-US" b="1" dirty="0"/>
              <a:t>Subscription</a:t>
            </a:r>
          </a:p>
          <a:p>
            <a:pPr lvl="2"/>
            <a:r>
              <a:rPr lang="en-US" b="1" dirty="0"/>
              <a:t>Resource Group</a:t>
            </a:r>
          </a:p>
          <a:p>
            <a:pPr lvl="2"/>
            <a:r>
              <a:rPr lang="en-US" b="1" dirty="0"/>
              <a:t>Location</a:t>
            </a:r>
          </a:p>
          <a:p>
            <a:pPr lvl="1"/>
            <a:endParaRPr lang="en-US" b="1" dirty="0"/>
          </a:p>
          <a:p>
            <a:pPr lvl="1"/>
            <a:endParaRPr lang="en-US" b="1" dirty="0"/>
          </a:p>
          <a:p>
            <a:pPr lvl="1"/>
            <a:r>
              <a:rPr lang="en-US" b="1" dirty="0"/>
              <a:t>To configure a logic app:</a:t>
            </a:r>
          </a:p>
          <a:p>
            <a:pPr lvl="2"/>
            <a:r>
              <a:rPr lang="en-US" b="1" dirty="0"/>
              <a:t>Use the Logic Apps Designer to:</a:t>
            </a:r>
          </a:p>
          <a:p>
            <a:pPr lvl="3"/>
            <a:r>
              <a:rPr lang="en-US" b="1" dirty="0"/>
              <a:t>Add triggers</a:t>
            </a:r>
          </a:p>
          <a:p>
            <a:pPr lvl="3"/>
            <a:r>
              <a:rPr lang="en-US" b="1" dirty="0"/>
              <a:t>Add connectors</a:t>
            </a:r>
          </a:p>
          <a:p>
            <a:pPr lvl="3"/>
            <a:r>
              <a:rPr lang="en-US" b="1" dirty="0"/>
              <a:t>Leverage templates</a:t>
            </a:r>
          </a:p>
          <a:p>
            <a:pPr lvl="3"/>
            <a:endParaRPr lang="en-US" b="1" dirty="0"/>
          </a:p>
          <a:p>
            <a:pPr lvl="3"/>
            <a:endParaRPr lang="en-US" b="1" dirty="0"/>
          </a:p>
          <a:p>
            <a:pPr lvl="2"/>
            <a:endParaRPr lang="en-US" b="1" dirty="0"/>
          </a:p>
          <a:p>
            <a:endParaRPr lang="en-US" b="1" dirty="0"/>
          </a:p>
        </p:txBody>
      </p:sp>
      <p:pic>
        <p:nvPicPr>
          <p:cNvPr id="33794" name="Picture 2" descr="Screenshot of the Create logic app page. Shown are the Name, Subscription, Resource Group, and Location parameters. Log Analytics is Of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109" y="1451779"/>
            <a:ext cx="3851246" cy="1616573"/>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Screenshot of the choose a template to create a logic app pag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751" y="4873116"/>
            <a:ext cx="4956494" cy="1742655"/>
          </a:xfrm>
          <a:prstGeom prst="rect">
            <a:avLst/>
          </a:prstGeom>
          <a:noFill/>
          <a:extLst>
            <a:ext uri="{909E8E84-426E-40DD-AFC4-6F175D3DCCD1}">
              <a14:hiddenFill xmlns:a14="http://schemas.microsoft.com/office/drawing/2010/main">
                <a:solidFill>
                  <a:srgbClr val="FFFFFF"/>
                </a:solidFill>
              </a14:hiddenFill>
            </a:ext>
          </a:extLst>
        </p:spPr>
      </p:pic>
      <p:pic>
        <p:nvPicPr>
          <p:cNvPr id="33800" name="Picture 8" descr="Screenshot of the common triggers start pag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3214" y="3294993"/>
            <a:ext cx="5315210" cy="119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3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Built-in Triggers and Actions</a:t>
            </a:r>
          </a:p>
        </p:txBody>
      </p:sp>
      <p:sp>
        <p:nvSpPr>
          <p:cNvPr id="6" name="Text Placeholder 5"/>
          <p:cNvSpPr>
            <a:spLocks noGrp="1"/>
          </p:cNvSpPr>
          <p:nvPr>
            <p:ph type="body" sz="quarter" idx="10"/>
          </p:nvPr>
        </p:nvSpPr>
        <p:spPr>
          <a:xfrm>
            <a:off x="476750" y="1437330"/>
            <a:ext cx="11018520" cy="4518160"/>
          </a:xfrm>
        </p:spPr>
        <p:txBody>
          <a:bodyPr/>
          <a:lstStyle/>
          <a:p>
            <a:pPr lvl="1"/>
            <a:r>
              <a:rPr lang="en-US" b="1" dirty="0"/>
              <a:t>Triggers:</a:t>
            </a:r>
          </a:p>
          <a:p>
            <a:pPr lvl="2"/>
            <a:r>
              <a:rPr lang="en-US" b="1" dirty="0"/>
              <a:t>Recurrence</a:t>
            </a:r>
          </a:p>
          <a:p>
            <a:pPr lvl="2"/>
            <a:r>
              <a:rPr lang="en-US" b="1" dirty="0"/>
              <a:t>HTTP</a:t>
            </a:r>
          </a:p>
          <a:p>
            <a:pPr lvl="2"/>
            <a:r>
              <a:rPr lang="en-US" b="1" dirty="0"/>
              <a:t>Request</a:t>
            </a:r>
          </a:p>
          <a:p>
            <a:pPr lvl="2"/>
            <a:r>
              <a:rPr lang="en-US" b="1" dirty="0"/>
              <a:t>Azure Functions</a:t>
            </a:r>
          </a:p>
          <a:p>
            <a:pPr lvl="2"/>
            <a:r>
              <a:rPr lang="en-US" b="1" dirty="0"/>
              <a:t>Batch</a:t>
            </a:r>
          </a:p>
          <a:p>
            <a:pPr lvl="2"/>
            <a:r>
              <a:rPr lang="en-US" b="1" dirty="0"/>
              <a:t>Logic Apps</a:t>
            </a:r>
          </a:p>
          <a:p>
            <a:pPr marL="457200" lvl="2" indent="0">
              <a:buNone/>
            </a:pPr>
            <a:endParaRPr lang="en-US" b="1" dirty="0"/>
          </a:p>
          <a:p>
            <a:pPr lvl="1"/>
            <a:r>
              <a:rPr lang="en-US" b="1" dirty="0"/>
              <a:t>Actions:</a:t>
            </a:r>
          </a:p>
          <a:p>
            <a:pPr lvl="2"/>
            <a:r>
              <a:rPr lang="en-US" b="1" dirty="0"/>
              <a:t>Condition</a:t>
            </a:r>
          </a:p>
          <a:p>
            <a:pPr lvl="2"/>
            <a:r>
              <a:rPr lang="en-US" b="1" dirty="0"/>
              <a:t>For each</a:t>
            </a:r>
          </a:p>
          <a:p>
            <a:pPr lvl="2"/>
            <a:r>
              <a:rPr lang="en-US" b="1" dirty="0"/>
              <a:t>Scope</a:t>
            </a:r>
          </a:p>
          <a:p>
            <a:pPr lvl="2"/>
            <a:r>
              <a:rPr lang="en-US" b="1" dirty="0"/>
              <a:t>Switch</a:t>
            </a:r>
          </a:p>
          <a:p>
            <a:pPr lvl="2"/>
            <a:r>
              <a:rPr lang="en-US" b="1" dirty="0"/>
              <a:t>Terminate</a:t>
            </a:r>
          </a:p>
          <a:p>
            <a:pPr lvl="2"/>
            <a:r>
              <a:rPr lang="en-US" b="1" dirty="0"/>
              <a:t>Until</a:t>
            </a:r>
          </a:p>
        </p:txBody>
      </p:sp>
      <p:pic>
        <p:nvPicPr>
          <p:cNvPr id="34818" name="Picture 2" descr="Graphic with icons for HTTP, Request, Azure Functions, Batch, and Azure Logic App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919" y="1644435"/>
            <a:ext cx="5940553" cy="1547478"/>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186" y="4173602"/>
            <a:ext cx="6356154" cy="150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3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Managed Connectors</a:t>
            </a:r>
          </a:p>
        </p:txBody>
      </p:sp>
      <p:sp>
        <p:nvSpPr>
          <p:cNvPr id="6" name="Text Placeholder 5"/>
          <p:cNvSpPr>
            <a:spLocks noGrp="1"/>
          </p:cNvSpPr>
          <p:nvPr>
            <p:ph type="body" sz="quarter" idx="10"/>
          </p:nvPr>
        </p:nvSpPr>
        <p:spPr>
          <a:xfrm>
            <a:off x="639660" y="1294419"/>
            <a:ext cx="11018520" cy="4604337"/>
          </a:xfrm>
        </p:spPr>
        <p:txBody>
          <a:bodyPr/>
          <a:lstStyle/>
          <a:p>
            <a:pPr marL="0" indent="0">
              <a:buNone/>
            </a:pPr>
            <a:r>
              <a:rPr lang="en-US" b="1" dirty="0"/>
              <a:t>200+ built-in connectors, including:</a:t>
            </a:r>
          </a:p>
          <a:p>
            <a:pPr lvl="1"/>
            <a:r>
              <a:rPr lang="en-US" b="1" dirty="0"/>
              <a:t>Managed API connectors:</a:t>
            </a:r>
          </a:p>
          <a:p>
            <a:pPr lvl="2"/>
            <a:r>
              <a:rPr lang="en-US" b="1" dirty="0"/>
              <a:t>Azure Blob Storage, Office 365, Dynamics, Power BI, OneDrive, Salesforce, and SharePoint Online.</a:t>
            </a:r>
          </a:p>
          <a:p>
            <a:pPr lvl="1"/>
            <a:r>
              <a:rPr lang="en-US" b="1" dirty="0"/>
              <a:t>On-premises connectors:</a:t>
            </a:r>
          </a:p>
          <a:p>
            <a:pPr lvl="2"/>
            <a:r>
              <a:rPr lang="en-US" b="1" dirty="0"/>
              <a:t>SQL Server, SharePoint Server, Oracle DB, Twitter, Salesforce, Facebook, and file shares.</a:t>
            </a:r>
          </a:p>
          <a:p>
            <a:pPr lvl="1"/>
            <a:r>
              <a:rPr lang="en-US" b="1" dirty="0"/>
              <a:t>Integration account connectors:</a:t>
            </a:r>
          </a:p>
          <a:p>
            <a:pPr lvl="2"/>
            <a:r>
              <a:rPr lang="en-US" b="1" dirty="0"/>
              <a:t>Require a paid-for integration account</a:t>
            </a:r>
          </a:p>
          <a:p>
            <a:pPr lvl="2"/>
            <a:r>
              <a:rPr lang="en-US" b="1" dirty="0"/>
              <a:t>Transform and validate XML</a:t>
            </a:r>
          </a:p>
          <a:p>
            <a:pPr lvl="2"/>
            <a:r>
              <a:rPr lang="en-US" b="1" dirty="0"/>
              <a:t>Encode and decode flat files</a:t>
            </a:r>
          </a:p>
          <a:p>
            <a:pPr lvl="2"/>
            <a:r>
              <a:rPr lang="en-US" b="1" dirty="0"/>
              <a:t>Process B2B messages </a:t>
            </a:r>
          </a:p>
          <a:p>
            <a:pPr lvl="1"/>
            <a:r>
              <a:rPr lang="en-US" b="1" dirty="0"/>
              <a:t>Enterprise connectors:</a:t>
            </a:r>
          </a:p>
          <a:p>
            <a:pPr lvl="2"/>
            <a:r>
              <a:rPr lang="en-US" b="1" dirty="0"/>
              <a:t>Incur extra cost</a:t>
            </a:r>
          </a:p>
          <a:p>
            <a:pPr lvl="2"/>
            <a:r>
              <a:rPr lang="en-US" b="1" dirty="0"/>
              <a:t>Provide access to enterprise systems:</a:t>
            </a:r>
          </a:p>
          <a:p>
            <a:pPr lvl="3"/>
            <a:r>
              <a:rPr lang="en-US" b="1" dirty="0"/>
              <a:t>Support SAP and IBM MQ.</a:t>
            </a:r>
          </a:p>
        </p:txBody>
      </p:sp>
      <p:pic>
        <p:nvPicPr>
          <p:cNvPr id="35842" name="Picture 2" descr="Screenshot of the Twitter triggers and Twitter Actions pag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706" y="3810000"/>
            <a:ext cx="4094139" cy="199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00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Demonstration: </a:t>
            </a:r>
            <a:r>
              <a:rPr lang="en-US" dirty="0">
                <a:hlinkClick r:id="rId3"/>
              </a:rPr>
              <a:t>Deploying to a Stage Slot</a:t>
            </a:r>
            <a:endParaRPr lang="en-US" dirty="0"/>
          </a:p>
        </p:txBody>
      </p:sp>
    </p:spTree>
    <p:extLst>
      <p:ext uri="{BB962C8B-B14F-4D97-AF65-F5344CB8AC3E}">
        <p14:creationId xmlns:p14="http://schemas.microsoft.com/office/powerpoint/2010/main" val="10658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Screenshot of the Recurrence trigger and Put a message on a queue p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009" y="1708539"/>
            <a:ext cx="5943130" cy="2787887"/>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Logic App Example</a:t>
            </a:r>
          </a:p>
        </p:txBody>
      </p:sp>
      <p:sp>
        <p:nvSpPr>
          <p:cNvPr id="6" name="Text Placeholder 5"/>
          <p:cNvSpPr>
            <a:spLocks noGrp="1"/>
          </p:cNvSpPr>
          <p:nvPr>
            <p:ph type="body" sz="quarter" idx="10"/>
          </p:nvPr>
        </p:nvSpPr>
        <p:spPr>
          <a:xfrm>
            <a:off x="588263" y="1402670"/>
            <a:ext cx="11018520" cy="1760482"/>
          </a:xfrm>
        </p:spPr>
        <p:txBody>
          <a:bodyPr/>
          <a:lstStyle/>
          <a:p>
            <a:pPr marL="0" indent="0">
              <a:buNone/>
            </a:pPr>
            <a:r>
              <a:rPr lang="en-US" b="1" dirty="0"/>
              <a:t>The Scheduler logic app consists of:</a:t>
            </a:r>
          </a:p>
          <a:p>
            <a:pPr lvl="1"/>
            <a:r>
              <a:rPr lang="en-US" b="1" dirty="0"/>
              <a:t>Recurrence:</a:t>
            </a:r>
          </a:p>
          <a:p>
            <a:pPr lvl="2"/>
            <a:r>
              <a:rPr lang="en-US" b="1" dirty="0"/>
              <a:t>Controls scheduling</a:t>
            </a:r>
          </a:p>
          <a:p>
            <a:pPr lvl="1"/>
            <a:r>
              <a:rPr lang="en-US" b="1" dirty="0"/>
              <a:t>Put  a message on a queue:</a:t>
            </a:r>
          </a:p>
          <a:p>
            <a:pPr lvl="2"/>
            <a:r>
              <a:rPr lang="en-US" b="1" dirty="0"/>
              <a:t>Designates the target Storage queue</a:t>
            </a:r>
          </a:p>
        </p:txBody>
      </p:sp>
      <p:pic>
        <p:nvPicPr>
          <p:cNvPr id="36868" name="Picture 4" descr="Screenshot of the Azure queue with messages from the logic app.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882" y="4452397"/>
            <a:ext cx="5273985" cy="134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Logic App Example (cont.)</a:t>
            </a:r>
          </a:p>
        </p:txBody>
      </p:sp>
      <p:sp>
        <p:nvSpPr>
          <p:cNvPr id="6" name="Text Placeholder 5"/>
          <p:cNvSpPr>
            <a:spLocks noGrp="1"/>
          </p:cNvSpPr>
          <p:nvPr>
            <p:ph type="body" sz="quarter" idx="10"/>
          </p:nvPr>
        </p:nvSpPr>
        <p:spPr>
          <a:xfrm>
            <a:off x="586740" y="1224178"/>
            <a:ext cx="11018520" cy="2129814"/>
          </a:xfrm>
        </p:spPr>
        <p:txBody>
          <a:bodyPr/>
          <a:lstStyle/>
          <a:p>
            <a:pPr marL="0" indent="0">
              <a:buNone/>
            </a:pPr>
            <a:r>
              <a:rPr lang="en-US" b="1" dirty="0"/>
              <a:t>To customize the workflow:</a:t>
            </a:r>
          </a:p>
          <a:p>
            <a:pPr lvl="1"/>
            <a:r>
              <a:rPr lang="en-US" b="1" dirty="0"/>
              <a:t>Add a extra action:</a:t>
            </a:r>
          </a:p>
          <a:p>
            <a:pPr lvl="2"/>
            <a:r>
              <a:rPr lang="en-US" b="1" dirty="0"/>
              <a:t>Variable (Initialize Variable)</a:t>
            </a:r>
          </a:p>
          <a:p>
            <a:pPr lvl="1"/>
            <a:r>
              <a:rPr lang="en-US" b="1" dirty="0"/>
              <a:t>Modify the action sequence</a:t>
            </a:r>
          </a:p>
          <a:p>
            <a:pPr lvl="1"/>
            <a:r>
              <a:rPr lang="en-US" b="1" dirty="0"/>
              <a:t>Add variable to the message</a:t>
            </a:r>
          </a:p>
          <a:p>
            <a:pPr lvl="2"/>
            <a:endParaRPr lang="en-US" b="1" dirty="0"/>
          </a:p>
        </p:txBody>
      </p:sp>
      <p:pic>
        <p:nvPicPr>
          <p:cNvPr id="37890" name="Picture 2" descr="Logic App Designer flowchart with 3 steps: recurrence, put a message on a queue, and handle errors. The Add a Action button is highligh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468" y="1623571"/>
            <a:ext cx="2609299" cy="2129814"/>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Logic app flowchart including Recurrence, Initialize Variable, and Put a message on the queue. Initialize variable shows the value as the utcNow() function. The Put a message on the queue shows the message includes the utcNow()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375" y="2869323"/>
            <a:ext cx="2524713" cy="3327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16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Logic App Workflow (Advanced)</a:t>
            </a:r>
          </a:p>
        </p:txBody>
      </p:sp>
      <p:sp>
        <p:nvSpPr>
          <p:cNvPr id="2" name="Text Placeholder 1">
            <a:extLst>
              <a:ext uri="{FF2B5EF4-FFF2-40B4-BE49-F238E27FC236}">
                <a16:creationId xmlns:a16="http://schemas.microsoft.com/office/drawing/2014/main" id="{2A2CCA56-26BC-4910-94F9-5B578F8A966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8622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38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Enabling Continuous Deployment</a:t>
            </a:r>
          </a:p>
        </p:txBody>
      </p:sp>
      <p:sp>
        <p:nvSpPr>
          <p:cNvPr id="6" name="Text Placeholder 5"/>
          <p:cNvSpPr>
            <a:spLocks noGrp="1"/>
          </p:cNvSpPr>
          <p:nvPr>
            <p:ph type="body" sz="quarter" idx="10"/>
          </p:nvPr>
        </p:nvSpPr>
        <p:spPr>
          <a:xfrm>
            <a:off x="545067" y="1250454"/>
            <a:ext cx="11018520" cy="3016210"/>
          </a:xfrm>
        </p:spPr>
        <p:txBody>
          <a:bodyPr/>
          <a:lstStyle/>
          <a:p>
            <a:pPr marL="0" indent="0">
              <a:buNone/>
            </a:pPr>
            <a:r>
              <a:rPr lang="en-US" b="1" dirty="0"/>
              <a:t>Configurable from the Azure portal:</a:t>
            </a:r>
          </a:p>
          <a:p>
            <a:pPr lvl="1"/>
            <a:r>
              <a:rPr lang="en-US" b="1" dirty="0"/>
              <a:t>VSTS</a:t>
            </a:r>
          </a:p>
          <a:p>
            <a:pPr lvl="1"/>
            <a:r>
              <a:rPr lang="en-US" b="1" dirty="0"/>
              <a:t>OneDrive</a:t>
            </a:r>
          </a:p>
          <a:p>
            <a:pPr lvl="1"/>
            <a:r>
              <a:rPr lang="en-US" b="1" dirty="0"/>
              <a:t>Local </a:t>
            </a:r>
            <a:r>
              <a:rPr lang="en-US" b="1" dirty="0" err="1"/>
              <a:t>Git</a:t>
            </a:r>
            <a:endParaRPr lang="en-US" b="1" dirty="0"/>
          </a:p>
          <a:p>
            <a:pPr lvl="1"/>
            <a:r>
              <a:rPr lang="en-US" b="1" dirty="0"/>
              <a:t>GitHub</a:t>
            </a:r>
          </a:p>
          <a:p>
            <a:pPr lvl="1"/>
            <a:r>
              <a:rPr lang="en-US" b="1" dirty="0" err="1"/>
              <a:t>Bitbucket</a:t>
            </a:r>
            <a:endParaRPr lang="en-US" b="1" dirty="0"/>
          </a:p>
          <a:p>
            <a:pPr lvl="1"/>
            <a:r>
              <a:rPr lang="en-US" b="1" dirty="0"/>
              <a:t>Dropbox</a:t>
            </a:r>
          </a:p>
          <a:p>
            <a:pPr lvl="1"/>
            <a:r>
              <a:rPr lang="en-US" b="1" dirty="0"/>
              <a:t>External Repository</a:t>
            </a:r>
          </a:p>
        </p:txBody>
      </p:sp>
      <p:pic>
        <p:nvPicPr>
          <p:cNvPr id="5122" name="Picture 2" descr="Screenshot of the Deployment options blade. Sources are shown including VSTS, OneDrive, Local Git Repository, GitHub, and BitBu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65" y="2452914"/>
            <a:ext cx="7650992" cy="414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63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6539</TotalTime>
  <Words>4508</Words>
  <Application>Microsoft Office PowerPoint</Application>
  <PresentationFormat>Widescreen</PresentationFormat>
  <Paragraphs>688</Paragraphs>
  <Slides>83</Slides>
  <Notes>74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83</vt:i4>
      </vt:variant>
    </vt:vector>
  </HeadingPairs>
  <TitlesOfParts>
    <vt:vector size="92" baseType="lpstr">
      <vt:lpstr>Arial</vt:lpstr>
      <vt:lpstr>Consolas</vt:lpstr>
      <vt:lpstr>Segoe UI</vt:lpstr>
      <vt:lpstr>Segoe UI Light</vt:lpstr>
      <vt:lpstr>Segoe UI Semibold</vt:lpstr>
      <vt:lpstr>Segoe UI Semilight</vt:lpstr>
      <vt:lpstr>Wingdings</vt:lpstr>
      <vt:lpstr>WHITE TEMPLATE</vt:lpstr>
      <vt:lpstr>SOFT BLACK TEMPLATE</vt:lpstr>
      <vt:lpstr>AZ-300T02 Module 2:  Implementing and Managing Application Services</vt:lpstr>
      <vt:lpstr>Module 02: Evaluating and Performing Server Migration to Azure   Lesson 01: Deploying Web Apps</vt:lpstr>
      <vt:lpstr>Web App Features</vt:lpstr>
      <vt:lpstr>What is Continuous Development?</vt:lpstr>
      <vt:lpstr>Staging Environments in App Service</vt:lpstr>
      <vt:lpstr>Add a Deployment Slot</vt:lpstr>
      <vt:lpstr>Swap Deployment Slots</vt:lpstr>
      <vt:lpstr>Demonstration: Deploying to a Stage Slot</vt:lpstr>
      <vt:lpstr>Enabling Continuous Deployment</vt:lpstr>
      <vt:lpstr>Demonstration: Continuous Deployment</vt:lpstr>
      <vt:lpstr>Optional Video: Managing App Setting and Connection Strings</vt:lpstr>
      <vt:lpstr>Practice: Deployment Slots</vt:lpstr>
      <vt:lpstr>Web App Templates</vt:lpstr>
      <vt:lpstr>Module 02: Implementing and Managing Application Services  Lesson 02: Managing Web Apps</vt:lpstr>
      <vt:lpstr>Optional Video: Management Tools and Options</vt:lpstr>
      <vt:lpstr>Optional Video: Managing App Settings Overview</vt:lpstr>
      <vt:lpstr>Optional Video: Managing General App Settings</vt:lpstr>
      <vt:lpstr>Backup Your App</vt:lpstr>
      <vt:lpstr>Restore a Backup</vt:lpstr>
      <vt:lpstr>Restore a Snapshot</vt:lpstr>
      <vt:lpstr>Cloning an App</vt:lpstr>
      <vt:lpstr>Practice: Azure Backup and Restore</vt:lpstr>
      <vt:lpstr>Module 02: Implementing and Managing Application Services  Lesson 03: App Service Security</vt:lpstr>
      <vt:lpstr>Video: App Security Features Overview</vt:lpstr>
      <vt:lpstr>App Service Security Levels</vt:lpstr>
      <vt:lpstr>Application Security</vt:lpstr>
      <vt:lpstr>App Service Authentication</vt:lpstr>
      <vt:lpstr>Authentication Providers</vt:lpstr>
      <vt:lpstr>Optional Video: App Service Authentication Options</vt:lpstr>
      <vt:lpstr>Demonstration: Authentication and Authorization Features</vt:lpstr>
      <vt:lpstr>Demonstration: App Service Security Features</vt:lpstr>
      <vt:lpstr>Optioanl Video: App Service Isolation Overview</vt:lpstr>
      <vt:lpstr>Demonstration: App Service Isolation</vt:lpstr>
      <vt:lpstr>Module 02: Implementing and Managing Application Services  Lesson 04:  Serverless Computing Concepts</vt:lpstr>
      <vt:lpstr>Serverless Computing</vt:lpstr>
      <vt:lpstr>Serverless Applications</vt:lpstr>
      <vt:lpstr>Optional Video: Serverless Computing</vt:lpstr>
      <vt:lpstr>Comparing Serverless Options</vt:lpstr>
      <vt:lpstr>Module 02: Implementing and Managing Application Services  Lesson 05: Managing Azure Functions</vt:lpstr>
      <vt:lpstr>Optional Video: Azure Functions</vt:lpstr>
      <vt:lpstr>Overview of Azure Functions</vt:lpstr>
      <vt:lpstr>Features of Azure Functions</vt:lpstr>
      <vt:lpstr>Azure Functions (Examples)</vt:lpstr>
      <vt:lpstr>Function Service Plans</vt:lpstr>
      <vt:lpstr>Function Templates</vt:lpstr>
      <vt:lpstr>Implementing Functions</vt:lpstr>
      <vt:lpstr>Bindings</vt:lpstr>
      <vt:lpstr>Function Scaling</vt:lpstr>
      <vt:lpstr>Demonstration: Azure Functions</vt:lpstr>
      <vt:lpstr>Practice: Blob Storage Functions</vt:lpstr>
      <vt:lpstr>Practice: Timer Functions</vt:lpstr>
      <vt:lpstr>Module 02: Implementing and Managing Application Services  Lesson 06: Managing Event Grid</vt:lpstr>
      <vt:lpstr>Optional Video: Event Grid Overview</vt:lpstr>
      <vt:lpstr>Optional Video: Implementing Event Grid</vt:lpstr>
      <vt:lpstr>Overview of Event Grid</vt:lpstr>
      <vt:lpstr>Event Grid Concepts</vt:lpstr>
      <vt:lpstr>Event Grid Examples</vt:lpstr>
      <vt:lpstr>Implementing Event Grid (Part 1)</vt:lpstr>
      <vt:lpstr>Implementing Event Grid (Part 2)</vt:lpstr>
      <vt:lpstr>Practice: Event Grid</vt:lpstr>
      <vt:lpstr>Module 02: Implementing and Managing Application Services  Lesson 07: Managing Service Bus</vt:lpstr>
      <vt:lpstr>Optional Video: Service Bus</vt:lpstr>
      <vt:lpstr>Queues</vt:lpstr>
      <vt:lpstr>Topics and Subscriptions</vt:lpstr>
      <vt:lpstr>Service Bus Features</vt:lpstr>
      <vt:lpstr>Implementing Service Bus</vt:lpstr>
      <vt:lpstr>Creating the Namespace</vt:lpstr>
      <vt:lpstr>Create a Queue</vt:lpstr>
      <vt:lpstr>Monitoring Service Bus</vt:lpstr>
      <vt:lpstr>Comparing Service Bus and Storage Queues</vt:lpstr>
      <vt:lpstr>Practice: Service Bus Message Queues</vt:lpstr>
      <vt:lpstr>Practice: Service Bus Templates</vt:lpstr>
      <vt:lpstr>Module 02: Implementing and Managing Application Services  Lesson 08: Managing Logic App</vt:lpstr>
      <vt:lpstr>Optional Video: Service Bus</vt:lpstr>
      <vt:lpstr>Optional Video: Getting Started with Logic Apps</vt:lpstr>
      <vt:lpstr>Logic Apps</vt:lpstr>
      <vt:lpstr>Implementing Logic Apps</vt:lpstr>
      <vt:lpstr>Built-in Triggers and Actions</vt:lpstr>
      <vt:lpstr>Managed Connectors</vt:lpstr>
      <vt:lpstr>Logic App Example</vt:lpstr>
      <vt:lpstr>Logic App Example (cont.)</vt:lpstr>
      <vt:lpstr>Practice: Logic App Workflow (Advanced)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Brad Joseph</cp:lastModifiedBy>
  <cp:revision>343</cp:revision>
  <dcterms:created xsi:type="dcterms:W3CDTF">2018-07-31T14:16:34Z</dcterms:created>
  <dcterms:modified xsi:type="dcterms:W3CDTF">2019-02-04T01:15:57Z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