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1"/>
  </p:notesMasterIdLst>
  <p:handoutMasterIdLst>
    <p:handoutMasterId r:id="rId22"/>
  </p:handoutMasterIdLst>
  <p:sldIdLst>
    <p:sldId id="1719" r:id="rId6"/>
    <p:sldId id="1887" r:id="rId7"/>
    <p:sldId id="2051" r:id="rId8"/>
    <p:sldId id="2117" r:id="rId9"/>
    <p:sldId id="2119" r:id="rId10"/>
    <p:sldId id="2132" r:id="rId11"/>
    <p:sldId id="2133" r:id="rId12"/>
    <p:sldId id="2120" r:id="rId13"/>
    <p:sldId id="2134" r:id="rId14"/>
    <p:sldId id="2135" r:id="rId15"/>
    <p:sldId id="2136" r:id="rId16"/>
    <p:sldId id="2137" r:id="rId17"/>
    <p:sldId id="2138" r:id="rId18"/>
    <p:sldId id="2139" r:id="rId19"/>
    <p:sldId id="1884" r:id="rId2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2051"/>
            <p14:sldId id="2117"/>
            <p14:sldId id="2119"/>
            <p14:sldId id="2132"/>
            <p14:sldId id="2133"/>
            <p14:sldId id="2120"/>
            <p14:sldId id="2134"/>
            <p14:sldId id="2135"/>
            <p14:sldId id="2136"/>
            <p14:sldId id="2137"/>
            <p14:sldId id="2138"/>
            <p14:sldId id="2139"/>
            <p14:sldId id="1884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6" autoAdjust="0"/>
    <p:restoredTop sz="92109" autoAdjust="0"/>
  </p:normalViewPr>
  <p:slideViewPr>
    <p:cSldViewPr snapToGrid="0">
      <p:cViewPr varScale="1">
        <p:scale>
          <a:sx n="91" d="100"/>
          <a:sy n="91" d="100"/>
        </p:scale>
        <p:origin x="33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2/2/2019 4:10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4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2/2/2019 4:10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884620"/>
            <a:ext cx="4167887" cy="3295168"/>
          </a:xfrm>
        </p:spPr>
        <p:txBody>
          <a:bodyPr/>
          <a:lstStyle/>
          <a:p>
            <a:r>
              <a:rPr lang="en-US" dirty="0"/>
              <a:t>AZ-300T06</a:t>
            </a:r>
            <a:br>
              <a:rPr lang="en-US" dirty="0"/>
            </a:br>
            <a:r>
              <a:rPr lang="en-US" dirty="0"/>
              <a:t>Module 01: </a:t>
            </a:r>
            <a:r>
              <a:rPr lang="en-US" b="1" dirty="0"/>
              <a:t>Developing Long-Running Tasks and Distributed 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97214"/>
            <a:ext cx="4164583" cy="3692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Using Azure Storage queues in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187393"/>
            <a:ext cx="11018520" cy="52937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Sending a message to a queue:</a:t>
            </a:r>
          </a:p>
          <a:p>
            <a:pPr lvl="1"/>
            <a:r>
              <a:rPr lang="en-US" b="1" dirty="0"/>
              <a:t>Create a new </a:t>
            </a:r>
            <a:r>
              <a:rPr lang="en-US" b="1" dirty="0" err="1"/>
              <a:t>CloudQueueMessage</a:t>
            </a:r>
            <a:endParaRPr lang="en-US" b="1" dirty="0"/>
          </a:p>
          <a:p>
            <a:pPr lvl="1"/>
            <a:r>
              <a:rPr lang="en-US" b="1" dirty="0"/>
              <a:t>Call the </a:t>
            </a:r>
            <a:r>
              <a:rPr lang="en-US" b="1" dirty="0" err="1"/>
              <a:t>AddMessage</a:t>
            </a:r>
            <a:r>
              <a:rPr lang="en-US" b="1" dirty="0"/>
              <a:t> method</a:t>
            </a:r>
          </a:p>
          <a:p>
            <a:pPr lvl="2"/>
            <a:r>
              <a:rPr lang="en-US" b="1" dirty="0"/>
              <a:t>A </a:t>
            </a:r>
            <a:r>
              <a:rPr lang="en-US" b="1" dirty="0" err="1"/>
              <a:t>CloudQueueMessage</a:t>
            </a:r>
            <a:r>
              <a:rPr lang="en-US" b="1" dirty="0"/>
              <a:t> can be created from either a string (in UTF-8 format) or a byte array.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Receiving messages from a queue:</a:t>
            </a:r>
          </a:p>
          <a:p>
            <a:pPr lvl="1"/>
            <a:r>
              <a:rPr lang="en-US" b="1" dirty="0"/>
              <a:t>Peek at the message in the front of a queue without removing it from the queue by calling the </a:t>
            </a:r>
            <a:r>
              <a:rPr lang="en-US" b="1" dirty="0" err="1"/>
              <a:t>PeekMessage</a:t>
            </a:r>
            <a:r>
              <a:rPr lang="en-US" b="1" dirty="0"/>
              <a:t> method</a:t>
            </a:r>
          </a:p>
          <a:p>
            <a:pPr lvl="1"/>
            <a:r>
              <a:rPr lang="en-US" b="1" dirty="0" err="1"/>
              <a:t>Dequeue</a:t>
            </a:r>
            <a:r>
              <a:rPr lang="en-US" b="1" dirty="0"/>
              <a:t> a message from a queue in two steps (this ensures that if your code fails to process a message due to a hardware or software failure, another instance of your code can get the same message and try again):</a:t>
            </a:r>
          </a:p>
          <a:p>
            <a:pPr lvl="2"/>
            <a:r>
              <a:rPr lang="en-US" b="1" dirty="0"/>
              <a:t>Call </a:t>
            </a:r>
            <a:r>
              <a:rPr lang="en-US" b="1" dirty="0" err="1"/>
              <a:t>GetMessage</a:t>
            </a:r>
            <a:r>
              <a:rPr lang="en-US" b="1" dirty="0"/>
              <a:t>: a message returned from </a:t>
            </a:r>
            <a:r>
              <a:rPr lang="en-US" b="1" dirty="0" err="1"/>
              <a:t>GetMessage</a:t>
            </a:r>
            <a:r>
              <a:rPr lang="en-US" b="1" dirty="0"/>
              <a:t> becomes invisible to any other code reading messages from this queue. By default, this message stays invisible for 30 seconds.</a:t>
            </a:r>
          </a:p>
          <a:p>
            <a:pPr lvl="2"/>
            <a:r>
              <a:rPr lang="en-US" b="1" dirty="0"/>
              <a:t>Call </a:t>
            </a:r>
            <a:r>
              <a:rPr lang="en-US" b="1" dirty="0" err="1"/>
              <a:t>DeleteMessage</a:t>
            </a:r>
            <a:r>
              <a:rPr lang="en-US" b="1" dirty="0"/>
              <a:t> after the message has been processed to finish removing the message from the queue</a:t>
            </a:r>
          </a:p>
          <a:p>
            <a:pPr marL="457200" lvl="2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28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Using Azure Service Bus queues in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281986"/>
            <a:ext cx="11018520" cy="51829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Sending messages to a queue:</a:t>
            </a:r>
          </a:p>
          <a:p>
            <a:pPr lvl="1"/>
            <a:r>
              <a:rPr lang="en-US" b="1" dirty="0"/>
              <a:t>Create a client that grants access to a specific queue by using the </a:t>
            </a:r>
            <a:r>
              <a:rPr lang="en-US" b="1" dirty="0" err="1"/>
              <a:t>QueueClient</a:t>
            </a:r>
            <a:r>
              <a:rPr lang="en-US" b="1" dirty="0"/>
              <a:t> class:</a:t>
            </a:r>
          </a:p>
          <a:p>
            <a:pPr lvl="2"/>
            <a:r>
              <a:rPr lang="en-US" b="1" dirty="0"/>
              <a:t>pass in a connection string for the Service Bus namespace and the name of a specific queue</a:t>
            </a:r>
          </a:p>
          <a:p>
            <a:pPr lvl="1"/>
            <a:r>
              <a:rPr lang="en-US" b="1" dirty="0"/>
              <a:t>Send one or more messages by using the </a:t>
            </a:r>
            <a:r>
              <a:rPr lang="en-US" b="1" dirty="0" err="1"/>
              <a:t>SendAsync</a:t>
            </a:r>
            <a:r>
              <a:rPr lang="en-US" b="1" dirty="0"/>
              <a:t> or </a:t>
            </a:r>
            <a:r>
              <a:rPr lang="en-US" b="1" dirty="0" err="1"/>
              <a:t>SendBatchAsync</a:t>
            </a:r>
            <a:r>
              <a:rPr lang="en-US" b="1" dirty="0"/>
              <a:t> method:</a:t>
            </a:r>
          </a:p>
          <a:p>
            <a:pPr lvl="2"/>
            <a:r>
              <a:rPr lang="en-US" b="1" dirty="0"/>
              <a:t>Both methods require that you encapsulate the queue message in an object of type Message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Receiving messages from a queue:</a:t>
            </a:r>
          </a:p>
          <a:p>
            <a:pPr lvl="1"/>
            <a:r>
              <a:rPr lang="en-US" b="1" dirty="0"/>
              <a:t>Use the same queue client, register a method to new messages asynchronously</a:t>
            </a:r>
          </a:p>
          <a:p>
            <a:pPr lvl="1"/>
            <a:r>
              <a:rPr lang="en-US" b="1" dirty="0"/>
              <a:t>Implement the new method:</a:t>
            </a:r>
          </a:p>
          <a:p>
            <a:pPr lvl="2"/>
            <a:r>
              <a:rPr lang="en-US" b="1" dirty="0"/>
              <a:t>Include any custom logic but ensure conformance to the Handler(Message, </a:t>
            </a:r>
            <a:r>
              <a:rPr lang="en-US" b="1" dirty="0" err="1"/>
              <a:t>CancellationToken</a:t>
            </a:r>
            <a:r>
              <a:rPr lang="en-US" b="1" dirty="0"/>
              <a:t>) signature</a:t>
            </a:r>
          </a:p>
          <a:p>
            <a:pPr lvl="2"/>
            <a:r>
              <a:rPr lang="en-US" b="1" dirty="0"/>
              <a:t>Call the </a:t>
            </a:r>
            <a:r>
              <a:rPr lang="en-US" b="1" dirty="0" err="1"/>
              <a:t>CompleteAsync</a:t>
            </a:r>
            <a:r>
              <a:rPr lang="en-US" b="1" dirty="0"/>
              <a:t> method of the queue client at the end of the message handler method to ensures that the message is not received again. </a:t>
            </a:r>
          </a:p>
          <a:p>
            <a:pPr lvl="2"/>
            <a:r>
              <a:rPr lang="en-US" b="1" dirty="0"/>
              <a:t>Alternatively, call </a:t>
            </a:r>
            <a:r>
              <a:rPr lang="en-US" b="1" dirty="0" err="1"/>
              <a:t>AbandonAsync</a:t>
            </a:r>
            <a:r>
              <a:rPr lang="en-US" b="1" dirty="0"/>
              <a:t> if you wish to stop handling the message and receive it again.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0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01: </a:t>
            </a:r>
            <a:r>
              <a:rPr lang="en-US" b="1" dirty="0"/>
              <a:t>Developing Long-Running Tasks and Distributed Transactions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03: </a:t>
            </a:r>
            <a:r>
              <a:rPr lang="en-US" sz="3200" b="1" dirty="0"/>
              <a:t>Implement code to address application events by using webhooks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Webhooks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1538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Trigger actions in response to external events:</a:t>
            </a:r>
          </a:p>
          <a:p>
            <a:pPr lvl="1"/>
            <a:r>
              <a:rPr lang="en-US" b="1" dirty="0"/>
              <a:t>Constitute user-defined HTTP callbacks</a:t>
            </a:r>
          </a:p>
          <a:p>
            <a:pPr lvl="1"/>
            <a:r>
              <a:rPr lang="en-US" b="1" dirty="0"/>
              <a:t>Involve configuring an external resource with a URL representing the callback address</a:t>
            </a:r>
          </a:p>
          <a:p>
            <a:pPr lvl="1"/>
            <a:r>
              <a:rPr lang="en-US" b="1" dirty="0"/>
              <a:t>Increase efficiency by eliminating the need for polling</a:t>
            </a:r>
          </a:p>
        </p:txBody>
      </p:sp>
    </p:spTree>
    <p:extLst>
      <p:ext uri="{BB962C8B-B14F-4D97-AF65-F5344CB8AC3E}">
        <p14:creationId xmlns:p14="http://schemas.microsoft.com/office/powerpoint/2010/main" val="16158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openbox-ficus.cloudapp.net:18010/assets/courseware/v1/91e91a22574f6d2ce0ec4389a72284fb/asset-v1:Microsoft+INF276x+3T2018+type@asset+block/03_webhook-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5" y="3503913"/>
            <a:ext cx="5838824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webhooks using Azure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56097"/>
            <a:ext cx="11018520" cy="43458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a trigger:</a:t>
            </a:r>
          </a:p>
          <a:p>
            <a:pPr lvl="1"/>
            <a:r>
              <a:rPr lang="en-US" b="1" dirty="0"/>
              <a:t>e.g. an HTTP POST request</a:t>
            </a:r>
          </a:p>
          <a:p>
            <a:pPr lvl="1"/>
            <a:r>
              <a:rPr lang="en-US" b="1" dirty="0"/>
              <a:t>POST targets a function-specific URL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Authoring code to be executed:</a:t>
            </a:r>
          </a:p>
          <a:p>
            <a:pPr lvl="1"/>
            <a:r>
              <a:rPr lang="en-US" b="1" dirty="0"/>
              <a:t>Business logic relevant to the change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Implementing a trigger binding:</a:t>
            </a:r>
          </a:p>
          <a:p>
            <a:pPr lvl="1"/>
            <a:r>
              <a:rPr lang="en-US" b="1" dirty="0" err="1"/>
              <a:t>function.json</a:t>
            </a:r>
            <a:endParaRPr lang="en-US" b="1" dirty="0"/>
          </a:p>
          <a:p>
            <a:pPr lvl="1"/>
            <a:r>
              <a:rPr lang="en-US" b="1" dirty="0"/>
              <a:t>JavaScript function</a:t>
            </a:r>
          </a:p>
        </p:txBody>
      </p:sp>
      <p:pic>
        <p:nvPicPr>
          <p:cNvPr id="5122" name="Picture 2" descr="http://openbox-ficus.cloudapp.net:18010/assets/courseware/v1/86316af472ebe80aed9739499a904bbf/asset-v1:Microsoft+INF276x+3T2018+type@asset+block/03_simple-fun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37" y="2117521"/>
            <a:ext cx="4664046" cy="13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01: </a:t>
            </a:r>
            <a:r>
              <a:rPr lang="en-US" b="1" dirty="0"/>
              <a:t>Developing Long-Running Tasks and Distributed Transactions</a:t>
            </a:r>
            <a:br>
              <a:rPr lang="en-US" b="1" dirty="0"/>
            </a:br>
            <a:br>
              <a:rPr lang="en-US" dirty="0"/>
            </a:br>
            <a:r>
              <a:rPr lang="en-US" sz="3200" dirty="0"/>
              <a:t>Lesson 01: </a:t>
            </a:r>
            <a:r>
              <a:rPr lang="en-US" sz="3200" b="1" dirty="0"/>
              <a:t>Implement large-scale, parallel, and high-performance apps by using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High-performance computing (HPC)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1298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Aggregation of complex processes across different computing nodes:</a:t>
            </a:r>
          </a:p>
          <a:p>
            <a:pPr lvl="1"/>
            <a:r>
              <a:rPr lang="en-US" b="1" dirty="0"/>
              <a:t>Maximizes computing power</a:t>
            </a:r>
          </a:p>
          <a:p>
            <a:pPr lvl="1"/>
            <a:r>
              <a:rPr lang="en-US" b="1" dirty="0"/>
              <a:t>Facilitates sharing memory and cross-communication between nodes</a:t>
            </a:r>
          </a:p>
          <a:p>
            <a:pPr lvl="1"/>
            <a:r>
              <a:rPr lang="en-US" b="1" dirty="0"/>
              <a:t>Leverages cloud benefits to allow access to small and medium-sized enterprises:</a:t>
            </a:r>
          </a:p>
          <a:p>
            <a:pPr lvl="2"/>
            <a:r>
              <a:rPr lang="en-US" b="1" dirty="0"/>
              <a:t>Increased elasticity and manageability</a:t>
            </a:r>
          </a:p>
          <a:p>
            <a:pPr lvl="2"/>
            <a:r>
              <a:rPr lang="en-US" b="1" dirty="0"/>
              <a:t>Decreased complexity and cost</a:t>
            </a:r>
          </a:p>
        </p:txBody>
      </p:sp>
    </p:spTree>
    <p:extLst>
      <p:ext uri="{BB962C8B-B14F-4D97-AF65-F5344CB8AC3E}">
        <p14:creationId xmlns:p14="http://schemas.microsoft.com/office/powerpoint/2010/main" val="1739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HPC using Microsoft Azure Virtual Machines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5674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Available via Microsoft HPC Pack </a:t>
            </a:r>
          </a:p>
          <a:p>
            <a:pPr lvl="1"/>
            <a:r>
              <a:rPr lang="en-US" b="1" dirty="0"/>
              <a:t>Offers cluster and job management capabilities</a:t>
            </a:r>
          </a:p>
          <a:p>
            <a:pPr lvl="1"/>
            <a:r>
              <a:rPr lang="en-US" b="1" dirty="0"/>
              <a:t>Consists of a head node (Windows) and compute nodes (Windows or Linux)</a:t>
            </a:r>
          </a:p>
          <a:p>
            <a:pPr lvl="1"/>
            <a:r>
              <a:rPr lang="en-US" b="1" dirty="0"/>
              <a:t>Supports “burst to Azure” hybrid scenarios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Benefits from RDMA support of:</a:t>
            </a:r>
          </a:p>
          <a:p>
            <a:pPr lvl="1"/>
            <a:r>
              <a:rPr lang="en-US" b="1" dirty="0"/>
              <a:t>H-series VMs (H16r and H16mr):</a:t>
            </a:r>
          </a:p>
          <a:p>
            <a:pPr lvl="2"/>
            <a:r>
              <a:rPr lang="en-US" b="1" dirty="0"/>
              <a:t>Intel Haswell-based 16 vCPUs </a:t>
            </a:r>
          </a:p>
          <a:p>
            <a:pPr lvl="2"/>
            <a:r>
              <a:rPr lang="en-US" b="1" dirty="0"/>
              <a:t>DDR4 memory</a:t>
            </a:r>
          </a:p>
          <a:p>
            <a:pPr lvl="2"/>
            <a:r>
              <a:rPr lang="en-US" b="1" dirty="0"/>
              <a:t>SSD temporary storage</a:t>
            </a:r>
          </a:p>
          <a:p>
            <a:pPr lvl="1"/>
            <a:r>
              <a:rPr lang="en-US" b="1" dirty="0"/>
              <a:t>A8 and A9 VM sizes</a:t>
            </a:r>
          </a:p>
          <a:p>
            <a:pPr lvl="1"/>
            <a:r>
              <a:rPr lang="en-US" b="1" dirty="0"/>
              <a:t>N-series VMs (designated with “r”)</a:t>
            </a:r>
          </a:p>
        </p:txBody>
      </p:sp>
      <p:pic>
        <p:nvPicPr>
          <p:cNvPr id="1026" name="Picture 2" descr="Virtual Machines in Azure and on-premises in an HPC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23" y="2943224"/>
            <a:ext cx="532447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Batch for HPC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3239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PaaS service for large-scale parallel and HPC applications:</a:t>
            </a:r>
          </a:p>
          <a:p>
            <a:pPr lvl="1"/>
            <a:r>
              <a:rPr lang="en-US" b="1" dirty="0"/>
              <a:t>Offers </a:t>
            </a:r>
            <a:r>
              <a:rPr lang="en-US" b="1" dirty="0" err="1"/>
              <a:t>autoscaling</a:t>
            </a:r>
            <a:r>
              <a:rPr lang="en-US" b="1" dirty="0"/>
              <a:t>, automatic node management, and job scheduling</a:t>
            </a:r>
          </a:p>
          <a:p>
            <a:pPr lvl="1"/>
            <a:r>
              <a:rPr lang="en-US" b="1" dirty="0"/>
              <a:t>Facilitates scenarios involving end-of-cycle processing, highly scalable apps, and intrinsically parallel workloads e.g.:</a:t>
            </a:r>
          </a:p>
          <a:p>
            <a:pPr lvl="2"/>
            <a:r>
              <a:rPr lang="en-US" b="1" dirty="0"/>
              <a:t>Fluid dynamics simulations</a:t>
            </a:r>
          </a:p>
          <a:p>
            <a:pPr lvl="2"/>
            <a:r>
              <a:rPr lang="en-US" b="1" dirty="0"/>
              <a:t>Digital content creation</a:t>
            </a:r>
          </a:p>
          <a:p>
            <a:pPr lvl="2"/>
            <a:r>
              <a:rPr lang="en-US" b="1" dirty="0"/>
              <a:t>Financial services</a:t>
            </a:r>
          </a:p>
          <a:p>
            <a:pPr lvl="2"/>
            <a:r>
              <a:rPr lang="en-US" b="1" dirty="0"/>
              <a:t>Life science research</a:t>
            </a:r>
          </a:p>
          <a:p>
            <a:pPr lvl="2"/>
            <a:r>
              <a:rPr lang="en-US" b="1" dirty="0"/>
              <a:t>Image rendering</a:t>
            </a:r>
          </a:p>
          <a:p>
            <a:pPr lvl="1"/>
            <a:r>
              <a:rPr lang="en-US" b="1" dirty="0"/>
              <a:t>Supports Batch API</a:t>
            </a:r>
          </a:p>
        </p:txBody>
      </p:sp>
      <p:pic>
        <p:nvPicPr>
          <p:cNvPr id="2050" name="Picture 2" descr="Azure Batch managing a parallelized work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89" y="3267545"/>
            <a:ext cx="74961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1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01: </a:t>
            </a:r>
            <a:r>
              <a:rPr lang="en-US" b="1" dirty="0"/>
              <a:t>Developing Long-Running Tasks and Distributed Transactions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02: </a:t>
            </a:r>
            <a:r>
              <a:rPr lang="en-US" sz="3200" b="1" dirty="0"/>
              <a:t>Implement resilient apps by using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19082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Facilitates communication in partitioned workloads scenarios</a:t>
            </a:r>
          </a:p>
          <a:p>
            <a:pPr lvl="1"/>
            <a:r>
              <a:rPr lang="en-US" b="1" dirty="0"/>
              <a:t>Enables applications and services to communicate and cooperate</a:t>
            </a:r>
          </a:p>
          <a:p>
            <a:pPr lvl="1"/>
            <a:r>
              <a:rPr lang="en-US" b="1" dirty="0"/>
              <a:t>Simplifies building scalable and resilient solutions</a:t>
            </a:r>
          </a:p>
          <a:p>
            <a:pPr lvl="1"/>
            <a:r>
              <a:rPr lang="en-US" b="1" dirty="0"/>
              <a:t>Supports asynchronous operations</a:t>
            </a:r>
          </a:p>
          <a:p>
            <a:pPr lvl="1"/>
            <a:r>
              <a:rPr lang="en-US" b="1" dirty="0"/>
              <a:t>Allows for decoupling consumers and implementers of services</a:t>
            </a:r>
          </a:p>
        </p:txBody>
      </p:sp>
    </p:spTree>
    <p:extLst>
      <p:ext uri="{BB962C8B-B14F-4D97-AF65-F5344CB8AC3E}">
        <p14:creationId xmlns:p14="http://schemas.microsoft.com/office/powerpoint/2010/main" val="29557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Message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188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Implement asynchronous messaging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Support three fundamental operations:</a:t>
            </a:r>
          </a:p>
          <a:p>
            <a:pPr lvl="1"/>
            <a:r>
              <a:rPr lang="en-US" b="1" dirty="0"/>
              <a:t>A sender can post a message to the queue.</a:t>
            </a:r>
          </a:p>
          <a:p>
            <a:pPr lvl="1"/>
            <a:r>
              <a:rPr lang="en-US" b="1" dirty="0"/>
              <a:t>A receiver can retrieve a message from the queue (the message is removed from the queue).</a:t>
            </a:r>
          </a:p>
          <a:p>
            <a:pPr lvl="1"/>
            <a:r>
              <a:rPr lang="en-US" b="1" dirty="0"/>
              <a:t>A receiver can examine (or peek at) the next available message in the queue (the message is not removed from the queue).</a:t>
            </a:r>
          </a:p>
        </p:txBody>
      </p:sp>
      <p:pic>
        <p:nvPicPr>
          <p:cNvPr id="3074" name="Picture 2" descr="http://openbox-ficus.cloudapp.net:18010/assets/courseware/v1/332f325ff48fd0286dea38c34beec897/asset-v1:Microsoft+INF276x+3T2018+type@asset+block/03_message-que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22" y="5012867"/>
            <a:ext cx="9056461" cy="1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0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Concurrent queue consumers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0162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Facilitate unpredictable and highly dynamic workloads:</a:t>
            </a:r>
          </a:p>
          <a:p>
            <a:pPr lvl="1"/>
            <a:r>
              <a:rPr lang="en-US" b="1" dirty="0"/>
              <a:t>Eliminate the bottleneck associated with a single consumer</a:t>
            </a:r>
          </a:p>
          <a:p>
            <a:pPr lvl="1"/>
            <a:r>
              <a:rPr lang="en-US" b="1" dirty="0"/>
              <a:t>Require additional provisions, including:</a:t>
            </a:r>
          </a:p>
          <a:p>
            <a:pPr lvl="2"/>
            <a:r>
              <a:rPr lang="en-US" b="1" dirty="0"/>
              <a:t>Coordination among consumers</a:t>
            </a:r>
          </a:p>
          <a:p>
            <a:pPr lvl="2"/>
            <a:r>
              <a:rPr lang="en-US" b="1" dirty="0"/>
              <a:t>Load distribution and balancing</a:t>
            </a:r>
          </a:p>
          <a:p>
            <a:pPr lvl="1"/>
            <a:r>
              <a:rPr lang="en-US" b="1" dirty="0"/>
              <a:t>Support the use of queues:</a:t>
            </a:r>
          </a:p>
          <a:p>
            <a:pPr lvl="2"/>
            <a:r>
              <a:rPr lang="en-US" b="1" dirty="0"/>
              <a:t>Azure Service Bus queues</a:t>
            </a:r>
          </a:p>
          <a:p>
            <a:pPr lvl="2"/>
            <a:r>
              <a:rPr lang="en-US" b="1" dirty="0"/>
              <a:t>Azure Storage queues</a:t>
            </a:r>
          </a:p>
          <a:p>
            <a:pPr lvl="2"/>
            <a:endParaRPr lang="en-US" b="1" dirty="0"/>
          </a:p>
        </p:txBody>
      </p:sp>
      <p:pic>
        <p:nvPicPr>
          <p:cNvPr id="4098" name="Picture 2" descr="http://openbox-ficus.cloudapp.net:18010/assets/courseware/v1/0f794f63e19d12b90dfb8663908cf787/asset-v1:Microsoft+INF276x+3T2018+type@asset+block/03_queue-consum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8" y="3407947"/>
            <a:ext cx="7472117" cy="29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10243</TotalTime>
  <Words>1061</Words>
  <Application>Microsoft Office PowerPoint</Application>
  <PresentationFormat>Widescreen</PresentationFormat>
  <Paragraphs>131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AZ-300T06 Module 01: Developing Long-Running Tasks and Distributed Transactions</vt:lpstr>
      <vt:lpstr>Module 01: Developing Long-Running Tasks and Distributed Transactions  Lesson 01: Implement large-scale, parallel, and high-performance apps by using batches</vt:lpstr>
      <vt:lpstr>High-performance computing (HPC)</vt:lpstr>
      <vt:lpstr>HPC using Microsoft Azure Virtual Machines</vt:lpstr>
      <vt:lpstr>Azure Batch for HPC</vt:lpstr>
      <vt:lpstr>Module 01: Developing Long-Running Tasks and Distributed Transactions  Lesson 02: Implement resilient apps by using queues</vt:lpstr>
      <vt:lpstr>Asynchronous messaging</vt:lpstr>
      <vt:lpstr>Message queues</vt:lpstr>
      <vt:lpstr>Concurrent queue consumers</vt:lpstr>
      <vt:lpstr>Using Azure Storage queues in code</vt:lpstr>
      <vt:lpstr>Using Azure Service Bus queues in code</vt:lpstr>
      <vt:lpstr>Module 01: Developing Long-Running Tasks and Distributed Transactions  Lesson 03: Implement code to address application events by using webhooks</vt:lpstr>
      <vt:lpstr>Webhooks</vt:lpstr>
      <vt:lpstr>Implementing webhooks using Azure Functions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Tanya</dc:creator>
  <cp:keywords/>
  <dc:description/>
  <cp:lastModifiedBy>Brad Joseph</cp:lastModifiedBy>
  <cp:revision>350</cp:revision>
  <dcterms:created xsi:type="dcterms:W3CDTF">2018-07-31T14:16:34Z</dcterms:created>
  <dcterms:modified xsi:type="dcterms:W3CDTF">2019-02-03T00:14:17Z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