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3"/>
  </p:notesMasterIdLst>
  <p:handoutMasterIdLst>
    <p:handoutMasterId r:id="rId34"/>
  </p:handoutMasterIdLst>
  <p:sldIdLst>
    <p:sldId id="1719" r:id="rId6"/>
    <p:sldId id="1887" r:id="rId7"/>
    <p:sldId id="2051" r:id="rId8"/>
    <p:sldId id="2132" r:id="rId9"/>
    <p:sldId id="2133" r:id="rId10"/>
    <p:sldId id="2134" r:id="rId11"/>
    <p:sldId id="2135" r:id="rId12"/>
    <p:sldId id="2144" r:id="rId13"/>
    <p:sldId id="2145" r:id="rId14"/>
    <p:sldId id="2146" r:id="rId15"/>
    <p:sldId id="2147" r:id="rId16"/>
    <p:sldId id="2148" r:id="rId17"/>
    <p:sldId id="2149" r:id="rId18"/>
    <p:sldId id="2150" r:id="rId19"/>
    <p:sldId id="2151" r:id="rId20"/>
    <p:sldId id="2152" r:id="rId21"/>
    <p:sldId id="2153" r:id="rId22"/>
    <p:sldId id="2154" r:id="rId23"/>
    <p:sldId id="2155" r:id="rId24"/>
    <p:sldId id="2157" r:id="rId25"/>
    <p:sldId id="2158" r:id="rId26"/>
    <p:sldId id="2159" r:id="rId27"/>
    <p:sldId id="2160" r:id="rId28"/>
    <p:sldId id="2161" r:id="rId29"/>
    <p:sldId id="2162" r:id="rId30"/>
    <p:sldId id="2163" r:id="rId31"/>
    <p:sldId id="1884"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2051"/>
            <p14:sldId id="2132"/>
            <p14:sldId id="2133"/>
            <p14:sldId id="2134"/>
            <p14:sldId id="2135"/>
            <p14:sldId id="2144"/>
            <p14:sldId id="2145"/>
            <p14:sldId id="2146"/>
            <p14:sldId id="2147"/>
            <p14:sldId id="2148"/>
            <p14:sldId id="2149"/>
            <p14:sldId id="2150"/>
            <p14:sldId id="2151"/>
            <p14:sldId id="2152"/>
            <p14:sldId id="2153"/>
            <p14:sldId id="2154"/>
            <p14:sldId id="2155"/>
            <p14:sldId id="2157"/>
            <p14:sldId id="2158"/>
            <p14:sldId id="2159"/>
            <p14:sldId id="2160"/>
            <p14:sldId id="2161"/>
            <p14:sldId id="2162"/>
            <p14:sldId id="2163"/>
            <p14:sldId id="1884"/>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6" autoAdjust="0"/>
    <p:restoredTop sz="92109" autoAdjust="0"/>
  </p:normalViewPr>
  <p:slideViewPr>
    <p:cSldViewPr snapToGrid="0">
      <p:cViewPr varScale="1">
        <p:scale>
          <a:sx n="91" d="100"/>
          <a:sy n="91" d="100"/>
        </p:scale>
        <p:origin x="33" y="252"/>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2/2/2019 3:19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2/2/2019 3:18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2497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5422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2137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38643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24740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19655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15797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689442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6485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16267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4430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7917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0962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5591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0272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317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27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56850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929542"/>
            <a:ext cx="4167887" cy="3323987"/>
          </a:xfrm>
        </p:spPr>
        <p:txBody>
          <a:bodyPr/>
          <a:lstStyle/>
          <a:p>
            <a:r>
              <a:rPr lang="en-US" dirty="0"/>
              <a:t>AZ-300T06</a:t>
            </a:r>
            <a:br>
              <a:rPr lang="en-US" dirty="0"/>
            </a:br>
            <a:r>
              <a:rPr lang="en-US" dirty="0"/>
              <a:t>Module 02: Configuring a Message-Based Integration Architecture</a:t>
            </a:r>
          </a:p>
        </p:txBody>
      </p:sp>
      <p:sp>
        <p:nvSpPr>
          <p:cNvPr id="5" name="Text Placeholder 4"/>
          <p:cNvSpPr>
            <a:spLocks noGrp="1"/>
          </p:cNvSpPr>
          <p:nvPr>
            <p:ph type="body" sz="quarter" idx="12"/>
          </p:nvPr>
        </p:nvSpPr>
        <p:spPr>
          <a:xfrm>
            <a:off x="582042" y="4253529"/>
            <a:ext cx="4164583" cy="292094"/>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Relay service</a:t>
            </a:r>
          </a:p>
        </p:txBody>
      </p:sp>
      <p:sp>
        <p:nvSpPr>
          <p:cNvPr id="6" name="Text Placeholder 5"/>
          <p:cNvSpPr>
            <a:spLocks noGrp="1"/>
          </p:cNvSpPr>
          <p:nvPr>
            <p:ph type="body" sz="quarter" idx="10"/>
          </p:nvPr>
        </p:nvSpPr>
        <p:spPr>
          <a:xfrm>
            <a:off x="634405" y="1108734"/>
            <a:ext cx="11018520" cy="5244513"/>
          </a:xfrm>
        </p:spPr>
        <p:txBody>
          <a:bodyPr/>
          <a:lstStyle/>
          <a:p>
            <a:pPr marL="0" indent="0">
              <a:buNone/>
            </a:pPr>
            <a:r>
              <a:rPr lang="en-US" sz="2400" b="1" dirty="0"/>
              <a:t>Facilitates hybrid connectivity:</a:t>
            </a:r>
          </a:p>
          <a:p>
            <a:pPr lvl="1"/>
            <a:r>
              <a:rPr lang="en-US" sz="1800" b="1" dirty="0"/>
              <a:t>Securely connects public cloud to services within a corporate enterprise network</a:t>
            </a:r>
          </a:p>
          <a:p>
            <a:pPr lvl="1"/>
            <a:r>
              <a:rPr lang="en-US" sz="1800" b="1" dirty="0"/>
              <a:t>Eliminates the need to open inbound firewall ports or change network infrastructure</a:t>
            </a:r>
          </a:p>
          <a:p>
            <a:pPr lvl="1"/>
            <a:r>
              <a:rPr lang="en-US" sz="1800" b="1" dirty="0"/>
              <a:t>Uses an outbound port to establish bidirectional socket dedicated to an internal service</a:t>
            </a:r>
          </a:p>
          <a:p>
            <a:pPr marL="0" indent="0">
              <a:buNone/>
            </a:pPr>
            <a:endParaRPr lang="en-US" sz="2400" b="1" dirty="0"/>
          </a:p>
          <a:p>
            <a:pPr marL="0" indent="0">
              <a:buNone/>
            </a:pPr>
            <a:r>
              <a:rPr lang="en-US" sz="2400" b="1" dirty="0"/>
              <a:t>Supports a variety of connectivity scenarios:</a:t>
            </a:r>
          </a:p>
          <a:p>
            <a:pPr lvl="1"/>
            <a:r>
              <a:rPr lang="en-US" sz="1800" b="1" dirty="0"/>
              <a:t>Traditional one-way, request/response and peer-to-peer traffic</a:t>
            </a:r>
          </a:p>
          <a:p>
            <a:pPr lvl="1"/>
            <a:r>
              <a:rPr lang="en-US" sz="1800" b="1" dirty="0"/>
              <a:t>Event distribution to enable publish/subscribe scenarios</a:t>
            </a:r>
          </a:p>
          <a:p>
            <a:pPr lvl="1"/>
            <a:r>
              <a:rPr lang="en-US" sz="1800" b="1" dirty="0"/>
              <a:t>Bidirectional socket communication</a:t>
            </a:r>
          </a:p>
          <a:p>
            <a:pPr marL="0" indent="0">
              <a:buNone/>
            </a:pPr>
            <a:endParaRPr lang="en-US" sz="2400" b="1" dirty="0"/>
          </a:p>
          <a:p>
            <a:pPr marL="0" indent="0">
              <a:buNone/>
            </a:pPr>
            <a:r>
              <a:rPr lang="en-US" sz="2400" b="1" dirty="0"/>
              <a:t>Offers the Hybrid Connections capability, which additionally supports:</a:t>
            </a:r>
          </a:p>
          <a:p>
            <a:pPr lvl="1"/>
            <a:r>
              <a:rPr lang="en-US" sz="1800" b="1" dirty="0" err="1"/>
              <a:t>WebSocket</a:t>
            </a:r>
            <a:r>
              <a:rPr lang="en-US" sz="1800" b="1" dirty="0"/>
              <a:t> protocol</a:t>
            </a:r>
          </a:p>
          <a:p>
            <a:pPr lvl="1"/>
            <a:r>
              <a:rPr lang="en-US" sz="1800" b="1" dirty="0"/>
              <a:t>HTTP and HTTPs requests and responses</a:t>
            </a:r>
          </a:p>
          <a:p>
            <a:pPr lvl="2"/>
            <a:endParaRPr lang="en-US" b="1" dirty="0"/>
          </a:p>
        </p:txBody>
      </p:sp>
    </p:spTree>
    <p:extLst>
      <p:ext uri="{BB962C8B-B14F-4D97-AF65-F5344CB8AC3E}">
        <p14:creationId xmlns:p14="http://schemas.microsoft.com/office/powerpoint/2010/main" val="304782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Relay service architecture</a:t>
            </a:r>
          </a:p>
        </p:txBody>
      </p:sp>
      <p:sp>
        <p:nvSpPr>
          <p:cNvPr id="6" name="Text Placeholder 5"/>
          <p:cNvSpPr>
            <a:spLocks noGrp="1"/>
          </p:cNvSpPr>
          <p:nvPr>
            <p:ph type="body" sz="quarter" idx="10"/>
          </p:nvPr>
        </p:nvSpPr>
        <p:spPr>
          <a:xfrm>
            <a:off x="539812" y="1686634"/>
            <a:ext cx="11018520" cy="4985980"/>
          </a:xfrm>
        </p:spPr>
        <p:txBody>
          <a:bodyPr/>
          <a:lstStyle/>
          <a:p>
            <a:pPr lvl="1"/>
            <a:r>
              <a:rPr lang="en-US" b="1" dirty="0"/>
              <a:t>An Azure load balancer: routes requests to any of the gateway nodes.</a:t>
            </a:r>
          </a:p>
          <a:p>
            <a:pPr lvl="1"/>
            <a:r>
              <a:rPr lang="en-US" b="1" dirty="0"/>
              <a:t>Gateway nodes: create new relays, forward connection requests to specific nodes that own a requested relays, and send rendezvous requests to listening clients.</a:t>
            </a:r>
          </a:p>
          <a:p>
            <a:pPr lvl="1"/>
            <a:r>
              <a:rPr lang="en-US" b="1" dirty="0"/>
              <a:t>Listening clients: create temporary channels to gateway nodes in response to rendezvous requests and exchange messages via the gateway node.</a:t>
            </a:r>
          </a:p>
          <a:p>
            <a:pPr lvl="1"/>
            <a:r>
              <a:rPr lang="en-US" b="1" dirty="0"/>
              <a:t>Communication flow:</a:t>
            </a:r>
          </a:p>
          <a:p>
            <a:pPr lvl="2"/>
            <a:r>
              <a:rPr lang="en-US" b="1" dirty="0"/>
              <a:t>A client (Client A) creates a listening request that is routed to a gateway.</a:t>
            </a:r>
          </a:p>
          <a:p>
            <a:pPr lvl="2"/>
            <a:r>
              <a:rPr lang="en-US" b="1" dirty="0"/>
              <a:t>The gateway creates a new relay.</a:t>
            </a:r>
          </a:p>
          <a:p>
            <a:pPr lvl="2"/>
            <a:r>
              <a:rPr lang="en-US" b="1" dirty="0"/>
              <a:t>A different client (Client B) creates a connection request.</a:t>
            </a:r>
          </a:p>
          <a:p>
            <a:pPr lvl="2"/>
            <a:r>
              <a:rPr lang="en-US" b="1" dirty="0"/>
              <a:t>The connection request from Client B is handled first by looking up the associated relay.</a:t>
            </a:r>
          </a:p>
          <a:p>
            <a:pPr lvl="2"/>
            <a:r>
              <a:rPr lang="en-US" b="1" dirty="0"/>
              <a:t>Once the correct relay has been identified, the request is forwarded to that specific relay.</a:t>
            </a:r>
          </a:p>
          <a:p>
            <a:pPr lvl="2"/>
            <a:r>
              <a:rPr lang="en-US" b="1" dirty="0"/>
              <a:t>A rendezvous request is sent to Client A.</a:t>
            </a:r>
          </a:p>
          <a:p>
            <a:pPr lvl="2"/>
            <a:r>
              <a:rPr lang="en-US" b="1" dirty="0"/>
              <a:t>Client A creates a temporary channel to Client B via the gateway that Client B used in its connection request.</a:t>
            </a:r>
          </a:p>
          <a:p>
            <a:pPr lvl="2"/>
            <a:r>
              <a:rPr lang="en-US" b="1" dirty="0"/>
              <a:t>Client B can receive messages from Client A directly from its original gateway.</a:t>
            </a:r>
          </a:p>
          <a:p>
            <a:pPr lvl="2"/>
            <a:r>
              <a:rPr lang="en-US" b="1" dirty="0"/>
              <a:t>Client A can receive messages from Client B via the original gateway and the established temporary channel.</a:t>
            </a:r>
          </a:p>
          <a:p>
            <a:pPr lvl="2"/>
            <a:endParaRPr lang="en-US" b="1" dirty="0"/>
          </a:p>
        </p:txBody>
      </p:sp>
    </p:spTree>
    <p:extLst>
      <p:ext uri="{BB962C8B-B14F-4D97-AF65-F5344CB8AC3E}">
        <p14:creationId xmlns:p14="http://schemas.microsoft.com/office/powerpoint/2010/main" val="226926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Using Azure Relay in Node.js</a:t>
            </a:r>
          </a:p>
        </p:txBody>
      </p:sp>
      <p:sp>
        <p:nvSpPr>
          <p:cNvPr id="6" name="Text Placeholder 5"/>
          <p:cNvSpPr>
            <a:spLocks noGrp="1"/>
          </p:cNvSpPr>
          <p:nvPr>
            <p:ph type="body" sz="quarter" idx="10"/>
          </p:nvPr>
        </p:nvSpPr>
        <p:spPr>
          <a:xfrm>
            <a:off x="539812" y="1686634"/>
            <a:ext cx="11018520" cy="2893100"/>
          </a:xfrm>
        </p:spPr>
        <p:txBody>
          <a:bodyPr/>
          <a:lstStyle/>
          <a:p>
            <a:pPr marL="0" indent="0">
              <a:buNone/>
            </a:pPr>
            <a:r>
              <a:rPr lang="en-US" b="1" dirty="0"/>
              <a:t>Facilitated by:</a:t>
            </a:r>
          </a:p>
          <a:p>
            <a:pPr lvl="1"/>
            <a:r>
              <a:rPr lang="en-US" b="1" dirty="0"/>
              <a:t>Node.js </a:t>
            </a:r>
            <a:r>
              <a:rPr lang="en-US" b="1" dirty="0" err="1"/>
              <a:t>ws</a:t>
            </a:r>
            <a:r>
              <a:rPr lang="en-US" b="1" dirty="0"/>
              <a:t> package </a:t>
            </a:r>
            <a:r>
              <a:rPr lang="en-US" b="1" dirty="0" err="1"/>
              <a:t>WebSocket</a:t>
            </a:r>
            <a:r>
              <a:rPr lang="en-US" b="1" dirty="0"/>
              <a:t> protocol client library</a:t>
            </a:r>
          </a:p>
          <a:p>
            <a:pPr lvl="1"/>
            <a:r>
              <a:rPr lang="en-US" b="1" dirty="0"/>
              <a:t>Node.js </a:t>
            </a:r>
            <a:r>
              <a:rPr lang="en-US" b="1" dirty="0" err="1"/>
              <a:t>hyco-ws</a:t>
            </a:r>
            <a:r>
              <a:rPr lang="en-US" b="1" dirty="0"/>
              <a:t> package for Hybrid Connections in Azure Relay, which extends </a:t>
            </a:r>
            <a:r>
              <a:rPr lang="en-US" b="1" dirty="0" err="1"/>
              <a:t>ws</a:t>
            </a:r>
            <a:r>
              <a:rPr lang="en-US" b="1" dirty="0"/>
              <a:t>:</a:t>
            </a:r>
          </a:p>
          <a:p>
            <a:pPr lvl="2"/>
            <a:r>
              <a:rPr lang="en-US" b="1" dirty="0"/>
              <a:t>Adds a new server class exported via require(‘</a:t>
            </a:r>
            <a:r>
              <a:rPr lang="en-US" b="1" dirty="0" err="1"/>
              <a:t>hyco-ws</a:t>
            </a:r>
            <a:r>
              <a:rPr lang="en-US" b="1" dirty="0"/>
              <a:t>’).</a:t>
            </a:r>
            <a:r>
              <a:rPr lang="en-US" b="1" dirty="0" err="1"/>
              <a:t>RelayedServer</a:t>
            </a:r>
            <a:r>
              <a:rPr lang="en-US" b="1" dirty="0"/>
              <a:t> and a few helper methods</a:t>
            </a:r>
          </a:p>
          <a:p>
            <a:pPr lvl="2"/>
            <a:r>
              <a:rPr lang="en-US" b="1" dirty="0"/>
              <a:t>Provides </a:t>
            </a:r>
            <a:r>
              <a:rPr lang="en-US" b="1" dirty="0" err="1"/>
              <a:t>hycows.RelayedServer</a:t>
            </a:r>
            <a:r>
              <a:rPr lang="en-US" b="1" dirty="0"/>
              <a:t> class as an alternative to the </a:t>
            </a:r>
            <a:r>
              <a:rPr lang="en-US" b="1" dirty="0" err="1"/>
              <a:t>ws.Server</a:t>
            </a:r>
            <a:r>
              <a:rPr lang="en-US" b="1" dirty="0"/>
              <a:t> class. The </a:t>
            </a:r>
            <a:r>
              <a:rPr lang="en-US" b="1" dirty="0" err="1"/>
              <a:t>RelayedServer</a:t>
            </a:r>
            <a:r>
              <a:rPr lang="en-US" b="1" dirty="0"/>
              <a:t> constructor has two required arguments to establish a connection over the </a:t>
            </a:r>
            <a:r>
              <a:rPr lang="en-US" b="1" dirty="0" err="1"/>
              <a:t>WebSocket</a:t>
            </a:r>
            <a:r>
              <a:rPr lang="en-US" b="1" dirty="0"/>
              <a:t> protocol using Azure Relay:</a:t>
            </a:r>
          </a:p>
          <a:p>
            <a:pPr lvl="3"/>
            <a:r>
              <a:rPr lang="en-US" b="1" dirty="0"/>
              <a:t>server - The fully qualified URI for a Hybrid Connection name on which to listen.</a:t>
            </a:r>
          </a:p>
          <a:p>
            <a:pPr lvl="3"/>
            <a:r>
              <a:rPr lang="en-US" b="1" dirty="0"/>
              <a:t>token - Either a previously issued token string or a callback function that can be called to obtain such a token string. </a:t>
            </a:r>
          </a:p>
          <a:p>
            <a:pPr lvl="1"/>
            <a:r>
              <a:rPr lang="en-US" b="1" dirty="0"/>
              <a:t>Any libraries that support the </a:t>
            </a:r>
            <a:r>
              <a:rPr lang="en-US" b="1" dirty="0" err="1"/>
              <a:t>WebSocket</a:t>
            </a:r>
            <a:r>
              <a:rPr lang="en-US" b="1" dirty="0"/>
              <a:t> protocol in the language of your choice.</a:t>
            </a:r>
          </a:p>
        </p:txBody>
      </p:sp>
    </p:spTree>
    <p:extLst>
      <p:ext uri="{BB962C8B-B14F-4D97-AF65-F5344CB8AC3E}">
        <p14:creationId xmlns:p14="http://schemas.microsoft.com/office/powerpoint/2010/main" val="376385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Configuring a Message-Based Integration Architecture</a:t>
            </a:r>
            <a:br>
              <a:rPr lang="en-US" dirty="0"/>
            </a:br>
            <a:br>
              <a:rPr lang="en-US" dirty="0"/>
            </a:br>
            <a:r>
              <a:rPr lang="en-US" sz="3200" dirty="0"/>
              <a:t>Lesson 04: Create and configure a notification hub</a:t>
            </a:r>
            <a:endParaRPr lang="en-US" dirty="0"/>
          </a:p>
        </p:txBody>
      </p:sp>
    </p:spTree>
    <p:extLst>
      <p:ext uri="{BB962C8B-B14F-4D97-AF65-F5344CB8AC3E}">
        <p14:creationId xmlns:p14="http://schemas.microsoft.com/office/powerpoint/2010/main" val="251311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Notification Hubs</a:t>
            </a:r>
          </a:p>
        </p:txBody>
      </p:sp>
      <p:sp>
        <p:nvSpPr>
          <p:cNvPr id="6" name="Text Placeholder 5"/>
          <p:cNvSpPr>
            <a:spLocks noGrp="1"/>
          </p:cNvSpPr>
          <p:nvPr>
            <p:ph type="body" sz="quarter" idx="10"/>
          </p:nvPr>
        </p:nvSpPr>
        <p:spPr>
          <a:xfrm>
            <a:off x="539812" y="1686634"/>
            <a:ext cx="11018520" cy="4641271"/>
          </a:xfrm>
        </p:spPr>
        <p:txBody>
          <a:bodyPr/>
          <a:lstStyle/>
          <a:p>
            <a:pPr marL="0" indent="0">
              <a:buNone/>
            </a:pPr>
            <a:r>
              <a:rPr lang="en-US" b="1" dirty="0"/>
              <a:t>A scaled-out push engine that:</a:t>
            </a:r>
          </a:p>
          <a:p>
            <a:pPr lvl="1"/>
            <a:r>
              <a:rPr lang="en-US" b="1" dirty="0"/>
              <a:t>Allows you to send notifications:</a:t>
            </a:r>
          </a:p>
          <a:p>
            <a:pPr lvl="2"/>
            <a:r>
              <a:rPr lang="en-US" b="1" dirty="0"/>
              <a:t>to practically any platform (iOS, Android, Windows, Kindle, BAIDU, etc.) </a:t>
            </a:r>
          </a:p>
          <a:p>
            <a:pPr lvl="2"/>
            <a:r>
              <a:rPr lang="en-US" b="1" dirty="0"/>
              <a:t>from practically any back end (cloud or on-premises).</a:t>
            </a:r>
          </a:p>
          <a:p>
            <a:pPr lvl="1"/>
            <a:r>
              <a:rPr lang="en-US" b="1" dirty="0"/>
              <a:t>Eliminates the complexity associated with implementing push notifications:</a:t>
            </a:r>
          </a:p>
          <a:p>
            <a:pPr lvl="2"/>
            <a:r>
              <a:rPr lang="en-US" b="1" dirty="0"/>
              <a:t>Offers multi-platform, scaled-out push notification infrastructure</a:t>
            </a:r>
          </a:p>
          <a:p>
            <a:pPr lvl="2"/>
            <a:r>
              <a:rPr lang="en-US" b="1" dirty="0"/>
              <a:t>Devices are responsible only for registering their PNS handles with a hub.</a:t>
            </a:r>
          </a:p>
          <a:p>
            <a:pPr lvl="1"/>
            <a:r>
              <a:rPr lang="en-US" b="1" dirty="0"/>
              <a:t>Facilitates a number of common notifications scenarios:</a:t>
            </a:r>
          </a:p>
          <a:p>
            <a:pPr lvl="2"/>
            <a:r>
              <a:rPr lang="en-US" b="1" dirty="0"/>
              <a:t>Sending breaking news notifications to millions with low latency</a:t>
            </a:r>
          </a:p>
          <a:p>
            <a:pPr lvl="2"/>
            <a:r>
              <a:rPr lang="en-US" b="1" dirty="0"/>
              <a:t>Sending location-based coupons to interested user segments</a:t>
            </a:r>
          </a:p>
          <a:p>
            <a:pPr lvl="2"/>
            <a:r>
              <a:rPr lang="en-US" b="1" dirty="0"/>
              <a:t>Sending event-related notifications for media/sports/finance/gaming applications</a:t>
            </a:r>
          </a:p>
          <a:p>
            <a:pPr lvl="2"/>
            <a:r>
              <a:rPr lang="en-US" b="1" dirty="0"/>
              <a:t>Pushing promotional content to applications to engage and market to customers</a:t>
            </a:r>
          </a:p>
          <a:p>
            <a:pPr lvl="2"/>
            <a:r>
              <a:rPr lang="en-US" b="1" dirty="0"/>
              <a:t>Notifying users of enterprise events, like new messages and work items</a:t>
            </a:r>
          </a:p>
          <a:p>
            <a:pPr lvl="2"/>
            <a:r>
              <a:rPr lang="en-US" b="1" dirty="0"/>
              <a:t>Sending codes for multi-factor authentication</a:t>
            </a:r>
          </a:p>
        </p:txBody>
      </p:sp>
    </p:spTree>
    <p:extLst>
      <p:ext uri="{BB962C8B-B14F-4D97-AF65-F5344CB8AC3E}">
        <p14:creationId xmlns:p14="http://schemas.microsoft.com/office/powerpoint/2010/main" val="141934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Configuring Notification Hubs in iOS</a:t>
            </a:r>
          </a:p>
        </p:txBody>
      </p:sp>
      <p:sp>
        <p:nvSpPr>
          <p:cNvPr id="6" name="Text Placeholder 5"/>
          <p:cNvSpPr>
            <a:spLocks noGrp="1"/>
          </p:cNvSpPr>
          <p:nvPr>
            <p:ph type="body" sz="quarter" idx="10"/>
          </p:nvPr>
        </p:nvSpPr>
        <p:spPr>
          <a:xfrm>
            <a:off x="539812" y="1686634"/>
            <a:ext cx="11018520" cy="3619452"/>
          </a:xfrm>
        </p:spPr>
        <p:txBody>
          <a:bodyPr/>
          <a:lstStyle/>
          <a:p>
            <a:pPr marL="0" indent="0">
              <a:buNone/>
            </a:pPr>
            <a:r>
              <a:rPr lang="en-US" b="1" dirty="0"/>
              <a:t>Ensure that an </a:t>
            </a:r>
            <a:r>
              <a:rPr lang="en-US" b="1" dirty="0" err="1"/>
              <a:t>Xcode</a:t>
            </a:r>
            <a:r>
              <a:rPr lang="en-US" b="1" dirty="0"/>
              <a:t> application satisfies the following prerequisites:</a:t>
            </a:r>
          </a:p>
          <a:p>
            <a:pPr lvl="1"/>
            <a:r>
              <a:rPr lang="en-US" b="1" dirty="0"/>
              <a:t>The Push Notifications capability must be enabled.</a:t>
            </a:r>
          </a:p>
          <a:p>
            <a:pPr lvl="1"/>
            <a:r>
              <a:rPr lang="en-US" b="1" dirty="0"/>
              <a:t>The files distributed in the Azure messaging framework must be included in the project.</a:t>
            </a:r>
          </a:p>
          <a:p>
            <a:pPr marL="0" indent="0">
              <a:buNone/>
            </a:pPr>
            <a:endParaRPr lang="en-US" b="1" dirty="0"/>
          </a:p>
          <a:p>
            <a:pPr marL="0" indent="0">
              <a:buNone/>
            </a:pPr>
            <a:r>
              <a:rPr lang="en-US" b="1" dirty="0"/>
              <a:t>Implement the following steps:</a:t>
            </a:r>
          </a:p>
          <a:p>
            <a:pPr lvl="1"/>
            <a:r>
              <a:rPr lang="en-US" b="1" dirty="0"/>
              <a:t>add constants to </a:t>
            </a:r>
            <a:r>
              <a:rPr lang="en-US" b="1" dirty="0" err="1"/>
              <a:t>HubInfo.h</a:t>
            </a:r>
            <a:r>
              <a:rPr lang="en-US" b="1" dirty="0"/>
              <a:t> that will contain connection details for your notification hub</a:t>
            </a:r>
          </a:p>
          <a:p>
            <a:pPr lvl="1"/>
            <a:r>
              <a:rPr lang="en-US" b="1" dirty="0"/>
              <a:t>import the </a:t>
            </a:r>
            <a:r>
              <a:rPr lang="en-US" b="1" dirty="0" err="1"/>
              <a:t>WindowsAzureMessaging</a:t>
            </a:r>
            <a:r>
              <a:rPr lang="en-US" b="1" dirty="0"/>
              <a:t>/</a:t>
            </a:r>
            <a:r>
              <a:rPr lang="en-US" b="1" dirty="0" err="1"/>
              <a:t>WindowsAzureMessaging</a:t>
            </a:r>
            <a:r>
              <a:rPr lang="en-US" b="1" dirty="0"/>
              <a:t> and </a:t>
            </a:r>
            <a:r>
              <a:rPr lang="en-US" b="1" dirty="0" err="1"/>
              <a:t>UserNotifications</a:t>
            </a:r>
            <a:r>
              <a:rPr lang="en-US" b="1" dirty="0"/>
              <a:t>/</a:t>
            </a:r>
            <a:r>
              <a:rPr lang="en-US" b="1" dirty="0" err="1"/>
              <a:t>UserNotifications</a:t>
            </a:r>
            <a:r>
              <a:rPr lang="en-US" b="1" dirty="0"/>
              <a:t> directives into the project</a:t>
            </a:r>
          </a:p>
          <a:p>
            <a:pPr lvl="1"/>
            <a:r>
              <a:rPr lang="en-US" b="1" dirty="0"/>
              <a:t>add code to connect to the notification hub using the information stored in </a:t>
            </a:r>
            <a:r>
              <a:rPr lang="en-US" b="1" dirty="0" err="1"/>
              <a:t>HubInfo.h</a:t>
            </a:r>
            <a:endParaRPr lang="en-US" b="1" dirty="0"/>
          </a:p>
        </p:txBody>
      </p:sp>
    </p:spTree>
    <p:extLst>
      <p:ext uri="{BB962C8B-B14F-4D97-AF65-F5344CB8AC3E}">
        <p14:creationId xmlns:p14="http://schemas.microsoft.com/office/powerpoint/2010/main" val="276825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Configuring Notification Hubs in </a:t>
            </a:r>
            <a:r>
              <a:rPr lang="en-US" dirty="0" err="1"/>
              <a:t>Xamarin.Android</a:t>
            </a:r>
            <a:endParaRPr lang="en-US" dirty="0"/>
          </a:p>
        </p:txBody>
      </p:sp>
      <p:sp>
        <p:nvSpPr>
          <p:cNvPr id="6" name="Text Placeholder 5"/>
          <p:cNvSpPr>
            <a:spLocks noGrp="1"/>
          </p:cNvSpPr>
          <p:nvPr>
            <p:ph type="body" sz="quarter" idx="10"/>
          </p:nvPr>
        </p:nvSpPr>
        <p:spPr>
          <a:xfrm>
            <a:off x="676446" y="1113820"/>
            <a:ext cx="11018520" cy="5429179"/>
          </a:xfrm>
        </p:spPr>
        <p:txBody>
          <a:bodyPr/>
          <a:lstStyle/>
          <a:p>
            <a:pPr marL="0" indent="0">
              <a:buNone/>
            </a:pPr>
            <a:r>
              <a:rPr lang="en-US" b="1" dirty="0"/>
              <a:t>Ensure that a Xamarin project satisfies the following prerequisites:</a:t>
            </a:r>
          </a:p>
          <a:p>
            <a:pPr lvl="1"/>
            <a:r>
              <a:rPr lang="en-US" b="1" dirty="0"/>
              <a:t>The </a:t>
            </a:r>
            <a:r>
              <a:rPr lang="en-US" b="1" dirty="0" err="1"/>
              <a:t>Xamarin.GooglePlayServices.Base</a:t>
            </a:r>
            <a:r>
              <a:rPr lang="en-US" b="1" dirty="0"/>
              <a:t>, </a:t>
            </a:r>
            <a:r>
              <a:rPr lang="en-US" b="1" dirty="0" err="1"/>
              <a:t>Xamarin.Firebase.Messaging</a:t>
            </a:r>
            <a:r>
              <a:rPr lang="en-US" b="1" dirty="0"/>
              <a:t>, and </a:t>
            </a:r>
            <a:r>
              <a:rPr lang="en-US" b="1" dirty="0" err="1"/>
              <a:t>Xamarin.Azure.NotificationHubs.Android</a:t>
            </a:r>
            <a:r>
              <a:rPr lang="en-US" b="1" dirty="0"/>
              <a:t> </a:t>
            </a:r>
            <a:r>
              <a:rPr lang="en-US" b="1" dirty="0" err="1"/>
              <a:t>NuGet</a:t>
            </a:r>
            <a:r>
              <a:rPr lang="en-US" b="1" dirty="0"/>
              <a:t> packages must be installed.</a:t>
            </a:r>
          </a:p>
          <a:p>
            <a:pPr lvl="1"/>
            <a:r>
              <a:rPr lang="en-US" b="1" dirty="0"/>
              <a:t>The google-</a:t>
            </a:r>
            <a:r>
              <a:rPr lang="en-US" b="1" dirty="0" err="1"/>
              <a:t>services.json</a:t>
            </a:r>
            <a:r>
              <a:rPr lang="en-US" b="1" dirty="0"/>
              <a:t> file must be downloaded from the Google Firebase Console and then copied to the root of your project folder.</a:t>
            </a:r>
          </a:p>
          <a:p>
            <a:pPr lvl="1"/>
            <a:r>
              <a:rPr lang="en-US" b="1" dirty="0" err="1"/>
              <a:t>com.google.firebase.iid.FirebaseInstanceIdReceiver</a:t>
            </a:r>
            <a:r>
              <a:rPr lang="en-US" b="1" dirty="0"/>
              <a:t> receiver must be registered to enable PNS registration and message receipt.</a:t>
            </a:r>
          </a:p>
          <a:p>
            <a:pPr marL="0" indent="0">
              <a:buNone/>
            </a:pPr>
            <a:endParaRPr lang="en-US" b="1" dirty="0"/>
          </a:p>
          <a:p>
            <a:pPr marL="0" indent="0">
              <a:buNone/>
            </a:pPr>
            <a:r>
              <a:rPr lang="en-US" b="1" dirty="0"/>
              <a:t>Implement the following steps:</a:t>
            </a:r>
          </a:p>
          <a:p>
            <a:pPr lvl="1"/>
            <a:r>
              <a:rPr lang="en-US" b="1" dirty="0"/>
              <a:t>Add a C# class that will contain connection details for your notification hub</a:t>
            </a:r>
          </a:p>
          <a:p>
            <a:pPr lvl="1"/>
            <a:r>
              <a:rPr lang="en-US" b="1" dirty="0"/>
              <a:t>Create a C# class to manage PNS registration</a:t>
            </a:r>
          </a:p>
          <a:p>
            <a:pPr lvl="1"/>
            <a:r>
              <a:rPr lang="en-US" b="1" dirty="0"/>
              <a:t>Create a separate C# class to handle the receipt of a new message and display that message in the application’s UI</a:t>
            </a:r>
          </a:p>
          <a:p>
            <a:endParaRPr lang="en-US" b="1" dirty="0"/>
          </a:p>
        </p:txBody>
      </p:sp>
    </p:spTree>
    <p:extLst>
      <p:ext uri="{BB962C8B-B14F-4D97-AF65-F5344CB8AC3E}">
        <p14:creationId xmlns:p14="http://schemas.microsoft.com/office/powerpoint/2010/main" val="261720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Sending messages from an application back end to Notification Hubs using C#</a:t>
            </a:r>
          </a:p>
        </p:txBody>
      </p:sp>
      <p:sp>
        <p:nvSpPr>
          <p:cNvPr id="6" name="Text Placeholder 5"/>
          <p:cNvSpPr>
            <a:spLocks noGrp="1"/>
          </p:cNvSpPr>
          <p:nvPr>
            <p:ph type="body" sz="quarter" idx="10"/>
          </p:nvPr>
        </p:nvSpPr>
        <p:spPr>
          <a:xfrm>
            <a:off x="539812" y="1686634"/>
            <a:ext cx="11018520" cy="3188565"/>
          </a:xfrm>
        </p:spPr>
        <p:txBody>
          <a:bodyPr/>
          <a:lstStyle/>
          <a:p>
            <a:pPr marL="0" indent="0">
              <a:buNone/>
            </a:pPr>
            <a:r>
              <a:rPr lang="en-US" b="1" dirty="0"/>
              <a:t>Available via a number of client libraries:</a:t>
            </a:r>
          </a:p>
          <a:p>
            <a:pPr lvl="1"/>
            <a:r>
              <a:rPr lang="en-US" b="1" dirty="0"/>
              <a:t>In .NET applications, the </a:t>
            </a:r>
            <a:r>
              <a:rPr lang="en-US" b="1" dirty="0" err="1"/>
              <a:t>Microsoft.Azure.NotificationHubs</a:t>
            </a:r>
            <a:r>
              <a:rPr lang="en-US" b="1" dirty="0"/>
              <a:t> </a:t>
            </a:r>
            <a:r>
              <a:rPr lang="en-US" b="1" dirty="0" err="1"/>
              <a:t>NuGet</a:t>
            </a:r>
            <a:r>
              <a:rPr lang="en-US" b="1" dirty="0"/>
              <a:t> package includes the </a:t>
            </a:r>
            <a:r>
              <a:rPr lang="en-US" b="1" dirty="0" err="1"/>
              <a:t>NotificationHubClient</a:t>
            </a:r>
            <a:r>
              <a:rPr lang="en-US" b="1" dirty="0"/>
              <a:t> class that can be used to send messages</a:t>
            </a:r>
          </a:p>
          <a:p>
            <a:pPr marL="0" indent="0">
              <a:buNone/>
            </a:pPr>
            <a:endParaRPr lang="en-US" b="1" dirty="0"/>
          </a:p>
          <a:p>
            <a:pPr marL="0" indent="0">
              <a:buNone/>
            </a:pPr>
            <a:r>
              <a:rPr lang="en-US" b="1" dirty="0"/>
              <a:t>Simplified by Azure Notification Hubs templates:</a:t>
            </a:r>
          </a:p>
          <a:p>
            <a:pPr lvl="1"/>
            <a:r>
              <a:rPr lang="en-US" b="1" dirty="0"/>
              <a:t>Allow you to specify how a device should receive notifications</a:t>
            </a:r>
          </a:p>
          <a:p>
            <a:pPr lvl="1"/>
            <a:r>
              <a:rPr lang="en-US" b="1" dirty="0"/>
              <a:t>Facilitate sending notifications to multiple platforms at the same time without having to specify a native payload</a:t>
            </a:r>
          </a:p>
        </p:txBody>
      </p:sp>
    </p:spTree>
    <p:extLst>
      <p:ext uri="{BB962C8B-B14F-4D97-AF65-F5344CB8AC3E}">
        <p14:creationId xmlns:p14="http://schemas.microsoft.com/office/powerpoint/2010/main" val="125109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Configuring a Message-Based Integration Architecture</a:t>
            </a:r>
            <a:br>
              <a:rPr lang="en-US" dirty="0"/>
            </a:br>
            <a:br>
              <a:rPr lang="en-US" dirty="0"/>
            </a:br>
            <a:r>
              <a:rPr lang="en-US" sz="3200" dirty="0"/>
              <a:t>Lesson 05: Create and configure an event hub</a:t>
            </a:r>
            <a:endParaRPr lang="en-US" dirty="0"/>
          </a:p>
        </p:txBody>
      </p:sp>
    </p:spTree>
    <p:extLst>
      <p:ext uri="{BB962C8B-B14F-4D97-AF65-F5344CB8AC3E}">
        <p14:creationId xmlns:p14="http://schemas.microsoft.com/office/powerpoint/2010/main" val="340826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Event Hubs </a:t>
            </a:r>
          </a:p>
        </p:txBody>
      </p:sp>
      <p:sp>
        <p:nvSpPr>
          <p:cNvPr id="6" name="Text Placeholder 5"/>
          <p:cNvSpPr>
            <a:spLocks noGrp="1"/>
          </p:cNvSpPr>
          <p:nvPr>
            <p:ph type="body" sz="quarter" idx="10"/>
          </p:nvPr>
        </p:nvSpPr>
        <p:spPr>
          <a:xfrm>
            <a:off x="586740" y="1571020"/>
            <a:ext cx="11018520" cy="4370427"/>
          </a:xfrm>
        </p:spPr>
        <p:txBody>
          <a:bodyPr/>
          <a:lstStyle/>
          <a:p>
            <a:pPr marL="0" indent="0">
              <a:buNone/>
            </a:pPr>
            <a:r>
              <a:rPr lang="en-US" b="1" dirty="0"/>
              <a:t>A big data streaming platform and event ingestion service:</a:t>
            </a:r>
          </a:p>
          <a:p>
            <a:pPr lvl="1"/>
            <a:r>
              <a:rPr lang="en-US" b="1" dirty="0"/>
              <a:t>Capable of receiving and processing millions of events per second</a:t>
            </a:r>
          </a:p>
          <a:p>
            <a:pPr lvl="1"/>
            <a:r>
              <a:rPr lang="en-US" b="1" dirty="0"/>
              <a:t>Facilitating processing and storing events, data, or telemetry produced by distributed software and devices</a:t>
            </a:r>
          </a:p>
          <a:p>
            <a:pPr lvl="1"/>
            <a:r>
              <a:rPr lang="en-US" b="1" dirty="0"/>
              <a:t>Providing low latency and seamless integration with data and analytics services inside and outside of Azure</a:t>
            </a:r>
          </a:p>
          <a:p>
            <a:pPr lvl="1"/>
            <a:r>
              <a:rPr lang="en-US" b="1" dirty="0"/>
              <a:t>Serving as an event </a:t>
            </a:r>
            <a:r>
              <a:rPr lang="en-US" b="1" dirty="0" err="1"/>
              <a:t>ingestor</a:t>
            </a:r>
            <a:r>
              <a:rPr lang="en-US" b="1" dirty="0"/>
              <a:t> in a pipeline between event producers and consumers</a:t>
            </a:r>
          </a:p>
          <a:p>
            <a:pPr lvl="1"/>
            <a:r>
              <a:rPr lang="en-US" b="1" dirty="0"/>
              <a:t>Consisting of the following main components:</a:t>
            </a:r>
          </a:p>
          <a:p>
            <a:pPr lvl="2"/>
            <a:r>
              <a:rPr lang="en-US" b="1" dirty="0"/>
              <a:t>Event producers</a:t>
            </a:r>
          </a:p>
          <a:p>
            <a:pPr lvl="2"/>
            <a:r>
              <a:rPr lang="en-US" b="1" dirty="0"/>
              <a:t>Partitions</a:t>
            </a:r>
          </a:p>
          <a:p>
            <a:pPr lvl="2"/>
            <a:r>
              <a:rPr lang="en-US" b="1" dirty="0"/>
              <a:t>Consumer groups</a:t>
            </a:r>
          </a:p>
          <a:p>
            <a:pPr lvl="2"/>
            <a:r>
              <a:rPr lang="en-US" b="1" dirty="0"/>
              <a:t>Throughput units</a:t>
            </a:r>
          </a:p>
          <a:p>
            <a:pPr lvl="2"/>
            <a:r>
              <a:rPr lang="en-US" b="1" dirty="0"/>
              <a:t>Event receivers</a:t>
            </a:r>
          </a:p>
        </p:txBody>
      </p:sp>
    </p:spTree>
    <p:extLst>
      <p:ext uri="{BB962C8B-B14F-4D97-AF65-F5344CB8AC3E}">
        <p14:creationId xmlns:p14="http://schemas.microsoft.com/office/powerpoint/2010/main" val="203953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Configuring a Message-Based Integration Architecture </a:t>
            </a:r>
            <a:br>
              <a:rPr lang="en-US" dirty="0"/>
            </a:br>
            <a:br>
              <a:rPr lang="en-US" dirty="0"/>
            </a:br>
            <a:r>
              <a:rPr lang="en-US" sz="3200" dirty="0"/>
              <a:t>Lesson 01: Configure an app or service to send emails</a:t>
            </a:r>
            <a:endParaRPr lang="en-US" dirty="0"/>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IoT Hub</a:t>
            </a:r>
            <a:endParaRPr lang="en-US" dirty="0"/>
          </a:p>
        </p:txBody>
      </p:sp>
      <p:sp>
        <p:nvSpPr>
          <p:cNvPr id="6" name="Text Placeholder 5"/>
          <p:cNvSpPr>
            <a:spLocks noGrp="1"/>
          </p:cNvSpPr>
          <p:nvPr>
            <p:ph type="body" sz="quarter" idx="10"/>
          </p:nvPr>
        </p:nvSpPr>
        <p:spPr>
          <a:xfrm>
            <a:off x="588263" y="1371323"/>
            <a:ext cx="11018520" cy="4321183"/>
          </a:xfrm>
        </p:spPr>
        <p:txBody>
          <a:bodyPr/>
          <a:lstStyle/>
          <a:p>
            <a:pPr marL="0" indent="0" fontAlgn="base">
              <a:buNone/>
            </a:pPr>
            <a:r>
              <a:rPr lang="en-US" sz="1800" b="1" dirty="0"/>
              <a:t>Azure IoT Hub</a:t>
            </a:r>
            <a:r>
              <a:rPr lang="en-US" sz="1800" dirty="0"/>
              <a:t> is the cloud gateway that connects IoT devices to gather data to drive business insights and automation. </a:t>
            </a:r>
          </a:p>
          <a:p>
            <a:pPr fontAlgn="base"/>
            <a:r>
              <a:rPr lang="en-US" sz="1800" dirty="0"/>
              <a:t>IoT Hub includes features that enrich the relationship between your devices and your back-end systems. </a:t>
            </a:r>
          </a:p>
          <a:p>
            <a:pPr fontAlgn="base"/>
            <a:r>
              <a:rPr lang="en-US" sz="1800" dirty="0"/>
              <a:t>Bidirectional communication capabilities mean that while you receive data from devices, you can also send commands and policies back to devices. </a:t>
            </a:r>
          </a:p>
          <a:p>
            <a:pPr fontAlgn="base"/>
            <a:r>
              <a:rPr lang="en-US" sz="1800" dirty="0"/>
              <a:t>Cloud-to-device connectivity also powers the capability of delivering cloud intelligence to your edge devices with Azure IoT Edge. </a:t>
            </a:r>
          </a:p>
          <a:p>
            <a:pPr fontAlgn="base"/>
            <a:r>
              <a:rPr lang="en-US" sz="1800" dirty="0"/>
              <a:t>Device-level identity provided by IoT Hub helps better secure your IoT solution from potential attacks.</a:t>
            </a:r>
          </a:p>
          <a:p>
            <a:pPr fontAlgn="base"/>
            <a:endParaRPr lang="en-US" sz="1800" b="1" dirty="0"/>
          </a:p>
          <a:p>
            <a:pPr marL="0" indent="0" fontAlgn="base">
              <a:buNone/>
            </a:pPr>
            <a:r>
              <a:rPr lang="en-US" sz="1800" b="1" dirty="0"/>
              <a:t>Azure Event Hubs</a:t>
            </a:r>
            <a:r>
              <a:rPr lang="en-US" sz="1800" dirty="0"/>
              <a:t> is the big data streaming service of Azure. </a:t>
            </a:r>
          </a:p>
          <a:p>
            <a:pPr fontAlgn="base"/>
            <a:r>
              <a:rPr lang="en-US" sz="1800" dirty="0"/>
              <a:t>Designed for high throughput data streaming scenarios for sending billions of requests per day. </a:t>
            </a:r>
          </a:p>
          <a:p>
            <a:pPr fontAlgn="base"/>
            <a:r>
              <a:rPr lang="en-US" sz="1800" dirty="0"/>
              <a:t>Uses a partitioned consumer model to scale out your stream and is integrated into the big data and analytics services of Azure, including Azure Databricks, Stream Analytics, Azure Data Lake Storage (ADLS), and Azure HDInsight. </a:t>
            </a:r>
            <a:endParaRPr lang="en-US" sz="1050" b="1" dirty="0"/>
          </a:p>
        </p:txBody>
      </p:sp>
    </p:spTree>
    <p:extLst>
      <p:ext uri="{BB962C8B-B14F-4D97-AF65-F5344CB8AC3E}">
        <p14:creationId xmlns:p14="http://schemas.microsoft.com/office/powerpoint/2010/main" val="51330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Configuring a Message-Based Integration Architecture</a:t>
            </a:r>
            <a:br>
              <a:rPr lang="en-US" dirty="0"/>
            </a:br>
            <a:br>
              <a:rPr lang="en-US" dirty="0"/>
            </a:br>
            <a:r>
              <a:rPr lang="en-US" sz="3200" dirty="0"/>
              <a:t>Lesson 06: Create and configure a service bus</a:t>
            </a:r>
            <a:endParaRPr lang="en-US" dirty="0"/>
          </a:p>
        </p:txBody>
      </p:sp>
    </p:spTree>
    <p:extLst>
      <p:ext uri="{BB962C8B-B14F-4D97-AF65-F5344CB8AC3E}">
        <p14:creationId xmlns:p14="http://schemas.microsoft.com/office/powerpoint/2010/main" val="28576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Service Bus</a:t>
            </a:r>
            <a:endParaRPr lang="en-US" dirty="0"/>
          </a:p>
        </p:txBody>
      </p:sp>
      <p:sp>
        <p:nvSpPr>
          <p:cNvPr id="6" name="Text Placeholder 5"/>
          <p:cNvSpPr>
            <a:spLocks noGrp="1"/>
          </p:cNvSpPr>
          <p:nvPr>
            <p:ph type="body" sz="quarter" idx="10"/>
          </p:nvPr>
        </p:nvSpPr>
        <p:spPr>
          <a:xfrm>
            <a:off x="539812" y="1686634"/>
            <a:ext cx="11018520" cy="4702826"/>
          </a:xfrm>
        </p:spPr>
        <p:txBody>
          <a:bodyPr/>
          <a:lstStyle/>
          <a:p>
            <a:r>
              <a:rPr lang="en-US" b="1" dirty="0"/>
              <a:t>A messaging service that offers three communication mechanisms:</a:t>
            </a:r>
          </a:p>
          <a:p>
            <a:pPr lvl="1"/>
            <a:r>
              <a:rPr lang="en-US" b="1" dirty="0"/>
              <a:t>Queues, which allow one-directional communication. Each queue acts as an intermediary that stores sent messages until they are received. Each message is received by a single recipient.</a:t>
            </a:r>
          </a:p>
          <a:p>
            <a:pPr lvl="1"/>
            <a:r>
              <a:rPr lang="en-US" b="1" dirty="0"/>
              <a:t>Topics, which provide one-directional communication using subscriptions. A single topic can have multiple subscriptions. Like a queue, a topic acts as a broker, but each subscription can use a filter to receive only messages that match specific criteria.</a:t>
            </a:r>
          </a:p>
          <a:p>
            <a:pPr lvl="1"/>
            <a:r>
              <a:rPr lang="en-US" b="1" dirty="0"/>
              <a:t>Relays, which provide bidirectional communication. Unlike a queue or a topic, a relay doesn't store in-flight messages, it just passes them on to the destination application.</a:t>
            </a:r>
          </a:p>
          <a:p>
            <a:r>
              <a:rPr lang="en-US" b="1" dirty="0"/>
              <a:t>Namespace is the scoping container for a Service Bus implementation:</a:t>
            </a:r>
          </a:p>
          <a:p>
            <a:pPr lvl="1"/>
            <a:r>
              <a:rPr lang="en-US" b="1" dirty="0"/>
              <a:t>Multiple queues, topics, and relays can reside within a single namespace.</a:t>
            </a:r>
          </a:p>
          <a:p>
            <a:pPr lvl="1"/>
            <a:r>
              <a:rPr lang="en-US" b="1" dirty="0"/>
              <a:t>Namespaces often serve as application containers.</a:t>
            </a:r>
          </a:p>
          <a:p>
            <a:pPr lvl="1"/>
            <a:r>
              <a:rPr lang="en-US" b="1" dirty="0"/>
              <a:t>Each namespace name must be globally unique. </a:t>
            </a:r>
          </a:p>
        </p:txBody>
      </p:sp>
    </p:spTree>
    <p:extLst>
      <p:ext uri="{BB962C8B-B14F-4D97-AF65-F5344CB8AC3E}">
        <p14:creationId xmlns:p14="http://schemas.microsoft.com/office/powerpoint/2010/main" val="274397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Service Bus queues</a:t>
            </a:r>
            <a:endParaRPr lang="en-US" dirty="0"/>
          </a:p>
        </p:txBody>
      </p:sp>
      <p:sp>
        <p:nvSpPr>
          <p:cNvPr id="6" name="Text Placeholder 5"/>
          <p:cNvSpPr>
            <a:spLocks noGrp="1"/>
          </p:cNvSpPr>
          <p:nvPr>
            <p:ph type="body" sz="quarter" idx="10"/>
          </p:nvPr>
        </p:nvSpPr>
        <p:spPr>
          <a:xfrm>
            <a:off x="539812" y="1686634"/>
            <a:ext cx="11018520" cy="3102388"/>
          </a:xfrm>
        </p:spPr>
        <p:txBody>
          <a:bodyPr/>
          <a:lstStyle/>
          <a:p>
            <a:r>
              <a:rPr lang="en-US" b="1" dirty="0"/>
              <a:t>Support a brokered, asynchronous messaging communication model:</a:t>
            </a:r>
          </a:p>
          <a:p>
            <a:pPr lvl="1"/>
            <a:r>
              <a:rPr lang="en-US" b="1" dirty="0"/>
              <a:t>A message producer (sender) pushes a message to a queue and continues its processing. </a:t>
            </a:r>
          </a:p>
          <a:p>
            <a:pPr lvl="1"/>
            <a:r>
              <a:rPr lang="en-US" b="1" dirty="0"/>
              <a:t>A message consumer (receiver) pulls the message from the queue and processes it.</a:t>
            </a:r>
          </a:p>
          <a:p>
            <a:r>
              <a:rPr lang="en-US" b="1" dirty="0"/>
              <a:t>Can be used for a wide variety of scenarios:</a:t>
            </a:r>
          </a:p>
          <a:p>
            <a:pPr lvl="1"/>
            <a:r>
              <a:rPr lang="en-US" b="1" dirty="0"/>
              <a:t>Communication between web and worker roles in a multi-tier Azure application.</a:t>
            </a:r>
          </a:p>
          <a:p>
            <a:pPr lvl="1"/>
            <a:r>
              <a:rPr lang="en-US" b="1" dirty="0"/>
              <a:t>Communication between on-premises apps and Azure-hosted apps in a hybrid solution.</a:t>
            </a:r>
          </a:p>
          <a:p>
            <a:pPr lvl="1"/>
            <a:r>
              <a:rPr lang="en-US" b="1" dirty="0"/>
              <a:t>Communication between the components of a distributed application running on-premises in different organizations or departments of an organization.</a:t>
            </a:r>
          </a:p>
        </p:txBody>
      </p:sp>
    </p:spTree>
    <p:extLst>
      <p:ext uri="{BB962C8B-B14F-4D97-AF65-F5344CB8AC3E}">
        <p14:creationId xmlns:p14="http://schemas.microsoft.com/office/powerpoint/2010/main" val="20698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Manipulating a Service Bus queue using Ruby</a:t>
            </a:r>
            <a:endParaRPr lang="en-US" dirty="0"/>
          </a:p>
        </p:txBody>
      </p:sp>
      <p:sp>
        <p:nvSpPr>
          <p:cNvPr id="6" name="Text Placeholder 5"/>
          <p:cNvSpPr>
            <a:spLocks noGrp="1"/>
          </p:cNvSpPr>
          <p:nvPr>
            <p:ph type="body" sz="quarter" idx="10"/>
          </p:nvPr>
        </p:nvSpPr>
        <p:spPr>
          <a:xfrm>
            <a:off x="539812" y="1686634"/>
            <a:ext cx="11018520" cy="5109091"/>
          </a:xfrm>
        </p:spPr>
        <p:txBody>
          <a:bodyPr/>
          <a:lstStyle/>
          <a:p>
            <a:r>
              <a:rPr lang="en-US" b="1" dirty="0"/>
              <a:t>Implementation steps:</a:t>
            </a:r>
          </a:p>
          <a:p>
            <a:pPr lvl="1"/>
            <a:r>
              <a:rPr lang="en-US" b="1" dirty="0"/>
              <a:t>Download the Azure Ruby package:</a:t>
            </a:r>
          </a:p>
          <a:p>
            <a:pPr lvl="2"/>
            <a:r>
              <a:rPr lang="en-US" b="1" dirty="0"/>
              <a:t>gem install azure</a:t>
            </a:r>
          </a:p>
          <a:p>
            <a:pPr lvl="1"/>
            <a:r>
              <a:rPr lang="en-US" b="1" dirty="0"/>
              <a:t>Add the azure directive at the top of Ruby file where you want to reference the Azure Ruby libraries:</a:t>
            </a:r>
          </a:p>
          <a:p>
            <a:pPr lvl="2"/>
            <a:r>
              <a:rPr lang="en-US" b="1" dirty="0"/>
              <a:t>require "azure“</a:t>
            </a:r>
          </a:p>
          <a:p>
            <a:pPr lvl="1"/>
            <a:r>
              <a:rPr lang="en-US" b="1" dirty="0"/>
              <a:t>Create a connection to Service Bus using the client object</a:t>
            </a:r>
          </a:p>
          <a:p>
            <a:pPr lvl="1"/>
            <a:r>
              <a:rPr lang="en-US" b="1" dirty="0"/>
              <a:t>Send messages to a Service Bus queue by calling the </a:t>
            </a:r>
            <a:r>
              <a:rPr lang="en-US" b="1" dirty="0" err="1"/>
              <a:t>send_queue_message</a:t>
            </a:r>
            <a:r>
              <a:rPr lang="en-US" b="1" dirty="0"/>
              <a:t>() method on the Azure::</a:t>
            </a:r>
            <a:r>
              <a:rPr lang="en-US" b="1" dirty="0" err="1"/>
              <a:t>ServiceBusService</a:t>
            </a:r>
            <a:r>
              <a:rPr lang="en-US" b="1" dirty="0"/>
              <a:t> object:</a:t>
            </a:r>
          </a:p>
          <a:p>
            <a:pPr lvl="2"/>
            <a:r>
              <a:rPr lang="en-US" b="1" dirty="0"/>
              <a:t>Messages are Azure::</a:t>
            </a:r>
            <a:r>
              <a:rPr lang="en-US" b="1" dirty="0" err="1"/>
              <a:t>ServiceBus</a:t>
            </a:r>
            <a:r>
              <a:rPr lang="en-US" b="1" dirty="0"/>
              <a:t>::</a:t>
            </a:r>
            <a:r>
              <a:rPr lang="en-US" b="1" dirty="0" err="1"/>
              <a:t>BrokeredMessage</a:t>
            </a:r>
            <a:r>
              <a:rPr lang="en-US" b="1" dirty="0"/>
              <a:t> objects and have:</a:t>
            </a:r>
          </a:p>
          <a:p>
            <a:pPr lvl="3"/>
            <a:r>
              <a:rPr lang="en-US" b="1" dirty="0"/>
              <a:t>a set of standard properties (such as label and </a:t>
            </a:r>
            <a:r>
              <a:rPr lang="en-US" b="1" dirty="0" err="1"/>
              <a:t>time_to_live</a:t>
            </a:r>
            <a:r>
              <a:rPr lang="en-US" b="1" dirty="0"/>
              <a:t>)</a:t>
            </a:r>
          </a:p>
          <a:p>
            <a:pPr lvl="3"/>
            <a:r>
              <a:rPr lang="en-US" b="1" dirty="0"/>
              <a:t>a dictionary that is used to hold custom</a:t>
            </a:r>
          </a:p>
          <a:p>
            <a:pPr lvl="3"/>
            <a:r>
              <a:rPr lang="en-US" b="1" dirty="0"/>
              <a:t>application-specific properties</a:t>
            </a:r>
          </a:p>
          <a:p>
            <a:pPr lvl="3"/>
            <a:r>
              <a:rPr lang="en-US" b="1" dirty="0"/>
              <a:t>a body of arbitrary application data.</a:t>
            </a:r>
          </a:p>
          <a:p>
            <a:pPr lvl="1"/>
            <a:endParaRPr lang="en-US" b="1" dirty="0"/>
          </a:p>
          <a:p>
            <a:pPr lvl="2"/>
            <a:endParaRPr lang="en-US" b="1" dirty="0"/>
          </a:p>
        </p:txBody>
      </p:sp>
    </p:spTree>
    <p:extLst>
      <p:ext uri="{BB962C8B-B14F-4D97-AF65-F5344CB8AC3E}">
        <p14:creationId xmlns:p14="http://schemas.microsoft.com/office/powerpoint/2010/main" val="165053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Configuring a Message-Based Integration Architecture</a:t>
            </a:r>
            <a:br>
              <a:rPr lang="en-US" dirty="0"/>
            </a:br>
            <a:br>
              <a:rPr lang="en-US" dirty="0"/>
            </a:br>
            <a:r>
              <a:rPr lang="en-US" sz="3200" dirty="0"/>
              <a:t>Lesson 07: Configuring apps and services with Microsoft Graph</a:t>
            </a:r>
            <a:endParaRPr lang="en-US" dirty="0"/>
          </a:p>
        </p:txBody>
      </p:sp>
    </p:spTree>
    <p:extLst>
      <p:ext uri="{BB962C8B-B14F-4D97-AF65-F5344CB8AC3E}">
        <p14:creationId xmlns:p14="http://schemas.microsoft.com/office/powerpoint/2010/main" val="396446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Microsoft Graph</a:t>
            </a:r>
          </a:p>
        </p:txBody>
      </p:sp>
      <p:sp>
        <p:nvSpPr>
          <p:cNvPr id="6" name="Text Placeholder 5"/>
          <p:cNvSpPr>
            <a:spLocks noGrp="1"/>
          </p:cNvSpPr>
          <p:nvPr>
            <p:ph type="body" sz="quarter" idx="10"/>
          </p:nvPr>
        </p:nvSpPr>
        <p:spPr>
          <a:xfrm>
            <a:off x="539812" y="1686634"/>
            <a:ext cx="11018520" cy="2720745"/>
          </a:xfrm>
        </p:spPr>
        <p:txBody>
          <a:bodyPr/>
          <a:lstStyle/>
          <a:p>
            <a:r>
              <a:rPr lang="en-US" b="1" dirty="0"/>
              <a:t>The gateway to data and intelligence in Microsoft 365:</a:t>
            </a:r>
          </a:p>
          <a:p>
            <a:pPr lvl="1"/>
            <a:r>
              <a:rPr lang="en-US" b="1" dirty="0"/>
              <a:t>Provides a unified programmability model for querying and manipulating data in:</a:t>
            </a:r>
          </a:p>
          <a:p>
            <a:pPr lvl="2"/>
            <a:r>
              <a:rPr lang="en-US" b="1" dirty="0"/>
              <a:t>Azure Active Directory</a:t>
            </a:r>
          </a:p>
          <a:p>
            <a:pPr lvl="2"/>
            <a:r>
              <a:rPr lang="en-US" b="1" dirty="0"/>
              <a:t>Office 365 services: SharePoint, OneDrive, Outlook, Exchange, Teams, OneNote, Planner, and Excel</a:t>
            </a:r>
          </a:p>
          <a:p>
            <a:pPr lvl="2"/>
            <a:r>
              <a:rPr lang="en-US" b="1" dirty="0"/>
              <a:t>Enterprise Mobility and Security services: MIM, Intune, ATA, and Azure ATP.</a:t>
            </a:r>
          </a:p>
          <a:p>
            <a:pPr lvl="2"/>
            <a:r>
              <a:rPr lang="en-US" b="1" dirty="0"/>
              <a:t>Windows 10 services: activities and devices </a:t>
            </a:r>
          </a:p>
          <a:p>
            <a:pPr lvl="1"/>
            <a:r>
              <a:rPr lang="en-US" b="1" dirty="0"/>
              <a:t>Connects all the resources across services using relationships</a:t>
            </a:r>
          </a:p>
          <a:p>
            <a:pPr lvl="1"/>
            <a:r>
              <a:rPr lang="en-US" b="1"/>
              <a:t>Contains </a:t>
            </a:r>
            <a:r>
              <a:rPr lang="en-US" b="1" dirty="0"/>
              <a:t>a REST API with endpoints for each resource that you can query on the graph</a:t>
            </a:r>
          </a:p>
        </p:txBody>
      </p:sp>
    </p:spTree>
    <p:extLst>
      <p:ext uri="{BB962C8B-B14F-4D97-AF65-F5344CB8AC3E}">
        <p14:creationId xmlns:p14="http://schemas.microsoft.com/office/powerpoint/2010/main" val="309235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1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SendGrid</a:t>
            </a:r>
          </a:p>
        </p:txBody>
      </p:sp>
      <p:sp>
        <p:nvSpPr>
          <p:cNvPr id="6" name="Text Placeholder 5"/>
          <p:cNvSpPr>
            <a:spLocks noGrp="1"/>
          </p:cNvSpPr>
          <p:nvPr>
            <p:ph type="body" sz="quarter" idx="10"/>
          </p:nvPr>
        </p:nvSpPr>
        <p:spPr>
          <a:xfrm>
            <a:off x="539812" y="1686634"/>
            <a:ext cx="11018520" cy="2536079"/>
          </a:xfrm>
        </p:spPr>
        <p:txBody>
          <a:bodyPr/>
          <a:lstStyle/>
          <a:p>
            <a:pPr marL="0" indent="0">
              <a:buNone/>
            </a:pPr>
            <a:r>
              <a:rPr lang="en-US" b="1" dirty="0"/>
              <a:t>A third party, cloud-based messaging service, which offers:</a:t>
            </a:r>
          </a:p>
          <a:p>
            <a:pPr marL="0" indent="0">
              <a:buNone/>
            </a:pPr>
            <a:endParaRPr lang="en-US" sz="1200" b="1" dirty="0"/>
          </a:p>
          <a:p>
            <a:pPr lvl="1"/>
            <a:r>
              <a:rPr lang="en-US" b="1" dirty="0"/>
              <a:t>deep level of integration with the Azure platform and the Azure portal</a:t>
            </a:r>
          </a:p>
          <a:p>
            <a:pPr lvl="1"/>
            <a:r>
              <a:rPr lang="en-US" b="1" dirty="0"/>
              <a:t>transactional email delivery</a:t>
            </a:r>
          </a:p>
          <a:p>
            <a:pPr lvl="1"/>
            <a:r>
              <a:rPr lang="en-US" b="1" dirty="0"/>
              <a:t>scalability based on email volume</a:t>
            </a:r>
          </a:p>
          <a:p>
            <a:pPr lvl="1"/>
            <a:r>
              <a:rPr lang="en-US" b="1" dirty="0"/>
              <a:t>real-time analytics</a:t>
            </a:r>
          </a:p>
          <a:p>
            <a:pPr lvl="1"/>
            <a:r>
              <a:rPr lang="en-US" b="1" dirty="0"/>
              <a:t>a flexible API to enable custom integration scenarios.</a:t>
            </a:r>
          </a:p>
        </p:txBody>
      </p:sp>
    </p:spTree>
    <p:extLst>
      <p:ext uri="{BB962C8B-B14F-4D97-AF65-F5344CB8AC3E}">
        <p14:creationId xmlns:p14="http://schemas.microsoft.com/office/powerpoint/2010/main" val="173908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Sending emails through SendGrid by using C#</a:t>
            </a:r>
          </a:p>
        </p:txBody>
      </p:sp>
      <p:sp>
        <p:nvSpPr>
          <p:cNvPr id="6" name="Text Placeholder 5"/>
          <p:cNvSpPr>
            <a:spLocks noGrp="1"/>
          </p:cNvSpPr>
          <p:nvPr>
            <p:ph type="body" sz="quarter" idx="10"/>
          </p:nvPr>
        </p:nvSpPr>
        <p:spPr>
          <a:xfrm>
            <a:off x="539812" y="1686634"/>
            <a:ext cx="11018520" cy="3828740"/>
          </a:xfrm>
        </p:spPr>
        <p:txBody>
          <a:bodyPr/>
          <a:lstStyle/>
          <a:p>
            <a:pPr marL="0" indent="0">
              <a:buNone/>
            </a:pPr>
            <a:r>
              <a:rPr lang="en-US" b="1" dirty="0"/>
              <a:t>Based on an open source library:</a:t>
            </a:r>
          </a:p>
          <a:p>
            <a:pPr lvl="1"/>
            <a:r>
              <a:rPr lang="en-US" b="1" dirty="0"/>
              <a:t>Hosted on GitHub at https://github.com/sendgrid/sendgrid-csharp</a:t>
            </a:r>
          </a:p>
          <a:p>
            <a:pPr lvl="1"/>
            <a:r>
              <a:rPr lang="en-US" b="1" dirty="0"/>
              <a:t>Available as a </a:t>
            </a:r>
            <a:r>
              <a:rPr lang="en-US" b="1" dirty="0" err="1"/>
              <a:t>NuGet</a:t>
            </a:r>
            <a:r>
              <a:rPr lang="en-US" b="1" dirty="0"/>
              <a:t> package</a:t>
            </a:r>
          </a:p>
          <a:p>
            <a:pPr marL="0" indent="0">
              <a:buNone/>
            </a:pPr>
            <a:endParaRPr lang="en-US" b="1" dirty="0"/>
          </a:p>
          <a:p>
            <a:pPr marL="0" indent="0">
              <a:buNone/>
            </a:pPr>
            <a:r>
              <a:rPr lang="en-US" b="1" dirty="0"/>
              <a:t>Implementation steps:</a:t>
            </a:r>
          </a:p>
          <a:p>
            <a:pPr lvl="1"/>
            <a:r>
              <a:rPr lang="en-US" b="1" dirty="0"/>
              <a:t>Create a new instance of the </a:t>
            </a:r>
            <a:r>
              <a:rPr lang="en-US" b="1" dirty="0" err="1"/>
              <a:t>SendGridClient</a:t>
            </a:r>
            <a:r>
              <a:rPr lang="en-US" b="1" dirty="0"/>
              <a:t> class</a:t>
            </a:r>
          </a:p>
          <a:p>
            <a:pPr lvl="2"/>
            <a:r>
              <a:rPr lang="en-US" b="1" dirty="0"/>
              <a:t>Pass a string parameter containing API Key</a:t>
            </a:r>
          </a:p>
          <a:p>
            <a:pPr lvl="1"/>
            <a:r>
              <a:rPr lang="en-US" b="1" dirty="0"/>
              <a:t>Use class methods to perform common tasks:</a:t>
            </a:r>
          </a:p>
          <a:p>
            <a:pPr lvl="2"/>
            <a:r>
              <a:rPr lang="en-US" b="1" dirty="0" err="1"/>
              <a:t>SendGridClient.SendEmailAsync</a:t>
            </a:r>
            <a:r>
              <a:rPr lang="en-US" b="1" dirty="0"/>
              <a:t> to send a simple email</a:t>
            </a:r>
          </a:p>
          <a:p>
            <a:pPr lvl="2"/>
            <a:r>
              <a:rPr lang="en-US" b="1" dirty="0" err="1"/>
              <a:t>AddAttachment</a:t>
            </a:r>
            <a:r>
              <a:rPr lang="en-US" b="1" dirty="0"/>
              <a:t> to attach a file to an email message</a:t>
            </a:r>
          </a:p>
        </p:txBody>
      </p:sp>
    </p:spTree>
    <p:extLst>
      <p:ext uri="{BB962C8B-B14F-4D97-AF65-F5344CB8AC3E}">
        <p14:creationId xmlns:p14="http://schemas.microsoft.com/office/powerpoint/2010/main" val="10538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Configuring a Message-Based Integration Architecture</a:t>
            </a:r>
            <a:br>
              <a:rPr lang="en-US" dirty="0"/>
            </a:br>
            <a:br>
              <a:rPr lang="en-US" dirty="0"/>
            </a:br>
            <a:r>
              <a:rPr lang="en-US" sz="3200" dirty="0"/>
              <a:t>Lesson 02: Configure an event publish and subscribe model</a:t>
            </a:r>
            <a:endParaRPr lang="en-US" dirty="0"/>
          </a:p>
        </p:txBody>
      </p:sp>
    </p:spTree>
    <p:extLst>
      <p:ext uri="{BB962C8B-B14F-4D97-AF65-F5344CB8AC3E}">
        <p14:creationId xmlns:p14="http://schemas.microsoft.com/office/powerpoint/2010/main" val="380624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Event-driven architecture</a:t>
            </a:r>
          </a:p>
        </p:txBody>
      </p:sp>
      <p:sp>
        <p:nvSpPr>
          <p:cNvPr id="6" name="Text Placeholder 5"/>
          <p:cNvSpPr>
            <a:spLocks noGrp="1"/>
          </p:cNvSpPr>
          <p:nvPr>
            <p:ph type="body" sz="quarter" idx="10"/>
          </p:nvPr>
        </p:nvSpPr>
        <p:spPr>
          <a:xfrm>
            <a:off x="586740" y="1402855"/>
            <a:ext cx="11018520" cy="4936736"/>
          </a:xfrm>
        </p:spPr>
        <p:txBody>
          <a:bodyPr/>
          <a:lstStyle/>
          <a:p>
            <a:pPr marL="0" indent="0">
              <a:buNone/>
            </a:pPr>
            <a:r>
              <a:rPr lang="en-US" b="1" dirty="0"/>
              <a:t>Consists of event producers and event consumers:</a:t>
            </a:r>
          </a:p>
          <a:p>
            <a:pPr lvl="1"/>
            <a:r>
              <a:rPr lang="en-US" b="1" dirty="0"/>
              <a:t>Facilitates processing of events in near-real time</a:t>
            </a:r>
          </a:p>
          <a:p>
            <a:pPr lvl="1"/>
            <a:r>
              <a:rPr lang="en-US" b="1" dirty="0"/>
              <a:t>Decouples producers from consumers</a:t>
            </a:r>
          </a:p>
          <a:p>
            <a:pPr lvl="1"/>
            <a:r>
              <a:rPr lang="en-US" b="1" dirty="0"/>
              <a:t>Decouples consumers from each other</a:t>
            </a:r>
          </a:p>
          <a:p>
            <a:pPr lvl="1"/>
            <a:r>
              <a:rPr lang="en-US" b="1" dirty="0"/>
              <a:t>Allows all consumers to see all events</a:t>
            </a:r>
          </a:p>
          <a:p>
            <a:pPr marL="0" indent="0">
              <a:buNone/>
            </a:pPr>
            <a:endParaRPr lang="en-US" b="1" dirty="0"/>
          </a:p>
          <a:p>
            <a:pPr marL="0" indent="0">
              <a:buNone/>
            </a:pPr>
            <a:r>
              <a:rPr lang="en-US" b="1" dirty="0"/>
              <a:t>Offers several Azure-based implementations:</a:t>
            </a:r>
          </a:p>
          <a:p>
            <a:pPr lvl="1"/>
            <a:r>
              <a:rPr lang="en-US" b="1" dirty="0"/>
              <a:t>Simple event processing: Each event triggers immediately an action in a consumer:</a:t>
            </a:r>
          </a:p>
          <a:p>
            <a:pPr lvl="2"/>
            <a:r>
              <a:rPr lang="en-US" b="1" dirty="0"/>
              <a:t>e.g. Azure Functions with an Azure Service Bus trigger</a:t>
            </a:r>
          </a:p>
          <a:p>
            <a:pPr lvl="1"/>
            <a:r>
              <a:rPr lang="en-US" b="1" dirty="0"/>
              <a:t>Complex event processing: Consumers process a series of events, looking for patterns:</a:t>
            </a:r>
          </a:p>
          <a:p>
            <a:pPr lvl="2"/>
            <a:r>
              <a:rPr lang="en-US" b="1" dirty="0"/>
              <a:t>e.g. Azure Stream Analytics or Apache Storm</a:t>
            </a:r>
          </a:p>
          <a:p>
            <a:pPr lvl="1"/>
            <a:r>
              <a:rPr lang="en-US" b="1" dirty="0"/>
              <a:t>Event stream processing: A stream processor processes or transform the stream:</a:t>
            </a:r>
          </a:p>
          <a:p>
            <a:pPr lvl="2"/>
            <a:r>
              <a:rPr lang="en-US" b="1" dirty="0"/>
              <a:t>e.g. Azure </a:t>
            </a:r>
            <a:r>
              <a:rPr lang="en-US" b="1" dirty="0" err="1"/>
              <a:t>IoT</a:t>
            </a:r>
            <a:r>
              <a:rPr lang="en-US" b="1" dirty="0"/>
              <a:t> Hub or Apache Kafka</a:t>
            </a:r>
          </a:p>
        </p:txBody>
      </p:sp>
    </p:spTree>
    <p:extLst>
      <p:ext uri="{BB962C8B-B14F-4D97-AF65-F5344CB8AC3E}">
        <p14:creationId xmlns:p14="http://schemas.microsoft.com/office/powerpoint/2010/main" val="412724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Event Grid</a:t>
            </a:r>
          </a:p>
        </p:txBody>
      </p:sp>
      <p:sp>
        <p:nvSpPr>
          <p:cNvPr id="6" name="Text Placeholder 5"/>
          <p:cNvSpPr>
            <a:spLocks noGrp="1"/>
          </p:cNvSpPr>
          <p:nvPr>
            <p:ph type="body" sz="quarter" idx="10"/>
          </p:nvPr>
        </p:nvSpPr>
        <p:spPr>
          <a:xfrm>
            <a:off x="539812" y="1686634"/>
            <a:ext cx="11018520" cy="3459409"/>
          </a:xfrm>
        </p:spPr>
        <p:txBody>
          <a:bodyPr/>
          <a:lstStyle/>
          <a:p>
            <a:pPr marL="0" indent="0">
              <a:buNone/>
            </a:pPr>
            <a:r>
              <a:rPr lang="en-US" b="1" dirty="0"/>
              <a:t>Simplifies building applications with event-based architectures:</a:t>
            </a:r>
          </a:p>
          <a:p>
            <a:pPr lvl="1"/>
            <a:r>
              <a:rPr lang="en-US" b="1" dirty="0"/>
              <a:t>Reduces implementation to:</a:t>
            </a:r>
          </a:p>
          <a:p>
            <a:pPr lvl="2"/>
            <a:r>
              <a:rPr lang="en-US" b="1" dirty="0"/>
              <a:t>Selecting an Azure resource to subscribe to</a:t>
            </a:r>
          </a:p>
          <a:p>
            <a:pPr lvl="2"/>
            <a:r>
              <a:rPr lang="en-US" b="1" dirty="0"/>
              <a:t>Providing the event handler or a </a:t>
            </a:r>
            <a:r>
              <a:rPr lang="en-US" b="1" dirty="0" err="1"/>
              <a:t>webhook</a:t>
            </a:r>
            <a:r>
              <a:rPr lang="en-US" b="1" dirty="0"/>
              <a:t> endpoint to send the event to</a:t>
            </a:r>
          </a:p>
          <a:p>
            <a:pPr lvl="1"/>
            <a:r>
              <a:rPr lang="en-US" b="1" dirty="0"/>
              <a:t>Offers built-in support for events originating from a range of Azure services, including:</a:t>
            </a:r>
          </a:p>
          <a:p>
            <a:pPr lvl="2"/>
            <a:r>
              <a:rPr lang="en-US" b="1" dirty="0"/>
              <a:t>Azure subscription management operations, custom topics, Azure Event Hubs, </a:t>
            </a:r>
            <a:r>
              <a:rPr lang="en-US" b="1" dirty="0" err="1"/>
              <a:t>IoT</a:t>
            </a:r>
            <a:r>
              <a:rPr lang="en-US" b="1" dirty="0"/>
              <a:t> Hub, Azure Media Services, Resource group management operations, Service Bus, Azure Blob storage, General Purpose v2 storage</a:t>
            </a:r>
          </a:p>
          <a:p>
            <a:pPr lvl="1"/>
            <a:r>
              <a:rPr lang="en-US" b="1" dirty="0"/>
              <a:t>Integrates with a range of Azure services that provide event handling:</a:t>
            </a:r>
          </a:p>
          <a:p>
            <a:pPr lvl="2"/>
            <a:r>
              <a:rPr lang="en-US" b="1" dirty="0"/>
              <a:t>Azure Automation, Azure Functions, Event Hubs, Hybrid Connections, Azure Logic Apps, Microsoft Flow, Azure Queue storage</a:t>
            </a:r>
          </a:p>
        </p:txBody>
      </p:sp>
    </p:spTree>
    <p:extLst>
      <p:ext uri="{BB962C8B-B14F-4D97-AF65-F5344CB8AC3E}">
        <p14:creationId xmlns:p14="http://schemas.microsoft.com/office/powerpoint/2010/main" val="363107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Subscribing to Blob storage events using Azure CLI</a:t>
            </a:r>
          </a:p>
        </p:txBody>
      </p:sp>
      <p:sp>
        <p:nvSpPr>
          <p:cNvPr id="6" name="Text Placeholder 5"/>
          <p:cNvSpPr>
            <a:spLocks noGrp="1"/>
          </p:cNvSpPr>
          <p:nvPr>
            <p:ph type="body" sz="quarter" idx="10"/>
          </p:nvPr>
        </p:nvSpPr>
        <p:spPr>
          <a:xfrm>
            <a:off x="539812" y="1686634"/>
            <a:ext cx="11018520" cy="4887492"/>
          </a:xfrm>
        </p:spPr>
        <p:txBody>
          <a:bodyPr/>
          <a:lstStyle/>
          <a:p>
            <a:pPr marL="0" indent="0">
              <a:buNone/>
            </a:pPr>
            <a:r>
              <a:rPr lang="en-US" b="1" dirty="0"/>
              <a:t>Implementation steps:</a:t>
            </a:r>
          </a:p>
          <a:p>
            <a:pPr lvl="1"/>
            <a:r>
              <a:rPr lang="en-US" b="1" dirty="0"/>
              <a:t>Create an Azure resource group:</a:t>
            </a:r>
          </a:p>
          <a:p>
            <a:pPr lvl="2"/>
            <a:r>
              <a:rPr lang="en-US" b="1" dirty="0" err="1"/>
              <a:t>az</a:t>
            </a:r>
            <a:r>
              <a:rPr lang="en-US" b="1" dirty="0"/>
              <a:t> group create --name </a:t>
            </a:r>
            <a:r>
              <a:rPr lang="en-US" b="1" dirty="0" err="1"/>
              <a:t>DemoGroup</a:t>
            </a:r>
            <a:r>
              <a:rPr lang="en-US" b="1" dirty="0"/>
              <a:t> --location </a:t>
            </a:r>
            <a:r>
              <a:rPr lang="en-US" b="1" dirty="0" err="1"/>
              <a:t>eastus</a:t>
            </a:r>
            <a:endParaRPr lang="en-US" b="1" dirty="0"/>
          </a:p>
          <a:p>
            <a:pPr lvl="1"/>
            <a:r>
              <a:rPr lang="en-US" b="1" dirty="0"/>
              <a:t>Create an Azure Storage account (Blob storage or General Purpose):</a:t>
            </a:r>
          </a:p>
          <a:p>
            <a:pPr lvl="2"/>
            <a:r>
              <a:rPr lang="en-US" b="1" dirty="0" err="1"/>
              <a:t>az</a:t>
            </a:r>
            <a:r>
              <a:rPr lang="en-US" b="1" dirty="0"/>
              <a:t> storage account create --name </a:t>
            </a:r>
            <a:r>
              <a:rPr lang="en-US" b="1" dirty="0" err="1"/>
              <a:t>demostor</a:t>
            </a:r>
            <a:r>
              <a:rPr lang="en-US" b="1" dirty="0"/>
              <a:t> --location </a:t>
            </a:r>
            <a:r>
              <a:rPr lang="en-US" b="1" dirty="0" err="1"/>
              <a:t>eastus</a:t>
            </a:r>
            <a:r>
              <a:rPr lang="en-US" b="1" dirty="0"/>
              <a:t> --resource-group </a:t>
            </a:r>
            <a:r>
              <a:rPr lang="en-US" b="1" dirty="0" err="1"/>
              <a:t>DemoGroup</a:t>
            </a:r>
            <a:r>
              <a:rPr lang="en-US" b="1" dirty="0"/>
              <a:t> --</a:t>
            </a:r>
            <a:r>
              <a:rPr lang="en-US" b="1" dirty="0" err="1"/>
              <a:t>sku</a:t>
            </a:r>
            <a:r>
              <a:rPr lang="en-US" b="1" dirty="0"/>
              <a:t> \ </a:t>
            </a:r>
            <a:r>
              <a:rPr lang="en-US" b="1" dirty="0" err="1"/>
              <a:t>Standard_LRS</a:t>
            </a:r>
            <a:r>
              <a:rPr lang="en-US" b="1" dirty="0"/>
              <a:t> --kind </a:t>
            </a:r>
            <a:r>
              <a:rPr lang="en-US" b="1" dirty="0" err="1"/>
              <a:t>BlobStorage</a:t>
            </a:r>
            <a:r>
              <a:rPr lang="en-US" b="1" dirty="0"/>
              <a:t> --access-tier Hot</a:t>
            </a:r>
          </a:p>
          <a:p>
            <a:pPr lvl="1"/>
            <a:r>
              <a:rPr lang="en-US" b="1" dirty="0"/>
              <a:t>Identify the resource ID of the storage account:</a:t>
            </a:r>
          </a:p>
          <a:p>
            <a:pPr lvl="2"/>
            <a:r>
              <a:rPr lang="en-US" b="1" dirty="0" err="1"/>
              <a:t>storageid</a:t>
            </a:r>
            <a:r>
              <a:rPr lang="en-US" b="1" dirty="0"/>
              <a:t>=$(</a:t>
            </a:r>
            <a:r>
              <a:rPr lang="en-US" b="1" dirty="0" err="1"/>
              <a:t>az</a:t>
            </a:r>
            <a:r>
              <a:rPr lang="en-US" b="1" dirty="0"/>
              <a:t> storage account show --name </a:t>
            </a:r>
            <a:r>
              <a:rPr lang="en-US" b="1" dirty="0" err="1"/>
              <a:t>demostor</a:t>
            </a:r>
            <a:r>
              <a:rPr lang="en-US" b="1" dirty="0"/>
              <a:t> --resource-group </a:t>
            </a:r>
            <a:r>
              <a:rPr lang="en-US" b="1" dirty="0" err="1"/>
              <a:t>DemoGroup</a:t>
            </a:r>
            <a:r>
              <a:rPr lang="en-US" b="1" dirty="0"/>
              <a:t> \</a:t>
            </a:r>
          </a:p>
          <a:p>
            <a:pPr lvl="2"/>
            <a:r>
              <a:rPr lang="en-US" b="1" dirty="0"/>
              <a:t>--query id --output </a:t>
            </a:r>
            <a:r>
              <a:rPr lang="en-US" b="1" dirty="0" err="1"/>
              <a:t>tsv</a:t>
            </a:r>
            <a:r>
              <a:rPr lang="en-US" b="1" dirty="0"/>
              <a:t>)</a:t>
            </a:r>
          </a:p>
          <a:p>
            <a:pPr lvl="1"/>
            <a:r>
              <a:rPr lang="en-US" b="1" dirty="0"/>
              <a:t>Create a subscription:</a:t>
            </a:r>
          </a:p>
          <a:p>
            <a:pPr lvl="2"/>
            <a:r>
              <a:rPr lang="en-US" b="1" dirty="0" err="1"/>
              <a:t>az</a:t>
            </a:r>
            <a:r>
              <a:rPr lang="en-US" b="1" dirty="0"/>
              <a:t> </a:t>
            </a:r>
            <a:r>
              <a:rPr lang="en-US" b="1" dirty="0" err="1"/>
              <a:t>eventgrid</a:t>
            </a:r>
            <a:r>
              <a:rPr lang="en-US" b="1" dirty="0"/>
              <a:t> event-subscription create --resource-id \$</a:t>
            </a:r>
            <a:r>
              <a:rPr lang="en-US" b="1" dirty="0" err="1"/>
              <a:t>storageid</a:t>
            </a:r>
            <a:r>
              <a:rPr lang="en-US" b="1" dirty="0"/>
              <a:t> –name \</a:t>
            </a:r>
          </a:p>
          <a:p>
            <a:pPr lvl="2"/>
            <a:r>
              <a:rPr lang="en-US" b="1" dirty="0" err="1"/>
              <a:t>contosostoragesub</a:t>
            </a:r>
            <a:r>
              <a:rPr lang="en-US" b="1" dirty="0"/>
              <a:t> --endpoint https://contoso.com/api/updates</a:t>
            </a:r>
          </a:p>
          <a:p>
            <a:pPr lvl="2"/>
            <a:endParaRPr lang="en-US" b="1" dirty="0"/>
          </a:p>
          <a:p>
            <a:pPr lvl="2"/>
            <a:endParaRPr lang="en-US" b="1" dirty="0"/>
          </a:p>
          <a:p>
            <a:pPr lvl="1"/>
            <a:endParaRPr lang="en-US" b="1" dirty="0"/>
          </a:p>
        </p:txBody>
      </p:sp>
    </p:spTree>
    <p:extLst>
      <p:ext uri="{BB962C8B-B14F-4D97-AF65-F5344CB8AC3E}">
        <p14:creationId xmlns:p14="http://schemas.microsoft.com/office/powerpoint/2010/main" val="213781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Configuring a Message-Based Integration Architecture</a:t>
            </a:r>
            <a:br>
              <a:rPr lang="en-US" dirty="0"/>
            </a:br>
            <a:br>
              <a:rPr lang="en-US" dirty="0"/>
            </a:br>
            <a:r>
              <a:rPr lang="en-US" sz="3200" dirty="0"/>
              <a:t>Lesson 03: Configure the Azure Relay service</a:t>
            </a:r>
            <a:endParaRPr lang="en-US" dirty="0"/>
          </a:p>
        </p:txBody>
      </p:sp>
    </p:spTree>
    <p:extLst>
      <p:ext uri="{BB962C8B-B14F-4D97-AF65-F5344CB8AC3E}">
        <p14:creationId xmlns:p14="http://schemas.microsoft.com/office/powerpoint/2010/main" val="353357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7515</TotalTime>
  <Words>2669</Words>
  <Application>Microsoft Office PowerPoint</Application>
  <PresentationFormat>Widescreen</PresentationFormat>
  <Paragraphs>260</Paragraphs>
  <Slides>27</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Consolas</vt:lpstr>
      <vt:lpstr>Segoe UI</vt:lpstr>
      <vt:lpstr>Segoe UI Light</vt:lpstr>
      <vt:lpstr>Segoe UI Semibold</vt:lpstr>
      <vt:lpstr>Segoe UI Semilight</vt:lpstr>
      <vt:lpstr>Wingdings</vt:lpstr>
      <vt:lpstr>WHITE TEMPLATE</vt:lpstr>
      <vt:lpstr>SOFT BLACK TEMPLATE</vt:lpstr>
      <vt:lpstr>AZ-300T06 Module 02: Configuring a Message-Based Integration Architecture</vt:lpstr>
      <vt:lpstr>Module 02: Configuring a Message-Based Integration Architecture   Lesson 01: Configure an app or service to send emails</vt:lpstr>
      <vt:lpstr>SendGrid</vt:lpstr>
      <vt:lpstr>Sending emails through SendGrid by using C#</vt:lpstr>
      <vt:lpstr>Module 02: Configuring a Message-Based Integration Architecture  Lesson 02: Configure an event publish and subscribe model</vt:lpstr>
      <vt:lpstr>Event-driven architecture</vt:lpstr>
      <vt:lpstr>Azure Event Grid</vt:lpstr>
      <vt:lpstr>Subscribing to Blob storage events using Azure CLI</vt:lpstr>
      <vt:lpstr>Module 02: Configuring a Message-Based Integration Architecture  Lesson 03: Configure the Azure Relay service</vt:lpstr>
      <vt:lpstr>Azure Relay service</vt:lpstr>
      <vt:lpstr>Azure Relay service architecture</vt:lpstr>
      <vt:lpstr>Using Azure Relay in Node.js</vt:lpstr>
      <vt:lpstr>Module 02: Configuring a Message-Based Integration Architecture  Lesson 04: Create and configure a notification hub</vt:lpstr>
      <vt:lpstr>Azure Notification Hubs</vt:lpstr>
      <vt:lpstr>Configuring Notification Hubs in iOS</vt:lpstr>
      <vt:lpstr>Configuring Notification Hubs in Xamarin.Android</vt:lpstr>
      <vt:lpstr>Sending messages from an application back end to Notification Hubs using C#</vt:lpstr>
      <vt:lpstr>Module 02: Configuring a Message-Based Integration Architecture  Lesson 05: Create and configure an event hub</vt:lpstr>
      <vt:lpstr>Azure Event Hubs </vt:lpstr>
      <vt:lpstr>Azure IoT Hub</vt:lpstr>
      <vt:lpstr>Module 02: Configuring a Message-Based Integration Architecture  Lesson 06: Create and configure a service bus</vt:lpstr>
      <vt:lpstr>Azure Service Bus</vt:lpstr>
      <vt:lpstr>Service Bus queues</vt:lpstr>
      <vt:lpstr>Manipulating a Service Bus queue using Ruby</vt:lpstr>
      <vt:lpstr>Module 02: Configuring a Message-Based Integration Architecture  Lesson 07: Configuring apps and services with Microsoft Graph</vt:lpstr>
      <vt:lpstr>Microsoft Graph</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Tanya</dc:creator>
  <cp:keywords/>
  <dc:description/>
  <cp:lastModifiedBy>Brad Joseph</cp:lastModifiedBy>
  <cp:revision>393</cp:revision>
  <dcterms:created xsi:type="dcterms:W3CDTF">2018-07-31T14:16:34Z</dcterms:created>
  <dcterms:modified xsi:type="dcterms:W3CDTF">2019-02-03T00:05:59Z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