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9"/>
  </p:notesMasterIdLst>
  <p:handoutMasterIdLst>
    <p:handoutMasterId r:id="rId20"/>
  </p:handoutMasterIdLst>
  <p:sldIdLst>
    <p:sldId id="1719" r:id="rId6"/>
    <p:sldId id="1887" r:id="rId7"/>
    <p:sldId id="1901" r:id="rId8"/>
    <p:sldId id="1891" r:id="rId9"/>
    <p:sldId id="1892" r:id="rId10"/>
    <p:sldId id="1888" r:id="rId11"/>
    <p:sldId id="1895" r:id="rId12"/>
    <p:sldId id="1896" r:id="rId13"/>
    <p:sldId id="1897" r:id="rId14"/>
    <p:sldId id="1902" r:id="rId15"/>
    <p:sldId id="1903" r:id="rId16"/>
    <p:sldId id="1904" r:id="rId17"/>
    <p:sldId id="1884" r:id="rId1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1901"/>
            <p14:sldId id="1891"/>
            <p14:sldId id="1892"/>
            <p14:sldId id="1888"/>
            <p14:sldId id="1895"/>
            <p14:sldId id="1896"/>
            <p14:sldId id="1897"/>
            <p14:sldId id="1902"/>
            <p14:sldId id="1903"/>
            <p14:sldId id="1904"/>
            <p14:sldId id="188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6" autoAdjust="0"/>
    <p:restoredTop sz="92109" autoAdjust="0"/>
  </p:normalViewPr>
  <p:slideViewPr>
    <p:cSldViewPr snapToGrid="0">
      <p:cViewPr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1:49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1:49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580338"/>
            <a:ext cx="4167887" cy="2215991"/>
          </a:xfrm>
        </p:spPr>
        <p:txBody>
          <a:bodyPr/>
          <a:lstStyle/>
          <a:p>
            <a:r>
              <a:rPr lang="en-US" dirty="0"/>
              <a:t>AZ-300T06</a:t>
            </a:r>
            <a:br>
              <a:rPr lang="en-US" dirty="0"/>
            </a:br>
            <a:r>
              <a:rPr lang="en-US" dirty="0"/>
              <a:t>Module 03: Develop an App Service Logic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253529"/>
            <a:ext cx="4164583" cy="292094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6" y="243644"/>
            <a:ext cx="11018520" cy="553998"/>
          </a:xfrm>
        </p:spPr>
        <p:txBody>
          <a:bodyPr/>
          <a:lstStyle/>
          <a:p>
            <a:r>
              <a:rPr lang="en-US" dirty="0"/>
              <a:t>Build the Logic App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6F6DB-6D96-4FD9-8187-37D904A069A1}"/>
              </a:ext>
            </a:extLst>
          </p:cNvPr>
          <p:cNvSpPr/>
          <p:nvPr/>
        </p:nvSpPr>
        <p:spPr>
          <a:xfrm>
            <a:off x="423040" y="797642"/>
            <a:ext cx="10373711" cy="559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C3C3C"/>
                </a:solidFill>
                <a:latin typeface="inherit"/>
              </a:rPr>
              <a:t>Creating a Trigger</a:t>
            </a:r>
          </a:p>
          <a:p>
            <a:r>
              <a:rPr lang="en-US" sz="1600" dirty="0">
                <a:solidFill>
                  <a:srgbClr val="3C3C3C"/>
                </a:solidFill>
                <a:latin typeface="inherit"/>
              </a:rPr>
              <a:t>A trigger fires when a new RSS feed item appears. Every logic app must start with a trigger, which fires when specific criteria is met. Each time the trigger fires, the Logic Apps engine creates a logic app instance that runs your workflow.</a:t>
            </a:r>
          </a:p>
          <a:p>
            <a:endParaRPr lang="en-US" dirty="0">
              <a:solidFill>
                <a:srgbClr val="3C3C3C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US" sz="1600" dirty="0"/>
              <a:t>In Logic App Designer, enter “</a:t>
            </a:r>
            <a:r>
              <a:rPr lang="en-US" sz="1600" dirty="0" err="1"/>
              <a:t>rss</a:t>
            </a:r>
            <a:r>
              <a:rPr lang="en-US" sz="1600" dirty="0"/>
              <a:t>” in the search box. Select this trigger: </a:t>
            </a:r>
            <a:r>
              <a:rPr lang="en-US" sz="1600" b="1" dirty="0"/>
              <a:t>When a feed item is published</a:t>
            </a:r>
            <a:r>
              <a:rPr lang="en-US" sz="1600" dirty="0"/>
              <a:t>.</a:t>
            </a:r>
            <a:endParaRPr lang="en-US" sz="1600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sz="1600" dirty="0"/>
          </a:p>
          <a:p>
            <a:r>
              <a:rPr lang="en-US" sz="1600" dirty="0"/>
              <a:t>2. Provide the following information for the trigger: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3. Save the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3BDED-254A-4150-9543-A5200ACE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2" y="2258175"/>
            <a:ext cx="4093780" cy="178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DBF40-06C4-426B-AFA2-CEDA3E1B36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2" y="4579558"/>
            <a:ext cx="4832131" cy="16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378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Logic App to Azure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B9AE4-C4EF-4D55-877B-DE2722477DF2}"/>
              </a:ext>
            </a:extLst>
          </p:cNvPr>
          <p:cNvSpPr/>
          <p:nvPr/>
        </p:nvSpPr>
        <p:spPr>
          <a:xfrm>
            <a:off x="709446" y="1329718"/>
            <a:ext cx="9485587" cy="470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deploy the app from Visual Studio to Azure:</a:t>
            </a:r>
          </a:p>
          <a:p>
            <a:endParaRPr lang="en-US" dirty="0"/>
          </a:p>
          <a:p>
            <a:r>
              <a:rPr lang="en-US" dirty="0"/>
              <a:t>1. In Solution Explorer, on your project's shortcut menu, select </a:t>
            </a:r>
            <a:r>
              <a:rPr lang="en-US" b="1" dirty="0"/>
              <a:t>Deploy &gt; New</a:t>
            </a:r>
            <a:r>
              <a:rPr lang="en-US" dirty="0"/>
              <a:t>. If prompted, sign in with your Azure account.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Retain the Azure subscription, resource group, and other default settings, choose </a:t>
            </a:r>
            <a:r>
              <a:rPr lang="en-US" b="1" dirty="0"/>
              <a:t>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3. In </a:t>
            </a:r>
            <a:r>
              <a:rPr lang="en-US" b="1" dirty="0"/>
              <a:t>Edit Parameters</a:t>
            </a:r>
            <a:r>
              <a:rPr lang="en-US" dirty="0"/>
              <a:t> box, provide the resource name for the logic app to use at deployment, then save your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3494C-B07B-45A5-A4E6-5D619C44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86" y="2526995"/>
            <a:ext cx="6812039" cy="22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89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resources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DF4C8-4DD6-4BD8-844C-29F4F53E14CF}"/>
              </a:ext>
            </a:extLst>
          </p:cNvPr>
          <p:cNvSpPr/>
          <p:nvPr/>
        </p:nvSpPr>
        <p:spPr>
          <a:xfrm>
            <a:off x="888123" y="1487086"/>
            <a:ext cx="4340774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To delete the resource group that contains your logic app and related resources.</a:t>
            </a:r>
          </a:p>
          <a:p>
            <a:pPr fontAlgn="base"/>
            <a:endParaRPr lang="en-US" dirty="0">
              <a:solidFill>
                <a:srgbClr val="3C3C3C"/>
              </a:solidFill>
              <a:latin typeface="inheri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Sign in to the </a:t>
            </a:r>
            <a:r>
              <a:rPr lang="en-US" dirty="0">
                <a:solidFill>
                  <a:srgbClr val="0079BC"/>
                </a:solidFill>
                <a:latin typeface="inherit"/>
                <a:hlinkClick r:id="rId2"/>
              </a:rPr>
              <a:t>Azure portal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 with the same account used to create your logic app.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On the main Azure menu, select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Resource groups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. Select the resource group for your logic app, and then select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Overview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On the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Overview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 page, choose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Delete resource group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. Enter the resource group name as confirmation, and choose </a:t>
            </a:r>
            <a:r>
              <a:rPr lang="en-US" b="1" dirty="0">
                <a:solidFill>
                  <a:srgbClr val="3C3C3C"/>
                </a:solidFill>
                <a:latin typeface="inherit"/>
              </a:rPr>
              <a:t>Delete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.</a:t>
            </a:r>
            <a:endParaRPr lang="en-US" u="none" strike="noStrike" dirty="0">
              <a:solidFill>
                <a:srgbClr val="3C3C3C"/>
              </a:solidFill>
              <a:effectLst/>
              <a:latin typeface="inheri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E122-370E-4172-9840-B8A617EE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10" y="1838538"/>
            <a:ext cx="6048872" cy="32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08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03: Develop an App Service Logic App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01: Azure Logic Apps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70" y="415158"/>
            <a:ext cx="11018520" cy="553998"/>
          </a:xfrm>
        </p:spPr>
        <p:txBody>
          <a:bodyPr/>
          <a:lstStyle/>
          <a:p>
            <a:r>
              <a:rPr lang="en-US" dirty="0"/>
              <a:t>Azure Logic Apps explained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F99-1C83-45E3-8161-0612DC6A2BBD}"/>
              </a:ext>
            </a:extLst>
          </p:cNvPr>
          <p:cNvSpPr/>
          <p:nvPr/>
        </p:nvSpPr>
        <p:spPr>
          <a:xfrm>
            <a:off x="953203" y="1054760"/>
            <a:ext cx="9969062" cy="308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Every logic app workflow starts with a trigger, which fires when a specific event happens, or when new available data meets specific criteria.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Many triggers include basic scheduling capabilities so that you can specify how regularly your workloads run.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Each time that the trigger fires, the Logic Apps engine creates a logic app instance that runs the workflow's actions.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Actions can also include data conversions and flow controls, such as conditional statements, switch statements, loops, and branching.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If the trigger detects an event that matches this criteria, the trigger fires and runs the workflow's actions. </a:t>
            </a:r>
          </a:p>
          <a:p>
            <a:pPr fontAlgn="base"/>
            <a:endParaRPr lang="en-US" dirty="0">
              <a:solidFill>
                <a:srgbClr val="3C3C3C"/>
              </a:solidFill>
              <a:latin typeface="inheri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14A55-40B3-4BC2-8E9A-D303826E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79" y="3665079"/>
            <a:ext cx="5657804" cy="29986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16118-4685-4686-9EB2-EE79F1017502}"/>
              </a:ext>
            </a:extLst>
          </p:cNvPr>
          <p:cNvSpPr/>
          <p:nvPr/>
        </p:nvSpPr>
        <p:spPr>
          <a:xfrm>
            <a:off x="1177159" y="4229963"/>
            <a:ext cx="3746938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3C3C"/>
                </a:solidFill>
                <a:latin typeface="inherit"/>
              </a:rPr>
              <a:t>These actions include XML transformation, data updates, decision branching, and email notifications.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13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515007"/>
            <a:ext cx="11018520" cy="553998"/>
          </a:xfrm>
        </p:spPr>
        <p:txBody>
          <a:bodyPr/>
          <a:lstStyle/>
          <a:p>
            <a:r>
              <a:rPr lang="en-US" dirty="0"/>
              <a:t>Connectors for Azure Logic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DE310-3816-4741-99E5-B0B7D58F5752}"/>
              </a:ext>
            </a:extLst>
          </p:cNvPr>
          <p:cNvSpPr/>
          <p:nvPr/>
        </p:nvSpPr>
        <p:spPr>
          <a:xfrm>
            <a:off x="646070" y="1264966"/>
            <a:ext cx="9054979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Connectors are available as either built-ins or managed connectors.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C3C3C"/>
              </a:solidFill>
              <a:latin typeface="inheri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3C"/>
                </a:solidFill>
                <a:latin typeface="inherit"/>
              </a:rPr>
              <a:t>Built-ins: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 Actions and triggers help you create logic apps that run on: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Custom schedules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Communicate with other endpoints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Receive and respond to requests</a:t>
            </a:r>
          </a:p>
          <a:p>
            <a:pPr marL="742933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3C"/>
                </a:solidFill>
                <a:latin typeface="inherit"/>
              </a:rPr>
              <a:t>Call Azure functions, Azure API Apps (Web Apps), custom APIs managed and published with Azure API Management</a:t>
            </a:r>
            <a:endParaRPr lang="en-US" b="1" dirty="0">
              <a:solidFill>
                <a:srgbClr val="3C3C3C"/>
              </a:solidFill>
              <a:latin typeface="inheri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3C"/>
                </a:solidFill>
                <a:latin typeface="inherit"/>
              </a:rPr>
              <a:t>Managed connectors:</a:t>
            </a:r>
            <a:r>
              <a:rPr lang="en-US" dirty="0">
                <a:solidFill>
                  <a:srgbClr val="3C3C3C"/>
                </a:solidFill>
                <a:latin typeface="inherit"/>
              </a:rPr>
              <a:t> Provide triggers and actions for accessing other services and systems. </a:t>
            </a:r>
            <a:endParaRPr lang="en-US" u="none" strike="noStrike" dirty="0">
              <a:solidFill>
                <a:srgbClr val="3C3C3C"/>
              </a:solidFill>
              <a:effectLst/>
              <a:latin typeface="inheri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282AA-92B3-4775-864D-7FB379B5E0CC}"/>
              </a:ext>
            </a:extLst>
          </p:cNvPr>
          <p:cNvSpPr/>
          <p:nvPr/>
        </p:nvSpPr>
        <p:spPr>
          <a:xfrm>
            <a:off x="586740" y="3880642"/>
            <a:ext cx="8283991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3C3C"/>
                </a:solidFill>
                <a:latin typeface="inherit"/>
              </a:rPr>
              <a:t>Azure Logic Apps. Managed connectors are organized into these groups: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701179-0677-4575-BAFF-A6BB57006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46581"/>
              </p:ext>
            </p:extLst>
          </p:nvPr>
        </p:nvGraphicFramePr>
        <p:xfrm>
          <a:off x="646070" y="4442843"/>
          <a:ext cx="8959235" cy="1852855"/>
        </p:xfrm>
        <a:graphic>
          <a:graphicData uri="http://schemas.openxmlformats.org/drawingml/2006/table">
            <a:tbl>
              <a:tblPr/>
              <a:tblGrid>
                <a:gridCol w="2239809">
                  <a:extLst>
                    <a:ext uri="{9D8B030D-6E8A-4147-A177-3AD203B41FA5}">
                      <a16:colId xmlns:a16="http://schemas.microsoft.com/office/drawing/2014/main" val="470172894"/>
                    </a:ext>
                  </a:extLst>
                </a:gridCol>
                <a:gridCol w="6719426">
                  <a:extLst>
                    <a:ext uri="{9D8B030D-6E8A-4147-A177-3AD203B41FA5}">
                      <a16:colId xmlns:a16="http://schemas.microsoft.com/office/drawing/2014/main" val="4180621318"/>
                    </a:ext>
                  </a:extLst>
                </a:gridCol>
              </a:tblGrid>
              <a:tr h="46321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  <a:latin typeface="Verdana" panose="020B0604030504040204" pitchFamily="34" charset="0"/>
                        </a:rPr>
                        <a:t>Managed API connectors</a:t>
                      </a:r>
                      <a:endParaRPr lang="en-US" sz="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Verdana" panose="020B0604030504040204" pitchFamily="34" charset="0"/>
                        </a:rPr>
                        <a:t>Create logic apps that use services such as Azure Blob Storage, Office 365, Dynamics, Power BI, OneDrive, Salesforce, SharePoint Online, and many more.</a:t>
                      </a: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970791"/>
                  </a:ext>
                </a:extLst>
              </a:tr>
              <a:tr h="46321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  <a:latin typeface="Verdana" panose="020B0604030504040204" pitchFamily="34" charset="0"/>
                        </a:rPr>
                        <a:t>On-premises connectors</a:t>
                      </a:r>
                      <a:endParaRPr lang="en-US" sz="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Verdana" panose="020B0604030504040204" pitchFamily="34" charset="0"/>
                        </a:rPr>
                        <a:t>After you install and set up the on-premises data gateway, these connectors help your logic apps access on-premises systems such as SQL Server, SharePoint Server, Oracle DB, file shares, and others.</a:t>
                      </a: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67724"/>
                  </a:ext>
                </a:extLst>
              </a:tr>
              <a:tr h="601601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  <a:latin typeface="Verdana" panose="020B0604030504040204" pitchFamily="34" charset="0"/>
                        </a:rPr>
                        <a:t>Integration account connectors</a:t>
                      </a:r>
                      <a:endParaRPr lang="en-US" sz="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  <a:latin typeface="Verdana" panose="020B0604030504040204" pitchFamily="34" charset="0"/>
                        </a:rPr>
                        <a:t>Available when you create and pay for an integration account, these connectors transform and validate XML, encode and decode flat files, and process business-to-business (B2B) messages with AS2, EDIFACT, and X12 protocols.</a:t>
                      </a: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86953"/>
                  </a:ext>
                </a:extLst>
              </a:tr>
              <a:tr h="324826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  <a:latin typeface="Verdana" panose="020B0604030504040204" pitchFamily="34" charset="0"/>
                        </a:rPr>
                        <a:t>Enterprise connectors</a:t>
                      </a:r>
                      <a:endParaRPr lang="en-US" sz="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  <a:latin typeface="Verdana" panose="020B0604030504040204" pitchFamily="34" charset="0"/>
                        </a:rPr>
                        <a:t>Provide access to enterprise systems such as SAP and IBM MQ for an additional cost.</a:t>
                      </a:r>
                    </a:p>
                  </a:txBody>
                  <a:tcPr marL="20914" marR="20914" marT="20914" marB="2091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17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516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B2B scenarios and the Enterprise Integration Pack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160F0-19E5-4808-92E4-24A8AC8D348E}"/>
              </a:ext>
            </a:extLst>
          </p:cNvPr>
          <p:cNvSpPr/>
          <p:nvPr/>
        </p:nvSpPr>
        <p:spPr>
          <a:xfrm>
            <a:off x="630621" y="1379499"/>
            <a:ext cx="8749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3C3C3C"/>
                </a:solidFill>
                <a:latin typeface="inherit"/>
              </a:rPr>
              <a:t>You can build and manage B2B apps with the Enterprise Integration Pack through the Logic App Designer in the </a:t>
            </a:r>
            <a:r>
              <a:rPr lang="en-US" sz="2000" b="1" dirty="0">
                <a:solidFill>
                  <a:srgbClr val="3C3C3C"/>
                </a:solidFill>
                <a:latin typeface="inherit"/>
              </a:rPr>
              <a:t>Azure portal</a:t>
            </a:r>
            <a:r>
              <a:rPr lang="en-US" sz="2000" dirty="0">
                <a:solidFill>
                  <a:srgbClr val="3C3C3C"/>
                </a:solidFill>
                <a:latin typeface="inherit"/>
              </a:rPr>
              <a:t>. You can also manage your logic apps with PowerShell.</a:t>
            </a:r>
          </a:p>
          <a:p>
            <a:pPr fontAlgn="base"/>
            <a:endParaRPr lang="en-US" sz="2000" dirty="0">
              <a:solidFill>
                <a:srgbClr val="3C3C3C"/>
              </a:solidFill>
              <a:latin typeface="inherit"/>
            </a:endParaRPr>
          </a:p>
          <a:p>
            <a:pPr fontAlgn="base"/>
            <a:r>
              <a:rPr lang="en-US" sz="2000" dirty="0">
                <a:solidFill>
                  <a:srgbClr val="3C3C3C"/>
                </a:solidFill>
                <a:latin typeface="inherit"/>
              </a:rPr>
              <a:t>Below are the high-level steps you must take before you can create apps in the Azure portal:</a:t>
            </a:r>
            <a:endParaRPr lang="en-US" sz="2000" u="none" strike="noStrike" dirty="0">
              <a:solidFill>
                <a:srgbClr val="3C3C3C"/>
              </a:solidFill>
              <a:effectLst/>
              <a:latin typeface="inheri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ECE1-E1EB-47C3-A215-EDA326EB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2" y="3884631"/>
            <a:ext cx="9261410" cy="21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86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1152215"/>
            <a:ext cx="10419115" cy="2382191"/>
          </a:xfrm>
        </p:spPr>
        <p:txBody>
          <a:bodyPr/>
          <a:lstStyle/>
          <a:p>
            <a:r>
              <a:rPr lang="en-US" dirty="0"/>
              <a:t>Module 03: Develop an App Service Logic App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02: Create Logic Apps by using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Logic Apps by using Visual Studio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0BA74-0034-40A4-983D-9726A0534EA3}"/>
              </a:ext>
            </a:extLst>
          </p:cNvPr>
          <p:cNvSpPr/>
          <p:nvPr/>
        </p:nvSpPr>
        <p:spPr>
          <a:xfrm>
            <a:off x="554421" y="1119012"/>
            <a:ext cx="11083158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With Azure Logic Apps and Visual Studio, you can create workflows for automating tasks and processes that integrate apps, data, systems, and services across enterprises and organizations. </a:t>
            </a:r>
          </a:p>
          <a:p>
            <a:pPr fontAlgn="base"/>
            <a:endParaRPr lang="en-US" dirty="0">
              <a:solidFill>
                <a:srgbClr val="3C3C3C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Visual Studio lets you add logic apps to source control, publish different versions, and create Azure Resource Manager templates for different deployment environments.</a:t>
            </a:r>
          </a:p>
          <a:p>
            <a:pPr fontAlgn="base"/>
            <a:endParaRPr lang="en-US" dirty="0">
              <a:solidFill>
                <a:srgbClr val="3C3C3C"/>
              </a:solidFill>
              <a:latin typeface="inherit"/>
            </a:endParaRPr>
          </a:p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This lessons shows how to create a logic app that monitors a website's RSS feed and sends email for each new item posted on the site.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0692D-1524-4EA4-9276-65058AFE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4" y="3492062"/>
            <a:ext cx="6518762" cy="2851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6F4BD8-F30D-4FC5-A3A6-DA4F15E3E3A5}"/>
              </a:ext>
            </a:extLst>
          </p:cNvPr>
          <p:cNvSpPr/>
          <p:nvPr/>
        </p:nvSpPr>
        <p:spPr>
          <a:xfrm>
            <a:off x="680545" y="4088683"/>
            <a:ext cx="3781096" cy="63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C3C3C"/>
                </a:solidFill>
                <a:latin typeface="inherit"/>
              </a:rPr>
              <a:t>Once completed. the logic app looks like the following high-level workflow:</a:t>
            </a:r>
          </a:p>
        </p:txBody>
      </p:sp>
    </p:spTree>
    <p:extLst>
      <p:ext uri="{BB962C8B-B14F-4D97-AF65-F5344CB8AC3E}">
        <p14:creationId xmlns:p14="http://schemas.microsoft.com/office/powerpoint/2010/main" val="16820399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35" y="276515"/>
            <a:ext cx="11018520" cy="553998"/>
          </a:xfrm>
        </p:spPr>
        <p:txBody>
          <a:bodyPr/>
          <a:lstStyle/>
          <a:p>
            <a:r>
              <a:rPr lang="en-US" dirty="0"/>
              <a:t>Create an Azure resource group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6028A-2054-4082-A8E2-1BCF01A08B35}"/>
              </a:ext>
            </a:extLst>
          </p:cNvPr>
          <p:cNvSpPr/>
          <p:nvPr/>
        </p:nvSpPr>
        <p:spPr>
          <a:xfrm>
            <a:off x="509435" y="931154"/>
            <a:ext cx="9181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3C3C3C"/>
                </a:solidFill>
              </a:rPr>
              <a:t>To get started, create an Azure Resource Group project.</a:t>
            </a: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r>
              <a:rPr lang="en-US" sz="1600" dirty="0">
                <a:solidFill>
                  <a:srgbClr val="3C3C3C"/>
                </a:solidFill>
              </a:rPr>
              <a:t>1. Start Visual Studio and sign in with your Azure account.</a:t>
            </a:r>
          </a:p>
          <a:p>
            <a:pPr fontAlgn="base"/>
            <a:r>
              <a:rPr lang="en-US" sz="1600" dirty="0">
                <a:solidFill>
                  <a:srgbClr val="3C3C3C"/>
                </a:solidFill>
              </a:rPr>
              <a:t>2. On the </a:t>
            </a:r>
            <a:r>
              <a:rPr lang="en-US" sz="1600" b="1" dirty="0">
                <a:solidFill>
                  <a:srgbClr val="3C3C3C"/>
                </a:solidFill>
              </a:rPr>
              <a:t>File</a:t>
            </a:r>
            <a:r>
              <a:rPr lang="en-US" sz="1600" dirty="0">
                <a:solidFill>
                  <a:srgbClr val="3C3C3C"/>
                </a:solidFill>
              </a:rPr>
              <a:t> menu, select </a:t>
            </a:r>
            <a:r>
              <a:rPr lang="en-US" sz="1600" b="1" dirty="0">
                <a:solidFill>
                  <a:srgbClr val="3C3C3C"/>
                </a:solidFill>
              </a:rPr>
              <a:t>New &gt; Project</a:t>
            </a:r>
            <a:r>
              <a:rPr lang="en-US" sz="1600" dirty="0">
                <a:solidFill>
                  <a:srgbClr val="3C3C3C"/>
                </a:solidFill>
              </a:rPr>
              <a:t>.</a:t>
            </a: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endParaRPr lang="en-US" sz="1600" dirty="0">
              <a:solidFill>
                <a:srgbClr val="3C3C3C"/>
              </a:solidFill>
            </a:endParaRPr>
          </a:p>
          <a:p>
            <a:pPr fontAlgn="base"/>
            <a:r>
              <a:rPr lang="en-US" sz="1600" dirty="0"/>
              <a:t>3. Under </a:t>
            </a:r>
            <a:r>
              <a:rPr lang="en-US" sz="1600" b="1" dirty="0"/>
              <a:t>Installed</a:t>
            </a:r>
            <a:r>
              <a:rPr lang="en-US" sz="1600" dirty="0"/>
              <a:t>, select </a:t>
            </a:r>
            <a:r>
              <a:rPr lang="en-US" sz="1600" b="1" dirty="0"/>
              <a:t>Visual C#</a:t>
            </a:r>
            <a:r>
              <a:rPr lang="en-US" sz="1600" dirty="0"/>
              <a:t>. Select </a:t>
            </a:r>
            <a:r>
              <a:rPr lang="en-US" sz="1600" b="1" dirty="0"/>
              <a:t>Cloud &gt; Azure Resource </a:t>
            </a:r>
            <a:r>
              <a:rPr lang="en-US" sz="1600" dirty="0"/>
              <a:t>Group, and name the project.</a:t>
            </a:r>
          </a:p>
          <a:p>
            <a:pPr fontAlgn="base"/>
            <a:r>
              <a:rPr lang="en-US" sz="1600" dirty="0"/>
              <a:t>4. Select the </a:t>
            </a:r>
            <a:r>
              <a:rPr lang="en-US" sz="1600" b="1" dirty="0"/>
              <a:t>Logic App</a:t>
            </a:r>
            <a:r>
              <a:rPr lang="en-US" sz="1600" dirty="0"/>
              <a:t> template.</a:t>
            </a:r>
            <a:endParaRPr lang="en-US" sz="1600" u="none" strike="noStrike" dirty="0">
              <a:solidFill>
                <a:srgbClr val="3C3C3C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819AD-7D88-41B8-B3AE-BF891BC5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16" y="2120198"/>
            <a:ext cx="7213657" cy="1082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2FFBE-7460-4713-875C-A1D296CC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6" y="4016493"/>
            <a:ext cx="5158884" cy="27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571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246E7-C421-4362-B5DF-02CF8BD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286784"/>
            <a:ext cx="11018520" cy="553998"/>
          </a:xfrm>
        </p:spPr>
        <p:txBody>
          <a:bodyPr/>
          <a:lstStyle/>
          <a:p>
            <a:r>
              <a:rPr lang="en-US" dirty="0"/>
              <a:t>Create a blank Logic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3552E-B2CE-4F4E-9361-D14CF280424A}"/>
              </a:ext>
            </a:extLst>
          </p:cNvPr>
          <p:cNvSpPr/>
          <p:nvPr/>
        </p:nvSpPr>
        <p:spPr>
          <a:xfrm>
            <a:off x="504179" y="874095"/>
            <a:ext cx="963304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C3C3C"/>
                </a:solidFill>
                <a:latin typeface="inherit"/>
              </a:rPr>
              <a:t>After you create your Azure Resource Group project, create and build your logic app starting from the Blank Logic App template.</a:t>
            </a:r>
          </a:p>
          <a:p>
            <a:endParaRPr lang="en-US" sz="1600" dirty="0">
              <a:solidFill>
                <a:srgbClr val="3C3C3C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US" sz="1400" dirty="0"/>
              <a:t>In Solution Explorer, open the shortcut menu for the </a:t>
            </a:r>
            <a:r>
              <a:rPr lang="en-US" sz="1400" b="1" dirty="0" err="1"/>
              <a:t>LogicApp.json</a:t>
            </a:r>
            <a:r>
              <a:rPr lang="en-US" sz="1400" dirty="0"/>
              <a:t> file. Select </a:t>
            </a:r>
            <a:r>
              <a:rPr lang="en-US" sz="1400" b="1" dirty="0"/>
              <a:t>Open With Logic App Designer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2. For </a:t>
            </a:r>
            <a:r>
              <a:rPr lang="en-US" sz="1400" b="1" dirty="0"/>
              <a:t>Subscription</a:t>
            </a:r>
            <a:r>
              <a:rPr lang="en-US" sz="1400" dirty="0"/>
              <a:t>, select the Azure subscription that you to use. For </a:t>
            </a:r>
            <a:r>
              <a:rPr lang="en-US" sz="1400" b="1" dirty="0"/>
              <a:t>Resource Group</a:t>
            </a:r>
            <a:r>
              <a:rPr lang="en-US" sz="1400" dirty="0"/>
              <a:t>, select </a:t>
            </a:r>
            <a:r>
              <a:rPr lang="en-US" sz="1400" b="1" dirty="0"/>
              <a:t>Create New…</a:t>
            </a:r>
            <a:r>
              <a:rPr lang="en-US" sz="1400" dirty="0"/>
              <a:t>, which creates a new Azure resource group.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The Logic Apps Designer opens and shows a page with an introduction video and commonly used triggers. Scroll past the video and triggers. Under </a:t>
            </a:r>
            <a:r>
              <a:rPr lang="en-US" sz="1400" b="1" dirty="0"/>
              <a:t>Templates</a:t>
            </a:r>
            <a:r>
              <a:rPr lang="en-US" sz="1400" dirty="0"/>
              <a:t>, select </a:t>
            </a:r>
            <a:r>
              <a:rPr lang="en-US" sz="1400" b="1" dirty="0"/>
              <a:t>Blank Logic App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C2DE3-E355-4648-9654-B2779A9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07" y="1905023"/>
            <a:ext cx="4284355" cy="1820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7B982-86AA-4902-9BF7-E3C74FE7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07" y="4321879"/>
            <a:ext cx="2685396" cy="13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943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7518</TotalTime>
  <Words>1011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Consolas</vt:lpstr>
      <vt:lpstr>inherit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AZ-300T06 Module 03: Develop an App Service Logic App</vt:lpstr>
      <vt:lpstr>Module 03: Develop an App Service Logic App  Lesson 01: Azure Logic Apps overview</vt:lpstr>
      <vt:lpstr>Azure Logic Apps explained</vt:lpstr>
      <vt:lpstr>Connectors for Azure Logic Apps</vt:lpstr>
      <vt:lpstr>B2B scenarios and the Enterprise Integration Pack</vt:lpstr>
      <vt:lpstr>Module 03: Develop an App Service Logic App  Lesson 02: Create Logic Apps by using Visual Studio</vt:lpstr>
      <vt:lpstr>Create Logic Apps by using Visual Studio</vt:lpstr>
      <vt:lpstr>Create an Azure resource group project</vt:lpstr>
      <vt:lpstr>Create a blank Logic App</vt:lpstr>
      <vt:lpstr>Build the Logic App workflow</vt:lpstr>
      <vt:lpstr>Deploy the Logic App to Azure</vt:lpstr>
      <vt:lpstr>Clean up resources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416</cp:revision>
  <dcterms:created xsi:type="dcterms:W3CDTF">2018-07-31T14:16:34Z</dcterms:created>
  <dcterms:modified xsi:type="dcterms:W3CDTF">2019-02-02T23:13:30Z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