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0"/>
  </p:notesMasterIdLst>
  <p:handoutMasterIdLst>
    <p:handoutMasterId r:id="rId21"/>
  </p:handoutMasterIdLst>
  <p:sldIdLst>
    <p:sldId id="1719" r:id="rId6"/>
    <p:sldId id="1887" r:id="rId7"/>
    <p:sldId id="2051" r:id="rId8"/>
    <p:sldId id="2052" r:id="rId9"/>
    <p:sldId id="2053" r:id="rId10"/>
    <p:sldId id="2054" r:id="rId11"/>
    <p:sldId id="2055" r:id="rId12"/>
    <p:sldId id="2056" r:id="rId13"/>
    <p:sldId id="2057" r:id="rId14"/>
    <p:sldId id="2058" r:id="rId15"/>
    <p:sldId id="2059" r:id="rId16"/>
    <p:sldId id="2060" r:id="rId17"/>
    <p:sldId id="2061" r:id="rId18"/>
    <p:sldId id="1884" r:id="rId1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87"/>
            <p14:sldId id="2051"/>
            <p14:sldId id="2052"/>
            <p14:sldId id="2053"/>
            <p14:sldId id="2054"/>
            <p14:sldId id="2055"/>
            <p14:sldId id="2056"/>
            <p14:sldId id="2057"/>
            <p14:sldId id="2058"/>
            <p14:sldId id="2059"/>
            <p14:sldId id="2060"/>
            <p14:sldId id="2061"/>
          </p14:sldIdLst>
        </p14:section>
        <p14:section name="Soft Black template" id="{888AB95E-1B7E-4E95-8F39-C5D0E8372BC2}">
          <p14:sldIdLst>
            <p14:sldId id="18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6" autoAdjust="0"/>
    <p:restoredTop sz="92109" autoAdjust="0"/>
  </p:normalViewPr>
  <p:slideViewPr>
    <p:cSldViewPr snapToGrid="0">
      <p:cViewPr>
        <p:scale>
          <a:sx n="91" d="100"/>
          <a:sy n="91" d="100"/>
        </p:scale>
        <p:origin x="33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2/2/2019 1:39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5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84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6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0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3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2042" y="1105554"/>
            <a:ext cx="4167887" cy="2215991"/>
          </a:xfrm>
        </p:spPr>
        <p:txBody>
          <a:bodyPr/>
          <a:lstStyle/>
          <a:p>
            <a:r>
              <a:rPr lang="en-US" dirty="0"/>
              <a:t>AZ-300T06</a:t>
            </a:r>
            <a:br>
              <a:rPr lang="en-US" dirty="0"/>
            </a:br>
            <a:r>
              <a:rPr lang="en-US" dirty="0"/>
              <a:t>Module 04: </a:t>
            </a:r>
            <a:r>
              <a:rPr lang="en-US" b="1" dirty="0"/>
              <a:t>Developing for Autoscaling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025900"/>
            <a:ext cx="4164583" cy="307777"/>
          </a:xfrm>
        </p:spPr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2856167"/>
          </a:xfrm>
        </p:spPr>
        <p:txBody>
          <a:bodyPr/>
          <a:lstStyle/>
          <a:p>
            <a:r>
              <a:rPr lang="en-US" b="1" dirty="0"/>
              <a:t>Transient faults are typically self-correcting and include:</a:t>
            </a:r>
          </a:p>
          <a:p>
            <a:pPr lvl="1"/>
            <a:r>
              <a:rPr lang="en-US" b="1" dirty="0"/>
              <a:t>momentary loss of network connectivity to components and services</a:t>
            </a:r>
          </a:p>
          <a:p>
            <a:pPr lvl="1"/>
            <a:r>
              <a:rPr lang="en-US" b="1" dirty="0"/>
              <a:t>temporary unavailability of a service</a:t>
            </a:r>
          </a:p>
          <a:p>
            <a:pPr lvl="1"/>
            <a:r>
              <a:rPr lang="en-US" b="1" dirty="0"/>
              <a:t>timeouts that occur when a service is busy</a:t>
            </a:r>
          </a:p>
          <a:p>
            <a:r>
              <a:rPr lang="en-US" b="1" dirty="0"/>
              <a:t>Applications that use cloud services should be able to handle gracefully transient faults:</a:t>
            </a:r>
          </a:p>
          <a:p>
            <a:pPr lvl="1"/>
            <a:r>
              <a:rPr lang="en-US" b="1" dirty="0"/>
              <a:t>If the action that triggered a fault is repeated after a suitable delay, it is likely to succeed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30212-13F3-4C70-ABAD-A4E5970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errors</a:t>
            </a:r>
          </a:p>
        </p:txBody>
      </p:sp>
    </p:spTree>
    <p:extLst>
      <p:ext uri="{BB962C8B-B14F-4D97-AF65-F5344CB8AC3E}">
        <p14:creationId xmlns:p14="http://schemas.microsoft.com/office/powerpoint/2010/main" val="34463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1ACE8-8E42-4456-84A9-97848CD1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214" y="4508741"/>
            <a:ext cx="6884276" cy="23492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D30212-13F3-4C70-ABAD-A4E5970D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80" y="167363"/>
            <a:ext cx="11018520" cy="553998"/>
          </a:xfrm>
        </p:spPr>
        <p:txBody>
          <a:bodyPr/>
          <a:lstStyle/>
          <a:p>
            <a:r>
              <a:rPr lang="en-US" dirty="0"/>
              <a:t>Handling transient errors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1950" y="1071431"/>
            <a:ext cx="11018520" cy="495520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Applications can handle a failure by using the following strategies:</a:t>
            </a:r>
          </a:p>
          <a:p>
            <a:pPr lvl="1"/>
            <a:r>
              <a:rPr lang="en-US" sz="1800" b="1" dirty="0"/>
              <a:t>Cancel:  if the fault indicates that the failure is not transient </a:t>
            </a:r>
          </a:p>
          <a:p>
            <a:pPr lvl="1"/>
            <a:r>
              <a:rPr lang="en-US" sz="1800" b="1" dirty="0"/>
              <a:t>Retry: If the specific fault reported is unusual or rare</a:t>
            </a:r>
          </a:p>
          <a:p>
            <a:pPr lvl="1"/>
            <a:r>
              <a:rPr lang="en-US" sz="1800" b="1" dirty="0"/>
              <a:t>Retry after delay: If the fault is caused by a common connectivity or busy failure:</a:t>
            </a:r>
          </a:p>
          <a:p>
            <a:pPr lvl="3"/>
            <a:r>
              <a:rPr lang="en-US" b="1" dirty="0"/>
              <a:t>The period between retries should be chosen to result in an even distribution of requests from multiple instances of the application:</a:t>
            </a:r>
          </a:p>
          <a:p>
            <a:pPr marL="457200" lvl="2" indent="0">
              <a:buNone/>
            </a:pPr>
            <a:r>
              <a:rPr lang="en-US" b="1" dirty="0"/>
              <a:t>1.The application invokes an operation on a hosted service. The request fails, and the service host responds with HTTP response code 500 (internal server error).</a:t>
            </a:r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r>
              <a:rPr lang="en-US" b="1" dirty="0"/>
              <a:t>2.The application waits for a short interval and tries again. The request fails with HTTP response code 500.</a:t>
            </a:r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r>
              <a:rPr lang="en-US" b="1" dirty="0"/>
              <a:t>3.The application waits for a longer interval and tries again. The request succeeds with</a:t>
            </a:r>
          </a:p>
          <a:p>
            <a:pPr lvl="3"/>
            <a:r>
              <a:rPr lang="en-US" b="1" dirty="0"/>
              <a:t>HTTP response code 200 (OK).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22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077766"/>
          </a:xfrm>
        </p:spPr>
        <p:txBody>
          <a:bodyPr/>
          <a:lstStyle/>
          <a:p>
            <a:pPr lvl="1"/>
            <a:r>
              <a:rPr lang="en-US" b="1" dirty="0"/>
              <a:t>The </a:t>
            </a:r>
            <a:r>
              <a:rPr lang="en-US" b="1" dirty="0" err="1"/>
              <a:t>OperationWithBasicRetryAsync</a:t>
            </a:r>
            <a:r>
              <a:rPr lang="en-US" b="1" dirty="0"/>
              <a:t> method invokes an external service asynchronously through the </a:t>
            </a:r>
            <a:r>
              <a:rPr lang="en-US" b="1" dirty="0" err="1"/>
              <a:t>TransientOperationAsync</a:t>
            </a:r>
            <a:r>
              <a:rPr lang="en-US" b="1" dirty="0"/>
              <a:t> method.</a:t>
            </a:r>
          </a:p>
          <a:p>
            <a:pPr lvl="1"/>
            <a:r>
              <a:rPr lang="en-US" b="1" dirty="0"/>
              <a:t>The details of the </a:t>
            </a:r>
            <a:r>
              <a:rPr lang="en-US" b="1" dirty="0" err="1"/>
              <a:t>TransientOperationAsync</a:t>
            </a:r>
            <a:r>
              <a:rPr lang="en-US" b="1" dirty="0"/>
              <a:t> method are service-specific</a:t>
            </a:r>
          </a:p>
          <a:p>
            <a:pPr lvl="1"/>
            <a:r>
              <a:rPr lang="en-US" b="1" dirty="0"/>
              <a:t>The method is contained in a try/catch block wrapped in a for loop:</a:t>
            </a:r>
          </a:p>
          <a:p>
            <a:pPr lvl="2"/>
            <a:r>
              <a:rPr lang="en-US" b="1" dirty="0"/>
              <a:t>If the </a:t>
            </a:r>
            <a:r>
              <a:rPr lang="en-US" b="1" dirty="0" err="1"/>
              <a:t>TransientOperationAsync</a:t>
            </a:r>
            <a:r>
              <a:rPr lang="en-US" b="1" dirty="0"/>
              <a:t> method succeeds, the for loop exits.</a:t>
            </a:r>
          </a:p>
          <a:p>
            <a:pPr lvl="2"/>
            <a:r>
              <a:rPr lang="en-US" b="1" dirty="0"/>
              <a:t>If the </a:t>
            </a:r>
            <a:r>
              <a:rPr lang="en-US" b="1" dirty="0" err="1"/>
              <a:t>TransientOperationAsync</a:t>
            </a:r>
            <a:r>
              <a:rPr lang="en-US" b="1" dirty="0"/>
              <a:t> method fails, the catch block examines the reason for the failure. If it's believed to be a transient error, the code waits for a short delay before retrying the operation.</a:t>
            </a:r>
          </a:p>
          <a:p>
            <a:pPr lvl="2"/>
            <a:r>
              <a:rPr lang="en-US" b="1" dirty="0"/>
              <a:t>The for loop also tracks the number of times that the operation has been attempted.</a:t>
            </a:r>
          </a:p>
          <a:p>
            <a:pPr lvl="2"/>
            <a:r>
              <a:rPr lang="en-US" b="1" dirty="0"/>
              <a:t>If the code fails three times, the exception is assumed to be more long lasting. </a:t>
            </a:r>
          </a:p>
          <a:p>
            <a:pPr lvl="2"/>
            <a:r>
              <a:rPr lang="en-US" b="1" dirty="0"/>
              <a:t>If the exception is long lasting, the catch handler throws an exception.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30212-13F3-4C70-ABAD-A4E5970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transient errors in code</a:t>
            </a:r>
          </a:p>
        </p:txBody>
      </p:sp>
    </p:spTree>
    <p:extLst>
      <p:ext uri="{BB962C8B-B14F-4D97-AF65-F5344CB8AC3E}">
        <p14:creationId xmlns:p14="http://schemas.microsoft.com/office/powerpoint/2010/main" val="400099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30212-13F3-4C70-ABAD-A4E5970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if an error </a:t>
            </a:r>
            <a:r>
              <a:rPr lang="en-US"/>
              <a:t>is transient in code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4557" y="1467392"/>
            <a:ext cx="11018520" cy="14527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IsTransient</a:t>
            </a:r>
            <a:r>
              <a:rPr lang="en-US" b="1" dirty="0"/>
              <a:t> method checks for a specific set of exceptions that are relevant to the environment the code is run in:</a:t>
            </a:r>
          </a:p>
          <a:p>
            <a:pPr marL="0" indent="0">
              <a:buNone/>
            </a:pPr>
            <a:endParaRPr lang="en-US" sz="1200" b="1" dirty="0"/>
          </a:p>
          <a:p>
            <a:pPr lvl="1"/>
            <a:r>
              <a:rPr lang="en-US" b="1" dirty="0"/>
              <a:t>Specifics are context-dependent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33" y="2920097"/>
            <a:ext cx="5590476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8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13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04: </a:t>
            </a:r>
            <a:r>
              <a:rPr lang="en-US" b="1" dirty="0"/>
              <a:t>Developing for Autoscaling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01: </a:t>
            </a:r>
            <a:r>
              <a:rPr lang="en-US" sz="3200" b="1" dirty="0"/>
              <a:t>Implement autoscaling rules and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2402AB-896E-41F0-9C49-5C18129E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patterns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4271939"/>
          </a:xfrm>
        </p:spPr>
        <p:txBody>
          <a:bodyPr/>
          <a:lstStyle/>
          <a:p>
            <a:r>
              <a:rPr lang="en-US" b="1" dirty="0"/>
              <a:t>The most common computing patterns for cloud-based web apps:</a:t>
            </a:r>
          </a:p>
          <a:p>
            <a:pPr lvl="1"/>
            <a:r>
              <a:rPr lang="en-US" b="1" dirty="0"/>
              <a:t>On and off: </a:t>
            </a:r>
          </a:p>
          <a:p>
            <a:pPr lvl="2"/>
            <a:r>
              <a:rPr lang="en-US" b="1" dirty="0"/>
              <a:t>Common for batch processing</a:t>
            </a:r>
          </a:p>
          <a:p>
            <a:pPr lvl="2"/>
            <a:r>
              <a:rPr lang="en-US" b="1" dirty="0"/>
              <a:t>Waste of overprovisioned capacity</a:t>
            </a:r>
          </a:p>
          <a:p>
            <a:pPr lvl="1"/>
            <a:r>
              <a:rPr lang="en-US" b="1" dirty="0"/>
              <a:t>Growing fast:</a:t>
            </a:r>
          </a:p>
          <a:p>
            <a:pPr lvl="2"/>
            <a:r>
              <a:rPr lang="en-US" b="1" dirty="0"/>
              <a:t>Represents a successful service</a:t>
            </a:r>
          </a:p>
          <a:p>
            <a:pPr lvl="2"/>
            <a:r>
              <a:rPr lang="en-US" b="1" dirty="0"/>
              <a:t>Presents growth challenges</a:t>
            </a:r>
          </a:p>
          <a:p>
            <a:pPr lvl="1"/>
            <a:r>
              <a:rPr lang="en-US" b="1" dirty="0"/>
              <a:t>Unpredictable bursting:</a:t>
            </a:r>
          </a:p>
          <a:p>
            <a:pPr lvl="2"/>
            <a:r>
              <a:rPr lang="en-US" b="1" dirty="0"/>
              <a:t>Unexpected peaks of demand</a:t>
            </a:r>
          </a:p>
          <a:p>
            <a:pPr lvl="2"/>
            <a:r>
              <a:rPr lang="en-US" b="1" dirty="0"/>
              <a:t>Waste of overprovisioned capacity</a:t>
            </a:r>
          </a:p>
          <a:p>
            <a:pPr lvl="1"/>
            <a:r>
              <a:rPr lang="en-US" b="1" dirty="0"/>
              <a:t>Predictable bursting:</a:t>
            </a:r>
          </a:p>
          <a:p>
            <a:pPr lvl="2"/>
            <a:r>
              <a:rPr lang="en-US" b="1" dirty="0"/>
              <a:t>Requires resource provisioning and </a:t>
            </a:r>
            <a:r>
              <a:rPr lang="en-US" b="1" dirty="0" err="1"/>
              <a:t>deprovisioning</a:t>
            </a:r>
            <a:endParaRPr lang="en-US" b="1" dirty="0"/>
          </a:p>
          <a:p>
            <a:pPr lvl="2"/>
            <a:r>
              <a:rPr lang="en-US" b="1" dirty="0"/>
              <a:t>Introduced increased management complexity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52" y="5658082"/>
            <a:ext cx="2865727" cy="934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91" y="2525640"/>
            <a:ext cx="2912725" cy="9498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91" y="3549600"/>
            <a:ext cx="2893303" cy="10030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91" y="4626785"/>
            <a:ext cx="2869188" cy="9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003899"/>
          </a:xfrm>
        </p:spPr>
        <p:txBody>
          <a:bodyPr/>
          <a:lstStyle/>
          <a:p>
            <a:r>
              <a:rPr lang="en-US" b="1" dirty="0"/>
              <a:t>Cloud offers elastic scaling by using its practically unlimited resources</a:t>
            </a:r>
          </a:p>
          <a:p>
            <a:r>
              <a:rPr lang="en-US" b="1" dirty="0"/>
              <a:t>Auto-scaling is the ability to monitor workload usage and automatically scale according to changes in usage levels</a:t>
            </a:r>
          </a:p>
          <a:p>
            <a:r>
              <a:rPr lang="en-US" b="1" dirty="0"/>
              <a:t>Many Azure services support manual and automatic scaling:</a:t>
            </a:r>
          </a:p>
          <a:p>
            <a:pPr lvl="1"/>
            <a:r>
              <a:rPr lang="en-US" b="1" dirty="0"/>
              <a:t>infrastructure services such as Azure Virtual Machine Scale Sets</a:t>
            </a:r>
          </a:p>
          <a:p>
            <a:pPr lvl="1"/>
            <a:r>
              <a:rPr lang="en-US" b="1" dirty="0"/>
              <a:t>application services such as Azure App Service</a:t>
            </a:r>
          </a:p>
          <a:p>
            <a:pPr lvl="1"/>
            <a:r>
              <a:rPr lang="en-US" b="1" dirty="0"/>
              <a:t>database services such as Azure Cosmos DB.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2402AB-896E-41F0-9C49-5C18129E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and auto-scale</a:t>
            </a:r>
          </a:p>
        </p:txBody>
      </p:sp>
    </p:spTree>
    <p:extLst>
      <p:ext uri="{BB962C8B-B14F-4D97-AF65-F5344CB8AC3E}">
        <p14:creationId xmlns:p14="http://schemas.microsoft.com/office/powerpoint/2010/main" val="17017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4862870"/>
          </a:xfrm>
        </p:spPr>
        <p:txBody>
          <a:bodyPr/>
          <a:lstStyle/>
          <a:p>
            <a:r>
              <a:rPr lang="en-US" b="1" dirty="0"/>
              <a:t>App Service support </a:t>
            </a:r>
            <a:r>
              <a:rPr lang="en-US" b="1" dirty="0" err="1"/>
              <a:t>autoscale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Requires service plans using Basic, Standard, or Premium pricing tiers</a:t>
            </a:r>
          </a:p>
          <a:p>
            <a:pPr lvl="1"/>
            <a:r>
              <a:rPr lang="en-US" b="1" dirty="0"/>
              <a:t>Increases or decreases the instance count within the same service plan</a:t>
            </a:r>
          </a:p>
          <a:p>
            <a:pPr lvl="1"/>
            <a:r>
              <a:rPr lang="en-US" b="1" dirty="0"/>
              <a:t>Supports a number of auto-scale metrics:</a:t>
            </a:r>
          </a:p>
          <a:p>
            <a:pPr lvl="2"/>
            <a:r>
              <a:rPr lang="en-US" b="1" dirty="0"/>
              <a:t>CPU: </a:t>
            </a:r>
            <a:r>
              <a:rPr lang="en-US" b="1" dirty="0" err="1"/>
              <a:t>CpuPercentage</a:t>
            </a:r>
            <a:r>
              <a:rPr lang="en-US" b="1" dirty="0"/>
              <a:t> </a:t>
            </a:r>
          </a:p>
          <a:p>
            <a:pPr lvl="2"/>
            <a:r>
              <a:rPr lang="en-US" b="1" dirty="0"/>
              <a:t>Memory: </a:t>
            </a:r>
            <a:r>
              <a:rPr lang="en-US" b="1" dirty="0" err="1"/>
              <a:t>MemoryPercentage</a:t>
            </a:r>
            <a:r>
              <a:rPr lang="en-US" b="1" dirty="0"/>
              <a:t> </a:t>
            </a:r>
          </a:p>
          <a:p>
            <a:pPr lvl="2"/>
            <a:r>
              <a:rPr lang="en-US" b="1" dirty="0"/>
              <a:t>Data in: </a:t>
            </a:r>
            <a:r>
              <a:rPr lang="en-US" b="1" dirty="0" err="1"/>
              <a:t>BytesReceived</a:t>
            </a:r>
            <a:r>
              <a:rPr lang="en-US" b="1" dirty="0"/>
              <a:t> </a:t>
            </a:r>
          </a:p>
          <a:p>
            <a:pPr lvl="2"/>
            <a:r>
              <a:rPr lang="en-US" b="1" dirty="0"/>
              <a:t>Data out: </a:t>
            </a:r>
            <a:r>
              <a:rPr lang="en-US" b="1" dirty="0" err="1"/>
              <a:t>BytesSent</a:t>
            </a:r>
            <a:r>
              <a:rPr lang="en-US" b="1" dirty="0"/>
              <a:t> </a:t>
            </a:r>
          </a:p>
          <a:p>
            <a:pPr lvl="2"/>
            <a:r>
              <a:rPr lang="en-US" b="1" dirty="0"/>
              <a:t>HTTP queue: </a:t>
            </a:r>
            <a:r>
              <a:rPr lang="en-US" b="1" dirty="0" err="1"/>
              <a:t>HttpQueueLength</a:t>
            </a:r>
            <a:r>
              <a:rPr lang="en-US" b="1" dirty="0"/>
              <a:t> </a:t>
            </a:r>
          </a:p>
          <a:p>
            <a:pPr lvl="2"/>
            <a:r>
              <a:rPr lang="en-US" b="1" dirty="0"/>
              <a:t>Disk queue: </a:t>
            </a:r>
            <a:r>
              <a:rPr lang="en-US" b="1" dirty="0" err="1"/>
              <a:t>DiskQueueLength</a:t>
            </a:r>
            <a:endParaRPr lang="en-US" b="1" dirty="0"/>
          </a:p>
          <a:p>
            <a:pPr lvl="1"/>
            <a:r>
              <a:rPr lang="en-US" b="1" dirty="0"/>
              <a:t>Allow you to trigger alerts when the value of a metric crosses a custom threshold:</a:t>
            </a:r>
          </a:p>
          <a:p>
            <a:pPr lvl="2"/>
            <a:r>
              <a:rPr lang="en-US" b="1" dirty="0"/>
              <a:t>Send email notifications to the service administrator and co-administrators</a:t>
            </a:r>
          </a:p>
          <a:p>
            <a:pPr lvl="2"/>
            <a:r>
              <a:rPr lang="en-US" b="1" dirty="0"/>
              <a:t>Send email to additional email addresses that you specify</a:t>
            </a:r>
          </a:p>
          <a:p>
            <a:pPr lvl="2"/>
            <a:r>
              <a:rPr lang="en-US" b="1" dirty="0"/>
              <a:t>Call a </a:t>
            </a:r>
            <a:r>
              <a:rPr lang="en-US" b="1" dirty="0" err="1"/>
              <a:t>webhook</a:t>
            </a:r>
            <a:endParaRPr lang="en-US" b="1" dirty="0"/>
          </a:p>
          <a:p>
            <a:pPr lvl="2"/>
            <a:r>
              <a:rPr lang="en-US" b="1" dirty="0"/>
              <a:t>Start the execution of an Azure runbook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2402AB-896E-41F0-9C49-5C18129E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Auto-scale metrics	</a:t>
            </a:r>
          </a:p>
        </p:txBody>
      </p:sp>
    </p:spTree>
    <p:extLst>
      <p:ext uri="{BB962C8B-B14F-4D97-AF65-F5344CB8AC3E}">
        <p14:creationId xmlns:p14="http://schemas.microsoft.com/office/powerpoint/2010/main" val="22775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04: </a:t>
            </a:r>
            <a:r>
              <a:rPr lang="en-US" b="1" dirty="0"/>
              <a:t>Developing for Autoscaling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02: </a:t>
            </a:r>
            <a:r>
              <a:rPr lang="en-US" sz="3200" b="1" dirty="0"/>
              <a:t>Implement code that addresses singleton application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4050340"/>
          </a:xfrm>
        </p:spPr>
        <p:txBody>
          <a:bodyPr/>
          <a:lstStyle/>
          <a:p>
            <a:r>
              <a:rPr lang="en-US" b="1" dirty="0"/>
              <a:t>Azure CLI is optimized for managing Azure resources:</a:t>
            </a:r>
          </a:p>
          <a:p>
            <a:pPr lvl="1"/>
            <a:r>
              <a:rPr lang="en-US" b="1" dirty="0"/>
              <a:t>Supports the --query argument to execute a </a:t>
            </a:r>
            <a:r>
              <a:rPr lang="en-US" b="1" dirty="0" err="1"/>
              <a:t>JMESPath</a:t>
            </a:r>
            <a:r>
              <a:rPr lang="en-US" b="1" dirty="0"/>
              <a:t> query on command results:</a:t>
            </a:r>
          </a:p>
          <a:p>
            <a:pPr lvl="2"/>
            <a:r>
              <a:rPr lang="en-US" b="1" dirty="0"/>
              <a:t>A single result in the format of a JSON document</a:t>
            </a:r>
          </a:p>
          <a:p>
            <a:pPr lvl="2"/>
            <a:r>
              <a:rPr lang="en-US" b="1" dirty="0"/>
              <a:t>Multiple results in the format of a JSON array (you can flatten them by using the [] </a:t>
            </a:r>
            <a:r>
              <a:rPr lang="en-US" b="1" dirty="0" err="1"/>
              <a:t>JMESPath</a:t>
            </a:r>
            <a:r>
              <a:rPr lang="en-US" b="1" dirty="0"/>
              <a:t> operator)</a:t>
            </a:r>
          </a:p>
          <a:p>
            <a:pPr lvl="1"/>
            <a:r>
              <a:rPr lang="en-US" b="1" dirty="0"/>
              <a:t>For example, to list Azure VMs in the current subscription, run: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vm</a:t>
            </a:r>
            <a:r>
              <a:rPr lang="en-US" b="1" dirty="0"/>
              <a:t> list</a:t>
            </a:r>
          </a:p>
          <a:p>
            <a:pPr lvl="1"/>
            <a:r>
              <a:rPr lang="en-US" b="1" dirty="0"/>
              <a:t>To limit results to the image name and offer, run: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vm</a:t>
            </a:r>
            <a:r>
              <a:rPr lang="en-US" b="1" dirty="0"/>
              <a:t> list --query '[].{</a:t>
            </a:r>
            <a:r>
              <a:rPr lang="en-US" b="1" dirty="0" err="1"/>
              <a:t>name:name</a:t>
            </a:r>
            <a:r>
              <a:rPr lang="en-US" b="1" dirty="0"/>
              <a:t>, </a:t>
            </a:r>
            <a:r>
              <a:rPr lang="en-US" b="1" dirty="0" err="1"/>
              <a:t>image:storageProfile.imageReference.offer</a:t>
            </a:r>
            <a:r>
              <a:rPr lang="en-US" b="1" dirty="0"/>
              <a:t>}' </a:t>
            </a:r>
          </a:p>
          <a:p>
            <a:pPr lvl="1"/>
            <a:r>
              <a:rPr lang="en-US" b="1" dirty="0"/>
              <a:t>To list Azure VMs with the Windows Server OS installed, run: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vm</a:t>
            </a:r>
            <a:r>
              <a:rPr lang="en-US" b="1" dirty="0"/>
              <a:t> list --query "[?</a:t>
            </a:r>
            <a:r>
              <a:rPr lang="en-US" b="1" dirty="0" err="1"/>
              <a:t>starts_with</a:t>
            </a:r>
            <a:r>
              <a:rPr lang="en-US" b="1" dirty="0"/>
              <a:t>(</a:t>
            </a:r>
            <a:r>
              <a:rPr lang="en-US" b="1" dirty="0" err="1"/>
              <a:t>storageProfile.imageReference.offer</a:t>
            </a:r>
            <a:r>
              <a:rPr lang="en-US" b="1" dirty="0"/>
              <a:t>, '</a:t>
            </a:r>
            <a:r>
              <a:rPr lang="en-US" b="1" dirty="0" err="1"/>
              <a:t>WindowsServer</a:t>
            </a:r>
            <a:r>
              <a:rPr lang="en-US" b="1" dirty="0"/>
              <a:t>')]“</a:t>
            </a:r>
          </a:p>
          <a:p>
            <a:pPr lvl="1"/>
            <a:r>
              <a:rPr lang="en-US" b="1" dirty="0"/>
              <a:t>To list name and </a:t>
            </a:r>
            <a:r>
              <a:rPr lang="en-US" b="1" dirty="0" err="1"/>
              <a:t>vmID</a:t>
            </a:r>
            <a:r>
              <a:rPr lang="en-US" b="1" dirty="0"/>
              <a:t> or Azure VMs with Ubuntu OS installed, run: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vm</a:t>
            </a:r>
            <a:r>
              <a:rPr lang="en-US" b="1" dirty="0"/>
              <a:t> list --query "[?</a:t>
            </a:r>
            <a:r>
              <a:rPr lang="en-US" b="1" dirty="0" err="1"/>
              <a:t>starts_with</a:t>
            </a:r>
            <a:r>
              <a:rPr lang="en-US" b="1" dirty="0"/>
              <a:t>(</a:t>
            </a:r>
            <a:r>
              <a:rPr lang="en-US" b="1" dirty="0" err="1"/>
              <a:t>storageProfile.imageReference.offer</a:t>
            </a:r>
            <a:r>
              <a:rPr lang="en-US" b="1" dirty="0"/>
              <a:t>, 'Ubuntu')].{</a:t>
            </a:r>
            <a:r>
              <a:rPr lang="en-US" b="1" dirty="0" err="1"/>
              <a:t>name:name</a:t>
            </a:r>
            <a:r>
              <a:rPr lang="en-US" b="1" dirty="0"/>
              <a:t>, </a:t>
            </a:r>
            <a:r>
              <a:rPr lang="en-US" b="1" dirty="0" err="1"/>
              <a:t>id:vmId</a:t>
            </a:r>
            <a:r>
              <a:rPr lang="en-US" b="1" dirty="0"/>
              <a:t>}"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30212-13F3-4C70-ABAD-A4E5970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resources using Azure CLI</a:t>
            </a:r>
          </a:p>
        </p:txBody>
      </p:sp>
    </p:spTree>
    <p:extLst>
      <p:ext uri="{BB962C8B-B14F-4D97-AF65-F5344CB8AC3E}">
        <p14:creationId xmlns:p14="http://schemas.microsoft.com/office/powerpoint/2010/main" val="28244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5059847"/>
          </a:xfrm>
        </p:spPr>
        <p:txBody>
          <a:bodyPr/>
          <a:lstStyle/>
          <a:p>
            <a:r>
              <a:rPr lang="en-US" b="1" dirty="0"/>
              <a:t>Implementation steps:</a:t>
            </a:r>
          </a:p>
          <a:p>
            <a:pPr lvl="1"/>
            <a:r>
              <a:rPr lang="en-US" b="1" dirty="0"/>
              <a:t>Create an authenticated client by invoking the </a:t>
            </a:r>
            <a:r>
              <a:rPr lang="en-US" b="1" dirty="0" err="1"/>
              <a:t>Azure.Authenticate</a:t>
            </a:r>
            <a:r>
              <a:rPr lang="en-US" b="1" dirty="0"/>
              <a:t> static method:</a:t>
            </a:r>
          </a:p>
          <a:p>
            <a:pPr lvl="2"/>
            <a:r>
              <a:rPr lang="en-US" b="1" dirty="0"/>
              <a:t>The Authenticate method requires an authorization file necessary to access a target subscription:</a:t>
            </a:r>
          </a:p>
          <a:p>
            <a:pPr lvl="3"/>
            <a:r>
              <a:rPr lang="en-US" b="1" dirty="0"/>
              <a:t>Azure </a:t>
            </a:r>
            <a:r>
              <a:rPr lang="en-US" b="1" dirty="0" err="1"/>
              <a:t>azure</a:t>
            </a:r>
            <a:r>
              <a:rPr lang="en-US" b="1" dirty="0"/>
              <a:t> = </a:t>
            </a:r>
            <a:r>
              <a:rPr lang="en-US" b="1" dirty="0" err="1"/>
              <a:t>Azure.Authenticate</a:t>
            </a:r>
            <a:r>
              <a:rPr lang="en-US" b="1" dirty="0"/>
              <a:t>("</a:t>
            </a:r>
            <a:r>
              <a:rPr lang="en-US" b="1" dirty="0" err="1"/>
              <a:t>azure.auth</a:t>
            </a:r>
            <a:r>
              <a:rPr lang="en-US" b="1" dirty="0"/>
              <a:t>").</a:t>
            </a:r>
            <a:r>
              <a:rPr lang="en-US" b="1" dirty="0" err="1"/>
              <a:t>WithDefaultSubscription</a:t>
            </a:r>
            <a:r>
              <a:rPr lang="en-US" b="1" dirty="0"/>
              <a:t>();</a:t>
            </a:r>
          </a:p>
          <a:p>
            <a:pPr lvl="2"/>
            <a:r>
              <a:rPr lang="en-US" b="1" dirty="0"/>
              <a:t>You can generate the file by using the Azure CLI: </a:t>
            </a:r>
            <a:r>
              <a:rPr lang="en-US" b="1" dirty="0" err="1"/>
              <a:t>az</a:t>
            </a:r>
            <a:r>
              <a:rPr lang="en-US" b="1" dirty="0"/>
              <a:t> ad </a:t>
            </a:r>
            <a:r>
              <a:rPr lang="en-US" b="1" dirty="0" err="1"/>
              <a:t>sp</a:t>
            </a:r>
            <a:r>
              <a:rPr lang="en-US" b="1" dirty="0"/>
              <a:t> create-for-</a:t>
            </a:r>
            <a:r>
              <a:rPr lang="en-US" b="1" dirty="0" err="1"/>
              <a:t>rbac</a:t>
            </a:r>
            <a:r>
              <a:rPr lang="en-US" b="1" dirty="0"/>
              <a:t> --</a:t>
            </a:r>
            <a:r>
              <a:rPr lang="en-US" b="1" dirty="0" err="1"/>
              <a:t>sdk-auth</a:t>
            </a:r>
            <a:r>
              <a:rPr lang="en-US" b="1" dirty="0"/>
              <a:t> &gt; </a:t>
            </a:r>
            <a:r>
              <a:rPr lang="en-US" b="1" dirty="0" err="1"/>
              <a:t>azure.auth</a:t>
            </a:r>
            <a:endParaRPr lang="en-US" b="1" dirty="0"/>
          </a:p>
          <a:p>
            <a:pPr lvl="1"/>
            <a:r>
              <a:rPr lang="en-US" b="1" dirty="0"/>
              <a:t>Query resources by using properties of the </a:t>
            </a:r>
            <a:r>
              <a:rPr lang="en-US" b="1" dirty="0" err="1"/>
              <a:t>IAzure</a:t>
            </a:r>
            <a:r>
              <a:rPr lang="en-US" b="1" dirty="0"/>
              <a:t> interface of the Azure variable:</a:t>
            </a:r>
          </a:p>
          <a:p>
            <a:pPr lvl="2"/>
            <a:r>
              <a:rPr lang="en-US" b="1" dirty="0"/>
              <a:t>To list Azure VMs synchronously, use the </a:t>
            </a:r>
            <a:r>
              <a:rPr lang="en-US" b="1" dirty="0" err="1"/>
              <a:t>VirtualMachines</a:t>
            </a:r>
            <a:r>
              <a:rPr lang="en-US" b="1" dirty="0"/>
              <a:t> property:</a:t>
            </a:r>
          </a:p>
          <a:p>
            <a:pPr lvl="3"/>
            <a:r>
              <a:rPr lang="en-US" b="1" dirty="0" err="1"/>
              <a:t>azure.VirtualMachines</a:t>
            </a:r>
            <a:endParaRPr lang="en-US" b="1" dirty="0"/>
          </a:p>
          <a:p>
            <a:pPr lvl="2"/>
            <a:r>
              <a:rPr lang="en-US" b="1" dirty="0"/>
              <a:t>To list Azure VMs synchronously, use the </a:t>
            </a:r>
            <a:r>
              <a:rPr lang="en-US" b="1" dirty="0" err="1"/>
              <a:t>VirtualMachines</a:t>
            </a:r>
            <a:r>
              <a:rPr lang="en-US" b="1" dirty="0"/>
              <a:t> property:</a:t>
            </a:r>
          </a:p>
          <a:p>
            <a:pPr lvl="3"/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vms</a:t>
            </a:r>
            <a:r>
              <a:rPr lang="en-US" b="1" dirty="0"/>
              <a:t> = await </a:t>
            </a:r>
            <a:r>
              <a:rPr lang="en-US" b="1" dirty="0" err="1"/>
              <a:t>azure.VirtualMachines.ListAsync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b="1" dirty="0" err="1"/>
              <a:t>foreach</a:t>
            </a:r>
            <a:r>
              <a:rPr lang="en-US" b="1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vm</a:t>
            </a:r>
            <a:r>
              <a:rPr lang="en-US" b="1" dirty="0"/>
              <a:t> in </a:t>
            </a:r>
            <a:r>
              <a:rPr lang="en-US" b="1" dirty="0" err="1"/>
              <a:t>vms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vm.Name</a:t>
            </a:r>
            <a:r>
              <a:rPr lang="en-US" b="1" dirty="0"/>
              <a:t>);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pPr lvl="2"/>
            <a:r>
              <a:rPr lang="en-US" b="1" dirty="0"/>
              <a:t>To determine an IP address of an Azure VM, use the </a:t>
            </a:r>
            <a:r>
              <a:rPr lang="en-US" b="1" dirty="0" err="1"/>
              <a:t>IVirtualMachine</a:t>
            </a:r>
            <a:r>
              <a:rPr lang="en-US" b="1" dirty="0"/>
              <a:t> and related interfaces:</a:t>
            </a:r>
          </a:p>
          <a:p>
            <a:pPr lvl="3"/>
            <a:r>
              <a:rPr lang="en-US" b="1" dirty="0" err="1"/>
              <a:t>INetworkInterface</a:t>
            </a:r>
            <a:r>
              <a:rPr lang="en-US" b="1" dirty="0"/>
              <a:t> </a:t>
            </a:r>
            <a:r>
              <a:rPr lang="en-US" b="1" dirty="0" err="1"/>
              <a:t>targetnic</a:t>
            </a:r>
            <a:r>
              <a:rPr lang="en-US" b="1" dirty="0"/>
              <a:t> = </a:t>
            </a:r>
            <a:r>
              <a:rPr lang="en-US" b="1" dirty="0" err="1"/>
              <a:t>targetvm.GetPrimaryNetworkInterface</a:t>
            </a:r>
            <a:r>
              <a:rPr lang="en-US" b="1" dirty="0"/>
              <a:t>();</a:t>
            </a:r>
          </a:p>
          <a:p>
            <a:pPr lvl="3"/>
            <a:r>
              <a:rPr lang="en-US" b="1" dirty="0" err="1"/>
              <a:t>INicIPConfiguration</a:t>
            </a:r>
            <a:r>
              <a:rPr lang="en-US" b="1" dirty="0"/>
              <a:t> </a:t>
            </a:r>
            <a:r>
              <a:rPr lang="en-US" b="1" dirty="0" err="1"/>
              <a:t>targetipconfig</a:t>
            </a:r>
            <a:r>
              <a:rPr lang="en-US" b="1" dirty="0"/>
              <a:t> = </a:t>
            </a:r>
            <a:r>
              <a:rPr lang="en-US" b="1" dirty="0" err="1"/>
              <a:t>targetnic.PrimaryIPConfiguration</a:t>
            </a:r>
            <a:r>
              <a:rPr lang="en-US" b="1" dirty="0"/>
              <a:t>;</a:t>
            </a:r>
          </a:p>
          <a:p>
            <a:pPr lvl="3"/>
            <a:r>
              <a:rPr lang="en-US" b="1" dirty="0" err="1"/>
              <a:t>IPublicIPAddress</a:t>
            </a:r>
            <a:r>
              <a:rPr lang="en-US" b="1" dirty="0"/>
              <a:t> </a:t>
            </a:r>
            <a:r>
              <a:rPr lang="en-US" b="1" dirty="0" err="1"/>
              <a:t>targetipaddress</a:t>
            </a:r>
            <a:r>
              <a:rPr lang="en-US" b="1" dirty="0"/>
              <a:t> = </a:t>
            </a:r>
            <a:r>
              <a:rPr lang="en-US" b="1" dirty="0" err="1"/>
              <a:t>targetipconfig.GetPublicIPAddress</a:t>
            </a:r>
            <a:r>
              <a:rPr lang="en-US" b="1" dirty="0"/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30212-13F3-4C70-ABAD-A4E5970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resources using the fluent Azure SDK</a:t>
            </a:r>
          </a:p>
        </p:txBody>
      </p:sp>
    </p:spTree>
    <p:extLst>
      <p:ext uri="{BB962C8B-B14F-4D97-AF65-F5344CB8AC3E}">
        <p14:creationId xmlns:p14="http://schemas.microsoft.com/office/powerpoint/2010/main" val="41842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04: </a:t>
            </a:r>
            <a:r>
              <a:rPr lang="en-US" b="1" dirty="0"/>
              <a:t>Developing for Autoscaling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03: </a:t>
            </a:r>
            <a:r>
              <a:rPr lang="en-US" sz="3200" b="1" dirty="0"/>
              <a:t>Implement code that addresses a transient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6513</TotalTime>
  <Words>1222</Words>
  <Application>Microsoft Office PowerPoint</Application>
  <PresentationFormat>Widescreen</PresentationFormat>
  <Paragraphs>133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AZ-300T06 Module 04: Developing for Autoscaling</vt:lpstr>
      <vt:lpstr>Module 04: Developing for Autoscaling  Lesson 01: Implement autoscaling rules and patterns</vt:lpstr>
      <vt:lpstr>Computing patterns</vt:lpstr>
      <vt:lpstr>Scale and auto-scale</vt:lpstr>
      <vt:lpstr>Auto-scale metrics </vt:lpstr>
      <vt:lpstr>Module 04: Developing for Autoscaling  Lesson 02: Implement code that addresses singleton application instances</vt:lpstr>
      <vt:lpstr>Querying resources using Azure CLI</vt:lpstr>
      <vt:lpstr>Querying resources using the fluent Azure SDK</vt:lpstr>
      <vt:lpstr>Module 04: Developing for Autoscaling  Lesson 03: Implement code that addresses a transient state </vt:lpstr>
      <vt:lpstr>Transient errors</vt:lpstr>
      <vt:lpstr>Handling transient errors</vt:lpstr>
      <vt:lpstr>Handling transient errors in code</vt:lpstr>
      <vt:lpstr>Detecting if an error is transient in code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Brad Joseph</cp:lastModifiedBy>
  <cp:revision>346</cp:revision>
  <dcterms:created xsi:type="dcterms:W3CDTF">2018-07-31T14:16:34Z</dcterms:created>
  <dcterms:modified xsi:type="dcterms:W3CDTF">2019-02-02T21:46:10Z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