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7"/>
  </p:notesMasterIdLst>
  <p:handoutMasterIdLst>
    <p:handoutMasterId r:id="rId28"/>
  </p:handoutMasterIdLst>
  <p:sldIdLst>
    <p:sldId id="1719" r:id="rId6"/>
    <p:sldId id="1865" r:id="rId7"/>
    <p:sldId id="1877" r:id="rId8"/>
    <p:sldId id="1878" r:id="rId9"/>
    <p:sldId id="279" r:id="rId10"/>
    <p:sldId id="280" r:id="rId11"/>
    <p:sldId id="1872" r:id="rId12"/>
    <p:sldId id="1879" r:id="rId13"/>
    <p:sldId id="1881" r:id="rId14"/>
    <p:sldId id="1875" r:id="rId15"/>
    <p:sldId id="1880" r:id="rId16"/>
    <p:sldId id="1885" r:id="rId17"/>
    <p:sldId id="1876" r:id="rId18"/>
    <p:sldId id="1883" r:id="rId19"/>
    <p:sldId id="1874" r:id="rId20"/>
    <p:sldId id="1882" r:id="rId21"/>
    <p:sldId id="281" r:id="rId22"/>
    <p:sldId id="1886" r:id="rId23"/>
    <p:sldId id="1887" r:id="rId24"/>
    <p:sldId id="1888" r:id="rId25"/>
    <p:sldId id="1884" r:id="rId2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19"/>
            <p14:sldId id="1865"/>
            <p14:sldId id="1877"/>
            <p14:sldId id="1878"/>
            <p14:sldId id="279"/>
            <p14:sldId id="280"/>
            <p14:sldId id="1872"/>
            <p14:sldId id="1879"/>
            <p14:sldId id="1881"/>
            <p14:sldId id="1875"/>
            <p14:sldId id="1880"/>
            <p14:sldId id="1885"/>
            <p14:sldId id="1876"/>
            <p14:sldId id="1883"/>
            <p14:sldId id="1874"/>
            <p14:sldId id="1882"/>
            <p14:sldId id="281"/>
            <p14:sldId id="1886"/>
            <p14:sldId id="1887"/>
            <p14:sldId id="1888"/>
            <p14:sldId id="1884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8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40" autoAdjust="0"/>
    <p:restoredTop sz="92109" autoAdjust="0"/>
  </p:normalViewPr>
  <p:slideViewPr>
    <p:cSldViewPr snapToGrid="0">
      <p:cViewPr varScale="1">
        <p:scale>
          <a:sx n="91" d="100"/>
          <a:sy n="91" d="100"/>
        </p:scale>
        <p:origin x="33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2/2/2019 1:33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2/2/2019 1:33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2/2/2019 1:33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api_management_dev_interface.mp4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2/2/2019 1:33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3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AE9qgHnqH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zure/api-management/api-management-policie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2042" y="1536478"/>
            <a:ext cx="4167887" cy="2215991"/>
          </a:xfrm>
        </p:spPr>
        <p:txBody>
          <a:bodyPr/>
          <a:lstStyle/>
          <a:p>
            <a:r>
              <a:rPr lang="en-US" dirty="0"/>
              <a:t>AZ-300T06</a:t>
            </a:r>
            <a:br>
              <a:rPr lang="en-US" dirty="0"/>
            </a:br>
            <a:r>
              <a:rPr lang="en-US" dirty="0"/>
              <a:t>Module 05:</a:t>
            </a:r>
            <a:br>
              <a:rPr lang="en-US" dirty="0"/>
            </a:br>
            <a:r>
              <a:rPr lang="en-US" dirty="0"/>
              <a:t>Manage APIs using API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2042" y="4025900"/>
            <a:ext cx="4164583" cy="307777"/>
          </a:xfrm>
        </p:spPr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ADC9-2623-4008-BDF8-B18ED505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2094012"/>
            <a:ext cx="10340287" cy="1440394"/>
          </a:xfrm>
        </p:spPr>
        <p:txBody>
          <a:bodyPr/>
          <a:lstStyle/>
          <a:p>
            <a:r>
              <a:rPr lang="en-US" dirty="0"/>
              <a:t>Module 05: Manage APIs using API Management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Lesson 03: Configure authentication and policies for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2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8536-E97C-4B04-93D4-991E01EC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Management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BD457-3769-443E-9765-A60952727F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1445022"/>
            <a:ext cx="11018520" cy="3237809"/>
          </a:xfrm>
        </p:spPr>
        <p:txBody>
          <a:bodyPr/>
          <a:lstStyle/>
          <a:p>
            <a:r>
              <a:rPr lang="en-US" dirty="0"/>
              <a:t>Contains one or more APIs in a package</a:t>
            </a:r>
          </a:p>
          <a:p>
            <a:endParaRPr lang="en-US" dirty="0"/>
          </a:p>
          <a:p>
            <a:r>
              <a:rPr lang="en-US" dirty="0"/>
              <a:t>Products can be open or protected</a:t>
            </a:r>
          </a:p>
          <a:p>
            <a:pPr lvl="1"/>
            <a:r>
              <a:rPr lang="en-US" dirty="0"/>
              <a:t>Open products are free to use without any subscription</a:t>
            </a:r>
          </a:p>
          <a:p>
            <a:pPr lvl="1"/>
            <a:r>
              <a:rPr lang="en-US" dirty="0"/>
              <a:t>Protected products must be subscribed to before use</a:t>
            </a:r>
          </a:p>
          <a:p>
            <a:endParaRPr lang="en-US" dirty="0"/>
          </a:p>
          <a:p>
            <a:r>
              <a:rPr lang="en-US" dirty="0"/>
              <a:t>When a product is ready for developers, it can be published for use</a:t>
            </a:r>
          </a:p>
        </p:txBody>
      </p:sp>
    </p:spTree>
    <p:extLst>
      <p:ext uri="{BB962C8B-B14F-4D97-AF65-F5344CB8AC3E}">
        <p14:creationId xmlns:p14="http://schemas.microsoft.com/office/powerpoint/2010/main" val="34391910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AC87-5D81-457A-BEC6-D8E3EC4E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87" y="404648"/>
            <a:ext cx="11018520" cy="553998"/>
          </a:xfrm>
        </p:spPr>
        <p:txBody>
          <a:bodyPr/>
          <a:lstStyle/>
          <a:p>
            <a:r>
              <a:rPr lang="en-US" dirty="0"/>
              <a:t>Create and Publish a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8CD23-C674-4BFB-8C7A-93F3BDC391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696" y="1028343"/>
            <a:ext cx="11018520" cy="2400657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000" dirty="0"/>
              <a:t>In Azure API Management, a product contains one or more APIs as well as a usage quota and the terms of use. Once a product is published, developers can subscribe to the product and begin to use the product's APIs.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In this topic, you learn how to:</a:t>
            </a:r>
          </a:p>
          <a:p>
            <a:pPr fontAlgn="base"/>
            <a:r>
              <a:rPr lang="en-US" sz="2000" dirty="0"/>
              <a:t>Create and publish a product</a:t>
            </a:r>
          </a:p>
          <a:p>
            <a:pPr fontAlgn="base"/>
            <a:r>
              <a:rPr lang="en-US" sz="2000" dirty="0"/>
              <a:t>Add an API to the product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F22EAA-5F5C-4E72-B50A-1C4C060C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146" y="1733131"/>
            <a:ext cx="5876398" cy="50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3282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4367C2-B701-4FE2-910B-00125A0E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9144000" cy="498598"/>
          </a:xfrm>
        </p:spPr>
        <p:txBody>
          <a:bodyPr/>
          <a:lstStyle/>
          <a:p>
            <a:r>
              <a:rPr lang="en-US" dirty="0"/>
              <a:t>Video: API Management Developer Interface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B57ECBE-952F-4D56-96C3-D036F3794FDA}"/>
              </a:ext>
            </a:extLst>
          </p:cNvPr>
          <p:cNvSpPr txBox="1"/>
          <p:nvPr/>
        </p:nvSpPr>
        <p:spPr>
          <a:xfrm>
            <a:off x="585216" y="3623256"/>
            <a:ext cx="50669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https://youtu.be/</a:t>
            </a:r>
            <a:r>
              <a:rPr lang="en-US" dirty="0">
                <a:hlinkClick r:id="rId3"/>
              </a:rPr>
              <a:t>8AE9qgHnqHI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259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5EA1-B774-4D84-A025-05110900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Management 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79792-B9AE-4D75-A877-E6E00E98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1445022"/>
            <a:ext cx="11018520" cy="3724096"/>
          </a:xfrm>
        </p:spPr>
        <p:txBody>
          <a:bodyPr/>
          <a:lstStyle/>
          <a:p>
            <a:r>
              <a:rPr lang="en-US" dirty="0"/>
              <a:t>Collection of statements that are executed sequentially at the request or response of an API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Are a quick way to change the behavior of an API without code changes to the actual back-end API application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A comprehensive list of policy options can be found here: </a:t>
            </a:r>
            <a:r>
              <a:rPr lang="en-US" u="sng" dirty="0">
                <a:hlinkClick r:id="rId2"/>
              </a:rPr>
              <a:t>https://docs.microsoft.com/azure/api-management/api-management-policies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463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AE61-6DA9-41AA-B668-5DEF951D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2094012"/>
            <a:ext cx="9888343" cy="1440394"/>
          </a:xfrm>
        </p:spPr>
        <p:txBody>
          <a:bodyPr/>
          <a:lstStyle/>
          <a:p>
            <a:r>
              <a:rPr lang="en-US" dirty="0"/>
              <a:t>Module 05: Manage APIs using API Management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Lesson 04: Create an API gateway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3EF2-EBAD-4EC6-96EE-72F87D8D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Application Gateway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2C54F-5F19-4667-957E-E738A518C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1445022"/>
            <a:ext cx="11018520" cy="4074962"/>
          </a:xfrm>
        </p:spPr>
        <p:txBody>
          <a:bodyPr/>
          <a:lstStyle/>
          <a:p>
            <a:r>
              <a:rPr lang="en-US" dirty="0"/>
              <a:t>Enables management of traffic to your web applications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dirty="0"/>
              <a:t>Operates as a web traffic load balancer which allows for more specific traffic routing than a traditional load balancer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dirty="0"/>
              <a:t>Can handle additional scenarios such as:</a:t>
            </a:r>
          </a:p>
          <a:p>
            <a:pPr lvl="1"/>
            <a:r>
              <a:rPr lang="en-US" dirty="0"/>
              <a:t>Custom routing</a:t>
            </a:r>
          </a:p>
          <a:p>
            <a:pPr lvl="1"/>
            <a:r>
              <a:rPr lang="en-US" dirty="0"/>
              <a:t>Session affinity</a:t>
            </a:r>
          </a:p>
          <a:p>
            <a:pPr lvl="1"/>
            <a:r>
              <a:rPr lang="en-US" dirty="0"/>
              <a:t>SSL termination</a:t>
            </a:r>
          </a:p>
          <a:p>
            <a:pPr lvl="1"/>
            <a:r>
              <a:rPr lang="en-US" dirty="0"/>
              <a:t>Firewall management</a:t>
            </a:r>
          </a:p>
          <a:p>
            <a:pPr lvl="1"/>
            <a:r>
              <a:rPr lang="en-US" dirty="0"/>
              <a:t>Redirection</a:t>
            </a:r>
          </a:p>
        </p:txBody>
      </p:sp>
    </p:spTree>
    <p:extLst>
      <p:ext uri="{BB962C8B-B14F-4D97-AF65-F5344CB8AC3E}">
        <p14:creationId xmlns:p14="http://schemas.microsoft.com/office/powerpoint/2010/main" val="12305779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2DFE87-3346-4CE1-AD20-4B33B8EA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Application Gateway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11D9EE-7007-4CBB-8018-35D56F1A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3" y="1278523"/>
            <a:ext cx="8492359" cy="48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830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AFF2-46D2-427E-B511-ED2C855C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Autoscaling  and SSL Termination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009A1-AB7B-428E-BCBE-67FAE79D96C3}"/>
              </a:ext>
            </a:extLst>
          </p:cNvPr>
          <p:cNvSpPr/>
          <p:nvPr/>
        </p:nvSpPr>
        <p:spPr>
          <a:xfrm>
            <a:off x="543174" y="1301181"/>
            <a:ext cx="10744935" cy="443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cap="all" dirty="0">
                <a:solidFill>
                  <a:srgbClr val="646464"/>
                </a:solidFill>
                <a:latin typeface="&amp;quot"/>
              </a:rPr>
              <a:t>Autoscaling public preview</a:t>
            </a:r>
          </a:p>
          <a:p>
            <a:pPr fontAlgn="base"/>
            <a:r>
              <a:rPr lang="en-US" dirty="0">
                <a:solidFill>
                  <a:srgbClr val="3C3C3C"/>
                </a:solidFill>
                <a:latin typeface="inherit"/>
              </a:rPr>
              <a:t>Application Gateway also offers a public preview of a new SKU [Standard_V2], which offers autoscaling and other critical performance enhancements.</a:t>
            </a:r>
          </a:p>
          <a:p>
            <a:pPr marL="742933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Autoscaling - Application Gateway or WAF deployments under the autoscaling SKU can scale up or down based on changing traffic load patterns. </a:t>
            </a:r>
          </a:p>
          <a:p>
            <a:pPr marL="742933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Zone redundancy - An Application Gateway or WAF deployment can span multiple Availability Zones, removing the need to provision and spin separate Application Gateway instances in each zone with a Traffic Manager.</a:t>
            </a:r>
          </a:p>
          <a:p>
            <a:pPr marL="742933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Static VIP - The application gateway VIP now supports the static VIP type exclusively. </a:t>
            </a:r>
          </a:p>
          <a:p>
            <a:pPr marL="742933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Faster deployment and update time as compared to the generally available SKU.</a:t>
            </a:r>
          </a:p>
          <a:p>
            <a:pPr marL="742933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5X better SSL offload performance as compared to the generally available SKU.</a:t>
            </a:r>
          </a:p>
          <a:p>
            <a:pPr fontAlgn="base"/>
            <a:endParaRPr lang="en-US" cap="all" dirty="0">
              <a:solidFill>
                <a:srgbClr val="646464"/>
              </a:solidFill>
              <a:latin typeface="&amp;quot"/>
            </a:endParaRPr>
          </a:p>
          <a:p>
            <a:pPr fontAlgn="base"/>
            <a:r>
              <a:rPr lang="en-US" cap="all" dirty="0">
                <a:solidFill>
                  <a:srgbClr val="646464"/>
                </a:solidFill>
                <a:latin typeface="&amp;quot"/>
              </a:rPr>
              <a:t>Secure Sockets Layer (SSL) termination</a:t>
            </a:r>
          </a:p>
          <a:p>
            <a:pPr marL="742933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Application gateway supports SSL termination at the gateway, after which traffic typically flows unencrypted to the backend servers. </a:t>
            </a:r>
          </a:p>
          <a:p>
            <a:pPr marL="742933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The application gateway supports end to end SSL encryption.</a:t>
            </a:r>
            <a:endParaRPr lang="en-US" u="none" strike="noStrike" dirty="0">
              <a:solidFill>
                <a:srgbClr val="3C3C3C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8289311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299D-12D2-4F7F-9510-89AAD24E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firewall and multi-site hosting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5B456-5469-4AEB-AC46-68B6AB7AA67D}"/>
              </a:ext>
            </a:extLst>
          </p:cNvPr>
          <p:cNvSpPr/>
          <p:nvPr/>
        </p:nvSpPr>
        <p:spPr>
          <a:xfrm>
            <a:off x="688428" y="1284467"/>
            <a:ext cx="10967545" cy="5032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81000" fontAlgn="base">
              <a:lnSpc>
                <a:spcPct val="107000"/>
              </a:lnSpc>
            </a:pPr>
            <a:r>
              <a:rPr lang="en-US" sz="2400" cap="all" spc="75" dirty="0">
                <a:solidFill>
                  <a:srgbClr val="646464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Web application firewall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33" lvl="1" indent="-285750" fontAlgn="base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C3C3C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Application Gateway that provides centralized protection of your web applications from common exploits and vulnerabilities. </a:t>
            </a:r>
          </a:p>
          <a:p>
            <a:pPr marL="742933" lvl="1" indent="-285750" fontAlgn="base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C3C3C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Helps make security management simpler and gives better assurance against threats or intrusions. </a:t>
            </a:r>
          </a:p>
          <a:p>
            <a:pPr marL="742933" lvl="1" indent="-285750" fontAlgn="base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C3C3C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Reacts to security threats faster by patching a known vulnerability at a central location.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00" fontAlgn="base">
              <a:lnSpc>
                <a:spcPct val="107000"/>
              </a:lnSpc>
            </a:pPr>
            <a:endParaRPr lang="en-US" sz="2400" cap="all" spc="75" dirty="0">
              <a:solidFill>
                <a:srgbClr val="646464"/>
              </a:solidFill>
              <a:latin typeface="&amp;quo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81000" fontAlgn="base">
              <a:lnSpc>
                <a:spcPct val="107000"/>
              </a:lnSpc>
            </a:pPr>
            <a:r>
              <a:rPr lang="en-US" sz="2400" cap="all" spc="75" dirty="0">
                <a:solidFill>
                  <a:srgbClr val="646464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URL-based routing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920"/>
              </a:lnSpc>
              <a:spcAft>
                <a:spcPts val="1690"/>
              </a:spcAft>
            </a:pPr>
            <a:r>
              <a:rPr lang="en-US" sz="1800" dirty="0">
                <a:solidFill>
                  <a:srgbClr val="3C3C3C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URL Path Based Routing allows you to route traffic to back-end server pools based on URL Paths of the request. One of the scenarios is to route requests for different content types to different pool.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00" fontAlgn="base">
              <a:lnSpc>
                <a:spcPct val="107000"/>
              </a:lnSpc>
            </a:pPr>
            <a:r>
              <a:rPr lang="en-US" sz="2400" cap="all" spc="75" dirty="0">
                <a:solidFill>
                  <a:srgbClr val="646464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Redirection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920"/>
              </a:lnSpc>
              <a:spcAft>
                <a:spcPts val="1690"/>
              </a:spcAft>
            </a:pPr>
            <a:r>
              <a:rPr lang="en-US" sz="1800" dirty="0">
                <a:solidFill>
                  <a:srgbClr val="3C3C3C"/>
                </a:solidFill>
                <a:latin typeface="inherit"/>
                <a:cs typeface="Times New Roman" panose="02020603050405020304" pitchFamily="18" charset="0"/>
              </a:rPr>
              <a:t>Application</a:t>
            </a:r>
            <a:r>
              <a:rPr lang="en-US" sz="1800" dirty="0">
                <a:solidFill>
                  <a:srgbClr val="3C3C3C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Gateway redirection support offers the following capabilities:</a:t>
            </a:r>
          </a:p>
          <a:p>
            <a:pPr marL="742933" lvl="1" indent="-285750" fontAlgn="base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C3C3C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Global redirection from one port to another port on the Gateway. This enables HTTP to HTTPS redirection on a site.</a:t>
            </a:r>
          </a:p>
          <a:p>
            <a:pPr marL="742933" lvl="1" indent="-285750" fontAlgn="base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C3C3C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Path-based redirection. This type of redirection enables HTTP to HTTPS redirection only on a specific site area, for example a shopping cart area denoted by /cart/*.</a:t>
            </a:r>
          </a:p>
          <a:p>
            <a:pPr marL="742933" lvl="1" indent="-285750" fontAlgn="base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C3C3C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Redirect to an external site. </a:t>
            </a:r>
            <a:endParaRPr lang="en-US" sz="1800" dirty="0">
              <a:solidFill>
                <a:srgbClr val="3C3C3C"/>
              </a:solidFill>
              <a:latin typeface="inheri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450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094012"/>
            <a:ext cx="10224674" cy="1440394"/>
          </a:xfrm>
        </p:spPr>
        <p:txBody>
          <a:bodyPr/>
          <a:lstStyle/>
          <a:p>
            <a:r>
              <a:rPr lang="en-US" dirty="0"/>
              <a:t>Module 05: Manage APIs using API Management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Lesson 01: Analyze recommendations on security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4D81-1C7B-4263-97F8-A5CD621A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566" y="693682"/>
            <a:ext cx="7562510" cy="553998"/>
          </a:xfrm>
        </p:spPr>
        <p:txBody>
          <a:bodyPr/>
          <a:lstStyle/>
          <a:p>
            <a:r>
              <a:rPr lang="en-US" dirty="0"/>
              <a:t>Sizing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2865BB-26CF-4D46-A362-A1874BB18C31}"/>
              </a:ext>
            </a:extLst>
          </p:cNvPr>
          <p:cNvSpPr/>
          <p:nvPr/>
        </p:nvSpPr>
        <p:spPr>
          <a:xfrm>
            <a:off x="1077311" y="1622893"/>
            <a:ext cx="8697310" cy="1450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3C3C3C"/>
                </a:solidFill>
                <a:latin typeface="inherit"/>
              </a:rPr>
              <a:t>Application Gateway is currently offered in three sizes: </a:t>
            </a:r>
            <a:r>
              <a:rPr lang="en-US" b="1" dirty="0">
                <a:solidFill>
                  <a:srgbClr val="3C3C3C"/>
                </a:solidFill>
                <a:latin typeface="inherit"/>
              </a:rPr>
              <a:t>Small</a:t>
            </a:r>
            <a:r>
              <a:rPr lang="en-US" dirty="0">
                <a:solidFill>
                  <a:srgbClr val="3C3C3C"/>
                </a:solidFill>
                <a:latin typeface="inherit"/>
              </a:rPr>
              <a:t>, </a:t>
            </a:r>
            <a:r>
              <a:rPr lang="en-US" b="1" dirty="0">
                <a:solidFill>
                  <a:srgbClr val="3C3C3C"/>
                </a:solidFill>
                <a:latin typeface="inherit"/>
              </a:rPr>
              <a:t>Medium</a:t>
            </a:r>
            <a:r>
              <a:rPr lang="en-US" dirty="0">
                <a:solidFill>
                  <a:srgbClr val="3C3C3C"/>
                </a:solidFill>
                <a:latin typeface="inherit"/>
              </a:rPr>
              <a:t>, and </a:t>
            </a:r>
            <a:r>
              <a:rPr lang="en-US" b="1" dirty="0">
                <a:solidFill>
                  <a:srgbClr val="3C3C3C"/>
                </a:solidFill>
                <a:latin typeface="inherit"/>
              </a:rPr>
              <a:t>Large</a:t>
            </a:r>
            <a:r>
              <a:rPr lang="en-US" dirty="0">
                <a:solidFill>
                  <a:srgbClr val="3C3C3C"/>
                </a:solidFill>
                <a:latin typeface="inherit"/>
              </a:rPr>
              <a:t>. Small instance sizes are intended for development and testing scenarios.</a:t>
            </a:r>
          </a:p>
          <a:p>
            <a:pPr fontAlgn="base"/>
            <a:endParaRPr lang="en-US" dirty="0">
              <a:solidFill>
                <a:srgbClr val="3C3C3C"/>
              </a:solidFill>
              <a:latin typeface="inherit"/>
            </a:endParaRPr>
          </a:p>
          <a:p>
            <a:pPr fontAlgn="base"/>
            <a:r>
              <a:rPr lang="en-US" dirty="0">
                <a:solidFill>
                  <a:srgbClr val="3C3C3C"/>
                </a:solidFill>
                <a:latin typeface="inherit"/>
              </a:rPr>
              <a:t>The following table shows an average performance throughput for each application gateway instance with SSL offload enabled:</a:t>
            </a:r>
            <a:endParaRPr lang="en-US" u="none" strike="noStrike" dirty="0">
              <a:solidFill>
                <a:srgbClr val="3C3C3C"/>
              </a:solidFill>
              <a:effectLst/>
              <a:latin typeface="inheri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5E68BD-9463-4885-ACB5-55FB34C25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87539"/>
              </p:ext>
            </p:extLst>
          </p:nvPr>
        </p:nvGraphicFramePr>
        <p:xfrm>
          <a:off x="1203435" y="3547001"/>
          <a:ext cx="9059915" cy="1383030"/>
        </p:xfrm>
        <a:graphic>
          <a:graphicData uri="http://schemas.openxmlformats.org/drawingml/2006/table">
            <a:tbl>
              <a:tblPr/>
              <a:tblGrid>
                <a:gridCol w="4104289">
                  <a:extLst>
                    <a:ext uri="{9D8B030D-6E8A-4147-A177-3AD203B41FA5}">
                      <a16:colId xmlns:a16="http://schemas.microsoft.com/office/drawing/2014/main" val="1994896089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346600233"/>
                    </a:ext>
                  </a:extLst>
                </a:gridCol>
                <a:gridCol w="1581807">
                  <a:extLst>
                    <a:ext uri="{9D8B030D-6E8A-4147-A177-3AD203B41FA5}">
                      <a16:colId xmlns:a16="http://schemas.microsoft.com/office/drawing/2014/main" val="1722818882"/>
                    </a:ext>
                  </a:extLst>
                </a:gridCol>
                <a:gridCol w="1744716">
                  <a:extLst>
                    <a:ext uri="{9D8B030D-6E8A-4147-A177-3AD203B41FA5}">
                      <a16:colId xmlns:a16="http://schemas.microsoft.com/office/drawing/2014/main" val="1334547358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  <a:latin typeface="Verdana" panose="020B0604030504040204" pitchFamily="34" charset="0"/>
                        </a:rPr>
                        <a:t>Average back-end page response size</a:t>
                      </a: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  <a:latin typeface="Verdana" panose="020B0604030504040204" pitchFamily="34" charset="0"/>
                        </a:rPr>
                        <a:t>Small</a:t>
                      </a: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  <a:latin typeface="Verdana" panose="020B0604030504040204" pitchFamily="34" charset="0"/>
                        </a:rPr>
                        <a:t>Medium</a:t>
                      </a: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</a:rPr>
                        <a:t>Large</a:t>
                      </a: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7422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Verdana" panose="020B0604030504040204" pitchFamily="34" charset="0"/>
                        </a:rPr>
                        <a:t>6 KB</a:t>
                      </a: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Verdana" panose="020B0604030504040204" pitchFamily="34" charset="0"/>
                        </a:rPr>
                        <a:t>7.5 Mbps</a:t>
                      </a: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Verdana" panose="020B0604030504040204" pitchFamily="34" charset="0"/>
                        </a:rPr>
                        <a:t>13 Mbps</a:t>
                      </a: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Verdana" panose="020B0604030504040204" pitchFamily="34" charset="0"/>
                        </a:rPr>
                        <a:t>50 Mbps</a:t>
                      </a: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52589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Verdana" panose="020B0604030504040204" pitchFamily="34" charset="0"/>
                        </a:rPr>
                        <a:t>100 KB</a:t>
                      </a: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Verdana" panose="020B0604030504040204" pitchFamily="34" charset="0"/>
                        </a:rPr>
                        <a:t>35 Mbps</a:t>
                      </a: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Verdana" panose="020B0604030504040204" pitchFamily="34" charset="0"/>
                        </a:rPr>
                        <a:t>100 Mbps</a:t>
                      </a: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Verdana" panose="020B0604030504040204" pitchFamily="34" charset="0"/>
                        </a:rPr>
                        <a:t>200 Mbps</a:t>
                      </a: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0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9528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13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170D-A861-43B2-9BBF-48DF653B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Security Center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02889-79F8-4D94-8CAE-56B1501C9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1445022"/>
            <a:ext cx="11018520" cy="4078039"/>
          </a:xfrm>
        </p:spPr>
        <p:txBody>
          <a:bodyPr/>
          <a:lstStyle/>
          <a:p>
            <a:r>
              <a:rPr lang="en-US" dirty="0"/>
              <a:t>Provides unified security management and threat protection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dirty="0"/>
              <a:t>Used to apply security policies across your workloads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dirty="0"/>
              <a:t>Core features includes:</a:t>
            </a:r>
          </a:p>
          <a:p>
            <a:pPr marL="0" indent="0">
              <a:buNone/>
            </a:pPr>
            <a:endParaRPr lang="en-US" sz="1050" dirty="0"/>
          </a:p>
          <a:p>
            <a:pPr lvl="2"/>
            <a:r>
              <a:rPr lang="en-US" sz="1800" dirty="0"/>
              <a:t>Centralized policy management</a:t>
            </a:r>
          </a:p>
          <a:p>
            <a:pPr lvl="2"/>
            <a:r>
              <a:rPr lang="en-US" sz="1800" dirty="0"/>
              <a:t>Continuous security assessment</a:t>
            </a:r>
          </a:p>
          <a:p>
            <a:pPr lvl="2"/>
            <a:r>
              <a:rPr lang="en-US" sz="1800" dirty="0"/>
              <a:t>Actionable recommendations</a:t>
            </a:r>
          </a:p>
          <a:p>
            <a:pPr lvl="2"/>
            <a:r>
              <a:rPr lang="en-US" sz="1800" dirty="0"/>
              <a:t>Prioritized alerts and incidents</a:t>
            </a:r>
          </a:p>
          <a:p>
            <a:pPr lvl="2"/>
            <a:r>
              <a:rPr lang="en-US" sz="1800" dirty="0"/>
              <a:t>Advanced cloud defenses</a:t>
            </a:r>
          </a:p>
          <a:p>
            <a:pPr lvl="2"/>
            <a:r>
              <a:rPr lang="en-US" sz="1800" dirty="0"/>
              <a:t>Integrated security solutions</a:t>
            </a:r>
          </a:p>
        </p:txBody>
      </p:sp>
    </p:spTree>
    <p:extLst>
      <p:ext uri="{BB962C8B-B14F-4D97-AF65-F5344CB8AC3E}">
        <p14:creationId xmlns:p14="http://schemas.microsoft.com/office/powerpoint/2010/main" val="402334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9A4E-470B-4F80-ABA8-BA606B98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Center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4CB6-5C7D-4BBF-9203-FF1007AE4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1445022"/>
            <a:ext cx="11018520" cy="1895904"/>
          </a:xfrm>
        </p:spPr>
        <p:txBody>
          <a:bodyPr/>
          <a:lstStyle/>
          <a:p>
            <a:r>
              <a:rPr lang="en-US" dirty="0"/>
              <a:t>Continuous assessment, help discover potential security issues</a:t>
            </a:r>
          </a:p>
          <a:p>
            <a:r>
              <a:rPr lang="en-US" dirty="0"/>
              <a:t>Allows viewing of the security hygiene at any time</a:t>
            </a:r>
          </a:p>
          <a:p>
            <a:r>
              <a:rPr lang="en-US" dirty="0"/>
              <a:t>Creates a list of prioritized security recommendations to guide you though the process of addressing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15460909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94C-8976-47D8-A21D-E83FE13A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Center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F0E71-1E73-4BD1-BB21-F682A540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29" y="1011198"/>
            <a:ext cx="9995339" cy="56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072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FBBC-D975-4E6A-A333-78C83C8C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Center 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0EB42-9C40-40A4-AA57-292E5E08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5" y="1339649"/>
            <a:ext cx="8442385" cy="44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981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038612"/>
            <a:ext cx="9989232" cy="1495794"/>
          </a:xfrm>
        </p:spPr>
        <p:txBody>
          <a:bodyPr/>
          <a:lstStyle/>
          <a:p>
            <a:r>
              <a:rPr lang="en-US" dirty="0"/>
              <a:t>Module 05: Manage APIs using API Management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Lesson 02: Create an API Management instance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7D92-FA78-4917-88DA-2D45398F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API Management (APIM)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05C21-926C-414F-9C05-64FF97CC7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1445022"/>
            <a:ext cx="11018520" cy="4419671"/>
          </a:xfrm>
        </p:spPr>
        <p:txBody>
          <a:bodyPr/>
          <a:lstStyle/>
          <a:p>
            <a:r>
              <a:rPr lang="en-US" dirty="0"/>
              <a:t>Streamlines the process of common tasks necessary for creating an API for external use</a:t>
            </a:r>
          </a:p>
          <a:p>
            <a:endParaRPr lang="en-US" dirty="0"/>
          </a:p>
          <a:p>
            <a:r>
              <a:rPr lang="en-US" dirty="0"/>
              <a:t>Tasks include:</a:t>
            </a:r>
          </a:p>
          <a:p>
            <a:pPr lvl="1"/>
            <a:r>
              <a:rPr lang="en-US" dirty="0"/>
              <a:t>Creating a successful and useful developer portal</a:t>
            </a:r>
          </a:p>
          <a:p>
            <a:pPr lvl="1"/>
            <a:r>
              <a:rPr lang="en-US" dirty="0"/>
              <a:t>Securing API endpoints from anonymous or unwanted access</a:t>
            </a:r>
          </a:p>
          <a:p>
            <a:pPr lvl="1"/>
            <a:r>
              <a:rPr lang="en-US" dirty="0"/>
              <a:t>Managing existing developer access through cache mechanisms, throttling and other policies</a:t>
            </a:r>
          </a:p>
          <a:p>
            <a:pPr lvl="1"/>
            <a:r>
              <a:rPr lang="en-US" dirty="0"/>
              <a:t>Building a monitoring and analytics platform to diagnose issues and monitor adoption</a:t>
            </a:r>
          </a:p>
          <a:p>
            <a:pPr lvl="1"/>
            <a:r>
              <a:rPr lang="en-US" dirty="0"/>
              <a:t>Providing business users and developers with deep insights into how each API is specifically used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137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C15E-1230-47FC-A2D8-CFF96BF9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API Management Instance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5252B-42A6-4ABB-9400-CD3B1CF83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1445022"/>
            <a:ext cx="11018520" cy="3976473"/>
          </a:xfrm>
        </p:spPr>
        <p:txBody>
          <a:bodyPr/>
          <a:lstStyle/>
          <a:p>
            <a:r>
              <a:rPr lang="en-US" dirty="0"/>
              <a:t>Create and manage APIs</a:t>
            </a:r>
          </a:p>
          <a:p>
            <a:endParaRPr lang="en-US" dirty="0"/>
          </a:p>
          <a:p>
            <a:r>
              <a:rPr lang="en-US" dirty="0"/>
              <a:t>Each API contain one or more sets operations</a:t>
            </a:r>
          </a:p>
          <a:p>
            <a:endParaRPr lang="en-US" dirty="0"/>
          </a:p>
          <a:p>
            <a:r>
              <a:rPr lang="en-US" dirty="0"/>
              <a:t>Operations are configurable granting control over:</a:t>
            </a:r>
          </a:p>
          <a:p>
            <a:pPr lvl="1"/>
            <a:r>
              <a:rPr lang="en-US" dirty="0"/>
              <a:t>URL mapping</a:t>
            </a:r>
          </a:p>
          <a:p>
            <a:pPr lvl="1"/>
            <a:r>
              <a:rPr lang="en-US" dirty="0"/>
              <a:t>Query and path parameters</a:t>
            </a:r>
          </a:p>
          <a:p>
            <a:pPr lvl="1"/>
            <a:r>
              <a:rPr lang="en-US" dirty="0"/>
              <a:t>Request and response content</a:t>
            </a:r>
          </a:p>
          <a:p>
            <a:pPr lvl="1"/>
            <a:r>
              <a:rPr lang="en-US" dirty="0"/>
              <a:t>Operation response caching</a:t>
            </a:r>
          </a:p>
        </p:txBody>
      </p:sp>
    </p:spTree>
    <p:extLst>
      <p:ext uri="{BB962C8B-B14F-4D97-AF65-F5344CB8AC3E}">
        <p14:creationId xmlns:p14="http://schemas.microsoft.com/office/powerpoint/2010/main" val="11101783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6894</TotalTime>
  <Words>940</Words>
  <Application>Microsoft Office PowerPoint</Application>
  <PresentationFormat>Widescreen</PresentationFormat>
  <Paragraphs>126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&amp;quot</vt:lpstr>
      <vt:lpstr>Arial</vt:lpstr>
      <vt:lpstr>Calibri</vt:lpstr>
      <vt:lpstr>Consolas</vt:lpstr>
      <vt:lpstr>inherit</vt:lpstr>
      <vt:lpstr>Segoe UI</vt:lpstr>
      <vt:lpstr>Segoe UI Light</vt:lpstr>
      <vt:lpstr>Segoe UI Semibold</vt:lpstr>
      <vt:lpstr>Segoe UI Semilight</vt:lpstr>
      <vt:lpstr>Verdana</vt:lpstr>
      <vt:lpstr>Wingdings</vt:lpstr>
      <vt:lpstr>WHITE TEMPLATE</vt:lpstr>
      <vt:lpstr>SOFT BLACK TEMPLATE</vt:lpstr>
      <vt:lpstr>AZ-300T06 Module 05: Manage APIs using API Management</vt:lpstr>
      <vt:lpstr>Module 05: Manage APIs using API Management  Lesson 01: Analyze recommendations on security center</vt:lpstr>
      <vt:lpstr>Azure Security Center</vt:lpstr>
      <vt:lpstr>Security Center Recommendations</vt:lpstr>
      <vt:lpstr>Security Center Monitoring</vt:lpstr>
      <vt:lpstr>Security Center Recommendations</vt:lpstr>
      <vt:lpstr>Module 05: Manage APIs using API Management  Lesson 02: Create an API Management instance </vt:lpstr>
      <vt:lpstr>Azure API Management (APIM)</vt:lpstr>
      <vt:lpstr>Creating an API Management Instance</vt:lpstr>
      <vt:lpstr>Module 05: Manage APIs using API Management  Lesson 03: Configure authentication and policies for APIs</vt:lpstr>
      <vt:lpstr>API Management Products</vt:lpstr>
      <vt:lpstr>Create and Publish a Product</vt:lpstr>
      <vt:lpstr>Video: API Management Developer Interface</vt:lpstr>
      <vt:lpstr>API Management  Policies</vt:lpstr>
      <vt:lpstr>Module 05: Manage APIs using API Management  Lesson 04: Create an API gateway </vt:lpstr>
      <vt:lpstr>Azure Application Gateway</vt:lpstr>
      <vt:lpstr>Azure Application Gateway</vt:lpstr>
      <vt:lpstr>Autoscaling  and SSL Termination</vt:lpstr>
      <vt:lpstr>Web application firewall and multi-site hosting</vt:lpstr>
      <vt:lpstr>Sizing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AZ-101.1 Migrate Servers to Azure</dc:title>
  <dc:subject/>
  <dc:creator>Tanya</dc:creator>
  <cp:keywords/>
  <dc:description/>
  <cp:lastModifiedBy>Brad Joseph</cp:lastModifiedBy>
  <cp:revision>410</cp:revision>
  <dcterms:created xsi:type="dcterms:W3CDTF">2018-07-31T14:16:34Z</dcterms:created>
  <dcterms:modified xsi:type="dcterms:W3CDTF">2019-02-02T21:35:20Z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